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heme/themeOverride1.xml" ContentType="application/vnd.openxmlformats-officedocument.themeOverride+xml"/>
  <Override PartName="/ppt/notesSlides/notesSlide81.xml" ContentType="application/vnd.openxmlformats-officedocument.presentationml.notesSlide+xml"/>
  <Override PartName="/ppt/theme/themeOverride2.xml" ContentType="application/vnd.openxmlformats-officedocument.themeOverr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982" r:id="rId2"/>
  </p:sldMasterIdLst>
  <p:notesMasterIdLst>
    <p:notesMasterId r:id="rId95"/>
  </p:notesMasterIdLst>
  <p:handoutMasterIdLst>
    <p:handoutMasterId r:id="rId96"/>
  </p:handoutMasterIdLst>
  <p:sldIdLst>
    <p:sldId id="257" r:id="rId3"/>
    <p:sldId id="563" r:id="rId4"/>
    <p:sldId id="528" r:id="rId5"/>
    <p:sldId id="506" r:id="rId6"/>
    <p:sldId id="539" r:id="rId7"/>
    <p:sldId id="516" r:id="rId8"/>
    <p:sldId id="410" r:id="rId9"/>
    <p:sldId id="527" r:id="rId10"/>
    <p:sldId id="443" r:id="rId11"/>
    <p:sldId id="508" r:id="rId12"/>
    <p:sldId id="419" r:id="rId13"/>
    <p:sldId id="565" r:id="rId14"/>
    <p:sldId id="444" r:id="rId15"/>
    <p:sldId id="541" r:id="rId16"/>
    <p:sldId id="557" r:id="rId17"/>
    <p:sldId id="351" r:id="rId18"/>
    <p:sldId id="352" r:id="rId19"/>
    <p:sldId id="353" r:id="rId20"/>
    <p:sldId id="354" r:id="rId21"/>
    <p:sldId id="517" r:id="rId22"/>
    <p:sldId id="507" r:id="rId23"/>
    <p:sldId id="570" r:id="rId24"/>
    <p:sldId id="356" r:id="rId25"/>
    <p:sldId id="357" r:id="rId26"/>
    <p:sldId id="543" r:id="rId27"/>
    <p:sldId id="359" r:id="rId28"/>
    <p:sldId id="544" r:id="rId29"/>
    <p:sldId id="545" r:id="rId30"/>
    <p:sldId id="546" r:id="rId31"/>
    <p:sldId id="547" r:id="rId32"/>
    <p:sldId id="364" r:id="rId33"/>
    <p:sldId id="549" r:id="rId34"/>
    <p:sldId id="550" r:id="rId35"/>
    <p:sldId id="551" r:id="rId36"/>
    <p:sldId id="368" r:id="rId37"/>
    <p:sldId id="556" r:id="rId38"/>
    <p:sldId id="370" r:id="rId39"/>
    <p:sldId id="371" r:id="rId40"/>
    <p:sldId id="372" r:id="rId41"/>
    <p:sldId id="503" r:id="rId42"/>
    <p:sldId id="381" r:id="rId43"/>
    <p:sldId id="393" r:id="rId44"/>
    <p:sldId id="394" r:id="rId45"/>
    <p:sldId id="511" r:id="rId46"/>
    <p:sldId id="421" r:id="rId47"/>
    <p:sldId id="531" r:id="rId48"/>
    <p:sldId id="411" r:id="rId49"/>
    <p:sldId id="412" r:id="rId50"/>
    <p:sldId id="414" r:id="rId51"/>
    <p:sldId id="360" r:id="rId52"/>
    <p:sldId id="362" r:id="rId53"/>
    <p:sldId id="512" r:id="rId54"/>
    <p:sldId id="424" r:id="rId55"/>
    <p:sldId id="533" r:id="rId56"/>
    <p:sldId id="361" r:id="rId57"/>
    <p:sldId id="542" r:id="rId58"/>
    <p:sldId id="358" r:id="rId59"/>
    <p:sldId id="367" r:id="rId60"/>
    <p:sldId id="365" r:id="rId61"/>
    <p:sldId id="425" r:id="rId62"/>
    <p:sldId id="518" r:id="rId63"/>
    <p:sldId id="366" r:id="rId64"/>
    <p:sldId id="369" r:id="rId65"/>
    <p:sldId id="415" r:id="rId66"/>
    <p:sldId id="416" r:id="rId67"/>
    <p:sldId id="418" r:id="rId68"/>
    <p:sldId id="525" r:id="rId69"/>
    <p:sldId id="417" r:id="rId70"/>
    <p:sldId id="363" r:id="rId71"/>
    <p:sldId id="519" r:id="rId72"/>
    <p:sldId id="520" r:id="rId73"/>
    <p:sldId id="521" r:id="rId74"/>
    <p:sldId id="373" r:id="rId75"/>
    <p:sldId id="434" r:id="rId76"/>
    <p:sldId id="397" r:id="rId77"/>
    <p:sldId id="513" r:id="rId78"/>
    <p:sldId id="522" r:id="rId79"/>
    <p:sldId id="523" r:id="rId80"/>
    <p:sldId id="435" r:id="rId81"/>
    <p:sldId id="404" r:id="rId82"/>
    <p:sldId id="568" r:id="rId83"/>
    <p:sldId id="569" r:id="rId84"/>
    <p:sldId id="332" r:id="rId85"/>
    <p:sldId id="534" r:id="rId86"/>
    <p:sldId id="538" r:id="rId87"/>
    <p:sldId id="537" r:id="rId88"/>
    <p:sldId id="536" r:id="rId89"/>
    <p:sldId id="560" r:id="rId90"/>
    <p:sldId id="561" r:id="rId91"/>
    <p:sldId id="535" r:id="rId92"/>
    <p:sldId id="558" r:id="rId93"/>
    <p:sldId id="341" r:id="rId94"/>
  </p:sldIdLst>
  <p:sldSz cx="9144000" cy="6858000" type="letter"/>
  <p:notesSz cx="7077075" cy="9363075"/>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2D9A"/>
    <a:srgbClr val="008000"/>
    <a:srgbClr val="33CC33"/>
    <a:srgbClr val="000000"/>
    <a:srgbClr val="FF5050"/>
    <a:srgbClr val="FF00FF"/>
    <a:srgbClr val="FFFF66"/>
    <a:srgbClr val="910046"/>
    <a:srgbClr val="007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69" autoAdjust="0"/>
    <p:restoredTop sz="30528" autoAdjust="0"/>
  </p:normalViewPr>
  <p:slideViewPr>
    <p:cSldViewPr>
      <p:cViewPr varScale="1">
        <p:scale>
          <a:sx n="22" d="100"/>
          <a:sy n="22" d="100"/>
        </p:scale>
        <p:origin x="2316" y="30"/>
      </p:cViewPr>
      <p:guideLst>
        <p:guide orient="horz" pos="2160"/>
        <p:guide pos="2880"/>
      </p:guideLst>
    </p:cSldViewPr>
  </p:slideViewPr>
  <p:outlineViewPr>
    <p:cViewPr>
      <p:scale>
        <a:sx n="33" d="100"/>
        <a:sy n="33" d="100"/>
      </p:scale>
      <p:origin x="0" y="-90420"/>
    </p:cViewPr>
    <p:sldLst>
      <p:sld r:id="rId1" collapse="1"/>
    </p:sldLst>
  </p:outlineViewPr>
  <p:notesTextViewPr>
    <p:cViewPr>
      <p:scale>
        <a:sx n="100" d="100"/>
        <a:sy n="100" d="100"/>
      </p:scale>
      <p:origin x="0" y="0"/>
    </p:cViewPr>
  </p:notesTextViewPr>
  <p:sorterViewPr>
    <p:cViewPr varScale="1">
      <p:scale>
        <a:sx n="1" d="1"/>
        <a:sy n="1" d="1"/>
      </p:scale>
      <p:origin x="0" y="-16704"/>
    </p:cViewPr>
  </p:sorterViewPr>
  <p:notesViewPr>
    <p:cSldViewPr>
      <p:cViewPr>
        <p:scale>
          <a:sx n="100" d="100"/>
          <a:sy n="100" d="100"/>
        </p:scale>
        <p:origin x="720" y="-1157"/>
      </p:cViewPr>
      <p:guideLst>
        <p:guide orient="horz" pos="2950"/>
        <p:guide pos="223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4"/>
            <a:ext cx="3066733" cy="468557"/>
          </a:xfrm>
          <a:prstGeom prst="rect">
            <a:avLst/>
          </a:prstGeom>
          <a:noFill/>
          <a:ln w="9525">
            <a:noFill/>
            <a:miter lim="800000"/>
            <a:headEnd/>
            <a:tailEnd/>
          </a:ln>
          <a:effectLst/>
        </p:spPr>
        <p:txBody>
          <a:bodyPr vert="horz" wrap="square" lIns="19866" tIns="0" rIns="19866" bIns="0" numCol="1" anchor="t" anchorCtr="0" compatLnSpc="1">
            <a:prstTxWarp prst="textNoShape">
              <a:avLst/>
            </a:prstTxWarp>
          </a:bodyPr>
          <a:lstStyle>
            <a:lvl1pPr defTabSz="953716">
              <a:defRPr sz="1000" i="1" u="none"/>
            </a:lvl1pPr>
          </a:lstStyle>
          <a:p>
            <a:pPr>
              <a:defRPr/>
            </a:pPr>
            <a:endParaRPr lang="en-US"/>
          </a:p>
        </p:txBody>
      </p:sp>
      <p:sp>
        <p:nvSpPr>
          <p:cNvPr id="3075" name="Rectangle 3"/>
          <p:cNvSpPr>
            <a:spLocks noGrp="1" noChangeArrowheads="1"/>
          </p:cNvSpPr>
          <p:nvPr>
            <p:ph type="dt" sz="quarter" idx="1"/>
          </p:nvPr>
        </p:nvSpPr>
        <p:spPr bwMode="auto">
          <a:xfrm>
            <a:off x="4010343" y="4"/>
            <a:ext cx="3066733" cy="468557"/>
          </a:xfrm>
          <a:prstGeom prst="rect">
            <a:avLst/>
          </a:prstGeom>
          <a:noFill/>
          <a:ln w="9525">
            <a:noFill/>
            <a:miter lim="800000"/>
            <a:headEnd/>
            <a:tailEnd/>
          </a:ln>
          <a:effectLst/>
        </p:spPr>
        <p:txBody>
          <a:bodyPr vert="horz" wrap="square" lIns="19866" tIns="0" rIns="19866" bIns="0" numCol="1" anchor="t" anchorCtr="0" compatLnSpc="1">
            <a:prstTxWarp prst="textNoShape">
              <a:avLst/>
            </a:prstTxWarp>
          </a:bodyPr>
          <a:lstStyle>
            <a:lvl1pPr algn="r" defTabSz="953716">
              <a:defRPr sz="1000" i="1" u="none"/>
            </a:lvl1pPr>
          </a:lstStyle>
          <a:p>
            <a:pPr>
              <a:defRPr/>
            </a:pPr>
            <a:endParaRPr lang="en-US"/>
          </a:p>
        </p:txBody>
      </p:sp>
      <p:sp>
        <p:nvSpPr>
          <p:cNvPr id="3076" name="Rectangle 4"/>
          <p:cNvSpPr>
            <a:spLocks noGrp="1" noChangeArrowheads="1"/>
          </p:cNvSpPr>
          <p:nvPr>
            <p:ph type="ftr" sz="quarter" idx="2"/>
          </p:nvPr>
        </p:nvSpPr>
        <p:spPr bwMode="auto">
          <a:xfrm>
            <a:off x="3" y="8894519"/>
            <a:ext cx="3066733" cy="468557"/>
          </a:xfrm>
          <a:prstGeom prst="rect">
            <a:avLst/>
          </a:prstGeom>
          <a:noFill/>
          <a:ln w="9525">
            <a:noFill/>
            <a:miter lim="800000"/>
            <a:headEnd/>
            <a:tailEnd/>
          </a:ln>
          <a:effectLst/>
        </p:spPr>
        <p:txBody>
          <a:bodyPr vert="horz" wrap="square" lIns="19866" tIns="0" rIns="19866" bIns="0" numCol="1" anchor="b" anchorCtr="0" compatLnSpc="1">
            <a:prstTxWarp prst="textNoShape">
              <a:avLst/>
            </a:prstTxWarp>
          </a:bodyPr>
          <a:lstStyle>
            <a:lvl1pPr defTabSz="953716">
              <a:defRPr sz="1000" i="1" u="none"/>
            </a:lvl1pPr>
          </a:lstStyle>
          <a:p>
            <a:pPr>
              <a:defRPr/>
            </a:pPr>
            <a:endParaRPr lang="en-US"/>
          </a:p>
        </p:txBody>
      </p:sp>
      <p:sp>
        <p:nvSpPr>
          <p:cNvPr id="3077" name="Rectangle 5"/>
          <p:cNvSpPr>
            <a:spLocks noGrp="1" noChangeArrowheads="1"/>
          </p:cNvSpPr>
          <p:nvPr>
            <p:ph type="sldNum" sz="quarter" idx="3"/>
          </p:nvPr>
        </p:nvSpPr>
        <p:spPr bwMode="auto">
          <a:xfrm>
            <a:off x="4010343" y="8894519"/>
            <a:ext cx="3066733" cy="468557"/>
          </a:xfrm>
          <a:prstGeom prst="rect">
            <a:avLst/>
          </a:prstGeom>
          <a:noFill/>
          <a:ln w="9525">
            <a:noFill/>
            <a:miter lim="800000"/>
            <a:headEnd/>
            <a:tailEnd/>
          </a:ln>
          <a:effectLst/>
        </p:spPr>
        <p:txBody>
          <a:bodyPr vert="horz" wrap="square" lIns="19866" tIns="0" rIns="19866" bIns="0" numCol="1" anchor="b" anchorCtr="0" compatLnSpc="1">
            <a:prstTxWarp prst="textNoShape">
              <a:avLst/>
            </a:prstTxWarp>
          </a:bodyPr>
          <a:lstStyle>
            <a:lvl1pPr algn="r" defTabSz="953716">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 y="4"/>
            <a:ext cx="3066733" cy="468557"/>
          </a:xfrm>
          <a:prstGeom prst="rect">
            <a:avLst/>
          </a:prstGeom>
          <a:noFill/>
          <a:ln w="9525">
            <a:noFill/>
            <a:miter lim="800000"/>
            <a:headEnd/>
            <a:tailEnd/>
          </a:ln>
          <a:effectLst/>
        </p:spPr>
        <p:txBody>
          <a:bodyPr vert="horz" wrap="square" lIns="19866" tIns="0" rIns="19866" bIns="0" numCol="1" anchor="t" anchorCtr="0" compatLnSpc="1">
            <a:prstTxWarp prst="textNoShape">
              <a:avLst/>
            </a:prstTxWarp>
          </a:bodyPr>
          <a:lstStyle>
            <a:lvl1pPr defTabSz="953716">
              <a:defRPr sz="1000" i="1" u="none"/>
            </a:lvl1pPr>
          </a:lstStyle>
          <a:p>
            <a:pPr>
              <a:defRPr/>
            </a:pPr>
            <a:endParaRPr lang="en-US"/>
          </a:p>
        </p:txBody>
      </p:sp>
      <p:sp>
        <p:nvSpPr>
          <p:cNvPr id="2051" name="Rectangle 3"/>
          <p:cNvSpPr>
            <a:spLocks noGrp="1" noChangeArrowheads="1"/>
          </p:cNvSpPr>
          <p:nvPr>
            <p:ph type="dt" idx="1"/>
          </p:nvPr>
        </p:nvSpPr>
        <p:spPr bwMode="auto">
          <a:xfrm>
            <a:off x="4010343" y="4"/>
            <a:ext cx="3066733" cy="468557"/>
          </a:xfrm>
          <a:prstGeom prst="rect">
            <a:avLst/>
          </a:prstGeom>
          <a:noFill/>
          <a:ln w="9525">
            <a:noFill/>
            <a:miter lim="800000"/>
            <a:headEnd/>
            <a:tailEnd/>
          </a:ln>
          <a:effectLst/>
        </p:spPr>
        <p:txBody>
          <a:bodyPr vert="horz" wrap="square" lIns="19866" tIns="0" rIns="19866" bIns="0" numCol="1" anchor="t" anchorCtr="0" compatLnSpc="1">
            <a:prstTxWarp prst="textNoShape">
              <a:avLst/>
            </a:prstTxWarp>
          </a:bodyPr>
          <a:lstStyle>
            <a:lvl1pPr algn="r" defTabSz="953716">
              <a:defRPr sz="1000" i="1" u="none"/>
            </a:lvl1pPr>
          </a:lstStyle>
          <a:p>
            <a:pPr>
              <a:defRPr/>
            </a:pPr>
            <a:endParaRPr lang="en-US"/>
          </a:p>
        </p:txBody>
      </p:sp>
      <p:sp>
        <p:nvSpPr>
          <p:cNvPr id="2052" name="Rectangle 4"/>
          <p:cNvSpPr>
            <a:spLocks noGrp="1" noChangeArrowheads="1"/>
          </p:cNvSpPr>
          <p:nvPr>
            <p:ph type="ftr" sz="quarter" idx="4"/>
          </p:nvPr>
        </p:nvSpPr>
        <p:spPr bwMode="auto">
          <a:xfrm>
            <a:off x="3" y="8894519"/>
            <a:ext cx="3066733" cy="468557"/>
          </a:xfrm>
          <a:prstGeom prst="rect">
            <a:avLst/>
          </a:prstGeom>
          <a:noFill/>
          <a:ln w="9525">
            <a:noFill/>
            <a:miter lim="800000"/>
            <a:headEnd/>
            <a:tailEnd/>
          </a:ln>
          <a:effectLst/>
        </p:spPr>
        <p:txBody>
          <a:bodyPr vert="horz" wrap="square" lIns="19866" tIns="0" rIns="19866" bIns="0" numCol="1" anchor="b" anchorCtr="0" compatLnSpc="1">
            <a:prstTxWarp prst="textNoShape">
              <a:avLst/>
            </a:prstTxWarp>
          </a:bodyPr>
          <a:lstStyle>
            <a:lvl1pPr defTabSz="953716">
              <a:defRPr sz="1000" i="1" u="none"/>
            </a:lvl1pPr>
          </a:lstStyle>
          <a:p>
            <a:pPr>
              <a:defRPr/>
            </a:pPr>
            <a:endParaRPr lang="en-US"/>
          </a:p>
        </p:txBody>
      </p:sp>
      <p:sp>
        <p:nvSpPr>
          <p:cNvPr id="2053" name="Rectangle 5"/>
          <p:cNvSpPr>
            <a:spLocks noGrp="1" noChangeArrowheads="1"/>
          </p:cNvSpPr>
          <p:nvPr>
            <p:ph type="sldNum" sz="quarter" idx="5"/>
          </p:nvPr>
        </p:nvSpPr>
        <p:spPr bwMode="auto">
          <a:xfrm>
            <a:off x="4010343" y="8894519"/>
            <a:ext cx="3066733" cy="468557"/>
          </a:xfrm>
          <a:prstGeom prst="rect">
            <a:avLst/>
          </a:prstGeom>
          <a:noFill/>
          <a:ln w="9525">
            <a:noFill/>
            <a:miter lim="800000"/>
            <a:headEnd/>
            <a:tailEnd/>
          </a:ln>
          <a:effectLst/>
        </p:spPr>
        <p:txBody>
          <a:bodyPr vert="horz" wrap="square" lIns="19866" tIns="0" rIns="19866" bIns="0" numCol="1" anchor="b" anchorCtr="0" compatLnSpc="1">
            <a:prstTxWarp prst="textNoShape">
              <a:avLst/>
            </a:prstTxWarp>
          </a:bodyPr>
          <a:lstStyle>
            <a:lvl1pPr algn="r" defTabSz="953716">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43611" y="4448068"/>
            <a:ext cx="5189855" cy="4213786"/>
          </a:xfrm>
          <a:prstGeom prst="rect">
            <a:avLst/>
          </a:prstGeom>
          <a:noFill/>
          <a:ln w="9525">
            <a:noFill/>
            <a:miter lim="800000"/>
            <a:headEnd/>
            <a:tailEnd/>
          </a:ln>
          <a:effectLst/>
        </p:spPr>
        <p:txBody>
          <a:bodyPr vert="horz" wrap="square" lIns="96016" tIns="48008" rIns="96016" bIns="48008"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206500" y="708025"/>
            <a:ext cx="4664075" cy="349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07EEF9FC-2930-43B3-8BA5-2DBBB02B25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2D6FD50B-1817-41F1-9909-1B199AF4F59B}" type="slidenum">
              <a:rPr lang="en-US" altLang="en-US" sz="1000" u="none">
                <a:solidFill>
                  <a:srgbClr val="000000"/>
                </a:solidFill>
              </a:rPr>
              <a:pPr>
                <a:defRPr/>
              </a:pPr>
              <a:t>1</a:t>
            </a:fld>
            <a:endParaRPr lang="en-US" altLang="en-US" sz="1000" u="none">
              <a:solidFill>
                <a:srgbClr val="000000"/>
              </a:solidFill>
            </a:endParaRPr>
          </a:p>
        </p:txBody>
      </p:sp>
      <p:sp>
        <p:nvSpPr>
          <p:cNvPr id="6147" name="Rectangle 2">
            <a:extLst>
              <a:ext uri="{FF2B5EF4-FFF2-40B4-BE49-F238E27FC236}">
                <a16:creationId xmlns:a16="http://schemas.microsoft.com/office/drawing/2014/main" id="{E96A47C5-2BD7-4FDC-B442-D0901BC27D4E}"/>
              </a:ext>
            </a:extLst>
          </p:cNvPr>
          <p:cNvSpPr>
            <a:spLocks noGrp="1" noRot="1" noChangeAspect="1" noChangeArrowheads="1" noTextEdit="1"/>
          </p:cNvSpPr>
          <p:nvPr>
            <p:ph type="sldImg"/>
          </p:nvPr>
        </p:nvSpPr>
        <p:spPr>
          <a:xfrm>
            <a:off x="1352550" y="1173163"/>
            <a:ext cx="4224338" cy="3167062"/>
          </a:xfrm>
          <a:ln/>
        </p:spPr>
      </p:sp>
      <p:sp>
        <p:nvSpPr>
          <p:cNvPr id="6148" name="Rectangle 3">
            <a:extLst>
              <a:ext uri="{FF2B5EF4-FFF2-40B4-BE49-F238E27FC236}">
                <a16:creationId xmlns:a16="http://schemas.microsoft.com/office/drawing/2014/main" id="{F4E69D07-D343-4DE8-BC74-D43C1B8165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Revised 06/2021</a:t>
            </a:r>
          </a:p>
          <a:p>
            <a:endParaRPr lang="en-US" altLang="en-US" dirty="0">
              <a:latin typeface="Arial" panose="020B0604020202020204" pitchFamily="34" charset="0"/>
            </a:endParaRPr>
          </a:p>
          <a:p>
            <a:r>
              <a:rPr lang="en-US" altLang="en-US"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rial" panose="020B0604020202020204" pitchFamily="34" charset="0"/>
            </a:endParaRPr>
          </a:p>
          <a:p>
            <a:r>
              <a:rPr lang="en-US" altLang="en-US"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rial" panose="020B0604020202020204" pitchFamily="34" charset="0"/>
            </a:endParaRPr>
          </a:p>
          <a:p>
            <a:r>
              <a:rPr lang="en-US" altLang="en-US"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384">
              <a:defRPr/>
            </a:pPr>
            <a:r>
              <a:rPr lang="en-US" altLang="en-US" b="1" dirty="0">
                <a:latin typeface="Arial" panose="020B0604020202020204" pitchFamily="34" charset="0"/>
                <a:cs typeface="Arial" panose="020B0604020202020204" pitchFamily="34" charset="0"/>
              </a:rPr>
              <a:t>NCDOL Photo Library: City of Apex, 4/12/2011 Partnership Site, Permission Letter Obtained. An employee entering a confined space water well.</a:t>
            </a:r>
          </a:p>
          <a:p>
            <a:endParaRPr lang="en-US" dirty="0"/>
          </a:p>
          <a:p>
            <a:r>
              <a:rPr lang="en-US" dirty="0"/>
              <a:t>So, in this exception, underground work involving construction of the structure </a:t>
            </a:r>
            <a:r>
              <a:rPr lang="en-US" b="1" dirty="0"/>
              <a:t>DOES NOT </a:t>
            </a:r>
            <a:r>
              <a:rPr lang="en-US" dirty="0"/>
              <a:t>fall under 1926 Subpart AA Confined Space</a:t>
            </a:r>
          </a:p>
          <a:p>
            <a:endParaRPr lang="en-US" dirty="0"/>
          </a:p>
          <a:p>
            <a:r>
              <a:rPr lang="en-US" dirty="0"/>
              <a:t>Caisson – sunken pier construction  </a:t>
            </a:r>
            <a:r>
              <a:rPr lang="en-US" dirty="0" err="1"/>
              <a:t>ie</a:t>
            </a:r>
            <a:r>
              <a:rPr lang="en-US" dirty="0"/>
              <a:t>, bridge piers</a:t>
            </a:r>
          </a:p>
          <a:p>
            <a:endParaRPr lang="en-US" dirty="0"/>
          </a:p>
          <a:p>
            <a:r>
              <a:rPr lang="en-US" dirty="0"/>
              <a:t>Cofferdam –  sheet piles driven into the water/sand </a:t>
            </a:r>
          </a:p>
          <a:p>
            <a:endParaRPr lang="en-US" dirty="0"/>
          </a:p>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10</a:t>
            </a:fld>
            <a:endParaRPr lang="en-US" altLang="en-US"/>
          </a:p>
        </p:txBody>
      </p:sp>
    </p:spTree>
    <p:extLst>
      <p:ext uri="{BB962C8B-B14F-4D97-AF65-F5344CB8AC3E}">
        <p14:creationId xmlns:p14="http://schemas.microsoft.com/office/powerpoint/2010/main" val="2463119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F0E395E-D0EC-497B-814C-D0323A52799D}"/>
              </a:ext>
            </a:extLst>
          </p:cNvPr>
          <p:cNvSpPr>
            <a:spLocks noGrp="1" noRot="1" noChangeAspect="1" noChangeArrowheads="1" noTextEdit="1"/>
          </p:cNvSpPr>
          <p:nvPr>
            <p:ph type="sldImg"/>
          </p:nvPr>
        </p:nvSpPr>
        <p:spPr>
          <a:xfrm>
            <a:off x="1352550" y="1173163"/>
            <a:ext cx="4224338" cy="3167062"/>
          </a:xfrm>
          <a:ln/>
        </p:spPr>
      </p:sp>
      <p:sp>
        <p:nvSpPr>
          <p:cNvPr id="9219" name="Notes Placeholder 2">
            <a:extLst>
              <a:ext uri="{FF2B5EF4-FFF2-40B4-BE49-F238E27FC236}">
                <a16:creationId xmlns:a16="http://schemas.microsoft.com/office/drawing/2014/main" id="{5EA7FAAE-6FE5-4DCE-AFFF-3307B1A7D11B}"/>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84">
              <a:defRPr/>
            </a:pPr>
            <a:r>
              <a:rPr lang="en-US" altLang="en-US" b="1" dirty="0">
                <a:latin typeface="Arial" panose="020B0604020202020204" pitchFamily="34" charset="0"/>
                <a:cs typeface="Arial" panose="020B0604020202020204" pitchFamily="34" charset="0"/>
              </a:rPr>
              <a:t>NCDOL Photo Library: City of Apex, 4/12/2011 Partnership Site, Permission Letter Obtained. </a:t>
            </a:r>
            <a:r>
              <a:rPr lang="en-US" b="1" dirty="0"/>
              <a:t>An employee is testing the atmosphere inside the space prior to entry.</a:t>
            </a:r>
          </a:p>
          <a:p>
            <a:pPr>
              <a:defRPr/>
            </a:pPr>
            <a:endParaRPr lang="en-US" b="1" dirty="0">
              <a:latin typeface="Arial" panose="020B0604020202020204" pitchFamily="34" charset="0"/>
              <a:cs typeface="Arial" panose="020B0604020202020204" pitchFamily="34" charset="0"/>
            </a:endParaRPr>
          </a:p>
          <a:p>
            <a:pPr>
              <a:defRPr/>
            </a:pPr>
            <a:endParaRPr lang="en-US" b="1" dirty="0">
              <a:latin typeface="Arial" panose="020B0604020202020204" pitchFamily="34" charset="0"/>
              <a:cs typeface="Arial" panose="020B0604020202020204" pitchFamily="34" charset="0"/>
            </a:endParaRPr>
          </a:p>
          <a:p>
            <a:pPr>
              <a:defRPr/>
            </a:pPr>
            <a:r>
              <a:rPr lang="en-US" b="0" dirty="0">
                <a:latin typeface="Arial" panose="020B0604020202020204" pitchFamily="34" charset="0"/>
                <a:cs typeface="Arial" panose="020B0604020202020204" pitchFamily="34" charset="0"/>
              </a:rPr>
              <a:t>Ask the following questions:</a:t>
            </a:r>
          </a:p>
          <a:p>
            <a:pPr>
              <a:defRPr/>
            </a:pPr>
            <a:endParaRPr lang="en-US" b="0" dirty="0">
              <a:latin typeface="Arial" panose="020B0604020202020204" pitchFamily="34" charset="0"/>
              <a:cs typeface="Arial" panose="020B0604020202020204" pitchFamily="34" charset="0"/>
            </a:endParaRPr>
          </a:p>
          <a:p>
            <a:pPr>
              <a:defRPr/>
            </a:pPr>
            <a:r>
              <a:rPr lang="en-US" b="0" dirty="0">
                <a:latin typeface="Arial" panose="020B0604020202020204" pitchFamily="34" charset="0"/>
                <a:cs typeface="Arial" panose="020B0604020202020204" pitchFamily="34" charset="0"/>
              </a:rPr>
              <a:t>Has anybody had any experience in Industrial maintenance?</a:t>
            </a:r>
          </a:p>
          <a:p>
            <a:pPr>
              <a:defRPr/>
            </a:pPr>
            <a:endParaRPr lang="en-US" b="0" dirty="0">
              <a:latin typeface="Arial" panose="020B0604020202020204" pitchFamily="34" charset="0"/>
              <a:cs typeface="Arial" panose="020B0604020202020204" pitchFamily="34" charset="0"/>
            </a:endParaRPr>
          </a:p>
          <a:p>
            <a:pPr>
              <a:defRPr/>
            </a:pPr>
            <a:r>
              <a:rPr lang="en-US" b="0" dirty="0">
                <a:latin typeface="Arial" panose="020B0604020202020204" pitchFamily="34" charset="0"/>
                <a:cs typeface="Arial" panose="020B0604020202020204" pitchFamily="34" charset="0"/>
              </a:rPr>
              <a:t>What were the hazards?  Were there any other hazards?</a:t>
            </a:r>
          </a:p>
          <a:p>
            <a:pPr>
              <a:defRPr/>
            </a:pPr>
            <a:endParaRPr lang="en-US" b="0" dirty="0">
              <a:latin typeface="Arial" panose="020B0604020202020204" pitchFamily="34" charset="0"/>
              <a:cs typeface="Arial" panose="020B0604020202020204" pitchFamily="34" charset="0"/>
            </a:endParaRPr>
          </a:p>
          <a:p>
            <a:pPr>
              <a:defRPr/>
            </a:pPr>
            <a:r>
              <a:rPr lang="en-US" b="0" dirty="0">
                <a:latin typeface="Arial" panose="020B0604020202020204" pitchFamily="34" charset="0"/>
                <a:cs typeface="Arial" panose="020B0604020202020204" pitchFamily="34" charset="0"/>
              </a:rPr>
              <a:t>What is the person doing in the picture?  They are testing the atmosphere prior to entry.</a:t>
            </a:r>
          </a:p>
          <a:p>
            <a:pPr>
              <a:defRPr/>
            </a:pPr>
            <a:endParaRPr lang="en-US" b="0" dirty="0">
              <a:latin typeface="Arial" panose="020B0604020202020204" pitchFamily="34" charset="0"/>
              <a:cs typeface="Arial" panose="020B0604020202020204" pitchFamily="34" charset="0"/>
            </a:endParaRPr>
          </a:p>
          <a:p>
            <a:pPr>
              <a:defRPr/>
            </a:pPr>
            <a:r>
              <a:rPr lang="en-US" b="0" dirty="0">
                <a:latin typeface="Arial" panose="020B0604020202020204" pitchFamily="34" charset="0"/>
                <a:cs typeface="Arial" panose="020B0604020202020204" pitchFamily="34" charset="0"/>
              </a:rPr>
              <a:t>*  If anyone would like to read about Residential confined spaces read this letter of interpretation:   </a:t>
            </a:r>
          </a:p>
          <a:p>
            <a:pPr defTabSz="922384">
              <a:defRPr/>
            </a:pPr>
            <a:r>
              <a:rPr lang="en-US" b="1" dirty="0">
                <a:latin typeface="Arial" panose="020B0604020202020204" pitchFamily="34" charset="0"/>
                <a:cs typeface="Arial" panose="020B0604020202020204" pitchFamily="34" charset="0"/>
              </a:rPr>
              <a:t>https://www.osha.gov/laws-regs/standardinterpretations/1995-10-27  </a:t>
            </a:r>
          </a:p>
          <a:p>
            <a:pPr defTabSz="922384">
              <a:defRPr/>
            </a:pPr>
            <a:r>
              <a:rPr lang="en-US" dirty="0"/>
              <a:t>Applying Permit-Required Confined Spaces (PRCS) standard to a workplace that is a multi-family residential commercial building</a:t>
            </a:r>
          </a:p>
          <a:p>
            <a:pPr>
              <a:defRPr/>
            </a:pPr>
            <a:endParaRPr lang="en-US" b="1" dirty="0">
              <a:latin typeface="Arial" panose="020B0604020202020204" pitchFamily="34" charset="0"/>
              <a:cs typeface="Arial" panose="020B0604020202020204" pitchFamily="34" charset="0"/>
            </a:endParaRPr>
          </a:p>
        </p:txBody>
      </p:sp>
      <p:sp>
        <p:nvSpPr>
          <p:cNvPr id="12292" name="Slide Number Placeholder 3">
            <a:extLst>
              <a:ext uri="{FF2B5EF4-FFF2-40B4-BE49-F238E27FC236}">
                <a16:creationId xmlns:a16="http://schemas.microsoft.com/office/drawing/2014/main" id="{65F0C34A-0FFE-4DAD-BEEB-6AE581622C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F8BCB174-DD7D-4392-96F5-C98EEC731927}" type="slidenum">
              <a:rPr lang="en-US" altLang="en-US" sz="1000" u="none">
                <a:solidFill>
                  <a:srgbClr val="000000"/>
                </a:solidFill>
              </a:rPr>
              <a:pPr>
                <a:defRPr/>
              </a:pPr>
              <a:t>11</a:t>
            </a:fld>
            <a:endParaRPr lang="en-US" altLang="en-US" sz="1000" u="none">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7B86981-475D-4275-82CC-4C1A8200AF02}"/>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FD9AADA3-B360-4767-924E-36C98B0E4B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defRPr/>
            </a:pPr>
            <a:r>
              <a:rPr lang="en-US" altLang="en-US" sz="2400" b="1" dirty="0"/>
              <a:t>Definition points:   lets talk about these spaces……. Do they have the following?</a:t>
            </a:r>
          </a:p>
          <a:p>
            <a:pPr lvl="1">
              <a:defRPr/>
            </a:pPr>
            <a:endParaRPr lang="en-US" altLang="en-US" sz="2400" dirty="0"/>
          </a:p>
          <a:p>
            <a:pPr lvl="1">
              <a:defRPr/>
            </a:pPr>
            <a:r>
              <a:rPr lang="en-US" altLang="en-US" sz="2400" dirty="0"/>
              <a:t>Hazardous atmosphere</a:t>
            </a:r>
          </a:p>
          <a:p>
            <a:pPr lvl="1">
              <a:defRPr/>
            </a:pPr>
            <a:endParaRPr lang="en-US" altLang="en-US" sz="800" dirty="0"/>
          </a:p>
          <a:p>
            <a:pPr lvl="1">
              <a:defRPr/>
            </a:pPr>
            <a:r>
              <a:rPr lang="en-US" altLang="en-US" sz="2400" dirty="0"/>
              <a:t>Internal configuration (inwardly converging walls, sloping floors)</a:t>
            </a:r>
          </a:p>
          <a:p>
            <a:pPr lvl="1">
              <a:defRPr/>
            </a:pPr>
            <a:endParaRPr lang="en-US" altLang="en-US" sz="800" dirty="0"/>
          </a:p>
          <a:p>
            <a:pPr lvl="1">
              <a:defRPr/>
            </a:pPr>
            <a:r>
              <a:rPr lang="en-US" altLang="en-US" sz="2400" dirty="0"/>
              <a:t>Engulfment hazard</a:t>
            </a:r>
          </a:p>
          <a:p>
            <a:pPr lvl="1">
              <a:defRPr/>
            </a:pPr>
            <a:endParaRPr lang="en-US" altLang="en-US" sz="800" dirty="0"/>
          </a:p>
          <a:p>
            <a:pPr lvl="1">
              <a:defRPr/>
            </a:pPr>
            <a:r>
              <a:rPr lang="en-US" altLang="en-US" sz="2400" dirty="0"/>
              <a:t>Recognized serious safety or health hazard</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47108" name="Slide Number Placeholder 3">
            <a:extLst>
              <a:ext uri="{FF2B5EF4-FFF2-40B4-BE49-F238E27FC236}">
                <a16:creationId xmlns:a16="http://schemas.microsoft.com/office/drawing/2014/main" id="{04A90576-446C-45D0-82FC-C1A0138299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fld id="{C4B319B5-36C2-4E06-83F2-7C25015ADB9C}" type="slidenum">
              <a:rPr lang="en-US" altLang="en-US" sz="1000" u="none"/>
              <a:pPr/>
              <a:t>12</a:t>
            </a:fld>
            <a:endParaRPr lang="en-US" altLang="en-US" sz="1000" u="none"/>
          </a:p>
        </p:txBody>
      </p:sp>
    </p:spTree>
    <p:extLst>
      <p:ext uri="{BB962C8B-B14F-4D97-AF65-F5344CB8AC3E}">
        <p14:creationId xmlns:p14="http://schemas.microsoft.com/office/powerpoint/2010/main" val="178088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E0BDA49-FA5D-4599-A954-761F47682309}"/>
              </a:ext>
            </a:extLst>
          </p:cNvPr>
          <p:cNvSpPr>
            <a:spLocks noGrp="1" noRot="1" noChangeAspect="1" noChangeArrowheads="1" noTextEdit="1"/>
          </p:cNvSpPr>
          <p:nvPr>
            <p:ph type="sldImg"/>
          </p:nvPr>
        </p:nvSpPr>
        <p:spPr>
          <a:xfrm>
            <a:off x="1352550" y="1173163"/>
            <a:ext cx="4224338" cy="3167062"/>
          </a:xfrm>
          <a:ln/>
        </p:spPr>
      </p:sp>
      <p:sp>
        <p:nvSpPr>
          <p:cNvPr id="18435" name="Notes Placeholder 2">
            <a:extLst>
              <a:ext uri="{FF2B5EF4-FFF2-40B4-BE49-F238E27FC236}">
                <a16:creationId xmlns:a16="http://schemas.microsoft.com/office/drawing/2014/main" id="{D0D0B8FB-FD2B-4058-A164-59C534EDCB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Describe the hazards:</a:t>
            </a:r>
          </a:p>
          <a:p>
            <a:endParaRPr lang="en-US" altLang="en-US" b="1" dirty="0">
              <a:latin typeface="Arial" panose="020B0604020202020204" pitchFamily="34" charset="0"/>
            </a:endParaRPr>
          </a:p>
          <a:p>
            <a:r>
              <a:rPr lang="en-US" altLang="en-US" b="1" dirty="0">
                <a:latin typeface="Arial" panose="020B0604020202020204" pitchFamily="34" charset="0"/>
              </a:rPr>
              <a:t>HAZARDOUS ATMOSPHERE – </a:t>
            </a:r>
            <a:r>
              <a:rPr lang="en-US" altLang="en-US" dirty="0">
                <a:latin typeface="Arial" panose="020B0604020202020204" pitchFamily="34" charset="0"/>
              </a:rPr>
              <a:t>any atmosphere that may expose employees to the risk of death, incapacitation, impairment of ability to self rescue, injury or acute illness from flammable gas, airborne dust, atmospheric oxygen concentration below 19.5% or above 23.5%.</a:t>
            </a:r>
          </a:p>
          <a:p>
            <a:endParaRPr lang="en-US" altLang="en-US" b="1" dirty="0">
              <a:latin typeface="Arial" panose="020B0604020202020204" pitchFamily="34" charset="0"/>
            </a:endParaRPr>
          </a:p>
          <a:p>
            <a:r>
              <a:rPr lang="en-US" altLang="en-US" b="1" dirty="0">
                <a:latin typeface="Arial" panose="020B0604020202020204" pitchFamily="34" charset="0"/>
              </a:rPr>
              <a:t>INWARDLY CONVERGING WALLS- </a:t>
            </a:r>
            <a:r>
              <a:rPr lang="en-US" altLang="en-US" dirty="0">
                <a:latin typeface="Arial" panose="020B0604020202020204" pitchFamily="34" charset="0"/>
              </a:rPr>
              <a:t>sloped walls or floors that taper downward to a smaller cross section.</a:t>
            </a:r>
          </a:p>
          <a:p>
            <a:endParaRPr lang="en-US" altLang="en-US" b="1" dirty="0">
              <a:latin typeface="Arial" panose="020B0604020202020204" pitchFamily="34" charset="0"/>
            </a:endParaRPr>
          </a:p>
          <a:p>
            <a:r>
              <a:rPr lang="en-US" altLang="en-US" b="1" dirty="0">
                <a:latin typeface="Arial" panose="020B0604020202020204" pitchFamily="34" charset="0"/>
              </a:rPr>
              <a:t>ENGULFMENT HAZARD- </a:t>
            </a:r>
            <a:r>
              <a:rPr lang="en-US" altLang="en-US" dirty="0">
                <a:latin typeface="Arial" panose="020B0604020202020204" pitchFamily="34" charset="0"/>
              </a:rPr>
              <a:t>material that is “flowable or fluid” that cannot hold the weight of a person. Imagine an hourglass with sand.</a:t>
            </a:r>
          </a:p>
          <a:p>
            <a:endParaRPr lang="en-US" altLang="en-US" b="1" dirty="0">
              <a:latin typeface="Arial" panose="020B0604020202020204" pitchFamily="34" charset="0"/>
            </a:endParaRPr>
          </a:p>
          <a:p>
            <a:r>
              <a:rPr lang="en-US" altLang="en-US" b="1" dirty="0">
                <a:latin typeface="Arial" panose="020B0604020202020204" pitchFamily="34" charset="0"/>
              </a:rPr>
              <a:t>RECOGNIZED SERIOUS SAFETY/HEALTH HAZARD- </a:t>
            </a:r>
            <a:r>
              <a:rPr lang="en-US" altLang="en-US" b="0" dirty="0">
                <a:latin typeface="Arial" panose="020B0604020202020204" pitchFamily="34" charset="0"/>
              </a:rPr>
              <a:t>could be any other recognized hazard.</a:t>
            </a:r>
            <a:endParaRPr lang="en-US" altLang="en-US" b="1"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Theses are EXTREMELY DANGEROUS environments. To reduce the risk of engulfment and suffocation,  employers should not allow workers to enter a storage bin unless it is necessary and with proper PPE. </a:t>
            </a:r>
          </a:p>
          <a:p>
            <a:endParaRPr lang="en-US" altLang="en-US" dirty="0">
              <a:latin typeface="Arial" panose="020B0604020202020204" pitchFamily="34" charset="0"/>
            </a:endParaRPr>
          </a:p>
          <a:p>
            <a:r>
              <a:rPr lang="en-US" altLang="en-US" dirty="0">
                <a:latin typeface="Arial" panose="020B0604020202020204" pitchFamily="34" charset="0"/>
              </a:rPr>
              <a:t>Confined space conditions can change quickly from no hazards to life-threatening hazards. Some confined spaces are so hazardous, a written permit system is necessary for entry.  But the hazards of confined spaces can often be controlled or engineered out before an employee enters the space.</a:t>
            </a:r>
          </a:p>
        </p:txBody>
      </p:sp>
      <p:sp>
        <p:nvSpPr>
          <p:cNvPr id="18436" name="Slide Number Placeholder 3">
            <a:extLst>
              <a:ext uri="{FF2B5EF4-FFF2-40B4-BE49-F238E27FC236}">
                <a16:creationId xmlns:a16="http://schemas.microsoft.com/office/drawing/2014/main" id="{A52DF1EC-7D24-49A1-A509-89EF3EE6C4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fld id="{12A167C2-15CB-4AB0-ACCD-AB27F5306C2B}" type="slidenum">
              <a:rPr lang="en-US" altLang="en-US" sz="1000" u="none"/>
              <a:pPr/>
              <a:t>13</a:t>
            </a:fld>
            <a:endParaRPr lang="en-US" altLang="en-US" sz="1000" u="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1926.1202 defines a </a:t>
            </a:r>
            <a:r>
              <a:rPr lang="en-US" b="1" u="sng" dirty="0"/>
              <a:t>competent person </a:t>
            </a:r>
            <a:r>
              <a:rPr lang="en-US" b="1" dirty="0"/>
              <a:t>as the person responsible for determining conditions.  </a:t>
            </a:r>
          </a:p>
          <a:p>
            <a:r>
              <a:rPr lang="en-US" b="1" dirty="0"/>
              <a:t> </a:t>
            </a:r>
          </a:p>
          <a:p>
            <a:r>
              <a:rPr lang="en-US" b="1" dirty="0"/>
              <a:t>1910. 146(c) states that the </a:t>
            </a:r>
            <a:r>
              <a:rPr lang="en-US" b="1" u="sng" dirty="0"/>
              <a:t>employer</a:t>
            </a:r>
            <a:r>
              <a:rPr lang="en-US" b="1" dirty="0"/>
              <a:t> shall evaluate the workplace to determine if any spaces  are PRCS.</a:t>
            </a:r>
            <a:br>
              <a:rPr lang="en-US" b="1" dirty="0"/>
            </a:br>
            <a:endParaRPr lang="en-US" b="1" dirty="0"/>
          </a:p>
          <a:p>
            <a:endParaRPr lang="en-US" b="1"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FE38E47C-C37B-46EC-BBFD-E2760C5551FE}" type="slidenum">
              <a:rPr lang="en-US" altLang="en-US" sz="1000" u="none"/>
              <a:pPr/>
              <a:t>14</a:t>
            </a:fld>
            <a:endParaRPr lang="en-US" altLang="en-US" sz="1000" u="none"/>
          </a:p>
        </p:txBody>
      </p:sp>
    </p:spTree>
    <p:extLst>
      <p:ext uri="{BB962C8B-B14F-4D97-AF65-F5344CB8AC3E}">
        <p14:creationId xmlns:p14="http://schemas.microsoft.com/office/powerpoint/2010/main" val="44710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b="1" dirty="0"/>
            </a:br>
            <a:r>
              <a:rPr lang="en-US" b="1" dirty="0"/>
              <a:t>So back to our definitions…..</a:t>
            </a:r>
            <a:endParaRPr lang="en-US" altLang="en-US" dirty="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FE38E47C-C37B-46EC-BBFD-E2760C5551FE}" type="slidenum">
              <a:rPr lang="en-US" altLang="en-US" sz="1000" u="none"/>
              <a:pPr/>
              <a:t>15</a:t>
            </a:fld>
            <a:endParaRPr lang="en-US" altLang="en-US" sz="1000" u="none"/>
          </a:p>
        </p:txBody>
      </p:sp>
    </p:spTree>
    <p:extLst>
      <p:ext uri="{BB962C8B-B14F-4D97-AF65-F5344CB8AC3E}">
        <p14:creationId xmlns:p14="http://schemas.microsoft.com/office/powerpoint/2010/main" val="388616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Question for you:   </a:t>
            </a:r>
            <a:r>
              <a:rPr lang="en-US" altLang="en-US" dirty="0">
                <a:latin typeface="Arial" panose="020B0604020202020204" pitchFamily="34" charset="0"/>
              </a:rPr>
              <a:t>Is it deemed Entry if you stick your hand in the hole to do maintenance work?  What must take place first? </a:t>
            </a:r>
          </a:p>
          <a:p>
            <a:endParaRPr lang="en-US" altLang="en-US" dirty="0">
              <a:latin typeface="Arial" panose="020B0604020202020204" pitchFamily="34" charset="0"/>
            </a:endParaRPr>
          </a:p>
          <a:p>
            <a:r>
              <a:rPr lang="en-US" altLang="en-US" dirty="0">
                <a:latin typeface="Arial" panose="020B0604020202020204" pitchFamily="34" charset="0"/>
              </a:rPr>
              <a:t>Determine if </a:t>
            </a:r>
            <a:r>
              <a:rPr lang="en-US" altLang="en-US" b="1" dirty="0">
                <a:latin typeface="Arial" panose="020B0604020202020204" pitchFamily="34" charset="0"/>
              </a:rPr>
              <a:t>it is confined space:</a:t>
            </a:r>
          </a:p>
          <a:p>
            <a:pPr lvl="1"/>
            <a:r>
              <a:rPr lang="en-US" altLang="en-US" sz="2400" dirty="0"/>
              <a:t>Is large enough and so configured that an employee can bodily enter and perform assigned work</a:t>
            </a:r>
          </a:p>
          <a:p>
            <a:pPr lvl="1"/>
            <a:endParaRPr lang="en-US" altLang="en-US" sz="2400" dirty="0"/>
          </a:p>
          <a:p>
            <a:pPr lvl="1"/>
            <a:r>
              <a:rPr lang="en-US" altLang="en-US" sz="2400" dirty="0"/>
              <a:t>Has limited or restricted means for entry or exit; </a:t>
            </a:r>
            <a:r>
              <a:rPr lang="en-US" altLang="en-US" sz="2400" b="1" i="1" dirty="0"/>
              <a:t>and</a:t>
            </a:r>
            <a:r>
              <a:rPr lang="en-US" altLang="en-US" sz="2400" dirty="0"/>
              <a:t> </a:t>
            </a:r>
          </a:p>
          <a:p>
            <a:pPr lvl="1"/>
            <a:endParaRPr lang="en-US" altLang="en-US" sz="2400" dirty="0"/>
          </a:p>
          <a:p>
            <a:pPr lvl="1"/>
            <a:r>
              <a:rPr lang="en-US" altLang="en-US" sz="2400" dirty="0"/>
              <a:t>Is not designed for continuous </a:t>
            </a:r>
          </a:p>
          <a:p>
            <a:pPr lvl="1">
              <a:buFont typeface="Symbol" panose="05050102010706020507" pitchFamily="18" charset="2"/>
              <a:buNone/>
            </a:pPr>
            <a:r>
              <a:rPr lang="en-US" altLang="en-US" sz="2400" dirty="0"/>
              <a:t>   employee occupancy</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 and then Permit required confined space.</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159A0CE5-5A1B-4644-9AC5-61B2C87E4272}" type="slidenum">
              <a:rPr lang="en-US" altLang="en-US" sz="1000" u="none"/>
              <a:pPr/>
              <a:t>16</a:t>
            </a:fld>
            <a:endParaRPr lang="en-US" altLang="en-US" sz="1000" u="none"/>
          </a:p>
        </p:txBody>
      </p:sp>
    </p:spTree>
    <p:extLst>
      <p:ext uri="{BB962C8B-B14F-4D97-AF65-F5344CB8AC3E}">
        <p14:creationId xmlns:p14="http://schemas.microsoft.com/office/powerpoint/2010/main" val="201206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Controlling contractor in construction – similar to the Entry Supervisor in the General Industry.  </a:t>
            </a:r>
            <a:r>
              <a:rPr lang="en-US" altLang="en-US" dirty="0">
                <a:latin typeface="Arial" panose="020B0604020202020204" pitchFamily="34" charset="0"/>
              </a:rPr>
              <a:t>Both have the overall responsibility of auditing and approving entry at the facility or worksite.</a:t>
            </a:r>
          </a:p>
          <a:p>
            <a:endParaRPr lang="en-US" altLang="en-US" dirty="0">
              <a:latin typeface="Arial" panose="020B0604020202020204" pitchFamily="34" charset="0"/>
            </a:endParaRPr>
          </a:p>
          <a:p>
            <a:r>
              <a:rPr lang="en-US" altLang="en-US" b="1" dirty="0"/>
              <a:t>Personal protective equipment is not considered a control</a:t>
            </a:r>
          </a:p>
          <a:p>
            <a:endParaRPr lang="en-US" altLang="en-US" dirty="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85D00237-F218-4056-BD45-60FA4BC19F5C}" type="slidenum">
              <a:rPr lang="en-US" altLang="en-US" sz="1000" u="none"/>
              <a:pPr/>
              <a:t>17</a:t>
            </a:fld>
            <a:endParaRPr lang="en-US" altLang="en-US" sz="1000" u="none"/>
          </a:p>
        </p:txBody>
      </p:sp>
    </p:spTree>
    <p:extLst>
      <p:ext uri="{BB962C8B-B14F-4D97-AF65-F5344CB8AC3E}">
        <p14:creationId xmlns:p14="http://schemas.microsoft.com/office/powerpoint/2010/main" val="272320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 we have been talking about mostly 1910 CSE which has limited definitions and components that are mostly static and don’t change</a:t>
            </a:r>
          </a:p>
          <a:p>
            <a:endParaRPr lang="en-US" altLang="en-US" dirty="0">
              <a:latin typeface="Arial" panose="020B0604020202020204" pitchFamily="34" charset="0"/>
            </a:endParaRPr>
          </a:p>
          <a:p>
            <a:r>
              <a:rPr lang="en-US" altLang="en-US" dirty="0">
                <a:latin typeface="Arial" panose="020B0604020202020204" pitchFamily="34" charset="0"/>
              </a:rPr>
              <a:t>But, in the 1926’s there are multiple parties and environments that change frequently. Here are some of the definitions you need to know for 1926.1200</a:t>
            </a:r>
          </a:p>
          <a:p>
            <a:endParaRPr lang="en-US" altLang="en-US" dirty="0">
              <a:latin typeface="Arial" panose="020B0604020202020204" pitchFamily="34" charset="0"/>
            </a:endParaRPr>
          </a:p>
          <a:p>
            <a:r>
              <a:rPr lang="en-US" altLang="en-US" dirty="0">
                <a:latin typeface="Arial" panose="020B0604020202020204" pitchFamily="34" charset="0"/>
              </a:rPr>
              <a:t>Host employer</a:t>
            </a:r>
          </a:p>
          <a:p>
            <a:r>
              <a:rPr lang="en-US" altLang="en-US" dirty="0">
                <a:latin typeface="Arial" panose="020B0604020202020204" pitchFamily="34" charset="0"/>
              </a:rPr>
              <a:t>Monitoring </a:t>
            </a:r>
          </a:p>
          <a:p>
            <a:r>
              <a:rPr lang="en-US" altLang="en-US" dirty="0">
                <a:latin typeface="Arial" panose="020B0604020202020204" pitchFamily="34" charset="0"/>
              </a:rPr>
              <a:t>Early warning system</a:t>
            </a:r>
          </a:p>
          <a:p>
            <a:endParaRPr lang="en-US" altLang="en-US" dirty="0">
              <a:latin typeface="Arial" panose="020B0604020202020204" pitchFamily="34" charset="0"/>
            </a:endParaRPr>
          </a:p>
          <a:p>
            <a:r>
              <a:rPr lang="en-US" altLang="en-US" dirty="0">
                <a:latin typeface="Arial" panose="020B0604020202020204" pitchFamily="34" charset="0"/>
              </a:rPr>
              <a:t>Early warning system would be four gas monitors and personal monitors.  </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2310E09B-0E93-4F39-ACCA-684D0C36B141}" type="slidenum">
              <a:rPr lang="en-US" altLang="en-US" sz="1000" u="none"/>
              <a:pPr/>
              <a:t>18</a:t>
            </a:fld>
            <a:endParaRPr lang="en-US" altLang="en-US" sz="1000" u="none"/>
          </a:p>
        </p:txBody>
      </p:sp>
    </p:spTree>
    <p:extLst>
      <p:ext uri="{BB962C8B-B14F-4D97-AF65-F5344CB8AC3E}">
        <p14:creationId xmlns:p14="http://schemas.microsoft.com/office/powerpoint/2010/main" val="2230529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defRPr/>
            </a:pPr>
            <a:r>
              <a:rPr lang="en-US" altLang="en-US" sz="2400" dirty="0"/>
              <a:t>PRCS = Hazardous atmosphere</a:t>
            </a:r>
          </a:p>
          <a:p>
            <a:pPr lvl="1">
              <a:defRPr/>
            </a:pPr>
            <a:endParaRPr lang="en-US" altLang="en-US" sz="800" dirty="0"/>
          </a:p>
          <a:p>
            <a:pPr lvl="1">
              <a:defRPr/>
            </a:pPr>
            <a:r>
              <a:rPr lang="en-US" altLang="en-US" sz="2400" dirty="0"/>
              <a:t>	Internal configuration (inwardly converging walls, sloping floors)</a:t>
            </a:r>
          </a:p>
          <a:p>
            <a:pPr lvl="1">
              <a:defRPr/>
            </a:pPr>
            <a:endParaRPr lang="en-US" altLang="en-US" sz="800" dirty="0"/>
          </a:p>
          <a:p>
            <a:pPr lvl="1">
              <a:defRPr/>
            </a:pPr>
            <a:r>
              <a:rPr lang="en-US" altLang="en-US" sz="2400" dirty="0"/>
              <a:t>	Engulfment hazard</a:t>
            </a:r>
          </a:p>
          <a:p>
            <a:pPr lvl="1">
              <a:defRPr/>
            </a:pPr>
            <a:endParaRPr lang="en-US" altLang="en-US" sz="800" dirty="0"/>
          </a:p>
          <a:p>
            <a:pPr lvl="1">
              <a:defRPr/>
            </a:pPr>
            <a:r>
              <a:rPr lang="en-US" altLang="en-US" sz="2400" dirty="0"/>
              <a:t>	Recognized serious safety or health hazard</a:t>
            </a:r>
          </a:p>
          <a:p>
            <a:endParaRPr lang="en-US" altLang="en-US" dirty="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48C65874-145C-4908-A524-5415B4A94CB8}" type="slidenum">
              <a:rPr lang="en-US" altLang="en-US" sz="1000" u="none"/>
              <a:pPr/>
              <a:t>19</a:t>
            </a:fld>
            <a:endParaRPr lang="en-US" altLang="en-US" sz="1000" u="none"/>
          </a:p>
        </p:txBody>
      </p:sp>
    </p:spTree>
    <p:extLst>
      <p:ext uri="{BB962C8B-B14F-4D97-AF65-F5344CB8AC3E}">
        <p14:creationId xmlns:p14="http://schemas.microsoft.com/office/powerpoint/2010/main" val="67166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leading Areas</a:t>
            </a:r>
          </a:p>
          <a:p>
            <a:r>
              <a:rPr lang="en-US" dirty="0"/>
              <a:t>	Tanks bin vat interiors</a:t>
            </a:r>
          </a:p>
          <a:p>
            <a:r>
              <a:rPr lang="en-US" dirty="0"/>
              <a:t>	Ditches, channels, trenches, excavations</a:t>
            </a:r>
          </a:p>
          <a:p>
            <a:endParaRPr lang="en-US" dirty="0"/>
          </a:p>
          <a:p>
            <a:r>
              <a:rPr lang="en-US" dirty="0"/>
              <a:t>Total Fatalities:  </a:t>
            </a:r>
            <a:r>
              <a:rPr lang="en-US" sz="1200" dirty="0"/>
              <a:t>914</a:t>
            </a:r>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2</a:t>
            </a:fld>
            <a:endParaRPr lang="en-US" altLang="en-US"/>
          </a:p>
        </p:txBody>
      </p:sp>
    </p:spTree>
    <p:extLst>
      <p:ext uri="{BB962C8B-B14F-4D97-AF65-F5344CB8AC3E}">
        <p14:creationId xmlns:p14="http://schemas.microsoft.com/office/powerpoint/2010/main" val="3962553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2550" y="1173163"/>
            <a:ext cx="4224338" cy="3167062"/>
          </a:xfrm>
        </p:spPr>
      </p:sp>
      <p:sp>
        <p:nvSpPr>
          <p:cNvPr id="3" name="Notes Placeholder 2"/>
          <p:cNvSpPr>
            <a:spLocks noGrp="1"/>
          </p:cNvSpPr>
          <p:nvPr>
            <p:ph type="body" idx="1"/>
          </p:nvPr>
        </p:nvSpPr>
        <p:spPr/>
        <p:txBody>
          <a:bodyPr/>
          <a:lstStyle/>
          <a:p>
            <a:pPr defTabSz="922384" eaLnBrk="1" fontAlgn="auto" hangingPunct="1">
              <a:spcBef>
                <a:spcPts val="0"/>
              </a:spcBef>
              <a:spcAft>
                <a:spcPts val="0"/>
              </a:spcAft>
              <a:defRPr/>
            </a:pPr>
            <a:r>
              <a:rPr lang="en-US" b="0" dirty="0">
                <a:latin typeface="Arial" panose="020B0604020202020204" pitchFamily="34" charset="0"/>
                <a:cs typeface="Arial" panose="020B0604020202020204" pitchFamily="34" charset="0"/>
              </a:rPr>
              <a:t>NOW WHO IS RESPONSIBLE FOR THE SITE</a:t>
            </a:r>
          </a:p>
          <a:p>
            <a:pPr defTabSz="922384" eaLnBrk="1" fontAlgn="auto" hangingPunct="1">
              <a:spcBef>
                <a:spcPts val="0"/>
              </a:spcBef>
              <a:spcAft>
                <a:spcPts val="0"/>
              </a:spcAft>
              <a:defRPr/>
            </a:pPr>
            <a:endParaRPr lang="en-US" b="0" dirty="0">
              <a:latin typeface="Arial" panose="020B0604020202020204" pitchFamily="34" charset="0"/>
              <a:cs typeface="Arial" panose="020B0604020202020204" pitchFamily="34" charset="0"/>
            </a:endParaRPr>
          </a:p>
          <a:p>
            <a:pPr defTabSz="922384" eaLnBrk="1" fontAlgn="auto" hangingPunct="1">
              <a:spcBef>
                <a:spcPts val="0"/>
              </a:spcBef>
              <a:spcAft>
                <a:spcPts val="0"/>
              </a:spcAft>
              <a:defRPr/>
            </a:pPr>
            <a:endParaRPr lang="en-US" b="0" dirty="0">
              <a:latin typeface="Arial" panose="020B0604020202020204" pitchFamily="34" charset="0"/>
              <a:cs typeface="Arial" panose="020B0604020202020204" pitchFamily="34" charset="0"/>
            </a:endParaRPr>
          </a:p>
          <a:p>
            <a:pPr defTabSz="922384"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General Industry will normally have a supervisor or management team member responsible </a:t>
            </a:r>
            <a:r>
              <a:rPr lang="en-US" b="0" dirty="0">
                <a:latin typeface="Arial" panose="020B0604020202020204" pitchFamily="34" charset="0"/>
                <a:cs typeface="Arial" panose="020B0604020202020204" pitchFamily="34" charset="0"/>
              </a:rPr>
              <a:t>for the Confined Space List determination and an Entrant Supervisor for any entry.  </a:t>
            </a:r>
          </a:p>
          <a:p>
            <a:pPr defTabSz="922384" eaLnBrk="1" fontAlgn="auto" hangingPunct="1">
              <a:spcBef>
                <a:spcPts val="0"/>
              </a:spcBef>
              <a:spcAft>
                <a:spcPts val="0"/>
              </a:spcAft>
              <a:defRPr/>
            </a:pPr>
            <a:endParaRPr lang="en-US" b="0" dirty="0">
              <a:latin typeface="Arial" panose="020B0604020202020204" pitchFamily="34" charset="0"/>
              <a:cs typeface="Arial" panose="020B0604020202020204" pitchFamily="34" charset="0"/>
            </a:endParaRPr>
          </a:p>
          <a:p>
            <a:pPr defTabSz="922384" eaLnBrk="1" fontAlgn="auto" hangingPunct="1">
              <a:spcBef>
                <a:spcPts val="0"/>
              </a:spcBef>
              <a:spcAft>
                <a:spcPts val="0"/>
              </a:spcAft>
              <a:defRPr/>
            </a:pPr>
            <a:r>
              <a:rPr lang="en-US" b="0" dirty="0">
                <a:latin typeface="Arial" panose="020B0604020202020204" pitchFamily="34" charset="0"/>
                <a:cs typeface="Arial" panose="020B0604020202020204" pitchFamily="34" charset="0"/>
              </a:rPr>
              <a:t>Normally the responsible person is a </a:t>
            </a:r>
            <a:r>
              <a:rPr lang="en-US" b="1" dirty="0">
                <a:latin typeface="Arial" panose="020B0604020202020204" pitchFamily="34" charset="0"/>
                <a:cs typeface="Arial" panose="020B0604020202020204" pitchFamily="34" charset="0"/>
              </a:rPr>
              <a:t>shift supervisor, maintenance supervisor, or safety person</a:t>
            </a:r>
            <a:r>
              <a:rPr lang="en-US" b="0"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A6D7C0A6-D079-4FFB-A3ED-B5FD7EDDF696}" type="slidenum">
              <a:rPr lang="en-US" smtClean="0"/>
              <a:t>20</a:t>
            </a:fld>
            <a:endParaRPr lang="en-US"/>
          </a:p>
        </p:txBody>
      </p:sp>
    </p:spTree>
    <p:extLst>
      <p:ext uri="{BB962C8B-B14F-4D97-AF65-F5344CB8AC3E}">
        <p14:creationId xmlns:p14="http://schemas.microsoft.com/office/powerpoint/2010/main" val="1490932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384" eaLnBrk="1" fontAlgn="auto" hangingPunct="1">
              <a:spcBef>
                <a:spcPts val="0"/>
              </a:spcBef>
              <a:spcAft>
                <a:spcPts val="0"/>
              </a:spcAft>
              <a:defRPr/>
            </a:pPr>
            <a:r>
              <a:rPr lang="en-US" b="0" dirty="0">
                <a:latin typeface="Arial" panose="020B0604020202020204" pitchFamily="34" charset="0"/>
                <a:cs typeface="Arial" panose="020B0604020202020204" pitchFamily="34" charset="0"/>
              </a:rPr>
              <a:t>Mention differences in Construction Industry:</a:t>
            </a:r>
          </a:p>
          <a:p>
            <a:pPr defTabSz="922384" eaLnBrk="1" fontAlgn="auto" hangingPunct="1">
              <a:spcBef>
                <a:spcPts val="0"/>
              </a:spcBef>
              <a:spcAft>
                <a:spcPts val="0"/>
              </a:spcAft>
              <a:defRPr/>
            </a:pPr>
            <a:endParaRPr lang="en-US" b="0" dirty="0">
              <a:latin typeface="Arial" panose="020B0604020202020204" pitchFamily="34" charset="0"/>
              <a:cs typeface="Arial" panose="020B0604020202020204" pitchFamily="34" charset="0"/>
            </a:endParaRPr>
          </a:p>
          <a:p>
            <a:pPr defTabSz="922384" eaLnBrk="1" fontAlgn="auto" hangingPunct="1">
              <a:spcBef>
                <a:spcPts val="0"/>
              </a:spcBef>
              <a:spcAft>
                <a:spcPts val="0"/>
              </a:spcAft>
              <a:defRPr/>
            </a:pPr>
            <a:r>
              <a:rPr lang="en-US" b="0" dirty="0">
                <a:latin typeface="Arial" panose="020B0604020202020204" pitchFamily="34" charset="0"/>
                <a:cs typeface="Arial" panose="020B0604020202020204" pitchFamily="34" charset="0"/>
              </a:rPr>
              <a:t>Now Construction, unlike General Industry, will have a General Contractor and Subs as the responsible parties.  A competent person for PRCS must be well versed in the written program as well as the standard and be on the site at all times of entry.  </a:t>
            </a:r>
          </a:p>
          <a:p>
            <a:pPr defTabSz="922384"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6D7C0A6-D079-4FFB-A3ED-B5FD7EDDF696}" type="slidenum">
              <a:rPr lang="en-US" smtClean="0"/>
              <a:t>21</a:t>
            </a:fld>
            <a:endParaRPr lang="en-US"/>
          </a:p>
        </p:txBody>
      </p:sp>
    </p:spTree>
    <p:extLst>
      <p:ext uri="{BB962C8B-B14F-4D97-AF65-F5344CB8AC3E}">
        <p14:creationId xmlns:p14="http://schemas.microsoft.com/office/powerpoint/2010/main" val="1240699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9E2E7ECD-22EC-4460-8688-3B8E21806195}"/>
              </a:ext>
            </a:extLst>
          </p:cNvPr>
          <p:cNvSpPr>
            <a:spLocks noGrp="1" noRot="1" noChangeAspect="1" noChangeArrowheads="1" noTextEdit="1"/>
          </p:cNvSpPr>
          <p:nvPr>
            <p:ph type="sldImg"/>
          </p:nvPr>
        </p:nvSpPr>
        <p:spPr>
          <a:xfrm>
            <a:off x="1352550" y="1173163"/>
            <a:ext cx="4224338" cy="3167062"/>
          </a:xfrm>
          <a:ln/>
        </p:spPr>
      </p:sp>
      <p:sp>
        <p:nvSpPr>
          <p:cNvPr id="71683" name="Notes Placeholder 2">
            <a:extLst>
              <a:ext uri="{FF2B5EF4-FFF2-40B4-BE49-F238E27FC236}">
                <a16:creationId xmlns:a16="http://schemas.microsoft.com/office/drawing/2014/main" id="{61990602-3D20-46C5-81B4-E132187AAD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Appendix A </a:t>
            </a:r>
          </a:p>
          <a:p>
            <a:r>
              <a:rPr lang="en-US" altLang="en-US" dirty="0">
                <a:latin typeface="Arial" panose="020B0604020202020204" pitchFamily="34" charset="0"/>
              </a:rPr>
              <a:t>Discuss the decision-making tool above and pass out to the class.  It follows an if/then and yes/no logic process.  It applies to the 1910 and 1926 standards as referenced in the flowchart steps.</a:t>
            </a:r>
          </a:p>
        </p:txBody>
      </p:sp>
      <p:sp>
        <p:nvSpPr>
          <p:cNvPr id="71684" name="Slide Number Placeholder 3">
            <a:extLst>
              <a:ext uri="{FF2B5EF4-FFF2-40B4-BE49-F238E27FC236}">
                <a16:creationId xmlns:a16="http://schemas.microsoft.com/office/drawing/2014/main" id="{37472405-6D03-45FD-8B83-47337D6A81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1E50FB60-FEC7-4EF6-917A-E0EE30663ABD}" type="slidenum">
              <a:rPr lang="en-US" altLang="en-US" sz="1000" u="none">
                <a:solidFill>
                  <a:srgbClr val="000000"/>
                </a:solidFill>
              </a:rPr>
              <a:pPr>
                <a:defRPr/>
              </a:pPr>
              <a:t>22</a:t>
            </a:fld>
            <a:endParaRPr lang="en-US" altLang="en-US" sz="1000" u="none">
              <a:solidFill>
                <a:srgbClr val="000000"/>
              </a:solidFill>
            </a:endParaRPr>
          </a:p>
        </p:txBody>
      </p:sp>
    </p:spTree>
    <p:extLst>
      <p:ext uri="{BB962C8B-B14F-4D97-AF65-F5344CB8AC3E}">
        <p14:creationId xmlns:p14="http://schemas.microsoft.com/office/powerpoint/2010/main" val="190259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821CE63F-27A9-4C18-99A9-6958E9DBF973}" type="slidenum">
              <a:rPr lang="en-US" altLang="en-US" sz="1000" u="none"/>
              <a:pPr/>
              <a:t>23</a:t>
            </a:fld>
            <a:endParaRPr lang="en-US" altLang="en-US" sz="1000" u="none"/>
          </a:p>
        </p:txBody>
      </p:sp>
    </p:spTree>
    <p:extLst>
      <p:ext uri="{BB962C8B-B14F-4D97-AF65-F5344CB8AC3E}">
        <p14:creationId xmlns:p14="http://schemas.microsoft.com/office/powerpoint/2010/main" val="2126240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Posting must be provided in all languages that would be found in the workspace.</a:t>
            </a:r>
          </a:p>
          <a:p>
            <a:endParaRPr lang="en-US" altLang="en-US" dirty="0">
              <a:latin typeface="Arial" panose="020B0604020202020204" pitchFamily="34" charset="0"/>
            </a:endParaRPr>
          </a:p>
          <a:p>
            <a:r>
              <a:rPr lang="en-US" altLang="en-US" dirty="0">
                <a:latin typeface="Arial" panose="020B0604020202020204" pitchFamily="34" charset="0"/>
              </a:rPr>
              <a:t>NOTICE:  The second sign is in Spanish</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CF2886A0-936B-4318-B3B3-7E69883B5A74}" type="slidenum">
              <a:rPr lang="en-US" altLang="en-US" sz="1000" u="none"/>
              <a:pPr/>
              <a:t>24</a:t>
            </a:fld>
            <a:endParaRPr lang="en-US" altLang="en-US" sz="1000" u="none"/>
          </a:p>
        </p:txBody>
      </p:sp>
    </p:spTree>
    <p:extLst>
      <p:ext uri="{BB962C8B-B14F-4D97-AF65-F5344CB8AC3E}">
        <p14:creationId xmlns:p14="http://schemas.microsoft.com/office/powerpoint/2010/main" val="3534282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How could you prevent someone from entering a PRCS?   LOCKS, physically welding shut  …..any others ways you may know about?</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C6DE2180-6018-496B-9241-2E3C67D55412}" type="slidenum">
              <a:rPr lang="en-US" altLang="en-US" sz="1000" u="none"/>
              <a:pPr/>
              <a:t>25</a:t>
            </a:fld>
            <a:endParaRPr lang="en-US" altLang="en-US" sz="1000" u="none"/>
          </a:p>
        </p:txBody>
      </p:sp>
    </p:spTree>
    <p:extLst>
      <p:ext uri="{BB962C8B-B14F-4D97-AF65-F5344CB8AC3E}">
        <p14:creationId xmlns:p14="http://schemas.microsoft.com/office/powerpoint/2010/main" val="3652254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32135" indent="-232135">
              <a:defRPr/>
            </a:pPr>
            <a:r>
              <a:rPr lang="en-US" dirty="0"/>
              <a:t>The picture shows ventilation being used as an alternate method.  Engineering controls must be implemented and monitoring must be continuous.</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0A437E61-8ED7-4349-A9DC-4DFA86713D78}" type="slidenum">
              <a:rPr lang="en-US" altLang="en-US" sz="1000" u="none"/>
              <a:pPr/>
              <a:t>26</a:t>
            </a:fld>
            <a:endParaRPr lang="en-US" altLang="en-US" sz="1000" u="none"/>
          </a:p>
        </p:txBody>
      </p:sp>
    </p:spTree>
    <p:extLst>
      <p:ext uri="{BB962C8B-B14F-4D97-AF65-F5344CB8AC3E}">
        <p14:creationId xmlns:p14="http://schemas.microsoft.com/office/powerpoint/2010/main" val="2785327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995" indent="-228995">
              <a:defRPr/>
            </a:pPr>
            <a:r>
              <a:rPr lang="en-US" altLang="en-US" dirty="0">
                <a:latin typeface="Arial" panose="020B0604020202020204" pitchFamily="34" charset="0"/>
              </a:rPr>
              <a:t>In 1910.146 (c)(7)</a:t>
            </a:r>
          </a:p>
          <a:p>
            <a:pPr marL="228995" indent="-228995">
              <a:defRPr/>
            </a:pPr>
            <a:endParaRPr lang="en-US" altLang="en-US" dirty="0">
              <a:latin typeface="Arial" panose="020B0604020202020204" pitchFamily="34" charset="0"/>
            </a:endParaRPr>
          </a:p>
          <a:p>
            <a:pPr marL="228995" indent="-228995">
              <a:defRPr/>
            </a:pPr>
            <a:r>
              <a:rPr lang="en-US" altLang="en-US" dirty="0">
                <a:latin typeface="Arial" panose="020B0604020202020204" pitchFamily="34" charset="0"/>
              </a:rPr>
              <a:t>In 1926.1203(g)</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8D2A35A7-3DDD-4E5E-8DB5-C3E17818C80D}" type="slidenum">
              <a:rPr lang="en-US" altLang="en-US" sz="1000" u="none"/>
              <a:pPr/>
              <a:t>27</a:t>
            </a:fld>
            <a:endParaRPr lang="en-US" altLang="en-US" sz="1000" u="none"/>
          </a:p>
        </p:txBody>
      </p:sp>
    </p:spTree>
    <p:extLst>
      <p:ext uri="{BB962C8B-B14F-4D97-AF65-F5344CB8AC3E}">
        <p14:creationId xmlns:p14="http://schemas.microsoft.com/office/powerpoint/2010/main" val="1078601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See the picture where the tripods are covering the entry holes.  If the hole is open you must barricade and place the attendant on watch for unauthorized personnel in the area.</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36711339-77C5-4810-9756-8980419EF346}" type="slidenum">
              <a:rPr lang="en-US" altLang="en-US" sz="1000" u="none"/>
              <a:pPr/>
              <a:t>28</a:t>
            </a:fld>
            <a:endParaRPr lang="en-US" altLang="en-US" sz="1000" u="none"/>
          </a:p>
        </p:txBody>
      </p:sp>
    </p:spTree>
    <p:extLst>
      <p:ext uri="{BB962C8B-B14F-4D97-AF65-F5344CB8AC3E}">
        <p14:creationId xmlns:p14="http://schemas.microsoft.com/office/powerpoint/2010/main" val="4069085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All three of these statements are very important….number 3 is mostly overlooked on roadside municipality entries.  Remember Carbon Dioxide and car fumes can drift and enter confined spaces at any time.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9C3F1298-5834-4CC3-94D0-FE9F87EE5654}" type="slidenum">
              <a:rPr lang="en-US" altLang="en-US" sz="1000" u="none"/>
              <a:pPr/>
              <a:t>29</a:t>
            </a:fld>
            <a:endParaRPr lang="en-US" altLang="en-US" sz="1000" u="none"/>
          </a:p>
        </p:txBody>
      </p:sp>
    </p:spTree>
    <p:extLst>
      <p:ext uri="{BB962C8B-B14F-4D97-AF65-F5344CB8AC3E}">
        <p14:creationId xmlns:p14="http://schemas.microsoft.com/office/powerpoint/2010/main" val="38828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a:t>
            </a:fld>
            <a:endParaRPr lang="en-US" altLang="en-US"/>
          </a:p>
        </p:txBody>
      </p:sp>
    </p:spTree>
    <p:extLst>
      <p:ext uri="{BB962C8B-B14F-4D97-AF65-F5344CB8AC3E}">
        <p14:creationId xmlns:p14="http://schemas.microsoft.com/office/powerpoint/2010/main" val="2149873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If you are inspecting a site then all of these must be documented and records obtained from the employer</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BF06378F-F118-42F3-9AE1-C3079996DFE2}" type="slidenum">
              <a:rPr lang="en-US" altLang="en-US" sz="1000" u="none"/>
              <a:pPr/>
              <a:t>30</a:t>
            </a:fld>
            <a:endParaRPr lang="en-US" altLang="en-US" sz="1000" u="none"/>
          </a:p>
        </p:txBody>
      </p:sp>
    </p:spTree>
    <p:extLst>
      <p:ext uri="{BB962C8B-B14F-4D97-AF65-F5344CB8AC3E}">
        <p14:creationId xmlns:p14="http://schemas.microsoft.com/office/powerpoint/2010/main" val="2574534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dirty="0">
                <a:latin typeface="Arial" panose="020B0604020202020204" pitchFamily="34" charset="0"/>
              </a:rPr>
              <a:t>Re evaluate as atmospheres change</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3465E4F1-9731-4691-833E-0D3EF646580A}" type="slidenum">
              <a:rPr lang="en-US" altLang="en-US" sz="1000" u="none"/>
              <a:pPr/>
              <a:t>31</a:t>
            </a:fld>
            <a:endParaRPr lang="en-US" altLang="en-US" sz="1000" u="none"/>
          </a:p>
        </p:txBody>
      </p:sp>
    </p:spTree>
    <p:extLst>
      <p:ext uri="{BB962C8B-B14F-4D97-AF65-F5344CB8AC3E}">
        <p14:creationId xmlns:p14="http://schemas.microsoft.com/office/powerpoint/2010/main" val="1386626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1926.1203 g</a:t>
            </a:r>
          </a:p>
          <a:p>
            <a:endParaRPr lang="en-US" altLang="en-US" dirty="0">
              <a:latin typeface="Arial" panose="020B0604020202020204" pitchFamily="34" charset="0"/>
            </a:endParaRPr>
          </a:p>
          <a:p>
            <a:r>
              <a:rPr lang="en-US" altLang="en-US" dirty="0">
                <a:latin typeface="Arial" panose="020B0604020202020204" pitchFamily="34" charset="0"/>
              </a:rPr>
              <a:t>1910.146 C 7</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CCD18692-9BFD-41F6-AB48-A25F57A27CDC}" type="slidenum">
              <a:rPr lang="en-US" altLang="en-US" sz="1000" u="none"/>
              <a:pPr/>
              <a:t>32</a:t>
            </a:fld>
            <a:endParaRPr lang="en-US" altLang="en-US" sz="1000" u="none"/>
          </a:p>
        </p:txBody>
      </p:sp>
    </p:spTree>
    <p:extLst>
      <p:ext uri="{BB962C8B-B14F-4D97-AF65-F5344CB8AC3E}">
        <p14:creationId xmlns:p14="http://schemas.microsoft.com/office/powerpoint/2010/main" val="2778941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b="1" dirty="0">
                <a:latin typeface="Arial" panose="020B0604020202020204" pitchFamily="34" charset="0"/>
              </a:rPr>
              <a:t>Bullet 1 is required for 1926.1203 h 1.  </a:t>
            </a:r>
            <a:r>
              <a:rPr lang="en-US" altLang="en-US" dirty="0">
                <a:latin typeface="Arial" panose="020B0604020202020204" pitchFamily="34" charset="0"/>
              </a:rPr>
              <a:t>There is an alternate communication method found in the standards that allows rapping or tapping from inside a tank.  This method is limited in application and specifically states “a tank” etc.   Do not apply this to structural entries such as manholes and similar locations.</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E31CBBCD-9AB1-4FE6-88BD-75DD9A360EF3}" type="slidenum">
              <a:rPr lang="en-US" altLang="en-US" sz="1000" u="none"/>
              <a:pPr/>
              <a:t>33</a:t>
            </a:fld>
            <a:endParaRPr lang="en-US" altLang="en-US" sz="1000" u="none"/>
          </a:p>
        </p:txBody>
      </p:sp>
    </p:spTree>
    <p:extLst>
      <p:ext uri="{BB962C8B-B14F-4D97-AF65-F5344CB8AC3E}">
        <p14:creationId xmlns:p14="http://schemas.microsoft.com/office/powerpoint/2010/main" val="2577497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6C851535-E137-4F41-83F8-8171A98BD51F}" type="slidenum">
              <a:rPr lang="en-US" altLang="en-US" sz="1000" u="none"/>
              <a:pPr/>
              <a:t>34</a:t>
            </a:fld>
            <a:endParaRPr lang="en-US" altLang="en-US" sz="1000" u="none"/>
          </a:p>
        </p:txBody>
      </p:sp>
    </p:spTree>
    <p:extLst>
      <p:ext uri="{BB962C8B-B14F-4D97-AF65-F5344CB8AC3E}">
        <p14:creationId xmlns:p14="http://schemas.microsoft.com/office/powerpoint/2010/main" val="1482472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D2205F66-610E-436D-B5DF-B1584BCDB6CD}" type="slidenum">
              <a:rPr lang="en-US" altLang="en-US" sz="1000" u="none"/>
              <a:pPr/>
              <a:t>35</a:t>
            </a:fld>
            <a:endParaRPr lang="en-US" altLang="en-US" sz="1000" u="none"/>
          </a:p>
        </p:txBody>
      </p:sp>
    </p:spTree>
    <p:extLst>
      <p:ext uri="{BB962C8B-B14F-4D97-AF65-F5344CB8AC3E}">
        <p14:creationId xmlns:p14="http://schemas.microsoft.com/office/powerpoint/2010/main" val="2088200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D61CD1C1-0C90-47F0-AE3F-3F0379071C41}" type="slidenum">
              <a:rPr lang="en-US" altLang="en-US" sz="1000" u="none"/>
              <a:pPr/>
              <a:t>36</a:t>
            </a:fld>
            <a:endParaRPr lang="en-US" altLang="en-US" sz="1000" u="none"/>
          </a:p>
        </p:txBody>
      </p:sp>
    </p:spTree>
    <p:extLst>
      <p:ext uri="{BB962C8B-B14F-4D97-AF65-F5344CB8AC3E}">
        <p14:creationId xmlns:p14="http://schemas.microsoft.com/office/powerpoint/2010/main" val="1736582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5189D5BD-4625-4891-B0C2-04FFB6F716ED}" type="slidenum">
              <a:rPr lang="en-US" altLang="en-US" sz="1000" u="none"/>
              <a:pPr/>
              <a:t>37</a:t>
            </a:fld>
            <a:endParaRPr lang="en-US" altLang="en-US" sz="1000" u="none"/>
          </a:p>
        </p:txBody>
      </p:sp>
    </p:spTree>
    <p:extLst>
      <p:ext uri="{BB962C8B-B14F-4D97-AF65-F5344CB8AC3E}">
        <p14:creationId xmlns:p14="http://schemas.microsoft.com/office/powerpoint/2010/main" val="1600688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3DDA742C-D93F-4356-A295-F4A6DAFA5433}" type="slidenum">
              <a:rPr lang="en-US" altLang="en-US" sz="1000" u="none"/>
              <a:pPr/>
              <a:t>38</a:t>
            </a:fld>
            <a:endParaRPr lang="en-US" altLang="en-US" sz="1000" u="none"/>
          </a:p>
        </p:txBody>
      </p:sp>
    </p:spTree>
    <p:extLst>
      <p:ext uri="{BB962C8B-B14F-4D97-AF65-F5344CB8AC3E}">
        <p14:creationId xmlns:p14="http://schemas.microsoft.com/office/powerpoint/2010/main" val="3133404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676B5CD4-1DC7-4835-914D-84579F02AC3F}" type="slidenum">
              <a:rPr lang="en-US" altLang="en-US" sz="1000" u="none"/>
              <a:pPr/>
              <a:t>39</a:t>
            </a:fld>
            <a:endParaRPr lang="en-US" altLang="en-US" sz="1000" u="none"/>
          </a:p>
        </p:txBody>
      </p:sp>
    </p:spTree>
    <p:extLst>
      <p:ext uri="{BB962C8B-B14F-4D97-AF65-F5344CB8AC3E}">
        <p14:creationId xmlns:p14="http://schemas.microsoft.com/office/powerpoint/2010/main" val="91715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cs typeface="Arial" panose="020B0604020202020204" pitchFamily="34" charset="0"/>
              </a:rPr>
              <a:t>NCDOL Photo Library: </a:t>
            </a:r>
            <a:r>
              <a:rPr lang="en-US" b="1" dirty="0"/>
              <a:t>City of Apex, 4/12/2011 Partnership Site, Permission Letter Obtained. An employee is testing the atmosphere inside the space prior to entry</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6D7C0A6-D079-4FFB-A3ED-B5FD7EDDF696}" type="slidenum">
              <a:rPr lang="en-US" smtClean="0"/>
              <a:t>4</a:t>
            </a:fld>
            <a:endParaRPr lang="en-US"/>
          </a:p>
        </p:txBody>
      </p:sp>
    </p:spTree>
    <p:extLst>
      <p:ext uri="{BB962C8B-B14F-4D97-AF65-F5344CB8AC3E}">
        <p14:creationId xmlns:p14="http://schemas.microsoft.com/office/powerpoint/2010/main" val="1937299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xfrm>
            <a:off x="1352550" y="1173163"/>
            <a:ext cx="4224338" cy="3167062"/>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NCDOL Photo Library: Illustrations by NCDOL Employee Andy Sterlen using his NCDOL Licensed Microsoft Paint Program on his NCDOL Laptop. (10/26/20)</a:t>
            </a:r>
          </a:p>
          <a:p>
            <a:pPr defTabSz="922384" eaLnBrk="1" fontAlgn="auto" hangingPunct="1">
              <a:spcBef>
                <a:spcPts val="0"/>
              </a:spcBef>
              <a:spcAft>
                <a:spcPts val="0"/>
              </a:spcAft>
              <a:defRPr/>
            </a:pPr>
            <a:endParaRPr lang="en-US" altLang="en-US" b="1" dirty="0">
              <a:latin typeface="Arial" panose="020B0604020202020204" pitchFamily="34" charset="0"/>
            </a:endParaRPr>
          </a:p>
          <a:p>
            <a:pPr defTabSz="922384" eaLnBrk="1" fontAlgn="auto" hangingPunct="1">
              <a:spcBef>
                <a:spcPts val="0"/>
              </a:spcBef>
              <a:spcAft>
                <a:spcPts val="0"/>
              </a:spcAft>
              <a:defRPr/>
            </a:pPr>
            <a:r>
              <a:rPr lang="en-US" altLang="en-US" b="1" dirty="0">
                <a:latin typeface="Arial" panose="020B0604020202020204" pitchFamily="34" charset="0"/>
              </a:rPr>
              <a:t>Discuss the scenario shown above:  trench or excavation?</a:t>
            </a:r>
          </a:p>
          <a:p>
            <a:pPr defTabSz="922384" eaLnBrk="1" fontAlgn="auto" hangingPunct="1">
              <a:spcBef>
                <a:spcPts val="0"/>
              </a:spcBef>
              <a:spcAft>
                <a:spcPts val="0"/>
              </a:spcAft>
              <a:defRPr/>
            </a:pPr>
            <a:endParaRPr lang="en-US" altLang="en-US" b="0" dirty="0">
              <a:latin typeface="Arial" panose="020B0604020202020204" pitchFamily="34" charset="0"/>
            </a:endParaRPr>
          </a:p>
          <a:p>
            <a:pPr defTabSz="922384" eaLnBrk="1" fontAlgn="auto" hangingPunct="1">
              <a:spcBef>
                <a:spcPts val="0"/>
              </a:spcBef>
              <a:spcAft>
                <a:spcPts val="0"/>
              </a:spcAft>
              <a:defRPr/>
            </a:pPr>
            <a:r>
              <a:rPr lang="en-US" altLang="en-US" b="0" dirty="0">
                <a:latin typeface="Arial" panose="020B0604020202020204" pitchFamily="34" charset="0"/>
              </a:rPr>
              <a:t>First, Let’s think about the difference between a trench and an excavation?   If an excavation is wider than it is deep, and a trench is deeper than it is wide,  which of the two are we looking at? What hazards are possibly present?</a:t>
            </a:r>
          </a:p>
          <a:p>
            <a:pPr defTabSz="922384" eaLnBrk="1" fontAlgn="auto" hangingPunct="1">
              <a:spcBef>
                <a:spcPts val="0"/>
              </a:spcBef>
              <a:spcAft>
                <a:spcPts val="0"/>
              </a:spcAft>
              <a:defRPr/>
            </a:pPr>
            <a:endParaRPr lang="en-US" altLang="en-US" b="0" dirty="0">
              <a:latin typeface="Arial" panose="020B0604020202020204" pitchFamily="34" charset="0"/>
            </a:endParaRPr>
          </a:p>
          <a:p>
            <a:r>
              <a:rPr lang="en-US" altLang="en-US" b="0" dirty="0">
                <a:latin typeface="Arial" panose="020B0604020202020204" pitchFamily="34" charset="0"/>
              </a:rPr>
              <a:t>So here, in this slide, is an excavation, with a pipe, large enough to walk into upright.  It is covered under 1926.1200 AA?</a:t>
            </a:r>
          </a:p>
          <a:p>
            <a:r>
              <a:rPr lang="en-US" altLang="en-US" b="0" dirty="0">
                <a:latin typeface="Arial" panose="020B0604020202020204" pitchFamily="34" charset="0"/>
              </a:rPr>
              <a:t>  </a:t>
            </a:r>
          </a:p>
          <a:p>
            <a:r>
              <a:rPr lang="en-US" altLang="en-US" b="0" dirty="0">
                <a:latin typeface="Arial" panose="020B0604020202020204" pitchFamily="34" charset="0"/>
              </a:rPr>
              <a:t>Once an employee enters the steel pipe to perform a work activity, it now becomes a confined space as identified by this standard and falls under 1926.1200 Subpart AA.  However, the activity of the employee would determine if it was a permit-required space or not.</a:t>
            </a:r>
          </a:p>
          <a:p>
            <a:endParaRPr lang="en-US" altLang="en-US" b="0" dirty="0">
              <a:latin typeface="Arial" panose="020B0604020202020204" pitchFamily="34" charset="0"/>
            </a:endParaRPr>
          </a:p>
          <a:p>
            <a:r>
              <a:rPr lang="en-US" altLang="en-US" b="0" dirty="0">
                <a:latin typeface="Arial" panose="020B0604020202020204" pitchFamily="34" charset="0"/>
              </a:rPr>
              <a:t>Example above:</a:t>
            </a:r>
          </a:p>
          <a:p>
            <a:r>
              <a:rPr lang="en-US" altLang="en-US" b="0" dirty="0">
                <a:latin typeface="Arial" panose="020B0604020202020204" pitchFamily="34" charset="0"/>
              </a:rPr>
              <a:t>Contains or has the potential to contain a hazardous atmosphere. In this type of scenario the employer must have a competent person identify all confined spaces in which its employees may work. Therefore a competent person for both the confined spaces and trenching/excavations operations is required at this work site.</a:t>
            </a:r>
          </a:p>
          <a:p>
            <a:endParaRPr lang="en-US" altLang="en-US" b="0" dirty="0">
              <a:latin typeface="Arial" panose="020B0604020202020204" pitchFamily="34" charset="0"/>
            </a:endParaRPr>
          </a:p>
          <a:p>
            <a:r>
              <a:rPr lang="en-US" altLang="en-US" b="0" dirty="0">
                <a:latin typeface="Arial" panose="020B0604020202020204" pitchFamily="34" charset="0"/>
              </a:rPr>
              <a:t>However, this employee can be the same person, provided they have received training as a competent person for both standards.</a:t>
            </a:r>
          </a:p>
          <a:p>
            <a:endParaRPr lang="en-US" altLang="en-US" b="0" dirty="0">
              <a:latin typeface="Arial" panose="020B0604020202020204" pitchFamily="34" charset="0"/>
            </a:endParaRPr>
          </a:p>
          <a:p>
            <a:r>
              <a:rPr lang="en-US" altLang="en-US" b="0" dirty="0">
                <a:latin typeface="Arial" panose="020B0604020202020204" pitchFamily="34" charset="0"/>
              </a:rPr>
              <a:t>Back in the 80’s builder’s used gypsum rope and tar to patch and splice box culverts….today they use silicone seals.  When curing it can off-gas with a toxic gas.  For example, some off-gas MEKs. (methyl ethyl ketones)  This could be an inhalation hazard depending on concentration.</a:t>
            </a:r>
          </a:p>
          <a:p>
            <a:endParaRPr lang="en-US" altLang="en-US" b="0" dirty="0">
              <a:latin typeface="Arial" panose="020B0604020202020204" pitchFamily="34" charset="0"/>
            </a:endParaRPr>
          </a:p>
          <a:p>
            <a:pPr defTabSz="922384">
              <a:defRPr/>
            </a:pPr>
            <a:r>
              <a:rPr lang="en-US" dirty="0"/>
              <a:t>Another example in the speaker notes might be performing a welding operation inside the pipe to produce welding fumes, potentially above the applicable PEL(s).</a:t>
            </a:r>
          </a:p>
          <a:p>
            <a:endParaRPr lang="en-US" altLang="en-US" b="0" dirty="0">
              <a:latin typeface="Arial" panose="020B0604020202020204" pitchFamily="34" charset="0"/>
            </a:endParaRPr>
          </a:p>
          <a:p>
            <a:endParaRPr lang="en-US" altLang="en-US" b="0" dirty="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4748D6E3-4667-41C0-9852-FCA3DC36F1DE}" type="slidenum">
              <a:rPr lang="en-US" altLang="en-US" sz="1000" u="none"/>
              <a:pPr/>
              <a:t>40</a:t>
            </a:fld>
            <a:endParaRPr lang="en-US" altLang="en-US" sz="1000" u="none"/>
          </a:p>
        </p:txBody>
      </p:sp>
    </p:spTree>
    <p:extLst>
      <p:ext uri="{BB962C8B-B14F-4D97-AF65-F5344CB8AC3E}">
        <p14:creationId xmlns:p14="http://schemas.microsoft.com/office/powerpoint/2010/main" val="4172258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3D3B5D5-0738-4DB1-B360-133B1417DFF2}"/>
              </a:ext>
            </a:extLst>
          </p:cNvPr>
          <p:cNvSpPr>
            <a:spLocks noGrp="1" noRot="1" noChangeAspect="1" noChangeArrowheads="1" noTextEdit="1"/>
          </p:cNvSpPr>
          <p:nvPr>
            <p:ph type="sldImg"/>
          </p:nvPr>
        </p:nvSpPr>
        <p:spPr>
          <a:xfrm>
            <a:off x="1352550" y="1173163"/>
            <a:ext cx="4224338" cy="3167062"/>
          </a:xfrm>
          <a:ln/>
        </p:spPr>
      </p:sp>
      <p:sp>
        <p:nvSpPr>
          <p:cNvPr id="14339" name="Notes Placeholder 2">
            <a:extLst>
              <a:ext uri="{FF2B5EF4-FFF2-40B4-BE49-F238E27FC236}">
                <a16:creationId xmlns:a16="http://schemas.microsoft.com/office/drawing/2014/main" id="{B43C0821-0A52-4291-BFB5-1B2E20BAAE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84">
              <a:defRPr/>
            </a:pPr>
            <a:r>
              <a:rPr lang="en-US" altLang="en-US" b="1" dirty="0">
                <a:latin typeface="Arial" panose="020B0604020202020204" pitchFamily="34" charset="0"/>
                <a:cs typeface="Arial" panose="020B0604020202020204" pitchFamily="34" charset="0"/>
              </a:rPr>
              <a:t>NCDOL Photo Library: City of Apex, 4/12/2011 Partnership Site, Permission Letter Obtained. Employee still testing the </a:t>
            </a:r>
            <a:r>
              <a:rPr lang="en-US" altLang="en-US" b="1" dirty="0">
                <a:latin typeface="Arial" panose="020B0604020202020204" pitchFamily="34" charset="0"/>
              </a:rPr>
              <a:t>atmosphere.</a:t>
            </a:r>
            <a:endParaRPr lang="en-US" altLang="en-US" b="1"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0" dirty="0">
                <a:latin typeface="Arial" panose="020B0604020202020204" pitchFamily="34" charset="0"/>
              </a:rPr>
              <a:t>Read the examples of Confined Spaces above and discuss how they are Confined Spaces. Then ask the class if there are other examples that they have on their sites.</a:t>
            </a:r>
          </a:p>
          <a:p>
            <a:endParaRPr lang="en-US" altLang="en-US" b="0" dirty="0">
              <a:latin typeface="Arial" panose="020B0604020202020204" pitchFamily="34" charset="0"/>
            </a:endParaRPr>
          </a:p>
          <a:p>
            <a:r>
              <a:rPr lang="en-US" altLang="en-US" b="0" dirty="0">
                <a:latin typeface="Arial" panose="020B0604020202020204" pitchFamily="34" charset="0"/>
              </a:rPr>
              <a:t>Tell the class it is the employer’s responsibility to locate and identify confined spaces and/or permit-required confined spaces within the workplace and to train their workforce in Confined Space Standards.</a:t>
            </a:r>
          </a:p>
        </p:txBody>
      </p:sp>
      <p:sp>
        <p:nvSpPr>
          <p:cNvPr id="14340" name="Slide Number Placeholder 3">
            <a:extLst>
              <a:ext uri="{FF2B5EF4-FFF2-40B4-BE49-F238E27FC236}">
                <a16:creationId xmlns:a16="http://schemas.microsoft.com/office/drawing/2014/main" id="{223D6FFD-30BE-40A5-8468-492B564B79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D32C7F90-A7FF-442A-84E1-7D4D2F9A4A44}" type="slidenum">
              <a:rPr lang="en-US" altLang="en-US" sz="1000" u="none">
                <a:solidFill>
                  <a:srgbClr val="000000"/>
                </a:solidFill>
              </a:rPr>
              <a:pPr>
                <a:defRPr/>
              </a:pPr>
              <a:t>41</a:t>
            </a:fld>
            <a:endParaRPr lang="en-US" altLang="en-US" sz="1000" u="none">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FBDAF7E-324B-48C7-AFE8-A08A623D6E72}"/>
              </a:ext>
            </a:extLst>
          </p:cNvPr>
          <p:cNvSpPr>
            <a:spLocks noGrp="1" noRot="1" noChangeAspect="1" noChangeArrowheads="1" noTextEdit="1"/>
          </p:cNvSpPr>
          <p:nvPr>
            <p:ph type="sldImg"/>
          </p:nvPr>
        </p:nvSpPr>
        <p:spPr>
          <a:xfrm>
            <a:off x="1352550" y="1173163"/>
            <a:ext cx="4224338" cy="3167062"/>
          </a:xfrm>
          <a:ln/>
        </p:spPr>
      </p:sp>
      <p:sp>
        <p:nvSpPr>
          <p:cNvPr id="16387" name="Notes Placeholder 2">
            <a:extLst>
              <a:ext uri="{FF2B5EF4-FFF2-40B4-BE49-F238E27FC236}">
                <a16:creationId xmlns:a16="http://schemas.microsoft.com/office/drawing/2014/main" id="{D1C36398-B7EE-4F5A-9C23-05027949E0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cs typeface="Arial" panose="020B0604020202020204" pitchFamily="34" charset="0"/>
              </a:rPr>
              <a:t>NCDOL Photo Library: Photo by NCDOL employee Robert O’Neal from a public street</a:t>
            </a:r>
            <a:endParaRPr lang="en-US" altLang="en-US" b="0" dirty="0">
              <a:latin typeface="Arial" panose="020B0604020202020204" pitchFamily="34" charset="0"/>
            </a:endParaRPr>
          </a:p>
          <a:p>
            <a:endParaRPr lang="en-US" altLang="en-US" b="0" dirty="0">
              <a:latin typeface="Arial" panose="020B0604020202020204" pitchFamily="34" charset="0"/>
            </a:endParaRPr>
          </a:p>
          <a:p>
            <a:r>
              <a:rPr lang="en-US" altLang="en-US" b="0" dirty="0">
                <a:latin typeface="Arial" panose="020B0604020202020204" pitchFamily="34" charset="0"/>
              </a:rPr>
              <a:t>Continued from the precious slide:</a:t>
            </a:r>
          </a:p>
          <a:p>
            <a:endParaRPr lang="en-US" altLang="en-US" b="0" dirty="0">
              <a:latin typeface="Arial" panose="020B0604020202020204" pitchFamily="34" charset="0"/>
            </a:endParaRPr>
          </a:p>
          <a:p>
            <a:r>
              <a:rPr lang="en-US" altLang="en-US" b="0" dirty="0">
                <a:latin typeface="Arial" panose="020B0604020202020204" pitchFamily="34" charset="0"/>
              </a:rPr>
              <a:t>Confined or enclosed spaces include, but are not limited to, storage tanks, process vessels, bins, boilers, ventilation or exhaust ducts, sewers, underground utility vaults, tunnels, pipelines, and </a:t>
            </a:r>
            <a:r>
              <a:rPr lang="en-US" altLang="en-US" b="0" u="sng" dirty="0">
                <a:latin typeface="Arial" panose="020B0604020202020204" pitchFamily="34" charset="0"/>
              </a:rPr>
              <a:t>open top spaces more than 4 feet in depth such as pits, tubs, vaults, and vessels.  </a:t>
            </a:r>
          </a:p>
          <a:p>
            <a:endParaRPr lang="en-US" altLang="en-US" b="0" dirty="0">
              <a:latin typeface="Arial" panose="020B0604020202020204" pitchFamily="34" charset="0"/>
            </a:endParaRPr>
          </a:p>
          <a:p>
            <a:r>
              <a:rPr lang="en-US" altLang="en-US" b="0" dirty="0">
                <a:latin typeface="Arial" panose="020B0604020202020204" pitchFamily="34" charset="0"/>
              </a:rPr>
              <a:t>***Four feet is the listed as the minimum because it’s assumed a person can self rescue by standing up. </a:t>
            </a:r>
          </a:p>
        </p:txBody>
      </p:sp>
      <p:sp>
        <p:nvSpPr>
          <p:cNvPr id="16388" name="Slide Number Placeholder 3">
            <a:extLst>
              <a:ext uri="{FF2B5EF4-FFF2-40B4-BE49-F238E27FC236}">
                <a16:creationId xmlns:a16="http://schemas.microsoft.com/office/drawing/2014/main" id="{5F2C9529-996F-4722-A7B1-CBF9905F10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4DA55935-8A79-4A39-92D1-C0BC13D0D819}" type="slidenum">
              <a:rPr lang="en-US" altLang="en-US" sz="1000" u="none">
                <a:solidFill>
                  <a:srgbClr val="000000"/>
                </a:solidFill>
              </a:rPr>
              <a:pPr>
                <a:defRPr/>
              </a:pPr>
              <a:t>42</a:t>
            </a:fld>
            <a:endParaRPr lang="en-US" altLang="en-US" sz="1000" u="none">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1271006-DEAC-4DD4-B8B2-999AE638DF11}"/>
              </a:ext>
            </a:extLst>
          </p:cNvPr>
          <p:cNvSpPr>
            <a:spLocks noGrp="1" noRot="1" noChangeAspect="1" noChangeArrowheads="1" noTextEdit="1"/>
          </p:cNvSpPr>
          <p:nvPr>
            <p:ph type="sldImg"/>
          </p:nvPr>
        </p:nvSpPr>
        <p:spPr>
          <a:xfrm>
            <a:off x="1352550" y="1173163"/>
            <a:ext cx="4224338" cy="3167062"/>
          </a:xfrm>
          <a:ln/>
        </p:spPr>
      </p:sp>
      <p:sp>
        <p:nvSpPr>
          <p:cNvPr id="3" name="Notes Placeholder 2">
            <a:extLst>
              <a:ext uri="{FF2B5EF4-FFF2-40B4-BE49-F238E27FC236}">
                <a16:creationId xmlns:a16="http://schemas.microsoft.com/office/drawing/2014/main" id="{2858C06E-2AFB-41AD-9900-5BF6660651B0}"/>
              </a:ext>
            </a:extLst>
          </p:cNvPr>
          <p:cNvSpPr>
            <a:spLocks noGrp="1"/>
          </p:cNvSpPr>
          <p:nvPr>
            <p:ph type="body" idx="1"/>
          </p:nvPr>
        </p:nvSpPr>
        <p:spPr/>
        <p:txBody>
          <a:bodyPr>
            <a:normAutofit fontScale="92500"/>
          </a:bodyPr>
          <a:lstStyle/>
          <a:p>
            <a:pPr>
              <a:defRPr/>
            </a:pPr>
            <a:r>
              <a:rPr lang="en-US" b="1" dirty="0">
                <a:latin typeface="Arial" panose="020B0604020202020204" pitchFamily="34" charset="0"/>
                <a:cs typeface="Arial" panose="020B0604020202020204" pitchFamily="34" charset="0"/>
              </a:rPr>
              <a:t>Discuss the bullets starting with testing for Oxygen first then follow up with physical hazards, a safety audit, use of the SDS, and finally keeping equipment certified and bump tested before use.</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Oxygen</a:t>
            </a:r>
          </a:p>
          <a:p>
            <a:pPr>
              <a:defRPr/>
            </a:pPr>
            <a:r>
              <a:rPr lang="en-US" dirty="0">
                <a:latin typeface="Arial" panose="020B0604020202020204" pitchFamily="34" charset="0"/>
                <a:cs typeface="Arial" panose="020B0604020202020204" pitchFamily="34" charset="0"/>
              </a:rPr>
              <a:t>- Above </a:t>
            </a:r>
            <a:r>
              <a:rPr lang="en-US" b="1" dirty="0">
                <a:latin typeface="Arial" panose="020B0604020202020204" pitchFamily="34" charset="0"/>
                <a:cs typeface="Arial" panose="020B0604020202020204" pitchFamily="34" charset="0"/>
              </a:rPr>
              <a:t>23.5% </a:t>
            </a:r>
            <a:r>
              <a:rPr lang="en-US" dirty="0">
                <a:latin typeface="Arial" panose="020B0604020202020204" pitchFamily="34" charset="0"/>
                <a:cs typeface="Arial" panose="020B0604020202020204" pitchFamily="34" charset="0"/>
              </a:rPr>
              <a:t>is a fire and/or explosive hazard. </a:t>
            </a:r>
            <a:r>
              <a:rPr lang="en-US" b="1" dirty="0">
                <a:latin typeface="Arial" panose="020B0604020202020204" pitchFamily="34" charset="0"/>
                <a:cs typeface="Arial" panose="020B0604020202020204" pitchFamily="34" charset="0"/>
              </a:rPr>
              <a:t>NEVER use pure oxygen to ventilate a confined space.</a:t>
            </a: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 Below </a:t>
            </a:r>
            <a:r>
              <a:rPr lang="en-US" b="1" dirty="0">
                <a:latin typeface="Arial" panose="020B0604020202020204" pitchFamily="34" charset="0"/>
                <a:cs typeface="Arial" panose="020B0604020202020204" pitchFamily="34" charset="0"/>
              </a:rPr>
              <a:t>17% </a:t>
            </a:r>
            <a:r>
              <a:rPr lang="en-US" dirty="0">
                <a:latin typeface="Arial" panose="020B0604020202020204" pitchFamily="34" charset="0"/>
                <a:cs typeface="Arial" panose="020B0604020202020204" pitchFamily="34" charset="0"/>
              </a:rPr>
              <a:t>cause increased breathing volume, accelerated heartbeat, and deterioration of night vision. </a:t>
            </a:r>
          </a:p>
          <a:p>
            <a:pPr>
              <a:defRPr/>
            </a:pPr>
            <a:r>
              <a:rPr lang="en-US" dirty="0">
                <a:latin typeface="Arial" panose="020B0604020202020204" pitchFamily="34" charset="0"/>
                <a:cs typeface="Arial" panose="020B0604020202020204" pitchFamily="34" charset="0"/>
              </a:rPr>
              <a:t>- Levels at </a:t>
            </a:r>
            <a:r>
              <a:rPr lang="en-US" b="1" dirty="0">
                <a:latin typeface="Arial" panose="020B0604020202020204" pitchFamily="34" charset="0"/>
                <a:cs typeface="Arial" panose="020B0604020202020204" pitchFamily="34" charset="0"/>
              </a:rPr>
              <a:t>14-16% </a:t>
            </a:r>
            <a:r>
              <a:rPr lang="en-US" dirty="0">
                <a:latin typeface="Arial" panose="020B0604020202020204" pitchFamily="34" charset="0"/>
                <a:cs typeface="Arial" panose="020B0604020202020204" pitchFamily="34" charset="0"/>
              </a:rPr>
              <a:t>contribute to poor muscular coordination, rapid fatigue and intermittent respiration. </a:t>
            </a:r>
          </a:p>
          <a:p>
            <a:pPr>
              <a:defRPr/>
            </a:pPr>
            <a:r>
              <a:rPr lang="en-US" dirty="0">
                <a:latin typeface="Arial" panose="020B0604020202020204" pitchFamily="34" charset="0"/>
                <a:cs typeface="Arial" panose="020B0604020202020204" pitchFamily="34" charset="0"/>
              </a:rPr>
              <a:t>- Levels at</a:t>
            </a:r>
            <a:r>
              <a:rPr lang="en-US" b="1" dirty="0">
                <a:latin typeface="Arial" panose="020B0604020202020204" pitchFamily="34" charset="0"/>
                <a:cs typeface="Arial" panose="020B0604020202020204" pitchFamily="34" charset="0"/>
              </a:rPr>
              <a:t> 6% </a:t>
            </a:r>
            <a:r>
              <a:rPr lang="en-US" dirty="0">
                <a:latin typeface="Arial" panose="020B0604020202020204" pitchFamily="34" charset="0"/>
                <a:cs typeface="Arial" panose="020B0604020202020204" pitchFamily="34" charset="0"/>
              </a:rPr>
              <a:t>there is a rapid loss of consciousness and death in minutes.</a:t>
            </a:r>
          </a:p>
          <a:p>
            <a:pPr>
              <a:defRPr/>
            </a:pPr>
            <a:r>
              <a:rPr lang="en-US" dirty="0">
                <a:latin typeface="Arial" panose="020B0604020202020204" pitchFamily="34" charset="0"/>
                <a:cs typeface="Arial" panose="020B0604020202020204" pitchFamily="34" charset="0"/>
              </a:rPr>
              <a:t> </a:t>
            </a:r>
          </a:p>
          <a:p>
            <a:pPr>
              <a:defRPr/>
            </a:pPr>
            <a:r>
              <a:rPr lang="en-US" b="0" dirty="0">
                <a:latin typeface="Arial" panose="020B0604020202020204" pitchFamily="34" charset="0"/>
                <a:cs typeface="Arial" panose="020B0604020202020204" pitchFamily="34" charset="0"/>
              </a:rPr>
              <a:t>Flammable gas, vapor or mist in excess of 10% of its lower flammable limits (LFL). </a:t>
            </a:r>
          </a:p>
          <a:p>
            <a:pPr marL="172948" indent="-172948">
              <a:buFont typeface="Arial" panose="020B0604020202020204" pitchFamily="34" charset="0"/>
              <a:buChar char="•"/>
              <a:defRPr/>
            </a:pPr>
            <a:r>
              <a:rPr lang="en-US" b="0" dirty="0">
                <a:latin typeface="Arial" panose="020B0604020202020204" pitchFamily="34" charset="0"/>
                <a:cs typeface="Arial" panose="020B0604020202020204" pitchFamily="34" charset="0"/>
              </a:rPr>
              <a:t>Gasoline is 1.4%</a:t>
            </a:r>
          </a:p>
          <a:p>
            <a:pPr marL="172948" indent="-172948">
              <a:buFont typeface="Arial" panose="020B0604020202020204" pitchFamily="34" charset="0"/>
              <a:buChar char="•"/>
              <a:defRPr/>
            </a:pPr>
            <a:r>
              <a:rPr lang="en-US" b="0" dirty="0">
                <a:latin typeface="Arial" panose="020B0604020202020204" pitchFamily="34" charset="0"/>
                <a:cs typeface="Arial" panose="020B0604020202020204" pitchFamily="34" charset="0"/>
              </a:rPr>
              <a:t>Isopropyl Alcohol 2%</a:t>
            </a:r>
          </a:p>
          <a:p>
            <a:pPr marL="172948" indent="-172948">
              <a:buFont typeface="Arial" panose="020B0604020202020204" pitchFamily="34" charset="0"/>
              <a:buChar char="•"/>
              <a:defRPr/>
            </a:pPr>
            <a:r>
              <a:rPr lang="en-US" b="0" dirty="0">
                <a:latin typeface="Arial" panose="020B0604020202020204" pitchFamily="34" charset="0"/>
                <a:cs typeface="Arial" panose="020B0604020202020204" pitchFamily="34" charset="0"/>
              </a:rPr>
              <a:t>Airborne combustible dust at a concentration that meets or exceeds its LFL </a:t>
            </a:r>
            <a:r>
              <a:rPr lang="en-US" b="0" u="sng" dirty="0">
                <a:latin typeface="Arial" panose="020B0604020202020204" pitchFamily="34" charset="0"/>
                <a:cs typeface="Arial" panose="020B0604020202020204" pitchFamily="34" charset="0"/>
              </a:rPr>
              <a:t>AND</a:t>
            </a:r>
            <a:r>
              <a:rPr lang="en-US" b="0" dirty="0">
                <a:latin typeface="Arial" panose="020B0604020202020204" pitchFamily="34" charset="0"/>
                <a:cs typeface="Arial" panose="020B0604020202020204" pitchFamily="34" charset="0"/>
              </a:rPr>
              <a:t> obscures vision at 5 ft.</a:t>
            </a:r>
          </a:p>
          <a:p>
            <a:pPr>
              <a:defRPr/>
            </a:pPr>
            <a:r>
              <a:rPr lang="en-US" b="0" dirty="0">
                <a:latin typeface="Arial" panose="020B0604020202020204" pitchFamily="34" charset="0"/>
                <a:cs typeface="Arial" panose="020B0604020202020204" pitchFamily="34" charset="0"/>
              </a:rPr>
              <a:t> </a:t>
            </a:r>
          </a:p>
          <a:p>
            <a:pPr>
              <a:defRPr/>
            </a:pPr>
            <a:r>
              <a:rPr lang="en-US" b="0" dirty="0">
                <a:latin typeface="Arial" panose="020B0604020202020204" pitchFamily="34" charset="0"/>
                <a:cs typeface="Arial" panose="020B0604020202020204" pitchFamily="34" charset="0"/>
              </a:rPr>
              <a:t>A toxic product stored in the space, type of work being performed in or adjacent to the confined space. At high levels toxic chemicals can cause death or permanent bodily harm. Even at low level and non-toxic substances can replace O2, thus becoming dangerous.</a:t>
            </a:r>
          </a:p>
          <a:p>
            <a:pPr>
              <a:defRPr/>
            </a:pPr>
            <a:r>
              <a:rPr lang="en-US" dirty="0">
                <a:latin typeface="Arial" panose="020B0604020202020204" pitchFamily="34" charset="0"/>
                <a:cs typeface="Arial" panose="020B0604020202020204" pitchFamily="34" charset="0"/>
              </a:rPr>
              <a:t> </a:t>
            </a:r>
          </a:p>
          <a:p>
            <a:pPr>
              <a:defRPr/>
            </a:pPr>
            <a:endParaRPr lang="en-US" dirty="0"/>
          </a:p>
          <a:p>
            <a:pPr>
              <a:defRPr/>
            </a:pPr>
            <a:r>
              <a:rPr lang="en-US" dirty="0"/>
              <a:t> </a:t>
            </a:r>
          </a:p>
        </p:txBody>
      </p:sp>
      <p:sp>
        <p:nvSpPr>
          <p:cNvPr id="20484" name="Slide Number Placeholder 3">
            <a:extLst>
              <a:ext uri="{FF2B5EF4-FFF2-40B4-BE49-F238E27FC236}">
                <a16:creationId xmlns:a16="http://schemas.microsoft.com/office/drawing/2014/main" id="{06A5317D-FE41-4663-AF90-8E7C1A80C4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6063D930-BBC8-4714-A63B-9A806540FEAA}" type="slidenum">
              <a:rPr lang="en-US" altLang="en-US" sz="1000" u="none">
                <a:solidFill>
                  <a:srgbClr val="000000"/>
                </a:solidFill>
              </a:rPr>
              <a:pPr>
                <a:defRPr/>
              </a:pPr>
              <a:t>43</a:t>
            </a:fld>
            <a:endParaRPr lang="en-US" altLang="en-US" sz="1000" u="none">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384">
              <a:defRPr/>
            </a:pPr>
            <a:r>
              <a:rPr lang="en-US" altLang="en-US" b="1" dirty="0">
                <a:latin typeface="Arial" panose="020B0604020202020204" pitchFamily="34" charset="0"/>
                <a:cs typeface="Arial" panose="020B0604020202020204" pitchFamily="34" charset="0"/>
              </a:rPr>
              <a:t>NCDOL Photo Library: City of Apex, 4/12/2011 Partnership Site, Permission Letter Obtained. </a:t>
            </a:r>
            <a:r>
              <a:rPr lang="en-US" altLang="en-US" b="1" dirty="0">
                <a:latin typeface="Arial" panose="020B0604020202020204" pitchFamily="34" charset="0"/>
              </a:rPr>
              <a:t>Ventilation of confined space using a fresh air blower. </a:t>
            </a:r>
            <a:endParaRPr lang="en-US" altLang="en-US" b="1" dirty="0">
              <a:latin typeface="Arial" panose="020B0604020202020204" pitchFamily="34" charset="0"/>
              <a:cs typeface="Arial" panose="020B0604020202020204" pitchFamily="34" charset="0"/>
            </a:endParaRPr>
          </a:p>
          <a:p>
            <a:endParaRPr lang="en-US" dirty="0"/>
          </a:p>
          <a:p>
            <a:pPr>
              <a:defRPr/>
            </a:pPr>
            <a:r>
              <a:rPr lang="en-US" b="1" dirty="0">
                <a:latin typeface="Arial" panose="020B0604020202020204" pitchFamily="34" charset="0"/>
                <a:cs typeface="Arial" panose="020B0604020202020204" pitchFamily="34" charset="0"/>
              </a:rPr>
              <a:t>General/physical hazards immediately dangerous to life or health such as</a:t>
            </a:r>
            <a:r>
              <a:rPr lang="en-US" dirty="0">
                <a:latin typeface="Arial" panose="020B0604020202020204" pitchFamily="34" charset="0"/>
                <a:cs typeface="Arial" panose="020B0604020202020204" pitchFamily="34" charset="0"/>
              </a:rPr>
              <a:t>; </a:t>
            </a:r>
          </a:p>
          <a:p>
            <a:pPr>
              <a:defRPr/>
            </a:pPr>
            <a:r>
              <a:rPr lang="en-US" dirty="0">
                <a:latin typeface="Arial" panose="020B0604020202020204" pitchFamily="34" charset="0"/>
                <a:cs typeface="Arial" panose="020B0604020202020204" pitchFamily="34" charset="0"/>
              </a:rPr>
              <a:t>- Temperature extremes, slick/wet surfaces, falling objects.</a:t>
            </a:r>
          </a:p>
          <a:p>
            <a:pPr>
              <a:defRPr/>
            </a:pPr>
            <a:r>
              <a:rPr lang="en-US" dirty="0">
                <a:latin typeface="Arial" panose="020B0604020202020204" pitchFamily="34" charset="0"/>
                <a:cs typeface="Arial" panose="020B0604020202020204" pitchFamily="34" charset="0"/>
              </a:rPr>
              <a:t>- Noise</a:t>
            </a:r>
          </a:p>
          <a:p>
            <a:pPr>
              <a:defRPr/>
            </a:pPr>
            <a:r>
              <a:rPr lang="en-US" dirty="0">
                <a:latin typeface="Arial" panose="020B0604020202020204" pitchFamily="34" charset="0"/>
                <a:cs typeface="Arial" panose="020B0604020202020204" pitchFamily="34" charset="0"/>
              </a:rPr>
              <a:t>- Steam lines, hydraulic lines.</a:t>
            </a:r>
          </a:p>
          <a:p>
            <a:pPr>
              <a:defRPr/>
            </a:pPr>
            <a:r>
              <a:rPr lang="en-US" dirty="0">
                <a:latin typeface="Arial" panose="020B0604020202020204" pitchFamily="34" charset="0"/>
                <a:cs typeface="Arial" panose="020B0604020202020204" pitchFamily="34" charset="0"/>
              </a:rPr>
              <a:t>- Entrapment, engulfment materials can include liquids (e.g., water) or loose solids (e.g., grain or sand).</a:t>
            </a:r>
          </a:p>
          <a:p>
            <a:pPr>
              <a:defRPr/>
            </a:pPr>
            <a:r>
              <a:rPr lang="en-US" dirty="0">
                <a:latin typeface="Arial" panose="020B0604020202020204" pitchFamily="34" charset="0"/>
                <a:cs typeface="Arial" panose="020B0604020202020204" pitchFamily="34" charset="0"/>
              </a:rPr>
              <a:t>- Mechanical (moving) parts of equipment located in the confined space.</a:t>
            </a:r>
          </a:p>
          <a:p>
            <a:pPr marL="172948" indent="-172948">
              <a:buFontTx/>
              <a:buChar char="-"/>
              <a:defRPr/>
            </a:pPr>
            <a:r>
              <a:rPr lang="en-US" dirty="0">
                <a:latin typeface="Arial" panose="020B0604020202020204" pitchFamily="34" charset="0"/>
                <a:cs typeface="Arial" panose="020B0604020202020204" pitchFamily="34" charset="0"/>
              </a:rPr>
              <a:t>Electrical lines and electricity from tools and equipment for work within the confined space.</a:t>
            </a:r>
          </a:p>
          <a:p>
            <a:pPr marL="172948" indent="-172948">
              <a:buFontTx/>
              <a:buChar char="-"/>
              <a:defRPr/>
            </a:pPr>
            <a:endParaRPr lang="en-US"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WHAT TOXIC ATMOSPHERES WOULD YOU FIND IN SANITARY SEWERS?</a:t>
            </a:r>
          </a:p>
          <a:p>
            <a:pPr>
              <a:defRPr/>
            </a:pPr>
            <a:r>
              <a:rPr lang="en-US" dirty="0">
                <a:latin typeface="Arial" panose="020B0604020202020204" pitchFamily="34" charset="0"/>
                <a:cs typeface="Arial" panose="020B0604020202020204" pitchFamily="34" charset="0"/>
              </a:rPr>
              <a:t> </a:t>
            </a:r>
          </a:p>
          <a:p>
            <a:pPr>
              <a:defRPr/>
            </a:pPr>
            <a:r>
              <a:rPr lang="en-US" b="0" u="sng" dirty="0">
                <a:latin typeface="Arial" panose="020B0604020202020204" pitchFamily="34" charset="0"/>
                <a:cs typeface="Arial" panose="020B0604020202020204" pitchFamily="34" charset="0"/>
              </a:rPr>
              <a:t>Most common toxic chemicals in confined spaces fatalities are hydrogen sulfide (sewers) and carbon monoxide</a:t>
            </a:r>
            <a:r>
              <a:rPr lang="en-US" b="0" dirty="0">
                <a:latin typeface="Arial" panose="020B0604020202020204" pitchFamily="34" charset="0"/>
                <a:cs typeface="Arial" panose="020B0604020202020204" pitchFamily="34" charset="0"/>
              </a:rPr>
              <a:t>. Carbon monoxide comes from operating internal combustion engines in or near confined space. Propane-powered engines also emit carbon monoxide.</a:t>
            </a:r>
          </a:p>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44</a:t>
            </a:fld>
            <a:endParaRPr lang="en-US" altLang="en-US"/>
          </a:p>
        </p:txBody>
      </p:sp>
    </p:spTree>
    <p:extLst>
      <p:ext uri="{BB962C8B-B14F-4D97-AF65-F5344CB8AC3E}">
        <p14:creationId xmlns:p14="http://schemas.microsoft.com/office/powerpoint/2010/main" val="412550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2E90190-9712-46D6-82A5-E4341CA0CA2D}"/>
              </a:ext>
            </a:extLst>
          </p:cNvPr>
          <p:cNvSpPr>
            <a:spLocks noGrp="1" noRot="1" noChangeAspect="1" noChangeArrowheads="1" noTextEdit="1"/>
          </p:cNvSpPr>
          <p:nvPr>
            <p:ph type="sldImg"/>
          </p:nvPr>
        </p:nvSpPr>
        <p:spPr>
          <a:xfrm>
            <a:off x="1352550" y="1173163"/>
            <a:ext cx="4224338" cy="3167062"/>
          </a:xfrm>
          <a:ln/>
        </p:spPr>
      </p:sp>
      <p:sp>
        <p:nvSpPr>
          <p:cNvPr id="3" name="Notes Placeholder 2">
            <a:extLst>
              <a:ext uri="{FF2B5EF4-FFF2-40B4-BE49-F238E27FC236}">
                <a16:creationId xmlns:a16="http://schemas.microsoft.com/office/drawing/2014/main" id="{CC950F68-7DEB-48CD-B398-CAE5CDA916DA}"/>
              </a:ext>
            </a:extLst>
          </p:cNvPr>
          <p:cNvSpPr>
            <a:spLocks noGrp="1"/>
          </p:cNvSpPr>
          <p:nvPr>
            <p:ph type="body" idx="1"/>
          </p:nvPr>
        </p:nvSpPr>
        <p:spPr/>
        <p:txBody>
          <a:bodyPr>
            <a:normAutofit/>
          </a:bodyPr>
          <a:lstStyle/>
          <a:p>
            <a:pPr defTabSz="922384">
              <a:defRPr/>
            </a:pPr>
            <a:r>
              <a:rPr lang="en-US" altLang="en-US" b="1" dirty="0">
                <a:latin typeface="Arial" panose="020B0604020202020204" pitchFamily="34" charset="0"/>
                <a:cs typeface="Arial" panose="020B0604020202020204" pitchFamily="34" charset="0"/>
              </a:rPr>
              <a:t>NCDOL PHOTO LIBRARY: City of Apex, 4/12/2011 Partnership Site, Permission Letter Obtained</a:t>
            </a:r>
          </a:p>
          <a:p>
            <a:pPr>
              <a:defRPr/>
            </a:pPr>
            <a:endParaRPr lang="en-US" altLang="en-US" b="1" dirty="0">
              <a:latin typeface="Arial" panose="020B0604020202020204" pitchFamily="34" charset="0"/>
              <a:cs typeface="Arial" panose="020B0604020202020204" pitchFamily="34" charset="0"/>
            </a:endParaRPr>
          </a:p>
          <a:p>
            <a:pPr>
              <a:defRPr/>
            </a:pPr>
            <a:r>
              <a:rPr lang="en-US" altLang="en-US" b="0" dirty="0">
                <a:latin typeface="Arial" panose="020B0604020202020204" pitchFamily="34" charset="0"/>
                <a:cs typeface="Arial" panose="020B0604020202020204" pitchFamily="34" charset="0"/>
              </a:rPr>
              <a:t>Some of the ways to keep a safe environment in the Confined Space:</a:t>
            </a:r>
          </a:p>
          <a:p>
            <a:pPr marL="172948" indent="-172948">
              <a:buFont typeface="Arial" panose="020B0604020202020204" pitchFamily="34" charset="0"/>
              <a:buChar char="•"/>
              <a:defRPr/>
            </a:pPr>
            <a:r>
              <a:rPr lang="en-US" altLang="en-US" b="0" dirty="0">
                <a:latin typeface="Arial" panose="020B0604020202020204" pitchFamily="34" charset="0"/>
                <a:cs typeface="Arial" panose="020B0604020202020204" pitchFamily="34" charset="0"/>
              </a:rPr>
              <a:t>Locking out moving parts or valves.  </a:t>
            </a:r>
          </a:p>
          <a:p>
            <a:pPr marL="172948" indent="-172948">
              <a:buFont typeface="Arial" panose="020B0604020202020204" pitchFamily="34" charset="0"/>
              <a:buChar char="•"/>
              <a:defRPr/>
            </a:pPr>
            <a:r>
              <a:rPr lang="en-US" altLang="en-US" b="0" dirty="0">
                <a:latin typeface="Arial" panose="020B0604020202020204" pitchFamily="34" charset="0"/>
                <a:cs typeface="Arial" panose="020B0604020202020204" pitchFamily="34" charset="0"/>
              </a:rPr>
              <a:t>De-energizing electrical parts using Lock Out/ Tag Out.</a:t>
            </a:r>
          </a:p>
          <a:p>
            <a:pPr marL="172948" indent="-172948">
              <a:buFont typeface="Arial" panose="020B0604020202020204" pitchFamily="34" charset="0"/>
              <a:buChar char="•"/>
              <a:defRPr/>
            </a:pPr>
            <a:r>
              <a:rPr lang="en-US" altLang="en-US" b="0" dirty="0">
                <a:latin typeface="Arial" panose="020B0604020202020204" pitchFamily="34" charset="0"/>
                <a:cs typeface="Arial" panose="020B0604020202020204" pitchFamily="34" charset="0"/>
              </a:rPr>
              <a:t>Blanking/Blinding- </a:t>
            </a:r>
            <a:r>
              <a:rPr lang="en-US" b="0" dirty="0">
                <a:latin typeface="Arial" panose="020B0604020202020204" pitchFamily="34" charset="0"/>
                <a:cs typeface="Arial" panose="020B0604020202020204" pitchFamily="34" charset="0"/>
              </a:rPr>
              <a:t> the mechanical means to stop material or gases from moving downstream into a work area. </a:t>
            </a:r>
          </a:p>
          <a:p>
            <a:pPr marL="634139" lvl="1" indent="-172948">
              <a:buFont typeface="Arial" panose="020B0604020202020204" pitchFamily="34" charset="0"/>
              <a:buChar char="•"/>
              <a:defRPr/>
            </a:pPr>
            <a:r>
              <a:rPr lang="en-US" b="0" dirty="0">
                <a:latin typeface="Arial" panose="020B0604020202020204" pitchFamily="34" charset="0"/>
                <a:cs typeface="Arial" panose="020B0604020202020204" pitchFamily="34" charset="0"/>
              </a:rPr>
              <a:t>A pipe flange “bolted” between the flanges makes a hard stop for any material trying to move past the flange.  </a:t>
            </a:r>
          </a:p>
          <a:p>
            <a:pPr marL="634139" lvl="1" indent="-172948">
              <a:buFont typeface="Arial" panose="020B0604020202020204" pitchFamily="34" charset="0"/>
              <a:buChar char="•"/>
              <a:defRPr/>
            </a:pPr>
            <a:r>
              <a:rPr lang="en-US" b="0"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BLANK</a:t>
            </a:r>
            <a:r>
              <a:rPr lang="en-US" b="0" dirty="0">
                <a:latin typeface="Arial" panose="020B0604020202020204" pitchFamily="34" charset="0"/>
                <a:cs typeface="Arial" panose="020B0604020202020204" pitchFamily="34" charset="0"/>
              </a:rPr>
              <a:t> is designed as a flat plate between two flanges typically inside the flange bolt pattern (ASME B31.3 : Paragraph 304.5.3). The blank must be sized for full design pressure (maximum non-shock pressure rating) of the line. </a:t>
            </a:r>
          </a:p>
          <a:p>
            <a:pPr marL="634139" lvl="1" indent="-172948">
              <a:buFont typeface="Arial" panose="020B0604020202020204" pitchFamily="34" charset="0"/>
              <a:buChar char="•"/>
              <a:defRPr/>
            </a:pPr>
            <a:r>
              <a:rPr lang="en-US" b="0"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BLIND</a:t>
            </a:r>
            <a:r>
              <a:rPr lang="en-US" b="0" dirty="0">
                <a:latin typeface="Arial" panose="020B0604020202020204" pitchFamily="34" charset="0"/>
                <a:cs typeface="Arial" panose="020B0604020202020204" pitchFamily="34" charset="0"/>
              </a:rPr>
              <a:t> is designed as a bolted flat plate, which can be used to terminate a pipeline (ASME B31.3 Paragraph 304.5.2b). When a blind is required, use the geometry specified in ASME/ANSI B16.5.</a:t>
            </a:r>
          </a:p>
          <a:p>
            <a:pPr>
              <a:defRPr/>
            </a:pPr>
            <a:endParaRPr lang="en-US" b="0" dirty="0">
              <a:latin typeface="Arial" panose="020B0604020202020204" pitchFamily="34" charset="0"/>
              <a:cs typeface="Arial" panose="020B0604020202020204" pitchFamily="34" charset="0"/>
            </a:endParaRPr>
          </a:p>
          <a:p>
            <a:pPr>
              <a:defRPr/>
            </a:pPr>
            <a:r>
              <a:rPr lang="en-US" b="0" dirty="0">
                <a:latin typeface="Arial" panose="020B0604020202020204" pitchFamily="34" charset="0"/>
                <a:cs typeface="Arial" panose="020B0604020202020204" pitchFamily="34" charset="0"/>
              </a:rPr>
              <a:t>-Drain or pump any liquid contents from the work area.  </a:t>
            </a:r>
          </a:p>
          <a:p>
            <a:pPr>
              <a:defRPr/>
            </a:pPr>
            <a:endParaRPr lang="en-US" b="0" dirty="0"/>
          </a:p>
          <a:p>
            <a:pPr>
              <a:defRPr/>
            </a:pPr>
            <a:r>
              <a:rPr lang="en-US" b="0" dirty="0">
                <a:latin typeface="Arial" panose="020B0604020202020204" pitchFamily="34" charset="0"/>
                <a:cs typeface="Arial" panose="020B0604020202020204" pitchFamily="34" charset="0"/>
              </a:rPr>
              <a:t>-Use a four-gas monitor and ventilate with non-sparking fans.</a:t>
            </a:r>
          </a:p>
          <a:p>
            <a:pPr>
              <a:defRPr/>
            </a:pPr>
            <a:endParaRPr lang="en-US" dirty="0"/>
          </a:p>
        </p:txBody>
      </p:sp>
      <p:sp>
        <p:nvSpPr>
          <p:cNvPr id="22532" name="Slide Number Placeholder 3">
            <a:extLst>
              <a:ext uri="{FF2B5EF4-FFF2-40B4-BE49-F238E27FC236}">
                <a16:creationId xmlns:a16="http://schemas.microsoft.com/office/drawing/2014/main" id="{8EBFC78F-C52C-4CF6-BD1A-D44F1F3C69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F0EE1E47-5D9F-4368-9216-74CB51C6B2EB}" type="slidenum">
              <a:rPr lang="en-US" altLang="en-US" sz="1000" u="none">
                <a:solidFill>
                  <a:srgbClr val="000000"/>
                </a:solidFill>
              </a:rPr>
              <a:pPr>
                <a:defRPr/>
              </a:pPr>
              <a:t>45</a:t>
            </a:fld>
            <a:endParaRPr lang="en-US" altLang="en-US" sz="1000" u="none">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drawn by Ed Hardy using Microsoft Word and shapes 4/7/21.</a:t>
            </a:r>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46</a:t>
            </a:fld>
            <a:endParaRPr lang="en-US" altLang="en-US"/>
          </a:p>
        </p:txBody>
      </p:sp>
    </p:spTree>
    <p:extLst>
      <p:ext uri="{BB962C8B-B14F-4D97-AF65-F5344CB8AC3E}">
        <p14:creationId xmlns:p14="http://schemas.microsoft.com/office/powerpoint/2010/main" val="36854520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8FD3409-AA82-40EA-A213-DFB29AF7129E}"/>
              </a:ext>
            </a:extLst>
          </p:cNvPr>
          <p:cNvSpPr>
            <a:spLocks noGrp="1" noRot="1" noChangeAspect="1" noChangeArrowheads="1" noTextEdit="1"/>
          </p:cNvSpPr>
          <p:nvPr>
            <p:ph type="sldImg"/>
          </p:nvPr>
        </p:nvSpPr>
        <p:spPr>
          <a:xfrm>
            <a:off x="1352550" y="1173163"/>
            <a:ext cx="4224338" cy="3167062"/>
          </a:xfrm>
          <a:ln/>
        </p:spPr>
      </p:sp>
      <p:sp>
        <p:nvSpPr>
          <p:cNvPr id="3" name="Notes Placeholder 2">
            <a:extLst>
              <a:ext uri="{FF2B5EF4-FFF2-40B4-BE49-F238E27FC236}">
                <a16:creationId xmlns:a16="http://schemas.microsoft.com/office/drawing/2014/main" id="{C53ED9F9-21E4-42A0-8330-528178C12377}"/>
              </a:ext>
            </a:extLst>
          </p:cNvPr>
          <p:cNvSpPr>
            <a:spLocks noGrp="1"/>
          </p:cNvSpPr>
          <p:nvPr>
            <p:ph type="body" idx="1"/>
          </p:nvPr>
        </p:nvSpPr>
        <p:spPr/>
        <p:txBody>
          <a:bodyPr>
            <a:normAutofit fontScale="92500" lnSpcReduction="20000"/>
          </a:bodyPr>
          <a:lstStyle/>
          <a:p>
            <a:r>
              <a:rPr lang="en-US" altLang="en-US" b="1" dirty="0">
                <a:latin typeface="Arial" panose="020B0604020202020204" pitchFamily="34" charset="0"/>
              </a:rPr>
              <a:t>NCDOL Photo Library: Illustration developed by NCDOL Employee Robert O’Neal. Illustration identifies an example of acceptable signage for identifying permit-required confined space.</a:t>
            </a:r>
          </a:p>
          <a:p>
            <a:pPr defTabSz="922384">
              <a:defRPr/>
            </a:pPr>
            <a:r>
              <a:rPr lang="en-US" altLang="en-US" b="1" dirty="0">
                <a:latin typeface="Arial" panose="020B0604020202020204" pitchFamily="34" charset="0"/>
              </a:rPr>
              <a:t>NCDOL Photo Library: Photo by NCDOL Employee Andy Sterlen</a:t>
            </a:r>
            <a:r>
              <a:rPr lang="en-US" altLang="en-US" b="1" dirty="0">
                <a:latin typeface="Arial" panose="020B0604020202020204" pitchFamily="34" charset="0"/>
                <a:cs typeface="Arial" panose="020B0604020202020204" pitchFamily="34" charset="0"/>
              </a:rPr>
              <a:t> from a public street March 25</a:t>
            </a:r>
            <a:r>
              <a:rPr lang="en-US" altLang="en-US" b="1" baseline="30000" dirty="0">
                <a:latin typeface="Arial" panose="020B0604020202020204" pitchFamily="34" charset="0"/>
                <a:cs typeface="Arial" panose="020B0604020202020204" pitchFamily="34" charset="0"/>
              </a:rPr>
              <a:t>th</a:t>
            </a:r>
            <a:r>
              <a:rPr lang="en-US" altLang="en-US" b="1" dirty="0">
                <a:latin typeface="Arial" panose="020B0604020202020204" pitchFamily="34" charset="0"/>
                <a:cs typeface="Arial" panose="020B0604020202020204" pitchFamily="34" charset="0"/>
              </a:rPr>
              <a:t>, 2016</a:t>
            </a:r>
            <a:endParaRPr lang="en-US" altLang="en-US" b="0" dirty="0">
              <a:latin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r>
              <a:rPr lang="en-US" b="0" dirty="0">
                <a:latin typeface="Arial" panose="020B0604020202020204" pitchFamily="34" charset="0"/>
                <a:cs typeface="Arial" panose="020B0604020202020204" pitchFamily="34" charset="0"/>
              </a:rPr>
              <a:t>Explain the responsibility of the employer:</a:t>
            </a:r>
          </a:p>
          <a:p>
            <a:pPr>
              <a:defRPr/>
            </a:pPr>
            <a:endParaRPr lang="en-US" b="0" dirty="0">
              <a:latin typeface="Arial" panose="020B0604020202020204" pitchFamily="34" charset="0"/>
              <a:cs typeface="Arial" panose="020B0604020202020204" pitchFamily="34" charset="0"/>
            </a:endParaRPr>
          </a:p>
          <a:p>
            <a:pPr marL="172948" indent="-172948">
              <a:buFont typeface="Arial" panose="020B0604020202020204" pitchFamily="34" charset="0"/>
              <a:buChar char="•"/>
              <a:defRPr/>
            </a:pPr>
            <a:r>
              <a:rPr lang="en-US" b="0" dirty="0">
                <a:latin typeface="Arial" panose="020B0604020202020204" pitchFamily="34" charset="0"/>
                <a:cs typeface="Arial" panose="020B0604020202020204" pitchFamily="34" charset="0"/>
              </a:rPr>
              <a:t>If the workplace contains permit spaces, the employer shall inform exposed employees, by posting danger signs or by any other equally effective means of the existence and location of and the danger posed by the permit spaces.</a:t>
            </a:r>
          </a:p>
          <a:p>
            <a:pPr marL="172948" indent="-172948">
              <a:buFont typeface="Arial" panose="020B0604020202020204" pitchFamily="34" charset="0"/>
              <a:buChar char="•"/>
              <a:defRPr/>
            </a:pPr>
            <a:endParaRPr lang="en-US" b="0" dirty="0">
              <a:latin typeface="Arial" panose="020B0604020202020204" pitchFamily="34" charset="0"/>
              <a:cs typeface="Arial" panose="020B0604020202020204" pitchFamily="34" charset="0"/>
            </a:endParaRPr>
          </a:p>
          <a:p>
            <a:pPr marL="172948" indent="-172948">
              <a:buFont typeface="Arial" panose="020B0604020202020204" pitchFamily="34" charset="0"/>
              <a:buChar char="•"/>
              <a:defRPr/>
            </a:pPr>
            <a:r>
              <a:rPr lang="en-US" b="0" dirty="0">
                <a:latin typeface="Arial" panose="020B0604020202020204" pitchFamily="34" charset="0"/>
                <a:cs typeface="Arial" panose="020B0604020202020204" pitchFamily="34" charset="0"/>
              </a:rPr>
              <a:t>A sign reading DANGER: PERMIT-REQUIRED CONFINED SPACE, DO NOT ENTER or using other similar language would satisfy the requirement for a sign.</a:t>
            </a:r>
          </a:p>
          <a:p>
            <a:pPr marL="172948" indent="-172948">
              <a:buFont typeface="Arial" panose="020B0604020202020204" pitchFamily="34" charset="0"/>
              <a:buChar char="•"/>
              <a:defRPr/>
            </a:pPr>
            <a:endParaRPr lang="en-US" b="0" dirty="0">
              <a:latin typeface="Arial" panose="020B0604020202020204" pitchFamily="34" charset="0"/>
              <a:cs typeface="Arial" panose="020B0604020202020204" pitchFamily="34" charset="0"/>
            </a:endParaRPr>
          </a:p>
          <a:p>
            <a:pPr marL="172948" indent="-172948">
              <a:buFont typeface="Arial" panose="020B0604020202020204" pitchFamily="34" charset="0"/>
              <a:buChar char="•"/>
              <a:defRPr/>
            </a:pPr>
            <a:r>
              <a:rPr lang="en-US" b="0" dirty="0">
                <a:latin typeface="Arial" panose="020B0604020202020204" pitchFamily="34" charset="0"/>
                <a:cs typeface="Arial" panose="020B0604020202020204" pitchFamily="34" charset="0"/>
              </a:rPr>
              <a:t>The standard states the employer shall inform its employees.  </a:t>
            </a:r>
            <a:r>
              <a:rPr lang="en-US" b="0" u="sng" dirty="0">
                <a:latin typeface="Arial" panose="020B0604020202020204" pitchFamily="34" charset="0"/>
                <a:cs typeface="Arial" panose="020B0604020202020204" pitchFamily="34" charset="0"/>
              </a:rPr>
              <a:t>It does not say you have to use signs</a:t>
            </a:r>
            <a:r>
              <a:rPr lang="en-US" b="0" dirty="0">
                <a:latin typeface="Arial" panose="020B0604020202020204" pitchFamily="34" charset="0"/>
                <a:cs typeface="Arial" panose="020B0604020202020204" pitchFamily="34" charset="0"/>
              </a:rPr>
              <a:t>.  If the employer has an effective training program that lets the employee know this information, then that is adequate.</a:t>
            </a:r>
          </a:p>
          <a:p>
            <a:pPr marL="172948" indent="-172948">
              <a:buFont typeface="Arial" panose="020B0604020202020204" pitchFamily="34" charset="0"/>
              <a:buChar char="•"/>
              <a:defRPr/>
            </a:pPr>
            <a:endParaRPr lang="en-US" b="0" dirty="0">
              <a:latin typeface="Arial" panose="020B0604020202020204" pitchFamily="34" charset="0"/>
              <a:cs typeface="Arial" panose="020B0604020202020204" pitchFamily="34" charset="0"/>
            </a:endParaRPr>
          </a:p>
          <a:p>
            <a:pPr marL="172948" indent="-172948">
              <a:buFont typeface="Arial" panose="020B0604020202020204" pitchFamily="34" charset="0"/>
              <a:buChar char="•"/>
              <a:defRPr/>
            </a:pPr>
            <a:r>
              <a:rPr lang="en-US" b="0" dirty="0">
                <a:latin typeface="Arial" panose="020B0604020202020204" pitchFamily="34" charset="0"/>
                <a:cs typeface="Arial" panose="020B0604020202020204" pitchFamily="34" charset="0"/>
              </a:rPr>
              <a:t>It is the employer's obligation to assure that an alternative method is at least as effective as a sign. In some cases, employers may have to provide training in addition to signs, to protect employees who do not speak English or who would have difficulty understanding or interpreting signs. (One method by which OSHA can gauge an employer's effectiveness is through random interviews of affected employees.)</a:t>
            </a:r>
          </a:p>
          <a:p>
            <a:pPr marL="172948" indent="-172948">
              <a:buFont typeface="Arial" panose="020B0604020202020204" pitchFamily="34" charset="0"/>
              <a:buChar char="•"/>
              <a:defRPr/>
            </a:pPr>
            <a:endParaRPr lang="en-US" b="0" dirty="0">
              <a:latin typeface="Arial" panose="020B0604020202020204" pitchFamily="34" charset="0"/>
              <a:cs typeface="Arial" panose="020B0604020202020204" pitchFamily="34" charset="0"/>
            </a:endParaRPr>
          </a:p>
          <a:p>
            <a:pPr marL="172948" indent="-172948">
              <a:buFont typeface="Arial" panose="020B0604020202020204" pitchFamily="34" charset="0"/>
              <a:buChar char="•"/>
              <a:defRPr/>
            </a:pPr>
            <a:r>
              <a:rPr lang="en-US" b="0" dirty="0">
                <a:latin typeface="Arial" panose="020B0604020202020204" pitchFamily="34" charset="0"/>
                <a:cs typeface="Arial" panose="020B0604020202020204" pitchFamily="34" charset="0"/>
              </a:rPr>
              <a:t>If a space has a locked entry cover or panel, or an access door that can only be opened with special tools, the use of signs may be unnecessary </a:t>
            </a:r>
            <a:r>
              <a:rPr lang="en-US" dirty="0">
                <a:latin typeface="Arial" panose="020B0604020202020204" pitchFamily="34" charset="0"/>
                <a:cs typeface="Arial" panose="020B0604020202020204" pitchFamily="34" charset="0"/>
              </a:rPr>
              <a:t>if the employer ensures that all affected employees are informed about such spaces and know that they are not to be opened without taking proper precautions, including temporary signs, to restrict unexpected or unknowing entry. </a:t>
            </a:r>
          </a:p>
        </p:txBody>
      </p:sp>
      <p:sp>
        <p:nvSpPr>
          <p:cNvPr id="24580" name="Slide Number Placeholder 3">
            <a:extLst>
              <a:ext uri="{FF2B5EF4-FFF2-40B4-BE49-F238E27FC236}">
                <a16:creationId xmlns:a16="http://schemas.microsoft.com/office/drawing/2014/main" id="{168AB398-33CE-4011-902E-155F0DC1FF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69355BCC-58E9-44EB-99E0-31BC8CA9EC68}" type="slidenum">
              <a:rPr lang="en-US" altLang="en-US" sz="1000" u="none">
                <a:solidFill>
                  <a:srgbClr val="000000"/>
                </a:solidFill>
              </a:rPr>
              <a:pPr>
                <a:defRPr/>
              </a:pPr>
              <a:t>47</a:t>
            </a:fld>
            <a:endParaRPr lang="en-US" altLang="en-US" sz="1000" u="none">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9DCAE26-9461-488C-8374-BA85DD500711}"/>
              </a:ext>
            </a:extLst>
          </p:cNvPr>
          <p:cNvSpPr>
            <a:spLocks noGrp="1" noRot="1" noChangeAspect="1" noChangeArrowheads="1" noTextEdit="1"/>
          </p:cNvSpPr>
          <p:nvPr>
            <p:ph type="sldImg"/>
          </p:nvPr>
        </p:nvSpPr>
        <p:spPr>
          <a:xfrm>
            <a:off x="1352550" y="1173163"/>
            <a:ext cx="4224338" cy="3167062"/>
          </a:xfrm>
          <a:ln/>
        </p:spPr>
      </p:sp>
      <p:sp>
        <p:nvSpPr>
          <p:cNvPr id="26627" name="Notes Placeholder 2">
            <a:extLst>
              <a:ext uri="{FF2B5EF4-FFF2-40B4-BE49-F238E27FC236}">
                <a16:creationId xmlns:a16="http://schemas.microsoft.com/office/drawing/2014/main" id="{47F8041A-A89F-4688-BECA-8A12BEBE40E6}"/>
              </a:ext>
            </a:extLst>
          </p:cNvPr>
          <p:cNvSpPr>
            <a:spLocks noGrp="1"/>
          </p:cNvSpPr>
          <p:nvPr>
            <p:ph type="body" idx="1"/>
          </p:nvPr>
        </p:nvSpPr>
        <p:spPr>
          <a:xfrm>
            <a:off x="126721" y="4352189"/>
            <a:ext cx="6621524" cy="49257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84">
              <a:defRPr/>
            </a:pPr>
            <a:r>
              <a:rPr lang="en-US" altLang="en-US" b="1" dirty="0">
                <a:latin typeface="Arial" panose="020B0604020202020204" pitchFamily="34" charset="0"/>
              </a:rPr>
              <a:t>NCDOL Photo Library: Illustration developed by NCDOL Employee Robert O’Neal. Illustration identifies an example of acceptable signage for identifying confined space.</a:t>
            </a:r>
          </a:p>
          <a:p>
            <a:endParaRPr lang="en-US" altLang="en-US" b="0" dirty="0">
              <a:latin typeface="Arial" panose="020B0604020202020204" pitchFamily="34" charset="0"/>
            </a:endParaRPr>
          </a:p>
          <a:p>
            <a:r>
              <a:rPr lang="en-US" altLang="en-US" b="0" dirty="0">
                <a:latin typeface="Arial" panose="020B0604020202020204" pitchFamily="34" charset="0"/>
              </a:rPr>
              <a:t>Use this question as a knowledge test:</a:t>
            </a:r>
          </a:p>
          <a:p>
            <a:endParaRPr lang="en-US" altLang="en-US" b="1" dirty="0">
              <a:latin typeface="Arial" panose="020B0604020202020204" pitchFamily="34" charset="0"/>
            </a:endParaRPr>
          </a:p>
          <a:p>
            <a:r>
              <a:rPr lang="en-US" altLang="en-US" b="1" dirty="0">
                <a:latin typeface="Arial" panose="020B0604020202020204" pitchFamily="34" charset="0"/>
              </a:rPr>
              <a:t>Question: </a:t>
            </a:r>
            <a:r>
              <a:rPr lang="en-US" altLang="en-US" dirty="0">
                <a:latin typeface="Arial" panose="020B0604020202020204" pitchFamily="34" charset="0"/>
              </a:rPr>
              <a:t>If an employer forbids employee entry into one of its several permit-required confined spaces, is it sufficient to notify its employees of the identity and location of the entry prohibited space via a safety manual and training, or must the employer still post a danger sign at the entry prohibited permit-required confined space? </a:t>
            </a:r>
            <a:br>
              <a:rPr lang="en-US" altLang="en-US" dirty="0">
                <a:latin typeface="Arial" panose="020B0604020202020204" pitchFamily="34" charset="0"/>
              </a:rPr>
            </a:br>
            <a:br>
              <a:rPr lang="en-US" altLang="en-US" dirty="0">
                <a:latin typeface="Arial" panose="020B0604020202020204" pitchFamily="34" charset="0"/>
              </a:rPr>
            </a:br>
            <a:r>
              <a:rPr lang="en-US" altLang="en-US" b="1" dirty="0">
                <a:latin typeface="Arial" panose="020B0604020202020204" pitchFamily="34" charset="0"/>
              </a:rPr>
              <a:t>Answer-</a:t>
            </a:r>
            <a:r>
              <a:rPr lang="en-US" altLang="en-US" dirty="0">
                <a:latin typeface="Arial" panose="020B0604020202020204" pitchFamily="34" charset="0"/>
              </a:rPr>
              <a:t> </a:t>
            </a:r>
            <a:r>
              <a:rPr lang="en-US" altLang="en-US" b="1" dirty="0">
                <a:latin typeface="Arial" panose="020B0604020202020204" pitchFamily="34" charset="0"/>
              </a:rPr>
              <a:t>Employers who are providing sufficient training to protect their employees effectively need not post dangers signs at permit-spaces.</a:t>
            </a:r>
          </a:p>
          <a:p>
            <a:endParaRPr lang="en-US" altLang="en-US" dirty="0">
              <a:latin typeface="Arial" panose="020B0604020202020204" pitchFamily="34" charset="0"/>
            </a:endParaRPr>
          </a:p>
          <a:p>
            <a:r>
              <a:rPr lang="en-US" altLang="en-US" dirty="0">
                <a:latin typeface="Arial" panose="020B0604020202020204" pitchFamily="34" charset="0"/>
              </a:rPr>
              <a:t>Regardless of whether signs are used, the standard requires that the employer inform employees exposed to the hazards posed by permit spaces of the existence, location, and danger of those spaces. </a:t>
            </a:r>
          </a:p>
          <a:p>
            <a:endParaRPr lang="en-US" altLang="en-US" b="1" dirty="0">
              <a:latin typeface="Arial" panose="020B0604020202020204" pitchFamily="34" charset="0"/>
            </a:endParaRPr>
          </a:p>
          <a:p>
            <a:r>
              <a:rPr lang="en-US" altLang="en-US" b="1" dirty="0">
                <a:latin typeface="Arial" panose="020B0604020202020204" pitchFamily="34" charset="0"/>
              </a:rPr>
              <a:t>CSHOs: </a:t>
            </a:r>
            <a:r>
              <a:rPr lang="en-US" altLang="en-US" b="0" dirty="0">
                <a:latin typeface="Arial" panose="020B0604020202020204" pitchFamily="34" charset="0"/>
              </a:rPr>
              <a:t>In enforcing §1910.146(c)(2), CSHO’s will check to ensure that methods other than warning signs are truly effective in imparting the required information to employees. General training in the permit-required confined space standard, for example, cannot be expected to adequately inform employees of the location of permit spaces in the workplace. The standard places the burdens of identifying the spaces and of controlling the resultant hazards on the employer not on the employees</a:t>
            </a:r>
            <a:r>
              <a:rPr lang="en-US" altLang="en-US" b="1" dirty="0">
                <a:latin typeface="Arial" panose="020B0604020202020204" pitchFamily="34" charset="0"/>
              </a:rPr>
              <a:t>.  (https://www.osha.gov/laws-regs/standardinterpretations/2006-09-21 )</a:t>
            </a:r>
          </a:p>
          <a:p>
            <a:endParaRPr lang="en-US" altLang="en-US" b="1"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A8A57FE9-8D1F-443A-AE95-A4F81E4848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3ABCF96A-F029-4077-A680-2FD1398708C3}" type="slidenum">
              <a:rPr lang="en-US" altLang="en-US" sz="1000" u="none">
                <a:solidFill>
                  <a:srgbClr val="000000"/>
                </a:solidFill>
              </a:rPr>
              <a:pPr>
                <a:defRPr/>
              </a:pPr>
              <a:t>48</a:t>
            </a:fld>
            <a:endParaRPr lang="en-US" altLang="en-US" sz="1000" u="none">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AC93F33-E885-4C4C-BF09-2DA6E32D1045}"/>
              </a:ext>
            </a:extLst>
          </p:cNvPr>
          <p:cNvSpPr>
            <a:spLocks noGrp="1" noRot="1" noChangeAspect="1" noChangeArrowheads="1" noTextEdit="1"/>
          </p:cNvSpPr>
          <p:nvPr>
            <p:ph type="sldImg"/>
          </p:nvPr>
        </p:nvSpPr>
        <p:spPr>
          <a:xfrm>
            <a:off x="1352550" y="1173163"/>
            <a:ext cx="4224338" cy="3167062"/>
          </a:xfrm>
          <a:ln/>
        </p:spPr>
      </p:sp>
      <p:sp>
        <p:nvSpPr>
          <p:cNvPr id="30723" name="Notes Placeholder 2">
            <a:extLst>
              <a:ext uri="{FF2B5EF4-FFF2-40B4-BE49-F238E27FC236}">
                <a16:creationId xmlns:a16="http://schemas.microsoft.com/office/drawing/2014/main" id="{0BB32C4F-DCA8-4D9D-B48F-E15D2AB8E525}"/>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rPr>
              <a:t>NCDOL Photo Library: Sample Permit shown above from NCDOL library.</a:t>
            </a:r>
          </a:p>
          <a:p>
            <a:pPr>
              <a:defRPr/>
            </a:pPr>
            <a:endParaRPr lang="en-US" altLang="en-US" b="0" dirty="0">
              <a:latin typeface="Arial" panose="020B0604020202020204" pitchFamily="34" charset="0"/>
            </a:endParaRPr>
          </a:p>
          <a:p>
            <a:pPr>
              <a:defRPr/>
            </a:pPr>
            <a:r>
              <a:rPr lang="en-US" altLang="en-US" b="0" dirty="0">
                <a:latin typeface="Arial" panose="020B0604020202020204" pitchFamily="34" charset="0"/>
              </a:rPr>
              <a:t>Describe employer’s responsibility</a:t>
            </a:r>
            <a:r>
              <a:rPr lang="en-US" altLang="en-US" b="1" dirty="0">
                <a:latin typeface="Arial" panose="020B0604020202020204" pitchFamily="34" charset="0"/>
              </a:rPr>
              <a:t>:</a:t>
            </a:r>
          </a:p>
          <a:p>
            <a:pPr>
              <a:defRPr/>
            </a:pPr>
            <a:endParaRPr lang="en-US" altLang="en-US" dirty="0">
              <a:latin typeface="Arial" panose="020B0604020202020204" pitchFamily="34" charset="0"/>
            </a:endParaRPr>
          </a:p>
          <a:p>
            <a:pPr>
              <a:defRPr/>
            </a:pPr>
            <a:r>
              <a:rPr lang="en-US" altLang="en-US" b="1" dirty="0">
                <a:latin typeface="Arial" panose="020B0604020202020204" pitchFamily="34" charset="0"/>
              </a:rPr>
              <a:t>GENERAL INDUSTRY 1910.146(c)(4) paraphrased:</a:t>
            </a:r>
          </a:p>
          <a:p>
            <a:pPr marL="172948" indent="-172948">
              <a:buFont typeface="Arial" panose="020B0604020202020204" pitchFamily="34" charset="0"/>
              <a:buChar char="•"/>
              <a:defRPr/>
            </a:pPr>
            <a:r>
              <a:rPr lang="en-US" altLang="en-US" b="0" dirty="0">
                <a:solidFill>
                  <a:schemeClr val="tx2"/>
                </a:solidFill>
                <a:latin typeface="Arial" panose="020B0604020202020204" pitchFamily="34" charset="0"/>
              </a:rPr>
              <a:t>Prior to permitting </a:t>
            </a:r>
            <a:r>
              <a:rPr lang="en-US" altLang="en-US" b="0" dirty="0">
                <a:latin typeface="Arial" panose="020B0604020202020204" pitchFamily="34" charset="0"/>
              </a:rPr>
              <a:t>employees to enter a permit space, employers must develop and implement a written Program. A permit-required confined space program is the employer’s plan for controlling and protecting employees from permit-space hazards and regulating employee entry.  </a:t>
            </a:r>
          </a:p>
          <a:p>
            <a:pPr>
              <a:defRPr/>
            </a:pPr>
            <a:endParaRPr lang="en-US" altLang="en-US" dirty="0">
              <a:latin typeface="Arial" panose="020B0604020202020204" pitchFamily="34" charset="0"/>
            </a:endParaRPr>
          </a:p>
          <a:p>
            <a:pPr>
              <a:defRPr/>
            </a:pPr>
            <a:r>
              <a:rPr lang="en-US" altLang="en-US" b="1" dirty="0">
                <a:latin typeface="Arial" panose="020B0604020202020204" pitchFamily="34" charset="0"/>
              </a:rPr>
              <a:t>CONSTRUCTION 1926.1203(h)(2) -1926.1203(h)(5) paraphrased:</a:t>
            </a:r>
          </a:p>
          <a:p>
            <a:pPr marL="172948" indent="-172948">
              <a:buFont typeface="Arial" panose="020B0604020202020204" pitchFamily="34" charset="0"/>
              <a:buChar char="•"/>
              <a:defRPr/>
            </a:pPr>
            <a:r>
              <a:rPr lang="en-US" altLang="en-US" b="0" dirty="0">
                <a:latin typeface="Arial" panose="020B0604020202020204" pitchFamily="34" charset="0"/>
              </a:rPr>
              <a:t>On construction sites, before work begins, the controlling contractor must obtain all the host employer’s information about the hazards.</a:t>
            </a:r>
          </a:p>
          <a:p>
            <a:pPr>
              <a:defRPr/>
            </a:pPr>
            <a:endParaRPr lang="en-US" altLang="en-US" b="0" dirty="0">
              <a:latin typeface="Arial" panose="020B0604020202020204" pitchFamily="34" charset="0"/>
            </a:endParaRPr>
          </a:p>
          <a:p>
            <a:pPr>
              <a:defRPr/>
            </a:pPr>
            <a:r>
              <a:rPr lang="en-US" altLang="en-US" b="1" dirty="0">
                <a:latin typeface="Arial" panose="020B0604020202020204" pitchFamily="34" charset="0"/>
              </a:rPr>
              <a:t>1926.1203 (a)</a:t>
            </a:r>
          </a:p>
          <a:p>
            <a:pPr marL="172948" indent="-172948">
              <a:buFont typeface="Arial" panose="020B0604020202020204" pitchFamily="34" charset="0"/>
              <a:buChar char="•"/>
              <a:defRPr/>
            </a:pPr>
            <a:r>
              <a:rPr lang="en-US" altLang="en-US" b="0" dirty="0">
                <a:latin typeface="Arial" panose="020B0604020202020204" pitchFamily="34" charset="0"/>
              </a:rPr>
              <a:t>Before work begins at a worksite, each employer must ensure that a </a:t>
            </a:r>
            <a:r>
              <a:rPr lang="en-US" altLang="en-US" b="1" dirty="0">
                <a:latin typeface="Arial" panose="020B0604020202020204" pitchFamily="34" charset="0"/>
              </a:rPr>
              <a:t>competent person </a:t>
            </a:r>
            <a:r>
              <a:rPr lang="en-US" altLang="en-US" b="0" dirty="0">
                <a:latin typeface="Arial" panose="020B0604020202020204" pitchFamily="34" charset="0"/>
              </a:rPr>
              <a:t>identifies all confined spaces in which one or more of the employees it directs may work, and identifies  each space that is a permit space, through consideration and evaluation of the elements of that space, including testing, as necessary.</a:t>
            </a:r>
          </a:p>
          <a:p>
            <a:pPr marL="172948" indent="-172948">
              <a:buFont typeface="Arial" panose="020B0604020202020204" pitchFamily="34" charset="0"/>
              <a:buChar char="•"/>
              <a:defRPr/>
            </a:pPr>
            <a:endParaRPr lang="en-US" altLang="en-US" b="0" dirty="0">
              <a:latin typeface="Arial" panose="020B0604020202020204" pitchFamily="34" charset="0"/>
            </a:endParaRPr>
          </a:p>
          <a:p>
            <a:pPr marL="172948" indent="-172948">
              <a:buFont typeface="Arial" panose="020B0604020202020204" pitchFamily="34" charset="0"/>
              <a:buChar char="•"/>
              <a:defRPr/>
            </a:pPr>
            <a:r>
              <a:rPr lang="en-US" altLang="en-US" b="0" dirty="0">
                <a:latin typeface="Arial" panose="020B0604020202020204" pitchFamily="34" charset="0"/>
              </a:rPr>
              <a:t>Before any entry begins the Entry Supervisor must obtain the information from the host employer.</a:t>
            </a:r>
          </a:p>
        </p:txBody>
      </p:sp>
      <p:sp>
        <p:nvSpPr>
          <p:cNvPr id="28676" name="Slide Number Placeholder 3">
            <a:extLst>
              <a:ext uri="{FF2B5EF4-FFF2-40B4-BE49-F238E27FC236}">
                <a16:creationId xmlns:a16="http://schemas.microsoft.com/office/drawing/2014/main" id="{65BD546C-1C90-4BD3-9280-341DAB94C7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E8187049-25B9-450B-B6EC-6808AACFD23F}" type="slidenum">
              <a:rPr lang="en-US" altLang="en-US" sz="1000" u="none">
                <a:solidFill>
                  <a:srgbClr val="000000"/>
                </a:solidFill>
              </a:rPr>
              <a:pPr>
                <a:defRPr/>
              </a:pPr>
              <a:t>49</a:t>
            </a:fld>
            <a:endParaRPr lang="en-US" altLang="en-US" sz="1000" u="none">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a:t>
            </a:fld>
            <a:endParaRPr lang="en-US" altLang="en-US"/>
          </a:p>
        </p:txBody>
      </p:sp>
    </p:spTree>
    <p:extLst>
      <p:ext uri="{BB962C8B-B14F-4D97-AF65-F5344CB8AC3E}">
        <p14:creationId xmlns:p14="http://schemas.microsoft.com/office/powerpoint/2010/main" val="15938722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CE85559-3004-4D04-874C-F3244735B012}"/>
              </a:ext>
            </a:extLst>
          </p:cNvPr>
          <p:cNvSpPr>
            <a:spLocks noGrp="1" noRot="1" noChangeAspect="1" noChangeArrowheads="1" noTextEdit="1"/>
          </p:cNvSpPr>
          <p:nvPr>
            <p:ph type="sldImg"/>
          </p:nvPr>
        </p:nvSpPr>
        <p:spPr>
          <a:xfrm>
            <a:off x="1352550" y="1173163"/>
            <a:ext cx="4224338" cy="3167062"/>
          </a:xfrm>
          <a:ln/>
        </p:spPr>
      </p:sp>
      <p:sp>
        <p:nvSpPr>
          <p:cNvPr id="30723" name="Notes Placeholder 2">
            <a:extLst>
              <a:ext uri="{FF2B5EF4-FFF2-40B4-BE49-F238E27FC236}">
                <a16:creationId xmlns:a16="http://schemas.microsoft.com/office/drawing/2014/main" id="{92CBB15D-A308-4B60-A6AA-64D898CE28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Note: This slide references the 1926.1204 and 1910.146(d)</a:t>
            </a:r>
          </a:p>
          <a:p>
            <a:endParaRPr lang="en-US" altLang="en-US" b="1" dirty="0">
              <a:latin typeface="Arial" panose="020B0604020202020204" pitchFamily="34" charset="0"/>
            </a:endParaRPr>
          </a:p>
          <a:p>
            <a:r>
              <a:rPr lang="en-US" altLang="en-US" b="1" dirty="0">
                <a:latin typeface="Arial" panose="020B0604020202020204" pitchFamily="34" charset="0"/>
              </a:rPr>
              <a:t>Written program elements:</a:t>
            </a:r>
          </a:p>
          <a:p>
            <a:pPr marL="172948" indent="-172948">
              <a:buFont typeface="Arial" panose="020B0604020202020204" pitchFamily="34" charset="0"/>
              <a:buChar char="•"/>
            </a:pPr>
            <a:r>
              <a:rPr lang="en-US" altLang="en-US" b="0" dirty="0">
                <a:latin typeface="Arial" panose="020B0604020202020204" pitchFamily="34" charset="0"/>
              </a:rPr>
              <a:t>Fixed industrial sites- the employer’s program must include the location of all permit spaces.</a:t>
            </a:r>
          </a:p>
          <a:p>
            <a:pPr marL="172948" indent="-172948">
              <a:buFont typeface="Arial" panose="020B0604020202020204" pitchFamily="34" charset="0"/>
              <a:buChar char="•"/>
            </a:pPr>
            <a:r>
              <a:rPr lang="en-US" altLang="en-US" b="0" dirty="0">
                <a:latin typeface="Arial" panose="020B0604020202020204" pitchFamily="34" charset="0"/>
              </a:rPr>
              <a:t>Construction sites need to review and create permit space site list as the jobs progress toward completion.  The employer will need to develop a way for employees to identify the space as a permit space and signs, labels, or tags can be used to accomplish this.</a:t>
            </a:r>
          </a:p>
          <a:p>
            <a:endParaRPr lang="en-US" altLang="en-US" b="1" dirty="0">
              <a:latin typeface="Arial" panose="020B0604020202020204" pitchFamily="34" charset="0"/>
            </a:endParaRPr>
          </a:p>
          <a:p>
            <a:r>
              <a:rPr lang="en-US" altLang="en-US" b="1" dirty="0">
                <a:latin typeface="Arial" panose="020B0604020202020204" pitchFamily="34" charset="0"/>
              </a:rPr>
              <a:t>The program must include</a:t>
            </a:r>
            <a:r>
              <a:rPr lang="en-US" altLang="en-US" dirty="0">
                <a:latin typeface="Arial" panose="020B0604020202020204" pitchFamily="34" charset="0"/>
              </a:rPr>
              <a:t>:</a:t>
            </a:r>
          </a:p>
          <a:p>
            <a:pPr marL="172948" indent="-172948">
              <a:buFont typeface="Arial" panose="020B0604020202020204" pitchFamily="34" charset="0"/>
              <a:buChar char="•"/>
            </a:pPr>
            <a:r>
              <a:rPr lang="en-US" altLang="en-US" b="0" dirty="0">
                <a:latin typeface="Arial" panose="020B0604020202020204" pitchFamily="34" charset="0"/>
              </a:rPr>
              <a:t>A procedure for issuing an entry permit. </a:t>
            </a:r>
          </a:p>
          <a:p>
            <a:pPr marL="172948" indent="-172948">
              <a:buFont typeface="Arial" panose="020B0604020202020204" pitchFamily="34" charset="0"/>
              <a:buChar char="•"/>
            </a:pPr>
            <a:r>
              <a:rPr lang="en-US" altLang="en-US" b="0" dirty="0">
                <a:latin typeface="Arial" panose="020B0604020202020204" pitchFamily="34" charset="0"/>
              </a:rPr>
              <a:t>Provisions for training employees about the written program and entry permits.</a:t>
            </a:r>
          </a:p>
          <a:p>
            <a:pPr marL="172948" indent="-172948">
              <a:buFont typeface="Arial" panose="020B0604020202020204" pitchFamily="34" charset="0"/>
              <a:buChar char="•"/>
            </a:pPr>
            <a:r>
              <a:rPr lang="en-US" altLang="en-US" b="0" dirty="0">
                <a:latin typeface="Arial" panose="020B0604020202020204" pitchFamily="34" charset="0"/>
              </a:rPr>
              <a:t>Measures taken to prohibit unauthorized employees from entering permit spaces. </a:t>
            </a:r>
          </a:p>
          <a:p>
            <a:pPr marL="172948" indent="-172948">
              <a:buFont typeface="Arial" panose="020B0604020202020204" pitchFamily="34" charset="0"/>
              <a:buChar char="•"/>
            </a:pPr>
            <a:r>
              <a:rPr lang="en-US" altLang="en-US" b="0" dirty="0">
                <a:latin typeface="Arial" panose="020B0604020202020204" pitchFamily="34" charset="0"/>
              </a:rPr>
              <a:t>The roles of entrants, attendants, entry supervisors, rescuers, and those who test or monitor the atmosphere in the space. </a:t>
            </a:r>
          </a:p>
          <a:p>
            <a:pPr marL="172948" indent="-172948">
              <a:buFont typeface="Arial" panose="020B0604020202020204" pitchFamily="34" charset="0"/>
              <a:buChar char="•"/>
            </a:pPr>
            <a:r>
              <a:rPr lang="en-US" altLang="en-US" b="0" dirty="0">
                <a:latin typeface="Arial" panose="020B0604020202020204" pitchFamily="34" charset="0"/>
              </a:rPr>
              <a:t>Provisions for training employees about their roles. </a:t>
            </a:r>
          </a:p>
          <a:p>
            <a:pPr marL="172948" indent="-172948">
              <a:buFont typeface="Arial" panose="020B0604020202020204" pitchFamily="34" charset="0"/>
              <a:buChar char="•"/>
            </a:pPr>
            <a:r>
              <a:rPr lang="en-US" altLang="en-US" b="0" dirty="0">
                <a:latin typeface="Arial" panose="020B0604020202020204" pitchFamily="34" charset="0"/>
              </a:rPr>
              <a:t>Duties of designated employees. </a:t>
            </a:r>
          </a:p>
          <a:p>
            <a:pPr marL="172948" indent="-172948">
              <a:buFont typeface="Arial" panose="020B0604020202020204" pitchFamily="34" charset="0"/>
              <a:buChar char="•"/>
            </a:pPr>
            <a:r>
              <a:rPr lang="en-US" altLang="en-US" b="0" dirty="0">
                <a:latin typeface="Arial" panose="020B0604020202020204" pitchFamily="34" charset="0"/>
              </a:rPr>
              <a:t>Instructions for identifying and evaluating hazards. </a:t>
            </a:r>
          </a:p>
          <a:p>
            <a:pPr marL="172948" indent="-172948">
              <a:buFont typeface="Arial" panose="020B0604020202020204" pitchFamily="34" charset="0"/>
              <a:buChar char="•"/>
            </a:pPr>
            <a:r>
              <a:rPr lang="en-US" altLang="en-US" b="0" dirty="0">
                <a:latin typeface="Arial" panose="020B0604020202020204" pitchFamily="34" charset="0"/>
              </a:rPr>
              <a:t>Methods for eliminating or controlling hazards.</a:t>
            </a:r>
          </a:p>
          <a:p>
            <a:pPr marL="172948" indent="-172948">
              <a:buFont typeface="Arial" panose="020B0604020202020204" pitchFamily="34" charset="0"/>
              <a:buChar char="•"/>
            </a:pPr>
            <a:r>
              <a:rPr lang="en-US" altLang="en-US" b="0" dirty="0">
                <a:latin typeface="Arial" panose="020B0604020202020204" pitchFamily="34" charset="0"/>
              </a:rPr>
              <a:t>Instructions for using and maintaining equipment. </a:t>
            </a:r>
          </a:p>
          <a:p>
            <a:pPr marL="172948" indent="-172948">
              <a:buFont typeface="Arial" panose="020B0604020202020204" pitchFamily="34" charset="0"/>
              <a:buChar char="•"/>
            </a:pPr>
            <a:r>
              <a:rPr lang="en-US" altLang="en-US" b="0" dirty="0">
                <a:latin typeface="Arial" panose="020B0604020202020204" pitchFamily="34" charset="0"/>
              </a:rPr>
              <a:t>Instructions for coordinating entry with another employer. </a:t>
            </a:r>
          </a:p>
          <a:p>
            <a:pPr marL="172948" indent="-172948">
              <a:buFont typeface="Arial" panose="020B0604020202020204" pitchFamily="34" charset="0"/>
              <a:buChar char="•"/>
            </a:pPr>
            <a:r>
              <a:rPr lang="en-US" altLang="en-US" b="0" dirty="0">
                <a:latin typeface="Arial" panose="020B0604020202020204" pitchFamily="34" charset="0"/>
              </a:rPr>
              <a:t>Procedures for concluding entry and canceling the entry permit.</a:t>
            </a:r>
          </a:p>
        </p:txBody>
      </p:sp>
      <p:sp>
        <p:nvSpPr>
          <p:cNvPr id="30724" name="Slide Number Placeholder 3">
            <a:extLst>
              <a:ext uri="{FF2B5EF4-FFF2-40B4-BE49-F238E27FC236}">
                <a16:creationId xmlns:a16="http://schemas.microsoft.com/office/drawing/2014/main" id="{8A8721F5-CAC0-4636-B48A-AC56E233D0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4816269A-6110-4656-A3AC-0921E3EA54D5}" type="slidenum">
              <a:rPr lang="en-US" altLang="en-US" sz="1000" u="none">
                <a:solidFill>
                  <a:srgbClr val="000000"/>
                </a:solidFill>
              </a:rPr>
              <a:pPr>
                <a:defRPr/>
              </a:pPr>
              <a:t>50</a:t>
            </a:fld>
            <a:endParaRPr lang="en-US" altLang="en-US" sz="1000" u="none">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57F23A4-366D-4962-9597-9A853693584C}"/>
              </a:ext>
            </a:extLst>
          </p:cNvPr>
          <p:cNvSpPr>
            <a:spLocks noGrp="1" noRot="1" noChangeAspect="1" noChangeArrowheads="1" noTextEdit="1"/>
          </p:cNvSpPr>
          <p:nvPr>
            <p:ph type="sldImg"/>
          </p:nvPr>
        </p:nvSpPr>
        <p:spPr>
          <a:xfrm>
            <a:off x="1352550" y="1173163"/>
            <a:ext cx="4224338" cy="3167062"/>
          </a:xfrm>
          <a:ln/>
        </p:spPr>
      </p:sp>
      <p:sp>
        <p:nvSpPr>
          <p:cNvPr id="32771" name="Notes Placeholder 2">
            <a:extLst>
              <a:ext uri="{FF2B5EF4-FFF2-40B4-BE49-F238E27FC236}">
                <a16:creationId xmlns:a16="http://schemas.microsoft.com/office/drawing/2014/main" id="{A79D3593-5DD5-4984-A58F-B10C28D7D6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Program components continued:</a:t>
            </a:r>
          </a:p>
          <a:p>
            <a:endParaRPr lang="en-US" altLang="en-US" b="1" dirty="0">
              <a:latin typeface="Arial" panose="020B0604020202020204" pitchFamily="34" charset="0"/>
            </a:endParaRPr>
          </a:p>
          <a:p>
            <a:pPr marL="172948" indent="-172948">
              <a:buFont typeface="Arial" panose="020B0604020202020204" pitchFamily="34" charset="0"/>
              <a:buChar char="•"/>
            </a:pPr>
            <a:r>
              <a:rPr lang="en-US" altLang="en-US" b="0" dirty="0">
                <a:latin typeface="Arial" panose="020B0604020202020204" pitchFamily="34" charset="0"/>
              </a:rPr>
              <a:t>Employees must understand their roles for training effectiveness and techniques. </a:t>
            </a:r>
          </a:p>
          <a:p>
            <a:pPr marL="172948" indent="-172948">
              <a:buFont typeface="Arial" panose="020B0604020202020204" pitchFamily="34" charset="0"/>
              <a:buChar char="•"/>
            </a:pPr>
            <a:endParaRPr lang="en-US" altLang="en-US" b="0" dirty="0">
              <a:latin typeface="Arial" panose="020B0604020202020204" pitchFamily="34" charset="0"/>
            </a:endParaRPr>
          </a:p>
          <a:p>
            <a:pPr marL="172948" indent="-172948">
              <a:buFont typeface="Arial" panose="020B0604020202020204" pitchFamily="34" charset="0"/>
              <a:buChar char="•"/>
            </a:pPr>
            <a:r>
              <a:rPr lang="en-US" altLang="en-US" b="0" dirty="0">
                <a:latin typeface="Arial" panose="020B0604020202020204" pitchFamily="34" charset="0"/>
              </a:rPr>
              <a:t>Written, as well as practical testing is recommended. </a:t>
            </a:r>
          </a:p>
          <a:p>
            <a:pPr marL="172948" indent="-172948">
              <a:buFont typeface="Arial" panose="020B0604020202020204" pitchFamily="34" charset="0"/>
              <a:buChar char="•"/>
            </a:pPr>
            <a:endParaRPr lang="en-US" altLang="en-US" b="0" dirty="0">
              <a:latin typeface="Arial" panose="020B0604020202020204" pitchFamily="34" charset="0"/>
            </a:endParaRPr>
          </a:p>
          <a:p>
            <a:pPr marL="172948" indent="-172948">
              <a:buFont typeface="Arial" panose="020B0604020202020204" pitchFamily="34" charset="0"/>
              <a:buChar char="•"/>
            </a:pPr>
            <a:r>
              <a:rPr lang="en-US" altLang="en-US" b="0" dirty="0">
                <a:latin typeface="Arial" panose="020B0604020202020204" pitchFamily="34" charset="0"/>
              </a:rPr>
              <a:t>Personnel should be questioned or asked to demonstrate their practical knowledge of confined space hazards that are in their work areas, to identify locations of confined spaces, their role is exercising proper permit procedures, use and donning of personal protective equipment, such as respirators, and their role in response to emergency situations.</a:t>
            </a:r>
          </a:p>
        </p:txBody>
      </p:sp>
      <p:sp>
        <p:nvSpPr>
          <p:cNvPr id="32772" name="Slide Number Placeholder 3">
            <a:extLst>
              <a:ext uri="{FF2B5EF4-FFF2-40B4-BE49-F238E27FC236}">
                <a16:creationId xmlns:a16="http://schemas.microsoft.com/office/drawing/2014/main" id="{9A7B1BEF-E48E-47AC-A0C6-AE1D2A3F1C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D47600E0-C287-4626-A691-4004C66FDBC8}" type="slidenum">
              <a:rPr lang="en-US" altLang="en-US" sz="1000" u="none">
                <a:solidFill>
                  <a:srgbClr val="000000"/>
                </a:solidFill>
              </a:rPr>
              <a:pPr>
                <a:defRPr/>
              </a:pPr>
              <a:t>51</a:t>
            </a:fld>
            <a:endParaRPr lang="en-US" altLang="en-US" sz="1000" u="none">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384">
              <a:defRPr/>
            </a:pPr>
            <a:r>
              <a:rPr lang="en-US" altLang="en-US" b="1" dirty="0">
                <a:latin typeface="Arial" panose="020B0604020202020204" pitchFamily="34" charset="0"/>
              </a:rPr>
              <a:t>NCDOL Photo Library: Sample Permit shown above from NCDOL library.</a:t>
            </a:r>
          </a:p>
          <a:p>
            <a:pPr defTabSz="922384">
              <a:defRPr/>
            </a:pPr>
            <a:endParaRPr lang="en-US" altLang="en-US" b="1" dirty="0">
              <a:latin typeface="Arial" panose="020B0604020202020204" pitchFamily="34" charset="0"/>
            </a:endParaRPr>
          </a:p>
          <a:p>
            <a:pPr defTabSz="922384">
              <a:defRPr/>
            </a:pPr>
            <a:r>
              <a:rPr lang="en-US" altLang="en-US" b="0" dirty="0">
                <a:latin typeface="Arial" panose="020B0604020202020204" pitchFamily="34" charset="0"/>
              </a:rPr>
              <a:t>When estimating a repair, make sure not to under-estimate the time needed as permits are written for a specific amount of time.  A permit can be terminated early but cannot be extended.</a:t>
            </a:r>
          </a:p>
          <a:p>
            <a:pPr defTabSz="922384">
              <a:defRPr/>
            </a:pPr>
            <a:endParaRPr lang="en-US" altLang="en-US" b="0" dirty="0">
              <a:latin typeface="Arial" panose="020B0604020202020204" pitchFamily="34" charset="0"/>
            </a:endParaRPr>
          </a:p>
          <a:p>
            <a:pPr defTabSz="922384">
              <a:defRPr/>
            </a:pPr>
            <a:r>
              <a:rPr lang="en-US" altLang="en-US" b="0" dirty="0">
                <a:latin typeface="Arial" panose="020B0604020202020204" pitchFamily="34" charset="0"/>
              </a:rPr>
              <a:t>Even if the repair has not been completed, you must leave the space and write a new permit to re-enter if the time has expired.  </a:t>
            </a:r>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52</a:t>
            </a:fld>
            <a:endParaRPr lang="en-US" altLang="en-US"/>
          </a:p>
        </p:txBody>
      </p:sp>
    </p:spTree>
    <p:extLst>
      <p:ext uri="{BB962C8B-B14F-4D97-AF65-F5344CB8AC3E}">
        <p14:creationId xmlns:p14="http://schemas.microsoft.com/office/powerpoint/2010/main" val="84012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6E1E8C9-2E1A-4FCC-B2FD-EEF1E96D47BD}"/>
              </a:ext>
            </a:extLst>
          </p:cNvPr>
          <p:cNvSpPr>
            <a:spLocks noGrp="1" noRot="1" noChangeAspect="1" noChangeArrowheads="1" noTextEdit="1"/>
          </p:cNvSpPr>
          <p:nvPr>
            <p:ph type="sldImg"/>
          </p:nvPr>
        </p:nvSpPr>
        <p:spPr>
          <a:xfrm>
            <a:off x="1352550" y="1173163"/>
            <a:ext cx="4224338" cy="3167062"/>
          </a:xfrm>
          <a:ln/>
        </p:spPr>
      </p:sp>
      <p:sp>
        <p:nvSpPr>
          <p:cNvPr id="3" name="Notes Placeholder 2">
            <a:extLst>
              <a:ext uri="{FF2B5EF4-FFF2-40B4-BE49-F238E27FC236}">
                <a16:creationId xmlns:a16="http://schemas.microsoft.com/office/drawing/2014/main" id="{9EDB9CC4-973A-4213-8268-8EB93E619291}"/>
              </a:ext>
            </a:extLst>
          </p:cNvPr>
          <p:cNvSpPr>
            <a:spLocks noGrp="1"/>
          </p:cNvSpPr>
          <p:nvPr>
            <p:ph type="body" idx="1"/>
          </p:nvPr>
        </p:nvSpPr>
        <p:spPr>
          <a:xfrm>
            <a:off x="203715" y="4505355"/>
            <a:ext cx="6544530" cy="4772579"/>
          </a:xfrm>
        </p:spPr>
        <p:txBody>
          <a:bodyPr>
            <a:normAutofit fontScale="92500" lnSpcReduction="10000"/>
          </a:bodyPr>
          <a:lstStyle/>
          <a:p>
            <a:pPr>
              <a:defRPr/>
            </a:pPr>
            <a:r>
              <a:rPr lang="en-US" altLang="en-US" b="1" dirty="0">
                <a:latin typeface="Arial" panose="020B0604020202020204" pitchFamily="34" charset="0"/>
                <a:cs typeface="Arial" panose="020B0604020202020204" pitchFamily="34" charset="0"/>
              </a:rPr>
              <a:t>NO PERMIT ENTRY:</a:t>
            </a:r>
          </a:p>
          <a:p>
            <a:pPr>
              <a:defRPr/>
            </a:pPr>
            <a:r>
              <a:rPr lang="en-US" altLang="en-US" b="0" dirty="0">
                <a:latin typeface="Arial" panose="020B0604020202020204" pitchFamily="34" charset="0"/>
                <a:cs typeface="Arial" panose="020B0604020202020204" pitchFamily="34" charset="0"/>
              </a:rPr>
              <a:t>As discussed in an earlier slide there are employers that have “no entry permitted” spaces.  There must be quantitative measurements and determination  that hazards have been removed to allow reassignment as a “permitted entry” space.</a:t>
            </a:r>
          </a:p>
          <a:p>
            <a:pPr>
              <a:defRPr/>
            </a:pPr>
            <a:endParaRPr lang="en-US" altLang="en-US" b="0"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CONCERNS:</a:t>
            </a:r>
          </a:p>
          <a:p>
            <a:pPr>
              <a:defRPr/>
            </a:pPr>
            <a:r>
              <a:rPr lang="en-US" b="0" dirty="0">
                <a:latin typeface="Arial" panose="020B0604020202020204" pitchFamily="34" charset="0"/>
                <a:cs typeface="Arial" panose="020B0604020202020204" pitchFamily="34" charset="0"/>
              </a:rPr>
              <a:t>Listed below are issues to consider and/or questions ask in order to determine the options for entry</a:t>
            </a:r>
          </a:p>
          <a:p>
            <a:pPr>
              <a:defRPr/>
            </a:pPr>
            <a:endParaRPr lang="en-US" b="0" dirty="0">
              <a:latin typeface="Arial" panose="020B0604020202020204" pitchFamily="34" charset="0"/>
              <a:cs typeface="Arial" panose="020B0604020202020204" pitchFamily="34" charset="0"/>
            </a:endParaRPr>
          </a:p>
          <a:p>
            <a:pPr marL="230597" indent="-230597">
              <a:buFontTx/>
              <a:buAutoNum type="arabicPeriod"/>
              <a:defRPr/>
            </a:pPr>
            <a:r>
              <a:rPr lang="en-US" b="0" dirty="0">
                <a:latin typeface="Arial" panose="020B0604020202020204" pitchFamily="34" charset="0"/>
                <a:cs typeface="Arial" panose="020B0604020202020204" pitchFamily="34" charset="0"/>
              </a:rPr>
              <a:t>Can the atmosphere be controlled?</a:t>
            </a:r>
          </a:p>
          <a:p>
            <a:pPr marL="230597" indent="-230597">
              <a:buFontTx/>
              <a:buAutoNum type="arabicPeriod"/>
              <a:defRPr/>
            </a:pPr>
            <a:r>
              <a:rPr lang="en-US" b="0" dirty="0">
                <a:latin typeface="Arial" panose="020B0604020202020204" pitchFamily="34" charset="0"/>
                <a:cs typeface="Arial" panose="020B0604020202020204" pitchFamily="34" charset="0"/>
              </a:rPr>
              <a:t>Are there ‘other’ uncontrollable  hazards? (An assessment must be made prior to entry).</a:t>
            </a:r>
          </a:p>
          <a:p>
            <a:pPr marL="230597" indent="-230597">
              <a:buFontTx/>
              <a:buAutoNum type="arabicPeriod"/>
              <a:defRPr/>
            </a:pPr>
            <a:r>
              <a:rPr lang="en-US" b="0" dirty="0">
                <a:latin typeface="Arial" panose="020B0604020202020204" pitchFamily="34" charset="0"/>
                <a:cs typeface="Arial" panose="020B0604020202020204" pitchFamily="34" charset="0"/>
              </a:rPr>
              <a:t>If there is any uncertainty about the risk; assume highest hazard is present.</a:t>
            </a:r>
          </a:p>
          <a:p>
            <a:pPr marL="230597" indent="-230597">
              <a:buFontTx/>
              <a:buAutoNum type="arabicPeriod"/>
              <a:defRPr/>
            </a:pPr>
            <a:r>
              <a:rPr lang="en-US" b="0" dirty="0">
                <a:latin typeface="Arial" panose="020B0604020202020204" pitchFamily="34" charset="0"/>
                <a:cs typeface="Arial" panose="020B0604020202020204" pitchFamily="34" charset="0"/>
              </a:rPr>
              <a:t>Only when 100% positive there is not a hazardous atmosphere(s) or ‘other’ hazard(s) can an employer avoid a required permit confined space entry.</a:t>
            </a:r>
          </a:p>
          <a:p>
            <a:pPr>
              <a:defRPr/>
            </a:pPr>
            <a:endParaRPr lang="en-US" b="0"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ALTERNATE ENTRY:</a:t>
            </a:r>
          </a:p>
          <a:p>
            <a:pPr>
              <a:defRPr/>
            </a:pPr>
            <a:r>
              <a:rPr lang="en-US" b="0" dirty="0">
                <a:latin typeface="Arial" panose="020B0604020202020204" pitchFamily="34" charset="0"/>
                <a:cs typeface="Arial" panose="020B0604020202020204" pitchFamily="34" charset="0"/>
              </a:rPr>
              <a:t>Alternate Entry procedures allow employees to enter  a permit space if:</a:t>
            </a:r>
          </a:p>
          <a:p>
            <a:pPr marL="230597" indent="-230597">
              <a:buAutoNum type="arabicPeriod"/>
              <a:defRPr/>
            </a:pPr>
            <a:r>
              <a:rPr lang="en-US" b="0" dirty="0">
                <a:latin typeface="Arial" panose="020B0604020202020204" pitchFamily="34" charset="0"/>
                <a:cs typeface="Arial" panose="020B0604020202020204" pitchFamily="34" charset="0"/>
              </a:rPr>
              <a:t>The employer can demonstrate that the only hazard posed by the permit space is an actual or potential hazardous atmosphere</a:t>
            </a:r>
          </a:p>
          <a:p>
            <a:pPr marL="230597" indent="-230597">
              <a:buAutoNum type="arabicPeriod"/>
              <a:defRPr/>
            </a:pPr>
            <a:r>
              <a:rPr lang="en-US" b="0" dirty="0">
                <a:latin typeface="Arial" panose="020B0604020202020204" pitchFamily="34" charset="0"/>
                <a:cs typeface="Arial" panose="020B0604020202020204" pitchFamily="34" charset="0"/>
              </a:rPr>
              <a:t>The employer can demonstrate that continuous forced air ventilation alone is sufficient to maintain that permit space safe for entry</a:t>
            </a:r>
          </a:p>
          <a:p>
            <a:pPr marL="230597" indent="-230597">
              <a:buAutoNum type="arabicPeriod"/>
              <a:defRPr/>
            </a:pPr>
            <a:r>
              <a:rPr lang="en-US" b="0" dirty="0">
                <a:latin typeface="Arial" panose="020B0604020202020204" pitchFamily="34" charset="0"/>
                <a:cs typeface="Arial" panose="020B0604020202020204" pitchFamily="34" charset="0"/>
              </a:rPr>
              <a:t>The employer develops monitoring and inspection data that supports the demonstrations required by paragraph c(5)(</a:t>
            </a:r>
            <a:r>
              <a:rPr lang="en-US" b="0" dirty="0" err="1">
                <a:latin typeface="Arial" panose="020B0604020202020204" pitchFamily="34" charset="0"/>
                <a:cs typeface="Arial" panose="020B0604020202020204" pitchFamily="34" charset="0"/>
              </a:rPr>
              <a:t>i</a:t>
            </a:r>
            <a:r>
              <a:rPr lang="en-US" b="0" dirty="0">
                <a:latin typeface="Arial" panose="020B0604020202020204" pitchFamily="34" charset="0"/>
                <a:cs typeface="Arial" panose="020B0604020202020204" pitchFamily="34" charset="0"/>
              </a:rPr>
              <a:t>)(A) and c(5)(</a:t>
            </a:r>
            <a:r>
              <a:rPr lang="en-US" b="0" dirty="0" err="1">
                <a:latin typeface="Arial" panose="020B0604020202020204" pitchFamily="34" charset="0"/>
                <a:cs typeface="Arial" panose="020B0604020202020204" pitchFamily="34" charset="0"/>
              </a:rPr>
              <a:t>i</a:t>
            </a:r>
            <a:r>
              <a:rPr lang="en-US" b="0" dirty="0">
                <a:latin typeface="Arial" panose="020B0604020202020204" pitchFamily="34" charset="0"/>
                <a:cs typeface="Arial" panose="020B0604020202020204" pitchFamily="34" charset="0"/>
              </a:rPr>
              <a:t>)(B).</a:t>
            </a:r>
          </a:p>
          <a:p>
            <a:pPr marL="230597" indent="-230597">
              <a:buAutoNum type="arabicPeriod"/>
              <a:defRPr/>
            </a:pPr>
            <a:r>
              <a:rPr lang="en-US" b="0" dirty="0">
                <a:latin typeface="Arial" panose="020B0604020202020204" pitchFamily="34" charset="0"/>
                <a:cs typeface="Arial" panose="020B0604020202020204" pitchFamily="34" charset="0"/>
              </a:rPr>
              <a:t>If an initial entry of the permit space is necessary to obtain the data required by paragraphs c(5)(</a:t>
            </a:r>
            <a:r>
              <a:rPr lang="en-US" b="0" dirty="0" err="1">
                <a:latin typeface="Arial" panose="020B0604020202020204" pitchFamily="34" charset="0"/>
                <a:cs typeface="Arial" panose="020B0604020202020204" pitchFamily="34" charset="0"/>
              </a:rPr>
              <a:t>i</a:t>
            </a:r>
            <a:r>
              <a:rPr lang="en-US" b="0" dirty="0">
                <a:latin typeface="Arial" panose="020B0604020202020204" pitchFamily="34" charset="0"/>
                <a:cs typeface="Arial" panose="020B0604020202020204" pitchFamily="34" charset="0"/>
              </a:rPr>
              <a:t>)(C) of this section and the entry is performed in compliance with paragraphs (d) through (k) </a:t>
            </a:r>
          </a:p>
          <a:p>
            <a:pPr marL="230597" indent="-230597">
              <a:buAutoNum type="arabicPeriod"/>
              <a:defRPr/>
            </a:pPr>
            <a:r>
              <a:rPr lang="en-US" b="0" dirty="0">
                <a:latin typeface="Arial" panose="020B0604020202020204" pitchFamily="34" charset="0"/>
                <a:cs typeface="Arial" panose="020B0604020202020204" pitchFamily="34" charset="0"/>
              </a:rPr>
              <a:t>The determinations and supporting data required by c(5)(</a:t>
            </a:r>
            <a:r>
              <a:rPr lang="en-US" b="0" dirty="0" err="1">
                <a:latin typeface="Arial" panose="020B0604020202020204" pitchFamily="34" charset="0"/>
                <a:cs typeface="Arial" panose="020B0604020202020204" pitchFamily="34" charset="0"/>
              </a:rPr>
              <a:t>i</a:t>
            </a:r>
            <a:r>
              <a:rPr lang="en-US" b="0" dirty="0">
                <a:latin typeface="Arial" panose="020B0604020202020204" pitchFamily="34" charset="0"/>
                <a:cs typeface="Arial" panose="020B0604020202020204" pitchFamily="34" charset="0"/>
              </a:rPr>
              <a:t>)(A), c(5)(</a:t>
            </a:r>
            <a:r>
              <a:rPr lang="en-US" b="0" dirty="0" err="1">
                <a:latin typeface="Arial" panose="020B0604020202020204" pitchFamily="34" charset="0"/>
                <a:cs typeface="Arial" panose="020B0604020202020204" pitchFamily="34" charset="0"/>
              </a:rPr>
              <a:t>i</a:t>
            </a:r>
            <a:r>
              <a:rPr lang="en-US" b="0" dirty="0">
                <a:latin typeface="Arial" panose="020B0604020202020204" pitchFamily="34" charset="0"/>
                <a:cs typeface="Arial" panose="020B0604020202020204" pitchFamily="34" charset="0"/>
              </a:rPr>
              <a:t>)(B), and c(5)(</a:t>
            </a:r>
            <a:r>
              <a:rPr lang="en-US" b="0" dirty="0" err="1">
                <a:latin typeface="Arial" panose="020B0604020202020204" pitchFamily="34" charset="0"/>
                <a:cs typeface="Arial" panose="020B0604020202020204" pitchFamily="34" charset="0"/>
              </a:rPr>
              <a:t>i</a:t>
            </a:r>
            <a:r>
              <a:rPr lang="en-US" b="0" dirty="0">
                <a:latin typeface="Arial" panose="020B0604020202020204" pitchFamily="34" charset="0"/>
                <a:cs typeface="Arial" panose="020B0604020202020204" pitchFamily="34" charset="0"/>
              </a:rPr>
              <a:t>)(C)  are documented by the employer and are available to each employee who enters the space</a:t>
            </a:r>
          </a:p>
          <a:p>
            <a:pPr marL="230597" indent="-230597">
              <a:buAutoNum type="arabicPeriod"/>
              <a:defRPr/>
            </a:pPr>
            <a:r>
              <a:rPr lang="en-US" b="0" dirty="0">
                <a:latin typeface="Arial" panose="020B0604020202020204" pitchFamily="34" charset="0"/>
                <a:cs typeface="Arial" panose="020B0604020202020204" pitchFamily="34" charset="0"/>
              </a:rPr>
              <a:t>Entry into the permit space under the terms of paragraph c(5)(</a:t>
            </a:r>
            <a:r>
              <a:rPr lang="en-US" b="0" dirty="0" err="1">
                <a:latin typeface="Arial" panose="020B0604020202020204" pitchFamily="34" charset="0"/>
                <a:cs typeface="Arial" panose="020B0604020202020204" pitchFamily="34" charset="0"/>
              </a:rPr>
              <a:t>i</a:t>
            </a:r>
            <a:r>
              <a:rPr lang="en-US" b="0" dirty="0">
                <a:latin typeface="Arial" panose="020B0604020202020204" pitchFamily="34" charset="0"/>
                <a:cs typeface="Arial" panose="020B0604020202020204" pitchFamily="34" charset="0"/>
              </a:rPr>
              <a:t>)  of this section are performed in accordance with the requirements of c(5)(</a:t>
            </a:r>
            <a:r>
              <a:rPr lang="en-US" b="0" dirty="0" err="1">
                <a:latin typeface="Arial" panose="020B0604020202020204" pitchFamily="34" charset="0"/>
                <a:cs typeface="Arial" panose="020B0604020202020204" pitchFamily="34" charset="0"/>
              </a:rPr>
              <a:t>i</a:t>
            </a:r>
            <a:r>
              <a:rPr lang="en-US" b="0" dirty="0">
                <a:latin typeface="Arial" panose="020B0604020202020204" pitchFamily="34" charset="0"/>
                <a:cs typeface="Arial" panose="020B0604020202020204" pitchFamily="34" charset="0"/>
              </a:rPr>
              <a:t>)(I).</a:t>
            </a:r>
          </a:p>
          <a:p>
            <a:pPr>
              <a:defRPr/>
            </a:pPr>
            <a:endParaRPr lang="en-US" b="1" dirty="0">
              <a:latin typeface="Arial" panose="020B0604020202020204" pitchFamily="34" charset="0"/>
              <a:cs typeface="Arial" panose="020B0604020202020204" pitchFamily="34" charset="0"/>
            </a:endParaRPr>
          </a:p>
          <a:p>
            <a:pPr>
              <a:defRPr/>
            </a:pPr>
            <a:r>
              <a:rPr lang="en-US" b="0" dirty="0">
                <a:latin typeface="Arial" panose="020B0604020202020204" pitchFamily="34" charset="0"/>
                <a:cs typeface="Arial" panose="020B0604020202020204" pitchFamily="34" charset="0"/>
              </a:rPr>
              <a:t>Once all the above is performed then an employer can remove an entry cover when guarding is in place and conduct atmospheric testing with a calibrated direct reading instrument.  Test for oxygen, flammables, gases and vapors, and for potential toxic air contamination.  In that order.</a:t>
            </a:r>
          </a:p>
        </p:txBody>
      </p:sp>
      <p:sp>
        <p:nvSpPr>
          <p:cNvPr id="34820" name="Slide Number Placeholder 3">
            <a:extLst>
              <a:ext uri="{FF2B5EF4-FFF2-40B4-BE49-F238E27FC236}">
                <a16:creationId xmlns:a16="http://schemas.microsoft.com/office/drawing/2014/main" id="{40868222-1D4E-4C71-BEC6-8F827F8A14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B82C9CF8-19A7-4446-B8F5-6188BD4F4131}" type="slidenum">
              <a:rPr lang="en-US" altLang="en-US" sz="1000" u="none">
                <a:solidFill>
                  <a:srgbClr val="000000"/>
                </a:solidFill>
              </a:rPr>
              <a:pPr>
                <a:defRPr/>
              </a:pPr>
              <a:t>53</a:t>
            </a:fld>
            <a:endParaRPr lang="en-US" altLang="en-US" sz="1000" u="none">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54</a:t>
            </a:fld>
            <a:endParaRPr lang="en-US" altLang="en-US"/>
          </a:p>
        </p:txBody>
      </p:sp>
    </p:spTree>
    <p:extLst>
      <p:ext uri="{BB962C8B-B14F-4D97-AF65-F5344CB8AC3E}">
        <p14:creationId xmlns:p14="http://schemas.microsoft.com/office/powerpoint/2010/main" val="12627303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BEA97E4-A92B-427E-A725-BFD54C0F1BB8}"/>
              </a:ext>
            </a:extLst>
          </p:cNvPr>
          <p:cNvSpPr>
            <a:spLocks noGrp="1" noRot="1" noChangeAspect="1" noChangeArrowheads="1" noTextEdit="1"/>
          </p:cNvSpPr>
          <p:nvPr>
            <p:ph type="sldImg"/>
          </p:nvPr>
        </p:nvSpPr>
        <p:spPr>
          <a:xfrm>
            <a:off x="1352550" y="1173163"/>
            <a:ext cx="4224338" cy="3167062"/>
          </a:xfrm>
          <a:ln/>
        </p:spPr>
      </p:sp>
      <p:sp>
        <p:nvSpPr>
          <p:cNvPr id="3" name="Notes Placeholder 2">
            <a:extLst>
              <a:ext uri="{FF2B5EF4-FFF2-40B4-BE49-F238E27FC236}">
                <a16:creationId xmlns:a16="http://schemas.microsoft.com/office/drawing/2014/main" id="{102754DA-9023-4964-B775-CB37D3D324B3}"/>
              </a:ext>
            </a:extLst>
          </p:cNvPr>
          <p:cNvSpPr>
            <a:spLocks noGrp="1"/>
          </p:cNvSpPr>
          <p:nvPr>
            <p:ph type="body" idx="1"/>
          </p:nvPr>
        </p:nvSpPr>
        <p:spPr>
          <a:xfrm>
            <a:off x="936766" y="4502095"/>
            <a:ext cx="5153818" cy="4269088"/>
          </a:xfrm>
        </p:spPr>
        <p:txBody>
          <a:bodyPr>
            <a:normAutofit lnSpcReduction="10000"/>
          </a:bodyPr>
          <a:lstStyle/>
          <a:p>
            <a:pPr defTabSz="922384">
              <a:defRPr/>
            </a:pPr>
            <a:r>
              <a:rPr lang="en-US" altLang="en-US" b="1" dirty="0">
                <a:latin typeface="Arial" panose="020B0604020202020204" pitchFamily="34" charset="0"/>
                <a:cs typeface="Arial" panose="020B0604020202020204" pitchFamily="34" charset="0"/>
              </a:rPr>
              <a:t>NCDOL PHOTO LIBRARY: City of Apex, 4/12/2011 Partnership Site, Permission Letter Obtained</a:t>
            </a:r>
          </a:p>
          <a:p>
            <a:pPr marL="0" lvl="1">
              <a:defRPr/>
            </a:pPr>
            <a:endParaRPr lang="en-US" altLang="en-US" b="1" dirty="0">
              <a:latin typeface="Arial" panose="020B0604020202020204" pitchFamily="34" charset="0"/>
              <a:cs typeface="Arial" panose="020B0604020202020204" pitchFamily="34" charset="0"/>
            </a:endParaRPr>
          </a:p>
          <a:p>
            <a:pPr marL="0" lvl="1">
              <a:defRPr/>
            </a:pPr>
            <a:r>
              <a:rPr lang="en-US" altLang="en-US" b="1" dirty="0">
                <a:latin typeface="Arial" panose="020B0604020202020204" pitchFamily="34" charset="0"/>
                <a:cs typeface="Arial" panose="020B0604020202020204" pitchFamily="34" charset="0"/>
              </a:rPr>
              <a:t>ALTERNATE ENTRY</a:t>
            </a:r>
          </a:p>
          <a:p>
            <a:pPr>
              <a:defRPr/>
            </a:pPr>
            <a:r>
              <a:rPr lang="en-US" dirty="0">
                <a:latin typeface="Arial" panose="020B0604020202020204" pitchFamily="34" charset="0"/>
                <a:cs typeface="Arial" panose="020B0604020202020204" pitchFamily="34" charset="0"/>
              </a:rPr>
              <a:t>As stated in the previous slide:</a:t>
            </a:r>
          </a:p>
          <a:p>
            <a:pPr>
              <a:defRPr/>
            </a:pPr>
            <a:r>
              <a:rPr lang="en-US" b="0" dirty="0">
                <a:latin typeface="Arial" panose="020B0604020202020204" pitchFamily="34" charset="0"/>
                <a:cs typeface="Arial" panose="020B0604020202020204" pitchFamily="34" charset="0"/>
              </a:rPr>
              <a:t>The </a:t>
            </a:r>
            <a:r>
              <a:rPr lang="en-US" b="0" i="1" dirty="0">
                <a:latin typeface="Arial" panose="020B0604020202020204" pitchFamily="34" charset="0"/>
                <a:cs typeface="Arial" panose="020B0604020202020204" pitchFamily="34" charset="0"/>
              </a:rPr>
              <a:t>alternate entry procedures</a:t>
            </a:r>
            <a:r>
              <a:rPr lang="en-US" b="0" dirty="0">
                <a:latin typeface="Arial" panose="020B0604020202020204" pitchFamily="34" charset="0"/>
                <a:cs typeface="Arial" panose="020B0604020202020204" pitchFamily="34" charset="0"/>
              </a:rPr>
              <a:t> at 1910.146(c)(5) can be used when the only hazard in a permit-required confined space is an atmospheric hazard that can be controlled through continuous forced air ventilation. If the entry operation is done using the alternate entry procedures, the employer does not need to meet 1910.146(d) through (f) and (h) through (k). </a:t>
            </a:r>
          </a:p>
          <a:p>
            <a:pPr>
              <a:defRPr/>
            </a:pP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RECLASSIFICATION OF PERMIT SPACE:</a:t>
            </a:r>
          </a:p>
          <a:p>
            <a:pPr marL="172948" indent="-172948">
              <a:buFont typeface="Arial" panose="020B0604020202020204" pitchFamily="34" charset="0"/>
              <a:buChar char="•"/>
              <a:defRPr/>
            </a:pPr>
            <a:r>
              <a:rPr lang="en-US" b="0" dirty="0">
                <a:latin typeface="Arial" panose="020B0604020202020204" pitchFamily="34" charset="0"/>
                <a:cs typeface="Arial" panose="020B0604020202020204" pitchFamily="34" charset="0"/>
              </a:rPr>
              <a:t>Discuss the 1910.146.(c)(7), 1926.1203(e)(2) entry standard as an alternative entry after the permitted space is reclassified to non-permit Confined Space with no actual or potential atmospheric hazards.</a:t>
            </a:r>
          </a:p>
          <a:p>
            <a:pPr marL="172948" indent="-172948">
              <a:buFont typeface="Arial" panose="020B0604020202020204" pitchFamily="34" charset="0"/>
              <a:buChar char="•"/>
              <a:defRPr/>
            </a:pPr>
            <a:r>
              <a:rPr lang="en-US" b="0" dirty="0">
                <a:latin typeface="Arial" panose="020B0604020202020204" pitchFamily="34" charset="0"/>
                <a:cs typeface="Arial" panose="020B0604020202020204" pitchFamily="34" charset="0"/>
              </a:rPr>
              <a:t>If the conditions change and the it becomes hazardous the space then immediately becomes a Permitted Space and evacuation must take place.</a:t>
            </a:r>
          </a:p>
          <a:p>
            <a:pPr>
              <a:defRPr/>
            </a:pPr>
            <a:endParaRPr lang="en-US"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Other issues to consider: </a:t>
            </a:r>
          </a:p>
          <a:p>
            <a:pPr marL="230597" indent="-230597">
              <a:buFontTx/>
              <a:buAutoNum type="arabicPeriod"/>
              <a:defRPr/>
            </a:pPr>
            <a:r>
              <a:rPr lang="en-US" dirty="0">
                <a:latin typeface="Arial" panose="020B0604020202020204" pitchFamily="34" charset="0"/>
                <a:cs typeface="Arial" panose="020B0604020202020204" pitchFamily="34" charset="0"/>
              </a:rPr>
              <a:t>Don’t assume that the only hazard is atmospheric without investigative and reliable information.</a:t>
            </a:r>
          </a:p>
          <a:p>
            <a:pPr marL="230597" indent="-230597">
              <a:buFontTx/>
              <a:buAutoNum type="arabicPeriod"/>
              <a:defRPr/>
            </a:pPr>
            <a:r>
              <a:rPr lang="en-US" dirty="0">
                <a:latin typeface="Arial" panose="020B0604020202020204" pitchFamily="34" charset="0"/>
                <a:cs typeface="Arial" panose="020B0604020202020204" pitchFamily="34" charset="0"/>
              </a:rPr>
              <a:t>These procedures have fewer requirements – no written permit system is required.</a:t>
            </a:r>
          </a:p>
          <a:p>
            <a:pPr marL="230597" indent="-230597">
              <a:buFontTx/>
              <a:buAutoNum type="arabicPeriod"/>
              <a:defRPr/>
            </a:pPr>
            <a:r>
              <a:rPr lang="en-US" dirty="0">
                <a:latin typeface="Arial" panose="020B0604020202020204" pitchFamily="34" charset="0"/>
                <a:cs typeface="Arial" panose="020B0604020202020204" pitchFamily="34" charset="0"/>
              </a:rPr>
              <a:t>If the </a:t>
            </a:r>
            <a:r>
              <a:rPr lang="en-US" u="sng" dirty="0">
                <a:latin typeface="Arial" panose="020B0604020202020204" pitchFamily="34" charset="0"/>
                <a:cs typeface="Arial" panose="020B0604020202020204" pitchFamily="34" charset="0"/>
              </a:rPr>
              <a:t>only</a:t>
            </a:r>
            <a:r>
              <a:rPr lang="en-US" dirty="0">
                <a:latin typeface="Arial" panose="020B0604020202020204" pitchFamily="34" charset="0"/>
                <a:cs typeface="Arial" panose="020B0604020202020204" pitchFamily="34" charset="0"/>
              </a:rPr>
              <a:t> hazard is atmospheric (toxic gas or oxygen deficiency) and it is controlled by ventilation, then you may use less restrictive alternate entry procedures.</a:t>
            </a:r>
          </a:p>
        </p:txBody>
      </p:sp>
      <p:sp>
        <p:nvSpPr>
          <p:cNvPr id="36868" name="Slide Number Placeholder 3">
            <a:extLst>
              <a:ext uri="{FF2B5EF4-FFF2-40B4-BE49-F238E27FC236}">
                <a16:creationId xmlns:a16="http://schemas.microsoft.com/office/drawing/2014/main" id="{9D6712BF-CC74-4311-99CC-71A9B05442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C17D7115-B98E-4380-A3E3-EFFB23A3A999}" type="slidenum">
              <a:rPr lang="en-US" altLang="en-US" sz="1000" u="none">
                <a:solidFill>
                  <a:srgbClr val="000000"/>
                </a:solidFill>
              </a:rPr>
              <a:pPr>
                <a:defRPr/>
              </a:pPr>
              <a:t>55</a:t>
            </a:fld>
            <a:endParaRPr lang="en-US" altLang="en-US" sz="1000" u="none">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9C3F1298-5834-4CC3-94D0-FE9F87EE5654}" type="slidenum">
              <a:rPr lang="en-US" altLang="en-US" sz="1000" u="none"/>
              <a:pPr/>
              <a:t>56</a:t>
            </a:fld>
            <a:endParaRPr lang="en-US" altLang="en-US" sz="1000" u="none"/>
          </a:p>
        </p:txBody>
      </p:sp>
    </p:spTree>
    <p:extLst>
      <p:ext uri="{BB962C8B-B14F-4D97-AF65-F5344CB8AC3E}">
        <p14:creationId xmlns:p14="http://schemas.microsoft.com/office/powerpoint/2010/main" val="3882807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C49ED5E-56F6-4A5C-9F1A-1C8205F882FC}"/>
              </a:ext>
            </a:extLst>
          </p:cNvPr>
          <p:cNvSpPr>
            <a:spLocks noGrp="1" noRot="1" noChangeAspect="1" noChangeArrowheads="1" noTextEdit="1"/>
          </p:cNvSpPr>
          <p:nvPr>
            <p:ph type="sldImg"/>
          </p:nvPr>
        </p:nvSpPr>
        <p:spPr>
          <a:xfrm>
            <a:off x="1352550" y="1173163"/>
            <a:ext cx="4224338" cy="3167062"/>
          </a:xfrm>
          <a:ln/>
        </p:spPr>
      </p:sp>
      <p:sp>
        <p:nvSpPr>
          <p:cNvPr id="38915" name="Notes Placeholder 2">
            <a:extLst>
              <a:ext uri="{FF2B5EF4-FFF2-40B4-BE49-F238E27FC236}">
                <a16:creationId xmlns:a16="http://schemas.microsoft.com/office/drawing/2014/main" id="{8C8E774A-A9A4-4AA8-A6CD-88FD639905AB}"/>
              </a:ext>
            </a:extLst>
          </p:cNvPr>
          <p:cNvSpPr>
            <a:spLocks noGrp="1"/>
          </p:cNvSpPr>
          <p:nvPr>
            <p:ph type="body" idx="1"/>
          </p:nvPr>
        </p:nvSpPr>
        <p:spPr>
          <a:xfrm>
            <a:off x="588688" y="4505354"/>
            <a:ext cx="6005569" cy="426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Describe the requirements listed above and the reason for having that information. </a:t>
            </a:r>
          </a:p>
          <a:p>
            <a:r>
              <a:rPr lang="en-US" altLang="en-US" b="0" dirty="0">
                <a:latin typeface="Arial" panose="020B0604020202020204" pitchFamily="34" charset="0"/>
              </a:rPr>
              <a:t> </a:t>
            </a:r>
          </a:p>
          <a:p>
            <a:r>
              <a:rPr lang="en-US" altLang="en-US" b="0" dirty="0">
                <a:latin typeface="Arial" panose="020B0604020202020204" pitchFamily="34" charset="0"/>
              </a:rPr>
              <a:t>For example, the supervisor signature and start / stop time of entry.</a:t>
            </a:r>
          </a:p>
          <a:p>
            <a:endParaRPr lang="en-US" altLang="en-US" b="0" dirty="0">
              <a:latin typeface="Arial" panose="020B0604020202020204" pitchFamily="34" charset="0"/>
            </a:endParaRPr>
          </a:p>
          <a:p>
            <a:r>
              <a:rPr lang="en-US" altLang="en-US" b="0" dirty="0">
                <a:latin typeface="Arial" panose="020B0604020202020204" pitchFamily="34" charset="0"/>
              </a:rPr>
              <a:t>After 1 year any permits at 12 months duration should be reviewed for improvements and corrections then terminated and filed.</a:t>
            </a:r>
          </a:p>
        </p:txBody>
      </p:sp>
      <p:sp>
        <p:nvSpPr>
          <p:cNvPr id="38916" name="Slide Number Placeholder 3">
            <a:extLst>
              <a:ext uri="{FF2B5EF4-FFF2-40B4-BE49-F238E27FC236}">
                <a16:creationId xmlns:a16="http://schemas.microsoft.com/office/drawing/2014/main" id="{21DCBAA9-452F-4BA3-BCA9-CDA2F4F9AC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64D38F2E-F030-4B6D-A880-7B67AA015AA2}" type="slidenum">
              <a:rPr lang="en-US" altLang="en-US" sz="1000" u="none">
                <a:solidFill>
                  <a:srgbClr val="000000"/>
                </a:solidFill>
              </a:rPr>
              <a:pPr>
                <a:defRPr/>
              </a:pPr>
              <a:t>57</a:t>
            </a:fld>
            <a:endParaRPr lang="en-US" altLang="en-US" sz="1000" u="none">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30029FD-4363-4CB8-80EB-FBF282224216}"/>
              </a:ext>
            </a:extLst>
          </p:cNvPr>
          <p:cNvSpPr>
            <a:spLocks noGrp="1" noRot="1" noChangeAspect="1" noChangeArrowheads="1" noTextEdit="1"/>
          </p:cNvSpPr>
          <p:nvPr>
            <p:ph type="sldImg"/>
          </p:nvPr>
        </p:nvSpPr>
        <p:spPr>
          <a:xfrm>
            <a:off x="1352550" y="1173163"/>
            <a:ext cx="4224338" cy="3167062"/>
          </a:xfrm>
          <a:ln/>
        </p:spPr>
      </p:sp>
      <p:sp>
        <p:nvSpPr>
          <p:cNvPr id="40963" name="Notes Placeholder 2">
            <a:extLst>
              <a:ext uri="{FF2B5EF4-FFF2-40B4-BE49-F238E27FC236}">
                <a16:creationId xmlns:a16="http://schemas.microsoft.com/office/drawing/2014/main" id="{D1D52C92-68E3-4EB7-BA29-199CC50074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Inform the class Appendix D of the standard has an example of an entry permit and read the slide sections above</a:t>
            </a:r>
            <a:r>
              <a:rPr lang="en-US" altLang="en-US" dirty="0">
                <a:latin typeface="Arial" panose="020B0604020202020204" pitchFamily="34" charset="0"/>
              </a:rPr>
              <a:t>. </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Also, Consultative Services has a sample program with sample permits available for download at LABOR.COM online. </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NOTE: The list on the slide does not include all the requirements\ requirements of the standard.</a:t>
            </a:r>
          </a:p>
        </p:txBody>
      </p:sp>
      <p:sp>
        <p:nvSpPr>
          <p:cNvPr id="40964" name="Slide Number Placeholder 3">
            <a:extLst>
              <a:ext uri="{FF2B5EF4-FFF2-40B4-BE49-F238E27FC236}">
                <a16:creationId xmlns:a16="http://schemas.microsoft.com/office/drawing/2014/main" id="{3D4D6619-BD19-4CA7-A12B-A54DAB4229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7D305517-161D-4A54-A37E-349493462930}" type="slidenum">
              <a:rPr lang="en-US" altLang="en-US" sz="1000" u="none">
                <a:solidFill>
                  <a:srgbClr val="000000"/>
                </a:solidFill>
              </a:rPr>
              <a:pPr>
                <a:defRPr/>
              </a:pPr>
              <a:t>58</a:t>
            </a:fld>
            <a:endParaRPr lang="en-US" altLang="en-US" sz="1000" u="none">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94BBACD-1C06-4719-A8CA-402B15F40213}"/>
              </a:ext>
            </a:extLst>
          </p:cNvPr>
          <p:cNvSpPr>
            <a:spLocks noGrp="1" noRot="1" noChangeAspect="1" noChangeArrowheads="1" noTextEdit="1"/>
          </p:cNvSpPr>
          <p:nvPr>
            <p:ph type="sldImg"/>
          </p:nvPr>
        </p:nvSpPr>
        <p:spPr>
          <a:xfrm>
            <a:off x="1352550" y="1173163"/>
            <a:ext cx="4224338" cy="3167062"/>
          </a:xfrm>
          <a:ln/>
        </p:spPr>
      </p:sp>
      <p:sp>
        <p:nvSpPr>
          <p:cNvPr id="3" name="Notes Placeholder 2">
            <a:extLst>
              <a:ext uri="{FF2B5EF4-FFF2-40B4-BE49-F238E27FC236}">
                <a16:creationId xmlns:a16="http://schemas.microsoft.com/office/drawing/2014/main" id="{875A7BC3-CE45-4803-9934-BA6B1959E29D}"/>
              </a:ext>
            </a:extLst>
          </p:cNvPr>
          <p:cNvSpPr>
            <a:spLocks noGrp="1"/>
          </p:cNvSpPr>
          <p:nvPr>
            <p:ph type="body" idx="1"/>
          </p:nvPr>
        </p:nvSpPr>
        <p:spPr/>
        <p:txBody>
          <a:bodyPr>
            <a:normAutofit/>
          </a:bodyPr>
          <a:lstStyle/>
          <a:p>
            <a:pPr defTabSz="922384">
              <a:defRPr/>
            </a:pPr>
            <a:r>
              <a:rPr lang="en-US" altLang="en-US" b="1" dirty="0">
                <a:latin typeface="Arial" panose="020B0604020202020204" pitchFamily="34" charset="0"/>
                <a:cs typeface="Arial" panose="020B0604020202020204" pitchFamily="34" charset="0"/>
              </a:rPr>
              <a:t>NCDOL PHOTO LIBRARY: City of Apex, 4/12/2011 Partnership Site, Permission Letter Obtained</a:t>
            </a:r>
          </a:p>
          <a:p>
            <a:pPr defTabSz="922384">
              <a:defRPr/>
            </a:pPr>
            <a:endParaRPr lang="en-US" altLang="en-US" b="1"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ONE IMPORTANT POINT:  </a:t>
            </a:r>
            <a:r>
              <a:rPr lang="en-US" dirty="0">
                <a:latin typeface="Arial" panose="020B0604020202020204" pitchFamily="34" charset="0"/>
                <a:cs typeface="Arial" panose="020B0604020202020204" pitchFamily="34" charset="0"/>
              </a:rPr>
              <a:t>if you use 4 gas monitors they are required to be calibrated annually and they should be bump tested before use!</a:t>
            </a:r>
          </a:p>
          <a:p>
            <a:pPr>
              <a:defRPr/>
            </a:pPr>
            <a:endParaRPr lang="en-US" dirty="0">
              <a:latin typeface="Arial" panose="020B0604020202020204" pitchFamily="34" charset="0"/>
              <a:cs typeface="Arial" panose="020B0604020202020204" pitchFamily="34" charset="0"/>
            </a:endParaRPr>
          </a:p>
          <a:p>
            <a:pPr>
              <a:defRPr/>
            </a:pPr>
            <a:r>
              <a:rPr lang="en-US" b="0" dirty="0">
                <a:latin typeface="Arial" panose="020B0604020202020204" pitchFamily="34" charset="0"/>
                <a:cs typeface="Arial" panose="020B0604020202020204" pitchFamily="34" charset="0"/>
              </a:rPr>
              <a:t>Discuss the following and involve the class with the questions.</a:t>
            </a:r>
          </a:p>
          <a:p>
            <a:pPr>
              <a:defRPr/>
            </a:pPr>
            <a:endParaRPr lang="en-US" b="0" dirty="0">
              <a:latin typeface="Arial" panose="020B0604020202020204" pitchFamily="34" charset="0"/>
              <a:cs typeface="Arial" panose="020B0604020202020204" pitchFamily="34" charset="0"/>
            </a:endParaRPr>
          </a:p>
          <a:p>
            <a:pPr marL="230597" indent="-230597">
              <a:buFontTx/>
              <a:buAutoNum type="arabicPeriod"/>
              <a:defRPr/>
            </a:pPr>
            <a:r>
              <a:rPr lang="en-US" b="0" dirty="0">
                <a:latin typeface="Arial" panose="020B0604020202020204" pitchFamily="34" charset="0"/>
                <a:cs typeface="Arial" panose="020B0604020202020204" pitchFamily="34" charset="0"/>
              </a:rPr>
              <a:t>What other standards may an employer need to comply with? Why? (Discuss the programs listed below)</a:t>
            </a:r>
          </a:p>
          <a:p>
            <a:pPr marL="230597" indent="-230597">
              <a:buFontTx/>
              <a:buAutoNum type="arabicPeriod"/>
              <a:defRPr/>
            </a:pPr>
            <a:r>
              <a:rPr lang="en-US" b="0" dirty="0">
                <a:latin typeface="Arial" panose="020B0604020202020204" pitchFamily="34" charset="0"/>
                <a:cs typeface="Arial" panose="020B0604020202020204" pitchFamily="34" charset="0"/>
              </a:rPr>
              <a:t>Is the employer responsible for any addition training?</a:t>
            </a:r>
          </a:p>
          <a:p>
            <a:pPr>
              <a:defRPr/>
            </a:pPr>
            <a:endParaRPr lang="en-US"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Some example are:</a:t>
            </a:r>
          </a:p>
          <a:p>
            <a:pPr marL="172948" indent="-172948">
              <a:buFont typeface="Arial" panose="020B0604020202020204" pitchFamily="34" charset="0"/>
              <a:buChar char="•"/>
              <a:defRPr/>
            </a:pPr>
            <a:r>
              <a:rPr lang="en-US" dirty="0">
                <a:latin typeface="Arial" panose="020B0604020202020204" pitchFamily="34" charset="0"/>
                <a:cs typeface="Arial" panose="020B0604020202020204" pitchFamily="34" charset="0"/>
              </a:rPr>
              <a:t>Rescue techniques</a:t>
            </a:r>
          </a:p>
          <a:p>
            <a:pPr marL="172948" indent="-172948">
              <a:buFont typeface="Arial" panose="020B0604020202020204" pitchFamily="34" charset="0"/>
              <a:buChar char="•"/>
              <a:defRPr/>
            </a:pPr>
            <a:r>
              <a:rPr lang="en-US" dirty="0">
                <a:latin typeface="Arial" panose="020B0604020202020204" pitchFamily="34" charset="0"/>
                <a:cs typeface="Arial" panose="020B0604020202020204" pitchFamily="34" charset="0"/>
              </a:rPr>
              <a:t>Respirator Protection Program</a:t>
            </a:r>
          </a:p>
          <a:p>
            <a:pPr marL="172948" indent="-172948">
              <a:buFont typeface="Arial" panose="020B0604020202020204" pitchFamily="34" charset="0"/>
              <a:buChar char="•"/>
              <a:defRPr/>
            </a:pPr>
            <a:r>
              <a:rPr lang="en-US" dirty="0">
                <a:latin typeface="Arial" panose="020B0604020202020204" pitchFamily="34" charset="0"/>
                <a:cs typeface="Arial" panose="020B0604020202020204" pitchFamily="34" charset="0"/>
              </a:rPr>
              <a:t>Presence of flammable liquids or gases.</a:t>
            </a:r>
          </a:p>
          <a:p>
            <a:pPr marL="172948" indent="-172948">
              <a:buFont typeface="Arial" panose="020B0604020202020204" pitchFamily="34" charset="0"/>
              <a:buChar char="•"/>
              <a:defRPr/>
            </a:pPr>
            <a:r>
              <a:rPr lang="en-US" dirty="0">
                <a:latin typeface="Arial" panose="020B0604020202020204" pitchFamily="34" charset="0"/>
                <a:cs typeface="Arial" panose="020B0604020202020204" pitchFamily="34" charset="0"/>
              </a:rPr>
              <a:t>Employees working close to machinery components and power-driven equipment, such as augers.</a:t>
            </a:r>
          </a:p>
          <a:p>
            <a:pPr marL="172948" indent="-172948">
              <a:buFont typeface="Arial" panose="020B0604020202020204" pitchFamily="34" charset="0"/>
              <a:buChar char="•"/>
              <a:defRPr/>
            </a:pPr>
            <a:r>
              <a:rPr lang="en-US" dirty="0">
                <a:latin typeface="Arial" panose="020B0604020202020204" pitchFamily="34" charset="0"/>
                <a:cs typeface="Arial" panose="020B0604020202020204" pitchFamily="34" charset="0"/>
              </a:rPr>
              <a:t>Heat, noise, vibration. </a:t>
            </a:r>
          </a:p>
        </p:txBody>
      </p:sp>
      <p:sp>
        <p:nvSpPr>
          <p:cNvPr id="43012" name="Slide Number Placeholder 3">
            <a:extLst>
              <a:ext uri="{FF2B5EF4-FFF2-40B4-BE49-F238E27FC236}">
                <a16:creationId xmlns:a16="http://schemas.microsoft.com/office/drawing/2014/main" id="{1ED62AD4-A789-4068-BFAB-E4502E47D4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496D3644-F7D9-42F9-A9AE-4D4D1656E8E7}" type="slidenum">
              <a:rPr lang="en-US" altLang="en-US" sz="1000" u="none">
                <a:solidFill>
                  <a:srgbClr val="000000"/>
                </a:solidFill>
              </a:rPr>
              <a:pPr>
                <a:defRPr/>
              </a:pPr>
              <a:t>59</a:t>
            </a:fld>
            <a:endParaRPr lang="en-US" altLang="en-US" sz="1000" u="none">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2550" y="1173163"/>
            <a:ext cx="4224338" cy="3167062"/>
          </a:xfrm>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a:p>
            <a:r>
              <a:rPr lang="en-US" dirty="0"/>
              <a:t>CPL 02-00-100 instruction which establishes the enforcement policy and provides explanation of the standard to ensure uniform enforcement.</a:t>
            </a:r>
          </a:p>
          <a:p>
            <a:endParaRPr lang="en-US" dirty="0"/>
          </a:p>
          <a:p>
            <a:endParaRPr lang="en-US" dirty="0"/>
          </a:p>
          <a:p>
            <a:pPr defTabSz="922384">
              <a:defRPr/>
            </a:pPr>
            <a:r>
              <a:rPr lang="en-US" b="1" dirty="0">
                <a:latin typeface="Arial" panose="020B0604020202020204" pitchFamily="34" charset="0"/>
                <a:cs typeface="Arial" panose="020B0604020202020204" pitchFamily="34" charset="0"/>
              </a:rPr>
              <a:t>At </a:t>
            </a:r>
            <a:r>
              <a:rPr lang="en-US" sz="1200" b="1" dirty="0">
                <a:latin typeface="Arial" panose="020B0604020202020204" pitchFamily="34" charset="0"/>
                <a:cs typeface="Arial" panose="020B0604020202020204" pitchFamily="34" charset="0"/>
              </a:rPr>
              <a:t>no time </a:t>
            </a:r>
            <a:r>
              <a:rPr lang="en-US" b="1" dirty="0">
                <a:latin typeface="Arial" panose="020B0604020202020204" pitchFamily="34" charset="0"/>
                <a:cs typeface="Arial" panose="020B0604020202020204" pitchFamily="34" charset="0"/>
              </a:rPr>
              <a:t>are CSHO’s to enter a confined space/Permit Required Space without DS/BC permission</a:t>
            </a:r>
            <a:r>
              <a:rPr lang="en-US" b="0"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A6D7C0A6-D079-4FFB-A3ED-B5FD7EDDF696}" type="slidenum">
              <a:rPr lang="en-US" smtClean="0"/>
              <a:t>6</a:t>
            </a:fld>
            <a:endParaRPr lang="en-US"/>
          </a:p>
        </p:txBody>
      </p:sp>
    </p:spTree>
    <p:extLst>
      <p:ext uri="{BB962C8B-B14F-4D97-AF65-F5344CB8AC3E}">
        <p14:creationId xmlns:p14="http://schemas.microsoft.com/office/powerpoint/2010/main" val="9975750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5F992A2-835A-4F4A-8372-17EF428A3F71}"/>
              </a:ext>
            </a:extLst>
          </p:cNvPr>
          <p:cNvSpPr>
            <a:spLocks noGrp="1" noRot="1" noChangeAspect="1" noChangeArrowheads="1" noTextEdit="1"/>
          </p:cNvSpPr>
          <p:nvPr>
            <p:ph type="sldImg"/>
          </p:nvPr>
        </p:nvSpPr>
        <p:spPr>
          <a:xfrm>
            <a:off x="1352550" y="1173163"/>
            <a:ext cx="4224338" cy="3167062"/>
          </a:xfrm>
          <a:ln/>
        </p:spPr>
      </p:sp>
      <p:sp>
        <p:nvSpPr>
          <p:cNvPr id="45059" name="Notes Placeholder 2">
            <a:extLst>
              <a:ext uri="{FF2B5EF4-FFF2-40B4-BE49-F238E27FC236}">
                <a16:creationId xmlns:a16="http://schemas.microsoft.com/office/drawing/2014/main" id="{86D5F4E5-D11A-4FDE-83A0-DCF4D8185A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84">
              <a:defRPr/>
            </a:pPr>
            <a:r>
              <a:rPr lang="en-US" altLang="en-US" b="1" dirty="0"/>
              <a:t>NCDOL Photo Library: Illustrations by NCDOL Employee Andy Sterlen using his NCDOL Licensed Microsoft Paint Program on his NCDOL Laptop. (11/02/20)</a:t>
            </a:r>
          </a:p>
          <a:p>
            <a:endParaRPr lang="en-US" altLang="en-US" b="0" dirty="0">
              <a:latin typeface="Arial" panose="020B0604020202020204" pitchFamily="34" charset="0"/>
            </a:endParaRPr>
          </a:p>
          <a:p>
            <a:r>
              <a:rPr lang="en-US" altLang="en-US" b="0" dirty="0">
                <a:latin typeface="Arial" panose="020B0604020202020204" pitchFamily="34" charset="0"/>
              </a:rPr>
              <a:t>Discuss the effects of gases within the Confined Space and compare it to the weight of breathing air to explain stratification and layering in confined spaces.  (The slide depicts how important it is to take multiple layered air gas readings). </a:t>
            </a:r>
          </a:p>
          <a:p>
            <a:endParaRPr lang="en-US" altLang="en-US" dirty="0">
              <a:latin typeface="Arial" panose="020B0604020202020204" pitchFamily="34" charset="0"/>
            </a:endParaRPr>
          </a:p>
          <a:p>
            <a:r>
              <a:rPr lang="en-US" altLang="en-US" b="1" dirty="0">
                <a:latin typeface="Arial" panose="020B0604020202020204" pitchFamily="34" charset="0"/>
              </a:rPr>
              <a:t>Discuss the following</a:t>
            </a:r>
            <a:r>
              <a:rPr lang="en-US" altLang="en-US" dirty="0">
                <a:latin typeface="Arial" panose="020B0604020202020204" pitchFamily="34" charset="0"/>
              </a:rPr>
              <a:t>:</a:t>
            </a:r>
          </a:p>
          <a:p>
            <a:r>
              <a:rPr lang="en-US" altLang="en-US" dirty="0">
                <a:latin typeface="Arial" panose="020B0604020202020204" pitchFamily="34" charset="0"/>
              </a:rPr>
              <a:t>How atmospheric conditions can change rapidly, </a:t>
            </a:r>
            <a:r>
              <a:rPr lang="en-US" altLang="en-US" b="0" dirty="0">
                <a:latin typeface="Arial" panose="020B0604020202020204" pitchFamily="34" charset="0"/>
              </a:rPr>
              <a:t>hence air monitoring is required whenever there is a possibility of a hazardous atmosphere from slugs </a:t>
            </a:r>
            <a:r>
              <a:rPr lang="en-US" altLang="en-US" dirty="0">
                <a:latin typeface="Arial" panose="020B0604020202020204" pitchFamily="34" charset="0"/>
              </a:rPr>
              <a:t>of material, sudden release of H2S, engulfment from released fluids, welding fumes, etc.</a:t>
            </a:r>
          </a:p>
        </p:txBody>
      </p:sp>
      <p:sp>
        <p:nvSpPr>
          <p:cNvPr id="45060" name="Slide Number Placeholder 3">
            <a:extLst>
              <a:ext uri="{FF2B5EF4-FFF2-40B4-BE49-F238E27FC236}">
                <a16:creationId xmlns:a16="http://schemas.microsoft.com/office/drawing/2014/main" id="{EFEBD320-ED7A-4EED-94B3-24BE276B10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FCEE472F-204D-4B7C-842C-302745999252}" type="slidenum">
              <a:rPr lang="en-US" altLang="en-US" sz="1000" u="none">
                <a:solidFill>
                  <a:srgbClr val="000000"/>
                </a:solidFill>
              </a:rPr>
              <a:pPr>
                <a:defRPr/>
              </a:pPr>
              <a:t>60</a:t>
            </a:fld>
            <a:endParaRPr lang="en-US" altLang="en-US" sz="1000" u="none">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7B86981-475D-4275-82CC-4C1A8200AF02}"/>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FD9AADA3-B360-4767-924E-36C98B0E4B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b="1" dirty="0">
                <a:latin typeface="Arial" panose="020B0604020202020204" pitchFamily="34" charset="0"/>
              </a:rPr>
              <a:t>NCDOL Photo Library:</a:t>
            </a:r>
          </a:p>
          <a:p>
            <a:pPr marL="172948" lvl="1" indent="-172948">
              <a:buFont typeface="Arial" panose="020B0604020202020204" pitchFamily="34" charset="0"/>
              <a:buChar char="•"/>
            </a:pPr>
            <a:r>
              <a:rPr lang="en-US" altLang="en-US" b="1" dirty="0">
                <a:latin typeface="Arial" panose="020B0604020202020204" pitchFamily="34" charset="0"/>
              </a:rPr>
              <a:t>Left Photo: Photo taken by NCDOL Employee Robert O’Neal, Public Access</a:t>
            </a:r>
          </a:p>
          <a:p>
            <a:pPr marL="172948" lvl="1" indent="-172948">
              <a:buFont typeface="Arial" panose="020B0604020202020204" pitchFamily="34" charset="0"/>
              <a:buChar char="•"/>
            </a:pPr>
            <a:r>
              <a:rPr lang="en-US" altLang="en-US" b="1" dirty="0">
                <a:latin typeface="Arial" panose="020B0604020202020204" pitchFamily="34" charset="0"/>
              </a:rPr>
              <a:t>Right Bottom Photo: Photo taken by NCDOL Employee Robert O’Neal, Public Access</a:t>
            </a:r>
          </a:p>
          <a:p>
            <a:pPr marL="172948" lvl="1" indent="-172948">
              <a:buFont typeface="Arial" panose="020B0604020202020204" pitchFamily="34" charset="0"/>
              <a:buChar char="•"/>
            </a:pPr>
            <a:r>
              <a:rPr lang="en-US" altLang="en-US" b="1" dirty="0">
                <a:latin typeface="Arial" panose="020B0604020202020204" pitchFamily="34" charset="0"/>
              </a:rPr>
              <a:t>Right Top Photo: </a:t>
            </a:r>
            <a:r>
              <a:rPr lang="en-US" altLang="en-US" b="1" dirty="0">
                <a:latin typeface="Arial" panose="020B0604020202020204" pitchFamily="34" charset="0"/>
                <a:cs typeface="Arial" panose="020B0604020202020204" pitchFamily="34" charset="0"/>
              </a:rPr>
              <a:t>City of Apex, 4/12/2011 Partnership Site, Permission Letter Obtained</a:t>
            </a:r>
          </a:p>
          <a:p>
            <a:endParaRPr lang="en-US" altLang="en-US" dirty="0">
              <a:latin typeface="Arial" panose="020B0604020202020204" pitchFamily="34" charset="0"/>
            </a:endParaRPr>
          </a:p>
          <a:p>
            <a:r>
              <a:rPr lang="en-US" altLang="en-US" b="1" dirty="0">
                <a:latin typeface="Arial" panose="020B0604020202020204" pitchFamily="34" charset="0"/>
              </a:rPr>
              <a:t>Best practice:  </a:t>
            </a:r>
            <a:r>
              <a:rPr lang="en-US" altLang="en-US" b="0" dirty="0">
                <a:latin typeface="Arial" panose="020B0604020202020204" pitchFamily="34" charset="0"/>
              </a:rPr>
              <a:t>A portable personal gas monitor with an alarm should be used by a person entering the confined space and checked frequently.</a:t>
            </a:r>
          </a:p>
          <a:p>
            <a:r>
              <a:rPr lang="en-US" altLang="en-US" b="0" dirty="0">
                <a:latin typeface="Arial" panose="020B0604020202020204" pitchFamily="34" charset="0"/>
              </a:rPr>
              <a:t>Ventilation of confined spaces can be accomplished by using fresh air blowers or exhaust fans.  Blowers and/or fans need to be the correct size to ensure adequate results. The blower intake must be in an area of clean air.  Exhaust ventilation is mandatory for welding work or if atmospheric hazards are present.</a:t>
            </a:r>
          </a:p>
          <a:p>
            <a:endParaRPr lang="en-US" altLang="en-US" b="1" dirty="0">
              <a:latin typeface="Arial" panose="020B0604020202020204" pitchFamily="34" charset="0"/>
            </a:endParaRPr>
          </a:p>
          <a:p>
            <a:r>
              <a:rPr lang="en-US" altLang="en-US" b="1" dirty="0">
                <a:latin typeface="Arial" panose="020B0604020202020204" pitchFamily="34" charset="0"/>
              </a:rPr>
              <a:t>Initially determine:</a:t>
            </a:r>
          </a:p>
          <a:p>
            <a:r>
              <a:rPr lang="en-US" altLang="en-US" dirty="0">
                <a:latin typeface="Arial" panose="020B0604020202020204" pitchFamily="34" charset="0"/>
              </a:rPr>
              <a:t>Number and size of openings.</a:t>
            </a:r>
          </a:p>
          <a:p>
            <a:r>
              <a:rPr lang="en-US" altLang="en-US" dirty="0">
                <a:latin typeface="Arial" panose="020B0604020202020204" pitchFamily="34" charset="0"/>
              </a:rPr>
              <a:t>Volume and configuration of the space to be entered.</a:t>
            </a:r>
          </a:p>
          <a:p>
            <a:r>
              <a:rPr lang="en-US" altLang="en-US" dirty="0">
                <a:latin typeface="Arial" panose="020B0604020202020204" pitchFamily="34" charset="0"/>
              </a:rPr>
              <a:t>Capacity and positioning of the ventilation equipment to be used.</a:t>
            </a:r>
          </a:p>
          <a:p>
            <a:r>
              <a:rPr lang="en-US" altLang="en-US" dirty="0">
                <a:latin typeface="Arial" panose="020B0604020202020204" pitchFamily="34" charset="0"/>
              </a:rPr>
              <a:t>Existing and potential atmospheric hazards.</a:t>
            </a:r>
          </a:p>
          <a:p>
            <a:endParaRPr lang="en-US" altLang="en-US" dirty="0">
              <a:latin typeface="Arial" panose="020B0604020202020204" pitchFamily="34" charset="0"/>
            </a:endParaRPr>
          </a:p>
          <a:p>
            <a:r>
              <a:rPr lang="en-US" altLang="en-US" b="1" dirty="0">
                <a:latin typeface="Arial" panose="020B0604020202020204" pitchFamily="34" charset="0"/>
              </a:rPr>
              <a:t>After beginning ventilation</a:t>
            </a:r>
            <a:r>
              <a:rPr lang="en-US" altLang="en-US" dirty="0">
                <a:latin typeface="Arial" panose="020B0604020202020204" pitchFamily="34" charset="0"/>
              </a:rPr>
              <a:t>:</a:t>
            </a:r>
          </a:p>
          <a:p>
            <a:r>
              <a:rPr lang="en-US" altLang="en-US" b="0" dirty="0">
                <a:latin typeface="Arial" panose="020B0604020202020204" pitchFamily="34" charset="0"/>
              </a:rPr>
              <a:t>Routinely test the confined space </a:t>
            </a:r>
            <a:r>
              <a:rPr lang="en-US" altLang="en-US" dirty="0">
                <a:latin typeface="Arial" panose="020B0604020202020204" pitchFamily="34" charset="0"/>
              </a:rPr>
              <a:t>until levels stabilize at acceptable entry conditions.</a:t>
            </a:r>
          </a:p>
          <a:p>
            <a:endParaRPr lang="en-US" altLang="en-US" dirty="0">
              <a:latin typeface="Arial" panose="020B0604020202020204" pitchFamily="34" charset="0"/>
            </a:endParaRPr>
          </a:p>
          <a:p>
            <a:r>
              <a:rPr lang="en-US" altLang="en-US" b="1" dirty="0">
                <a:latin typeface="Arial" panose="020B0604020202020204" pitchFamily="34" charset="0"/>
              </a:rPr>
              <a:t>Once entry and work start</a:t>
            </a:r>
            <a:r>
              <a:rPr lang="en-US" altLang="en-US" dirty="0">
                <a:latin typeface="Arial" panose="020B0604020202020204" pitchFamily="34" charset="0"/>
              </a:rPr>
              <a:t>:</a:t>
            </a:r>
          </a:p>
          <a:p>
            <a:r>
              <a:rPr lang="en-US" altLang="en-US" b="0" dirty="0">
                <a:latin typeface="Arial" panose="020B0604020202020204" pitchFamily="34" charset="0"/>
              </a:rPr>
              <a:t>Continue ventilation and frequent atmospheric testing for the entire duration of entry</a:t>
            </a:r>
            <a:r>
              <a:rPr lang="en-US" altLang="en-US" dirty="0">
                <a:latin typeface="Arial" panose="020B0604020202020204" pitchFamily="34" charset="0"/>
              </a:rPr>
              <a:t>.</a:t>
            </a:r>
          </a:p>
          <a:p>
            <a:r>
              <a:rPr lang="en-US" altLang="en-US" dirty="0">
                <a:latin typeface="Arial" panose="020B0604020202020204" pitchFamily="34" charset="0"/>
              </a:rPr>
              <a:t>Consider atmospheric hazards created by work in the space.</a:t>
            </a:r>
          </a:p>
          <a:p>
            <a:r>
              <a:rPr lang="en-US" altLang="en-US" dirty="0">
                <a:latin typeface="Arial" panose="020B0604020202020204" pitchFamily="34" charset="0"/>
              </a:rPr>
              <a:t>.</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47108" name="Slide Number Placeholder 3">
            <a:extLst>
              <a:ext uri="{FF2B5EF4-FFF2-40B4-BE49-F238E27FC236}">
                <a16:creationId xmlns:a16="http://schemas.microsoft.com/office/drawing/2014/main" id="{04A90576-446C-45D0-82FC-C1A0138299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fld id="{C4B319B5-36C2-4E06-83F2-7C25015ADB9C}" type="slidenum">
              <a:rPr lang="en-US" altLang="en-US" sz="1000" u="none"/>
              <a:pPr/>
              <a:t>61</a:t>
            </a:fld>
            <a:endParaRPr lang="en-US" altLang="en-US" sz="1000" u="non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811487E-240E-415C-B568-72DBA21E9E75}"/>
              </a:ext>
            </a:extLst>
          </p:cNvPr>
          <p:cNvSpPr>
            <a:spLocks noGrp="1" noRot="1" noChangeAspect="1" noChangeArrowheads="1" noTextEdit="1"/>
          </p:cNvSpPr>
          <p:nvPr>
            <p:ph type="sldImg"/>
          </p:nvPr>
        </p:nvSpPr>
        <p:spPr>
          <a:xfrm>
            <a:off x="1352550" y="1173163"/>
            <a:ext cx="4224338" cy="3167062"/>
          </a:xfrm>
          <a:ln/>
        </p:spPr>
      </p:sp>
      <p:sp>
        <p:nvSpPr>
          <p:cNvPr id="59395" name="Notes Placeholder 2">
            <a:extLst>
              <a:ext uri="{FF2B5EF4-FFF2-40B4-BE49-F238E27FC236}">
                <a16:creationId xmlns:a16="http://schemas.microsoft.com/office/drawing/2014/main" id="{51AC9E8A-8DE8-4F35-99EE-3B2BA4275F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 when training must take place.</a:t>
            </a:r>
          </a:p>
          <a:p>
            <a:endParaRPr lang="en-US" altLang="en-US" dirty="0">
              <a:latin typeface="Arial" panose="020B0604020202020204" pitchFamily="34" charset="0"/>
            </a:endParaRPr>
          </a:p>
          <a:p>
            <a:r>
              <a:rPr lang="en-US" altLang="en-US" dirty="0">
                <a:latin typeface="Arial" panose="020B0604020202020204" pitchFamily="34" charset="0"/>
              </a:rPr>
              <a:t>You can expand on the standard and discuss the confined space training requirements and needed information.</a:t>
            </a:r>
          </a:p>
          <a:p>
            <a:endParaRPr lang="en-US" altLang="en-US" dirty="0">
              <a:latin typeface="Arial" panose="020B0604020202020204" pitchFamily="34" charset="0"/>
            </a:endParaRPr>
          </a:p>
          <a:p>
            <a:r>
              <a:rPr lang="en-US" altLang="en-US" dirty="0">
                <a:latin typeface="Arial" panose="020B0604020202020204" pitchFamily="34" charset="0"/>
              </a:rPr>
              <a:t>1) The employer shall certify that the training required by paragraphs (g)(1) through (g)(3) of the standard has been accomplished.</a:t>
            </a:r>
          </a:p>
          <a:p>
            <a:endParaRPr lang="en-US" altLang="en-US" dirty="0">
              <a:latin typeface="Arial" panose="020B0604020202020204" pitchFamily="34" charset="0"/>
            </a:endParaRPr>
          </a:p>
          <a:p>
            <a:r>
              <a:rPr lang="en-US" altLang="en-US" dirty="0">
                <a:latin typeface="Arial" panose="020B0604020202020204" pitchFamily="34" charset="0"/>
              </a:rPr>
              <a:t>2) The certification shall contain each employee's name, the signatures or initials of the trainers, and the dates of training.</a:t>
            </a:r>
          </a:p>
          <a:p>
            <a:endParaRPr lang="en-US" altLang="en-US" dirty="0">
              <a:latin typeface="Arial" panose="020B0604020202020204" pitchFamily="34" charset="0"/>
            </a:endParaRPr>
          </a:p>
          <a:p>
            <a:r>
              <a:rPr lang="en-US" altLang="en-US" dirty="0">
                <a:latin typeface="Arial" panose="020B0604020202020204" pitchFamily="34" charset="0"/>
              </a:rPr>
              <a:t>3) The certification shall be available for inspection by employees and their authorized representatives.</a:t>
            </a:r>
          </a:p>
        </p:txBody>
      </p:sp>
      <p:sp>
        <p:nvSpPr>
          <p:cNvPr id="59396" name="Slide Number Placeholder 3">
            <a:extLst>
              <a:ext uri="{FF2B5EF4-FFF2-40B4-BE49-F238E27FC236}">
                <a16:creationId xmlns:a16="http://schemas.microsoft.com/office/drawing/2014/main" id="{ADD83D86-F55C-4F3A-A66D-FDC1200C10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4899557E-B23A-4ABA-ACBA-B385CD55FCAA}" type="slidenum">
              <a:rPr lang="en-US" altLang="en-US" sz="1000" u="none">
                <a:solidFill>
                  <a:srgbClr val="000000"/>
                </a:solidFill>
              </a:rPr>
              <a:pPr>
                <a:defRPr/>
              </a:pPr>
              <a:t>62</a:t>
            </a:fld>
            <a:endParaRPr lang="en-US" altLang="en-US" sz="1000" u="none">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B74965C-3373-4A90-9971-56DD1763AAD3}"/>
              </a:ext>
            </a:extLst>
          </p:cNvPr>
          <p:cNvSpPr>
            <a:spLocks noGrp="1" noRot="1" noChangeAspect="1" noChangeArrowheads="1" noTextEdit="1"/>
          </p:cNvSpPr>
          <p:nvPr>
            <p:ph type="sldImg"/>
          </p:nvPr>
        </p:nvSpPr>
        <p:spPr>
          <a:xfrm>
            <a:off x="1352550" y="1173163"/>
            <a:ext cx="4224338" cy="3167062"/>
          </a:xfrm>
          <a:ln/>
        </p:spPr>
      </p:sp>
      <p:sp>
        <p:nvSpPr>
          <p:cNvPr id="49155" name="Notes Placeholder 2">
            <a:extLst>
              <a:ext uri="{FF2B5EF4-FFF2-40B4-BE49-F238E27FC236}">
                <a16:creationId xmlns:a16="http://schemas.microsoft.com/office/drawing/2014/main" id="{EC1B0A0C-BBA9-4CB4-B216-74F8E2456C9C}"/>
              </a:ext>
            </a:extLst>
          </p:cNvPr>
          <p:cNvSpPr>
            <a:spLocks noGrp="1"/>
          </p:cNvSpPr>
          <p:nvPr>
            <p:ph type="body" idx="1"/>
          </p:nvPr>
        </p:nvSpPr>
        <p:spPr>
          <a:xfrm>
            <a:off x="588688" y="4505354"/>
            <a:ext cx="5928574" cy="426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84">
              <a:defRPr/>
            </a:pPr>
            <a:r>
              <a:rPr lang="en-US" altLang="en-US" b="1" dirty="0">
                <a:latin typeface="Arial" panose="020B0604020202020204" pitchFamily="34" charset="0"/>
                <a:cs typeface="Arial" panose="020B0604020202020204" pitchFamily="34" charset="0"/>
              </a:rPr>
              <a:t>NCDOL Photo Library: City of Apex, 4/12/2011 Partnership Site, Permission Letter Obtained. </a:t>
            </a:r>
            <a:r>
              <a:rPr lang="en-US" altLang="en-US" b="1" dirty="0">
                <a:latin typeface="Arial" panose="020B0604020202020204" pitchFamily="34" charset="0"/>
              </a:rPr>
              <a:t>Ventilation of confined space using a fresh air blower. </a:t>
            </a:r>
            <a:endParaRPr lang="en-US" altLang="en-US" b="1"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Discuss the definitions:</a:t>
            </a:r>
          </a:p>
          <a:p>
            <a:endParaRPr lang="en-US" altLang="en-US" dirty="0">
              <a:latin typeface="Arial" panose="020B0604020202020204" pitchFamily="34" charset="0"/>
            </a:endParaRPr>
          </a:p>
          <a:p>
            <a:r>
              <a:rPr lang="en-US" altLang="en-US" dirty="0">
                <a:latin typeface="Arial" panose="020B0604020202020204" pitchFamily="34" charset="0"/>
              </a:rPr>
              <a:t>"Authorized entrant" means an employee who is authorized by the employer to enter a permit space. </a:t>
            </a:r>
            <a:br>
              <a:rPr lang="en-US" altLang="en-US" dirty="0">
                <a:latin typeface="Arial" panose="020B0604020202020204" pitchFamily="34" charset="0"/>
              </a:rPr>
            </a:br>
            <a:endParaRPr lang="en-US" altLang="en-US" dirty="0">
              <a:latin typeface="Arial" panose="020B0604020202020204" pitchFamily="34" charset="0"/>
            </a:endParaRPr>
          </a:p>
          <a:p>
            <a:r>
              <a:rPr lang="en-US" altLang="en-US" dirty="0">
                <a:latin typeface="Arial" panose="020B0604020202020204" pitchFamily="34" charset="0"/>
              </a:rPr>
              <a:t>"Attendant" means an individual stationed outside one or more permit spaces who monitors the authorized entrants and who performs all attendant's duties assigned in the employer's permit space program. </a:t>
            </a:r>
            <a:br>
              <a:rPr lang="en-US" altLang="en-US" dirty="0">
                <a:latin typeface="Arial" panose="020B0604020202020204" pitchFamily="34" charset="0"/>
              </a:rPr>
            </a:br>
            <a:endParaRPr lang="en-US" altLang="en-US" dirty="0">
              <a:latin typeface="Arial" panose="020B0604020202020204" pitchFamily="34" charset="0"/>
            </a:endParaRPr>
          </a:p>
          <a:p>
            <a:r>
              <a:rPr lang="en-US" altLang="en-US" dirty="0">
                <a:latin typeface="Arial" panose="020B0604020202020204" pitchFamily="34" charset="0"/>
              </a:rPr>
              <a:t>"Entry supervisor" means the person (such as the employer, foreman, or crew chief) responsible for determining if acceptable entry conditions are present at a permit space where entry is planned, for authorizing entry and overseeing entry operations, and for terminating entry as required by this section.</a:t>
            </a:r>
          </a:p>
        </p:txBody>
      </p:sp>
      <p:sp>
        <p:nvSpPr>
          <p:cNvPr id="49156" name="Slide Number Placeholder 3">
            <a:extLst>
              <a:ext uri="{FF2B5EF4-FFF2-40B4-BE49-F238E27FC236}">
                <a16:creationId xmlns:a16="http://schemas.microsoft.com/office/drawing/2014/main" id="{90B23F26-9C40-45F1-A645-E86240FBF8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688DA417-C4FF-4725-B9AA-33252DA4B525}" type="slidenum">
              <a:rPr lang="en-US" altLang="en-US" sz="1000" u="none">
                <a:solidFill>
                  <a:srgbClr val="000000"/>
                </a:solidFill>
              </a:rPr>
              <a:pPr>
                <a:defRPr/>
              </a:pPr>
              <a:t>63</a:t>
            </a:fld>
            <a:endParaRPr lang="en-US" altLang="en-US" sz="1000" u="none">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146892D-A5B0-4D34-B0D1-0D4C7C739D06}"/>
              </a:ext>
            </a:extLst>
          </p:cNvPr>
          <p:cNvSpPr>
            <a:spLocks noGrp="1" noRot="1" noChangeAspect="1" noChangeArrowheads="1" noTextEdit="1"/>
          </p:cNvSpPr>
          <p:nvPr>
            <p:ph type="sldImg"/>
          </p:nvPr>
        </p:nvSpPr>
        <p:spPr>
          <a:xfrm>
            <a:off x="1352550" y="1173163"/>
            <a:ext cx="4224338" cy="3167062"/>
          </a:xfrm>
          <a:ln/>
        </p:spPr>
      </p:sp>
      <p:sp>
        <p:nvSpPr>
          <p:cNvPr id="51203" name="Notes Placeholder 2">
            <a:extLst>
              <a:ext uri="{FF2B5EF4-FFF2-40B4-BE49-F238E27FC236}">
                <a16:creationId xmlns:a16="http://schemas.microsoft.com/office/drawing/2014/main" id="{05B934E4-B9ED-4A1E-8AB0-605E8A33B14A}"/>
              </a:ext>
            </a:extLst>
          </p:cNvPr>
          <p:cNvSpPr>
            <a:spLocks noGrp="1"/>
          </p:cNvSpPr>
          <p:nvPr>
            <p:ph type="body" idx="1"/>
          </p:nvPr>
        </p:nvSpPr>
        <p:spPr>
          <a:xfrm>
            <a:off x="588688" y="4505354"/>
            <a:ext cx="5928574" cy="426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22384">
              <a:defRPr/>
            </a:pPr>
            <a:r>
              <a:rPr lang="en-US" altLang="en-US" b="1" dirty="0">
                <a:latin typeface="Arial" panose="020B0604020202020204" pitchFamily="34" charset="0"/>
                <a:cs typeface="Arial" panose="020B0604020202020204" pitchFamily="34" charset="0"/>
              </a:rPr>
              <a:t>NCDOL Photo Library: City of Apex, 4/12/2011 Partnership Site, Permission Letter Obtained. An employee entering a confined space water well.</a:t>
            </a:r>
          </a:p>
          <a:p>
            <a:pPr marL="0" lvl="1"/>
            <a:endParaRPr lang="en-US" altLang="en-US" b="0" dirty="0">
              <a:latin typeface="Arial" panose="020B0604020202020204" pitchFamily="34" charset="0"/>
              <a:cs typeface="Arial" panose="020B0604020202020204" pitchFamily="34" charset="0"/>
            </a:endParaRPr>
          </a:p>
          <a:p>
            <a:pPr marL="0" lvl="1"/>
            <a:r>
              <a:rPr lang="en-US" altLang="en-US" b="0" dirty="0">
                <a:latin typeface="Arial" panose="020B0604020202020204" pitchFamily="34" charset="0"/>
                <a:cs typeface="Arial" panose="020B0604020202020204" pitchFamily="34" charset="0"/>
              </a:rPr>
              <a:t>Discuss the duties and responsibility of the employer to train the Authorized Entrant.</a:t>
            </a:r>
          </a:p>
          <a:p>
            <a:pPr marL="0" lvl="1"/>
            <a:endParaRPr lang="en-US" altLang="en-US" dirty="0">
              <a:latin typeface="Arial" panose="020B0604020202020204" pitchFamily="34" charset="0"/>
            </a:endParaRPr>
          </a:p>
          <a:p>
            <a:pPr marL="0" lvl="1"/>
            <a:r>
              <a:rPr lang="en-US" altLang="en-US" b="1" dirty="0">
                <a:latin typeface="Arial" panose="020B0604020202020204" pitchFamily="34" charset="0"/>
              </a:rPr>
              <a:t>Authorized Entrant</a:t>
            </a:r>
            <a:r>
              <a:rPr lang="en-US" altLang="en-US" dirty="0">
                <a:latin typeface="Arial" panose="020B0604020202020204" pitchFamily="34" charset="0"/>
              </a:rPr>
              <a:t>: </a:t>
            </a:r>
          </a:p>
          <a:p>
            <a:pPr marL="0" lvl="1"/>
            <a:endParaRPr lang="en-US" altLang="en-US" dirty="0">
              <a:latin typeface="Arial" panose="020B0604020202020204" pitchFamily="34" charset="0"/>
            </a:endParaRPr>
          </a:p>
          <a:p>
            <a:pPr marL="0" lvl="1"/>
            <a:r>
              <a:rPr lang="en-US" altLang="en-US" b="0" dirty="0">
                <a:latin typeface="Arial" panose="020B0604020202020204" pitchFamily="34" charset="0"/>
              </a:rPr>
              <a:t>-Must know space hazards, including information on the mode of exposure (e.g., inhalation or dermal absorption), signs or symptoms, and consequences     of exposure.</a:t>
            </a:r>
          </a:p>
          <a:p>
            <a:pPr marL="0" lvl="1"/>
            <a:r>
              <a:rPr lang="en-US" altLang="en-US" b="0" dirty="0">
                <a:latin typeface="Arial" panose="020B0604020202020204" pitchFamily="34" charset="0"/>
              </a:rPr>
              <a:t>-Use appropriate personal protective equipment properly (e.g., face and eye protection, and other forms of barrier protection such as gloves, aprons and coveralls).</a:t>
            </a:r>
          </a:p>
          <a:p>
            <a:pPr marL="0" lvl="1"/>
            <a:r>
              <a:rPr lang="en-US" altLang="en-US" b="0" dirty="0">
                <a:latin typeface="Arial" panose="020B0604020202020204" pitchFamily="34" charset="0"/>
              </a:rPr>
              <a:t>-Maintain communication with attendants to enable the attendant to monitor the entrant’s status as well as to alert the entrant to evacuate.</a:t>
            </a:r>
          </a:p>
          <a:p>
            <a:pPr marL="0" lvl="1"/>
            <a:endParaRPr lang="en-US" altLang="en-US" b="0" dirty="0">
              <a:latin typeface="Arial" panose="020B0604020202020204" pitchFamily="34" charset="0"/>
            </a:endParaRPr>
          </a:p>
          <a:p>
            <a:pPr marL="0" lvl="1"/>
            <a:r>
              <a:rPr lang="en-US" altLang="en-US" b="0" dirty="0">
                <a:latin typeface="Arial" panose="020B0604020202020204" pitchFamily="34" charset="0"/>
              </a:rPr>
              <a:t>-Exit from permit space as soon as possible when ordered by an authorized person, when the entrant recognizes the warning signs or symptoms of exposure exist, when a prohibited condition exists, or when an automatic alarm is activated.</a:t>
            </a:r>
          </a:p>
          <a:p>
            <a:pPr marL="0" lvl="1"/>
            <a:endParaRPr lang="en-US" altLang="en-US" b="0" dirty="0">
              <a:latin typeface="Arial" panose="020B0604020202020204" pitchFamily="34" charset="0"/>
            </a:endParaRPr>
          </a:p>
          <a:p>
            <a:pPr marL="0" lvl="1"/>
            <a:r>
              <a:rPr lang="en-US" altLang="en-US" b="0" dirty="0">
                <a:latin typeface="Arial" panose="020B0604020202020204" pitchFamily="34" charset="0"/>
              </a:rPr>
              <a:t>Alert the attendant when a prohibited condition exists or when warning signs or symptoms of exposure exist.</a:t>
            </a:r>
            <a:endParaRPr lang="en-US" altLang="en-US" b="0" dirty="0">
              <a:latin typeface="Arial" panose="020B0604020202020204" pitchFamily="34" charset="0"/>
              <a:cs typeface="Arial" panose="020B0604020202020204" pitchFamily="34" charset="0"/>
            </a:endParaRPr>
          </a:p>
          <a:p>
            <a:pPr marL="0" lvl="1"/>
            <a:endParaRPr lang="en-US" altLang="en-US" dirty="0">
              <a:latin typeface="Arial" panose="020B0604020202020204" pitchFamily="34" charset="0"/>
              <a:cs typeface="Arial" panose="020B0604020202020204" pitchFamily="34" charset="0"/>
            </a:endParaRPr>
          </a:p>
        </p:txBody>
      </p:sp>
      <p:sp>
        <p:nvSpPr>
          <p:cNvPr id="51204" name="Slide Number Placeholder 3">
            <a:extLst>
              <a:ext uri="{FF2B5EF4-FFF2-40B4-BE49-F238E27FC236}">
                <a16:creationId xmlns:a16="http://schemas.microsoft.com/office/drawing/2014/main" id="{39CDFD9B-3611-4176-A53D-A5E7CCDAE1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F0751966-4648-4F5C-BA80-D68049282C09}" type="slidenum">
              <a:rPr lang="en-US" altLang="en-US" sz="1000" u="none">
                <a:solidFill>
                  <a:srgbClr val="000000"/>
                </a:solidFill>
              </a:rPr>
              <a:pPr>
                <a:defRPr/>
              </a:pPr>
              <a:t>64</a:t>
            </a:fld>
            <a:endParaRPr lang="en-US" altLang="en-US" sz="1000" u="none">
              <a:solidFill>
                <a:srgbClr val="000000"/>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30DFA37-577A-4500-9F1D-39C8FBD157D9}"/>
              </a:ext>
            </a:extLst>
          </p:cNvPr>
          <p:cNvSpPr>
            <a:spLocks noGrp="1" noRot="1" noChangeAspect="1" noChangeArrowheads="1" noTextEdit="1"/>
          </p:cNvSpPr>
          <p:nvPr>
            <p:ph type="sldImg"/>
          </p:nvPr>
        </p:nvSpPr>
        <p:spPr>
          <a:xfrm>
            <a:off x="1352550" y="1173163"/>
            <a:ext cx="4224338" cy="3167062"/>
          </a:xfrm>
          <a:ln/>
        </p:spPr>
      </p:sp>
      <p:sp>
        <p:nvSpPr>
          <p:cNvPr id="53251" name="Notes Placeholder 2">
            <a:extLst>
              <a:ext uri="{FF2B5EF4-FFF2-40B4-BE49-F238E27FC236}">
                <a16:creationId xmlns:a16="http://schemas.microsoft.com/office/drawing/2014/main" id="{2837ED7A-15D7-4A2D-89C7-1B0F6A4C423F}"/>
              </a:ext>
            </a:extLst>
          </p:cNvPr>
          <p:cNvSpPr>
            <a:spLocks noGrp="1"/>
          </p:cNvSpPr>
          <p:nvPr>
            <p:ph type="body" idx="1"/>
          </p:nvPr>
        </p:nvSpPr>
        <p:spPr>
          <a:xfrm>
            <a:off x="588688" y="4505354"/>
            <a:ext cx="5928574" cy="426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 the above (attendant duties) and responsibility of the employer to deliver the training and knowledge.</a:t>
            </a:r>
          </a:p>
          <a:p>
            <a:endParaRPr lang="en-US" altLang="en-US" b="1"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292FE2BF-2C69-4F9D-B8B9-6A630E7DAC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7ED0AE5F-AEB3-4598-96CD-8BF0B7E2D0ED}" type="slidenum">
              <a:rPr lang="en-US" altLang="en-US" sz="1000" u="none">
                <a:solidFill>
                  <a:srgbClr val="000000"/>
                </a:solidFill>
              </a:rPr>
              <a:pPr>
                <a:defRPr/>
              </a:pPr>
              <a:t>65</a:t>
            </a:fld>
            <a:endParaRPr lang="en-US" altLang="en-US" sz="1000" u="none">
              <a:solidFill>
                <a:srgbClr val="000000"/>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5FDB3D3-EE3B-4D2A-B4DE-8B2EE323D3E6}"/>
              </a:ext>
            </a:extLst>
          </p:cNvPr>
          <p:cNvSpPr>
            <a:spLocks noGrp="1" noRot="1" noChangeAspect="1" noChangeArrowheads="1" noTextEdit="1"/>
          </p:cNvSpPr>
          <p:nvPr>
            <p:ph type="sldImg"/>
          </p:nvPr>
        </p:nvSpPr>
        <p:spPr>
          <a:xfrm>
            <a:off x="1352550" y="1173163"/>
            <a:ext cx="4224338" cy="3167062"/>
          </a:xfrm>
          <a:ln/>
        </p:spPr>
      </p:sp>
      <p:sp>
        <p:nvSpPr>
          <p:cNvPr id="55299" name="Notes Placeholder 2">
            <a:extLst>
              <a:ext uri="{FF2B5EF4-FFF2-40B4-BE49-F238E27FC236}">
                <a16:creationId xmlns:a16="http://schemas.microsoft.com/office/drawing/2014/main" id="{E86C6881-43C3-462F-97BC-4937E68A5EA2}"/>
              </a:ext>
            </a:extLst>
          </p:cNvPr>
          <p:cNvSpPr>
            <a:spLocks noGrp="1"/>
          </p:cNvSpPr>
          <p:nvPr>
            <p:ph type="body" idx="1"/>
          </p:nvPr>
        </p:nvSpPr>
        <p:spPr>
          <a:xfrm>
            <a:off x="588688" y="4505354"/>
            <a:ext cx="5928574" cy="426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84">
              <a:defRPr/>
            </a:pPr>
            <a:r>
              <a:rPr lang="en-US" altLang="en-US" b="1" dirty="0">
                <a:latin typeface="Arial" panose="020B0604020202020204" pitchFamily="34" charset="0"/>
              </a:rPr>
              <a:t>NCDOL Photo Library: Photo taken by NCDOL Employee Robert O’Neal, Public Access</a:t>
            </a:r>
          </a:p>
          <a:p>
            <a:endParaRPr lang="en-US" altLang="en-US" b="1" dirty="0">
              <a:latin typeface="Arial" panose="020B0604020202020204" pitchFamily="34" charset="0"/>
            </a:endParaRPr>
          </a:p>
          <a:p>
            <a:r>
              <a:rPr lang="en-US" altLang="en-US" b="1" dirty="0">
                <a:latin typeface="Arial" panose="020B0604020202020204" pitchFamily="34" charset="0"/>
              </a:rPr>
              <a:t>Discuss these other duties of the attendant:</a:t>
            </a:r>
          </a:p>
          <a:p>
            <a:endParaRPr lang="en-US" altLang="en-US" dirty="0">
              <a:latin typeface="Arial" panose="020B0604020202020204" pitchFamily="34" charset="0"/>
            </a:endParaRPr>
          </a:p>
          <a:p>
            <a:pPr marL="172948" indent="-172948">
              <a:buFont typeface="Arial" panose="020B0604020202020204" pitchFamily="34" charset="0"/>
              <a:buChar char="•"/>
            </a:pPr>
            <a:r>
              <a:rPr lang="en-US" altLang="en-US" dirty="0">
                <a:latin typeface="Arial" panose="020B0604020202020204" pitchFamily="34" charset="0"/>
              </a:rPr>
              <a:t>When unauthorized persons approach the entry way, what should the attendant do? </a:t>
            </a:r>
          </a:p>
          <a:p>
            <a:pPr marL="172948" indent="-172948">
              <a:buFont typeface="Arial" panose="020B0604020202020204" pitchFamily="34" charset="0"/>
              <a:buChar char="•"/>
            </a:pPr>
            <a:endParaRPr lang="en-US" altLang="en-US" dirty="0">
              <a:latin typeface="Arial" panose="020B0604020202020204" pitchFamily="34" charset="0"/>
            </a:endParaRPr>
          </a:p>
          <a:p>
            <a:pPr marL="172948" indent="-172948">
              <a:buFont typeface="Arial" panose="020B0604020202020204" pitchFamily="34" charset="0"/>
              <a:buChar char="•"/>
            </a:pPr>
            <a:r>
              <a:rPr lang="en-US" altLang="en-US" dirty="0">
                <a:latin typeface="Arial" panose="020B0604020202020204" pitchFamily="34" charset="0"/>
              </a:rPr>
              <a:t>What and what not to do when the attendant performs a non-entry rescue.</a:t>
            </a:r>
          </a:p>
          <a:p>
            <a:pPr marL="172948" indent="-172948">
              <a:buFont typeface="Arial" panose="020B0604020202020204" pitchFamily="34" charset="0"/>
              <a:buChar char="•"/>
            </a:pPr>
            <a:endParaRPr lang="en-US" altLang="en-US" dirty="0">
              <a:latin typeface="Arial" panose="020B0604020202020204" pitchFamily="34" charset="0"/>
            </a:endParaRPr>
          </a:p>
          <a:p>
            <a:pPr marL="172948" indent="-172948">
              <a:buFont typeface="Arial" panose="020B0604020202020204" pitchFamily="34" charset="0"/>
              <a:buChar char="•"/>
            </a:pPr>
            <a:r>
              <a:rPr lang="en-US" altLang="en-US" dirty="0">
                <a:latin typeface="Arial" panose="020B0604020202020204" pitchFamily="34" charset="0"/>
              </a:rPr>
              <a:t>State that the attendant does not perform any other duties.</a:t>
            </a:r>
          </a:p>
          <a:p>
            <a:pPr marL="172948" indent="-172948">
              <a:buFont typeface="Arial" panose="020B0604020202020204" pitchFamily="34" charset="0"/>
              <a:buChar char="•"/>
            </a:pPr>
            <a:endParaRPr lang="en-US" altLang="en-US" dirty="0">
              <a:latin typeface="Arial" panose="020B0604020202020204" pitchFamily="34" charset="0"/>
            </a:endParaRPr>
          </a:p>
          <a:p>
            <a:pPr marL="172948" indent="-172948">
              <a:buFont typeface="Arial" panose="020B0604020202020204" pitchFamily="34" charset="0"/>
              <a:buChar char="•"/>
            </a:pPr>
            <a:r>
              <a:rPr lang="en-US" altLang="en-US" dirty="0">
                <a:latin typeface="Arial" panose="020B0604020202020204" pitchFamily="34" charset="0"/>
              </a:rPr>
              <a:t>Entry by an attendant for rescue may only be accomplished if the attendant has been trained in rescue procedures, is properly equipped, and only if the attendant is relieved by another trained attendant. </a:t>
            </a:r>
          </a:p>
          <a:p>
            <a:pPr marL="634139" lvl="1" indent="-172948">
              <a:buFont typeface="Arial" panose="020B0604020202020204" pitchFamily="34" charset="0"/>
              <a:buChar char="•"/>
            </a:pPr>
            <a:endParaRPr lang="en-US" altLang="en-US" dirty="0">
              <a:latin typeface="Arial" panose="020B0604020202020204" pitchFamily="34" charset="0"/>
            </a:endParaRPr>
          </a:p>
          <a:p>
            <a:pPr marL="634139" lvl="1" indent="-172948">
              <a:buFont typeface="Arial" panose="020B0604020202020204" pitchFamily="34" charset="0"/>
              <a:buChar char="•"/>
            </a:pPr>
            <a:r>
              <a:rPr lang="en-US" altLang="en-US" dirty="0">
                <a:latin typeface="Arial" panose="020B0604020202020204" pitchFamily="34" charset="0"/>
              </a:rPr>
              <a:t>Discuss what properly equipped should involve.</a:t>
            </a:r>
          </a:p>
        </p:txBody>
      </p:sp>
      <p:sp>
        <p:nvSpPr>
          <p:cNvPr id="55300" name="Slide Number Placeholder 3">
            <a:extLst>
              <a:ext uri="{FF2B5EF4-FFF2-40B4-BE49-F238E27FC236}">
                <a16:creationId xmlns:a16="http://schemas.microsoft.com/office/drawing/2014/main" id="{F3EB4A95-ECA8-462A-A5D7-089666DE26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3263E1EB-BEC3-4869-B4F5-32A62312A47E}" type="slidenum">
              <a:rPr lang="en-US" altLang="en-US" sz="1000" u="none">
                <a:solidFill>
                  <a:srgbClr val="000000"/>
                </a:solidFill>
              </a:rPr>
              <a:pPr>
                <a:defRPr/>
              </a:pPr>
              <a:t>66</a:t>
            </a:fld>
            <a:endParaRPr lang="en-US" altLang="en-US" sz="1000" u="none">
              <a:solidFill>
                <a:srgbClr val="000000"/>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C33B0F3-7835-4692-B738-1600264154B4}"/>
              </a:ext>
            </a:extLst>
          </p:cNvPr>
          <p:cNvSpPr>
            <a:spLocks noGrp="1" noRot="1" noChangeAspect="1" noChangeArrowheads="1" noTextEdit="1"/>
          </p:cNvSpPr>
          <p:nvPr>
            <p:ph type="sldImg"/>
          </p:nvPr>
        </p:nvSpPr>
        <p:spPr>
          <a:xfrm>
            <a:off x="1352550" y="1173163"/>
            <a:ext cx="4224338" cy="3167062"/>
          </a:xfrm>
          <a:ln/>
        </p:spPr>
      </p:sp>
      <p:sp>
        <p:nvSpPr>
          <p:cNvPr id="61443" name="Notes Placeholder 2">
            <a:extLst>
              <a:ext uri="{FF2B5EF4-FFF2-40B4-BE49-F238E27FC236}">
                <a16:creationId xmlns:a16="http://schemas.microsoft.com/office/drawing/2014/main" id="{E191F27E-D916-48C5-8AD7-424A2E4D368E}"/>
              </a:ext>
            </a:extLst>
          </p:cNvPr>
          <p:cNvSpPr>
            <a:spLocks noGrp="1"/>
          </p:cNvSpPr>
          <p:nvPr>
            <p:ph type="body" idx="1"/>
          </p:nvPr>
        </p:nvSpPr>
        <p:spPr>
          <a:xfrm>
            <a:off x="280710" y="4586826"/>
            <a:ext cx="6621524" cy="41876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84">
              <a:defRPr/>
            </a:pPr>
            <a:r>
              <a:rPr lang="en-US" altLang="en-US" b="1" dirty="0">
                <a:latin typeface="Arial" panose="020B0604020202020204" pitchFamily="34" charset="0"/>
                <a:cs typeface="Arial" panose="020B0604020202020204" pitchFamily="34" charset="0"/>
              </a:rPr>
              <a:t>NCDOL Photo Library: City of Apex, 4/12/2011 Partnership Site, Permission Letter Obtained. </a:t>
            </a:r>
            <a:r>
              <a:rPr lang="en-US" altLang="en-US" b="1" dirty="0">
                <a:latin typeface="Arial" panose="020B0604020202020204" pitchFamily="34" charset="0"/>
              </a:rPr>
              <a:t>Non-entry rescue.</a:t>
            </a:r>
            <a:endParaRPr lang="en-US" altLang="en-US"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Ask the class the following question. “Letter of Interpretation”</a:t>
            </a:r>
          </a:p>
          <a:p>
            <a:r>
              <a:rPr lang="en-US" altLang="en-US" dirty="0">
                <a:latin typeface="Arial" panose="020B0604020202020204" pitchFamily="34" charset="0"/>
              </a:rPr>
              <a:t>https://www.osha.gov/pls/oshaweb/owadisp.show_document?p_table=INTERPRETATIONS&amp;p_id=23735</a:t>
            </a:r>
          </a:p>
          <a:p>
            <a:endParaRPr lang="en-US" altLang="en-US" dirty="0">
              <a:latin typeface="Arial" panose="020B0604020202020204" pitchFamily="34" charset="0"/>
            </a:endParaRPr>
          </a:p>
          <a:p>
            <a:r>
              <a:rPr lang="en-US" altLang="en-US" b="1" dirty="0">
                <a:latin typeface="Arial" panose="020B0604020202020204" pitchFamily="34" charset="0"/>
              </a:rPr>
              <a:t>Question:</a:t>
            </a:r>
            <a:r>
              <a:rPr lang="en-US" altLang="en-US" dirty="0">
                <a:latin typeface="Arial" panose="020B0604020202020204" pitchFamily="34" charset="0"/>
              </a:rPr>
              <a:t> </a:t>
            </a:r>
            <a:r>
              <a:rPr lang="en-US" altLang="en-US" u="none" dirty="0">
                <a:latin typeface="Arial" panose="020B0604020202020204" pitchFamily="34" charset="0"/>
              </a:rPr>
              <a:t>Assuming the attendant meets all the training requirements of a member of the rescue service as outlined in section 29 CFR 1910.146(k), may the attendant participate as a part of the rescue service in a non-entry capacity once entry rescue procedures have been initiated and the rescue duties to which the attendant is assigned do not interfere with the attendant's primary duty to monitor and protect the authorized entrant?</a:t>
            </a:r>
            <a:br>
              <a:rPr lang="en-US" altLang="en-US" dirty="0">
                <a:latin typeface="Arial" panose="020B0604020202020204" pitchFamily="34" charset="0"/>
              </a:rPr>
            </a:br>
            <a:br>
              <a:rPr lang="en-US" altLang="en-US" dirty="0">
                <a:latin typeface="Arial" panose="020B0604020202020204" pitchFamily="34" charset="0"/>
              </a:rPr>
            </a:br>
            <a:r>
              <a:rPr lang="en-US" altLang="en-US" b="1" dirty="0">
                <a:latin typeface="Arial" panose="020B0604020202020204" pitchFamily="34" charset="0"/>
              </a:rPr>
              <a:t>Response:</a:t>
            </a:r>
            <a:r>
              <a:rPr lang="en-US" altLang="en-US" dirty="0">
                <a:latin typeface="Arial" panose="020B0604020202020204" pitchFamily="34" charset="0"/>
              </a:rPr>
              <a:t> </a:t>
            </a:r>
            <a:r>
              <a:rPr lang="en-US" altLang="en-US" dirty="0">
                <a:solidFill>
                  <a:srgbClr val="FF0000"/>
                </a:solidFill>
                <a:latin typeface="Arial" panose="020B0604020202020204" pitchFamily="34" charset="0"/>
              </a:rPr>
              <a:t>Under the conditions described, an attendant may participate as part of the rescue service in a non-entry capacity once entry rescue procedures have been initiated, provided that the attendant performs no duties that might interfere with the attendant's primary duty to effectively monitor and protect all the authorized entrants for all the permit-spaces he/she is attending and for whom he/she is responsible. </a:t>
            </a:r>
            <a:r>
              <a:rPr lang="en-US" altLang="en-US" dirty="0">
                <a:latin typeface="Arial" panose="020B0604020202020204" pitchFamily="34" charset="0"/>
              </a:rPr>
              <a:t>However, you don’t elaborate on the extent of the duties that your attendant would be participating in as a rescue service member in a non-entry capacity. If the attendant will be performing the same non-entry rescue duties as specified in the employer's rescue procedures in which the attendant has been trained, then those duties may be acceptable. However, duties additional to those that this employee already has as an attendant have a high chance of distracting an attendant from adequately monitoring or protecting authorized entrants; this type of distraction from the monitoring and protecting of authorized entrants would be prohibited. In addition, if your attendant should have to tend to his/her primary duties as an attendant while participating in the rescue as you described, this type of rescue interference would have to be considered in evaluating the rescue service's ability to function appropriately as required under §1910.146(k)(1)(ii).</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2329078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61768465-E4FB-4A3D-B95D-12AEC0E183DA}"/>
              </a:ext>
            </a:extLst>
          </p:cNvPr>
          <p:cNvSpPr>
            <a:spLocks noGrp="1" noRot="1" noChangeAspect="1" noChangeArrowheads="1" noTextEdit="1"/>
          </p:cNvSpPr>
          <p:nvPr>
            <p:ph type="sldImg"/>
          </p:nvPr>
        </p:nvSpPr>
        <p:spPr>
          <a:xfrm>
            <a:off x="1352550" y="1173163"/>
            <a:ext cx="4224338" cy="3167062"/>
          </a:xfrm>
          <a:ln/>
        </p:spPr>
      </p:sp>
      <p:sp>
        <p:nvSpPr>
          <p:cNvPr id="60419" name="Notes Placeholder 2">
            <a:extLst>
              <a:ext uri="{FF2B5EF4-FFF2-40B4-BE49-F238E27FC236}">
                <a16:creationId xmlns:a16="http://schemas.microsoft.com/office/drawing/2014/main" id="{71CA4E81-9CBD-4927-A2B1-C369651330FC}"/>
              </a:ext>
            </a:extLst>
          </p:cNvPr>
          <p:cNvSpPr>
            <a:spLocks noGrp="1"/>
          </p:cNvSpPr>
          <p:nvPr>
            <p:ph type="body" idx="1"/>
          </p:nvPr>
        </p:nvSpPr>
        <p:spPr>
          <a:xfrm>
            <a:off x="588688" y="4505354"/>
            <a:ext cx="5928574" cy="42690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a:latin typeface="Arial" panose="020B0604020202020204" pitchFamily="34" charset="0"/>
                <a:cs typeface="Arial" panose="020B0604020202020204" pitchFamily="34" charset="0"/>
              </a:rPr>
              <a:t>Discuss the Entry Supervisors responsibilities and duties:</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-Know the requirements of the confined space entry program, including proper execution of duties of entrants, attendants and rescue personnel.</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-Verify that all required actions have been taken prior to endorsing the permit and allowing entry to begin and ensure that acceptable conditions are maintained for the duration of the entry.</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-Verify that rescue services are available prior to and throughout the entry and that the means for summoning them are operable.</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-Communicate the status and requirements of the entry to other Entry Supervisor/Leader(s) whenever the Entry Supervisor/Leader is changed.</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-Terminate entry, assure removal of personnel and equipment, and revoke or cancel the permit when required.</a:t>
            </a:r>
          </a:p>
          <a:p>
            <a:pPr marL="230597" indent="-230597">
              <a:defRPr/>
            </a:pPr>
            <a:endParaRPr lang="en-US" altLang="en-US" dirty="0">
              <a:latin typeface="Arial" panose="020B0604020202020204" pitchFamily="34" charset="0"/>
            </a:endParaRPr>
          </a:p>
        </p:txBody>
      </p:sp>
      <p:sp>
        <p:nvSpPr>
          <p:cNvPr id="57348" name="Slide Number Placeholder 3">
            <a:extLst>
              <a:ext uri="{FF2B5EF4-FFF2-40B4-BE49-F238E27FC236}">
                <a16:creationId xmlns:a16="http://schemas.microsoft.com/office/drawing/2014/main" id="{3FD770B6-1E53-4146-AD8D-8EE6C5DA57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19CDE751-40A5-4B2A-807A-CED87384AA12}" type="slidenum">
              <a:rPr lang="en-US" altLang="en-US" sz="1000" u="none">
                <a:solidFill>
                  <a:srgbClr val="000000"/>
                </a:solidFill>
              </a:rPr>
              <a:pPr>
                <a:defRPr/>
              </a:pPr>
              <a:t>68</a:t>
            </a:fld>
            <a:endParaRPr lang="en-US" altLang="en-US" sz="1000" u="none">
              <a:solidFill>
                <a:srgbClr val="000000"/>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C33B0F3-7835-4692-B738-1600264154B4}"/>
              </a:ext>
            </a:extLst>
          </p:cNvPr>
          <p:cNvSpPr>
            <a:spLocks noGrp="1" noRot="1" noChangeAspect="1" noChangeArrowheads="1" noTextEdit="1"/>
          </p:cNvSpPr>
          <p:nvPr>
            <p:ph type="sldImg"/>
          </p:nvPr>
        </p:nvSpPr>
        <p:spPr>
          <a:xfrm>
            <a:off x="1352550" y="1173163"/>
            <a:ext cx="4224338" cy="3167062"/>
          </a:xfrm>
          <a:ln/>
        </p:spPr>
      </p:sp>
      <p:sp>
        <p:nvSpPr>
          <p:cNvPr id="61443" name="Notes Placeholder 2">
            <a:extLst>
              <a:ext uri="{FF2B5EF4-FFF2-40B4-BE49-F238E27FC236}">
                <a16:creationId xmlns:a16="http://schemas.microsoft.com/office/drawing/2014/main" id="{E191F27E-D916-48C5-8AD7-424A2E4D368E}"/>
              </a:ext>
            </a:extLst>
          </p:cNvPr>
          <p:cNvSpPr>
            <a:spLocks noGrp="1"/>
          </p:cNvSpPr>
          <p:nvPr>
            <p:ph type="body" idx="1"/>
          </p:nvPr>
        </p:nvSpPr>
        <p:spPr>
          <a:xfrm>
            <a:off x="280710" y="4586826"/>
            <a:ext cx="6621524" cy="41876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84">
              <a:defRPr/>
            </a:pPr>
            <a:r>
              <a:rPr lang="en-US" altLang="en-US" b="1" dirty="0">
                <a:latin typeface="Arial" panose="020B0604020202020204" pitchFamily="34" charset="0"/>
              </a:rPr>
              <a:t>NCDOL Photo Library: Photo taken by NCDOL Employee Robert O’Neal, Public Access. Photo identifies a confined space site.</a:t>
            </a:r>
          </a:p>
          <a:p>
            <a:endParaRPr lang="en-US" altLang="en-US" dirty="0">
              <a:latin typeface="Arial" panose="020B0604020202020204" pitchFamily="34" charset="0"/>
            </a:endParaRPr>
          </a:p>
          <a:p>
            <a:r>
              <a:rPr lang="en-US" altLang="en-US" dirty="0">
                <a:latin typeface="Arial" panose="020B0604020202020204" pitchFamily="34" charset="0"/>
              </a:rPr>
              <a:t>Photo identifies a confined space site that was found to be without a perimeter barricade to warn others of the confined space opening.</a:t>
            </a:r>
          </a:p>
          <a:p>
            <a:endParaRPr lang="en-US" altLang="en-US" b="0" dirty="0">
              <a:latin typeface="Arial" panose="020B0604020202020204" pitchFamily="34" charset="0"/>
            </a:endParaRPr>
          </a:p>
          <a:p>
            <a:r>
              <a:rPr lang="en-US" altLang="en-US" b="0" dirty="0">
                <a:latin typeface="Arial" panose="020B0604020202020204" pitchFamily="34" charset="0"/>
              </a:rPr>
              <a:t>Discuss training for other personnel on the site, especially those there to rescue and stand by.</a:t>
            </a:r>
          </a:p>
          <a:p>
            <a:r>
              <a:rPr lang="en-US" altLang="en-US" b="0" dirty="0">
                <a:latin typeface="Arial" panose="020B0604020202020204" pitchFamily="34" charset="0"/>
              </a:rPr>
              <a:t> </a:t>
            </a:r>
          </a:p>
          <a:p>
            <a:r>
              <a:rPr lang="en-US" altLang="en-US" b="0" dirty="0">
                <a:latin typeface="Arial" panose="020B0604020202020204" pitchFamily="34" charset="0"/>
              </a:rPr>
              <a:t>Rescuers often enter a confined space with limited knowledge and without thinking of the hazards.</a:t>
            </a:r>
          </a:p>
          <a:p>
            <a:r>
              <a:rPr lang="en-US" altLang="en-US" b="0" dirty="0">
                <a:latin typeface="Arial" panose="020B0604020202020204" pitchFamily="34" charset="0"/>
              </a:rPr>
              <a:t>Rescues cannot be done without proper equipment and training.</a:t>
            </a:r>
          </a:p>
          <a:p>
            <a:endParaRPr lang="en-US" altLang="en-US" b="0" dirty="0">
              <a:latin typeface="Arial" panose="020B0604020202020204" pitchFamily="34" charset="0"/>
            </a:endParaRPr>
          </a:p>
          <a:p>
            <a:r>
              <a:rPr lang="en-US" altLang="en-US" b="0" dirty="0">
                <a:latin typeface="Arial" panose="020B0604020202020204" pitchFamily="34" charset="0"/>
              </a:rPr>
              <a:t>See link below to article on confined space fatalities. “A total of 458 fatal occupational injuries meeting the research definition were recorded in the period 1997-2001. Fatal injuries in confined spaces fluctuated from a low of 81 in 1998 to a high of 100 in 2000 during the five-year period, averaging 92 fatalities per year.” 3% of the fatalities during rescue operations.  </a:t>
            </a:r>
          </a:p>
          <a:p>
            <a:endParaRPr lang="en-US" altLang="en-US" dirty="0">
              <a:latin typeface="Arial" panose="020B0604020202020204" pitchFamily="34" charset="0"/>
            </a:endParaRPr>
          </a:p>
          <a:p>
            <a:r>
              <a:rPr lang="en-US" altLang="en-US" dirty="0">
                <a:latin typeface="Arial" panose="020B0604020202020204" pitchFamily="34" charset="0"/>
              </a:rPr>
              <a:t> https://ohsonline.com/articles/2003/11/fatal-occupational-injuries-involving-confined-spaces-19972001.aspx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AA56AF2-A665-463D-80B3-DEAC0522F6E1}"/>
              </a:ext>
            </a:extLst>
          </p:cNvPr>
          <p:cNvSpPr>
            <a:spLocks noGrp="1" noRot="1" noChangeAspect="1" noChangeArrowheads="1" noTextEdit="1"/>
          </p:cNvSpPr>
          <p:nvPr>
            <p:ph type="sldImg"/>
          </p:nvPr>
        </p:nvSpPr>
        <p:spPr>
          <a:xfrm>
            <a:off x="1352550" y="1173163"/>
            <a:ext cx="4224338" cy="3167062"/>
          </a:xfrm>
          <a:ln/>
        </p:spPr>
      </p:sp>
      <p:sp>
        <p:nvSpPr>
          <p:cNvPr id="10243" name="Notes Placeholder 2">
            <a:extLst>
              <a:ext uri="{FF2B5EF4-FFF2-40B4-BE49-F238E27FC236}">
                <a16:creationId xmlns:a16="http://schemas.microsoft.com/office/drawing/2014/main" id="{3E6C411C-9D9F-4170-A4E7-A06CA4196A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dirty="0">
                <a:latin typeface="Arial" panose="020B0604020202020204" pitchFamily="34" charset="0"/>
              </a:rPr>
            </a:br>
            <a:r>
              <a:rPr lang="en-US" altLang="en-US" dirty="0">
                <a:latin typeface="Arial" panose="020B0604020202020204" pitchFamily="34" charset="0"/>
              </a:rPr>
              <a:t>  Read the different exceptions to the standard as noted above.  </a:t>
            </a:r>
          </a:p>
        </p:txBody>
      </p:sp>
      <p:sp>
        <p:nvSpPr>
          <p:cNvPr id="10244" name="Slide Number Placeholder 3">
            <a:extLst>
              <a:ext uri="{FF2B5EF4-FFF2-40B4-BE49-F238E27FC236}">
                <a16:creationId xmlns:a16="http://schemas.microsoft.com/office/drawing/2014/main" id="{45129022-066C-41F9-BE5D-B0326CFF1F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5EBA1F55-5291-4ED2-9187-248A2E02BE39}" type="slidenum">
              <a:rPr lang="en-US" altLang="en-US" sz="1000" u="none">
                <a:solidFill>
                  <a:srgbClr val="000000"/>
                </a:solidFill>
              </a:rPr>
              <a:pPr>
                <a:defRPr/>
              </a:pPr>
              <a:t>7</a:t>
            </a:fld>
            <a:endParaRPr lang="en-US" altLang="en-US" sz="1000" u="none">
              <a:solidFill>
                <a:srgbClr val="000000"/>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C33B0F3-7835-4692-B738-1600264154B4}"/>
              </a:ext>
            </a:extLst>
          </p:cNvPr>
          <p:cNvSpPr>
            <a:spLocks noGrp="1" noRot="1" noChangeAspect="1" noChangeArrowheads="1" noTextEdit="1"/>
          </p:cNvSpPr>
          <p:nvPr>
            <p:ph type="sldImg"/>
          </p:nvPr>
        </p:nvSpPr>
        <p:spPr>
          <a:xfrm>
            <a:off x="1352550" y="1173163"/>
            <a:ext cx="4224338" cy="3167062"/>
          </a:xfrm>
          <a:ln/>
        </p:spPr>
      </p:sp>
      <p:sp>
        <p:nvSpPr>
          <p:cNvPr id="61443" name="Notes Placeholder 2">
            <a:extLst>
              <a:ext uri="{FF2B5EF4-FFF2-40B4-BE49-F238E27FC236}">
                <a16:creationId xmlns:a16="http://schemas.microsoft.com/office/drawing/2014/main" id="{E191F27E-D916-48C5-8AD7-424A2E4D368E}"/>
              </a:ext>
            </a:extLst>
          </p:cNvPr>
          <p:cNvSpPr>
            <a:spLocks noGrp="1"/>
          </p:cNvSpPr>
          <p:nvPr>
            <p:ph type="body" idx="1"/>
          </p:nvPr>
        </p:nvSpPr>
        <p:spPr>
          <a:xfrm>
            <a:off x="280710" y="4586826"/>
            <a:ext cx="6621524" cy="41876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Photo taken by NCDOL Employee Robert O’Neal, Public Access inside Raleigh Civic Center.  Photo shows a standard fire truck as emergency services.</a:t>
            </a:r>
          </a:p>
          <a:p>
            <a:endParaRPr lang="en-US" altLang="en-US" dirty="0">
              <a:latin typeface="Arial" panose="020B0604020202020204" pitchFamily="34" charset="0"/>
            </a:endParaRPr>
          </a:p>
          <a:p>
            <a:r>
              <a:rPr lang="en-US" altLang="en-US" b="0" dirty="0">
                <a:latin typeface="Arial" panose="020B0604020202020204" pitchFamily="34" charset="0"/>
              </a:rPr>
              <a:t>Discuss the employer’s duties to respond in a timely manner </a:t>
            </a:r>
            <a:r>
              <a:rPr lang="en-US" altLang="en-US" b="1" u="sng" dirty="0">
                <a:latin typeface="Arial" panose="020B0604020202020204" pitchFamily="34" charset="0"/>
              </a:rPr>
              <a:t>(4 mins per Fed OSHA) </a:t>
            </a:r>
            <a:r>
              <a:rPr lang="en-US" altLang="en-US" b="0" dirty="0">
                <a:latin typeface="Arial" panose="020B0604020202020204" pitchFamily="34" charset="0"/>
              </a:rPr>
              <a:t>and to evaluate the capability of outside services to meet the requirements.</a:t>
            </a:r>
          </a:p>
          <a:p>
            <a:endParaRPr lang="en-US" altLang="en-US" b="0" dirty="0">
              <a:latin typeface="Arial" panose="020B0604020202020204" pitchFamily="34" charset="0"/>
            </a:endParaRPr>
          </a:p>
          <a:p>
            <a:r>
              <a:rPr lang="en-US" dirty="0"/>
              <a:t> </a:t>
            </a:r>
            <a:r>
              <a:rPr lang="en-US" b="1" dirty="0"/>
              <a:t>While the standard does not prescribe a number of minutes, OSHA has long interpreted the term "near proximity" to mean that emergency care must be available within no more than 3-4 minutes from the workplace for medical assistance.  Or someone on site needs to be trained.</a:t>
            </a:r>
          </a:p>
          <a:p>
            <a:r>
              <a:rPr lang="en-US" b="1" dirty="0"/>
              <a:t>https://www.osha.gov/laws-regs/standardinterpretations/2007-02-05</a:t>
            </a:r>
            <a:endParaRPr lang="en-US" altLang="en-US" b="1" dirty="0">
              <a:latin typeface="Arial" panose="020B0604020202020204" pitchFamily="34" charset="0"/>
            </a:endParaRPr>
          </a:p>
          <a:p>
            <a:endParaRPr lang="en-US" altLang="en-US" b="0" dirty="0">
              <a:latin typeface="Arial" panose="020B0604020202020204" pitchFamily="34" charset="0"/>
            </a:endParaRPr>
          </a:p>
          <a:p>
            <a:r>
              <a:rPr lang="en-US" altLang="en-US" b="0" dirty="0">
                <a:latin typeface="Arial" panose="020B0604020202020204" pitchFamily="34" charset="0"/>
              </a:rPr>
              <a:t>Employers are required to review the permit program annually, and there is a requirement that employee rescue service personnel must make practice rescues at least once every 12 months.</a:t>
            </a:r>
          </a:p>
          <a:p>
            <a:endParaRPr lang="en-US" altLang="en-US" b="0" dirty="0">
              <a:latin typeface="Arial" panose="020B0604020202020204" pitchFamily="34" charset="0"/>
            </a:endParaRPr>
          </a:p>
          <a:p>
            <a:r>
              <a:rPr lang="en-US" altLang="en-US" b="0" dirty="0">
                <a:latin typeface="Arial" panose="020B0604020202020204" pitchFamily="34" charset="0"/>
              </a:rPr>
              <a:t>Not all fire departments can do confined space rescuing, it is imperative as an employer to inform the local fire rescue to the hazards within the facility. This will better prepare the fireman in case of an accident or emergency.</a:t>
            </a:r>
          </a:p>
          <a:p>
            <a:endParaRPr lang="en-US" altLang="en-US" b="0" dirty="0">
              <a:latin typeface="Arial" panose="020B0604020202020204" pitchFamily="34" charset="0"/>
            </a:endParaRPr>
          </a:p>
          <a:p>
            <a:r>
              <a:rPr lang="en-US" altLang="en-US" b="0" dirty="0">
                <a:latin typeface="Arial" panose="020B0604020202020204" pitchFamily="34" charset="0"/>
              </a:rPr>
              <a:t>It is the employer’s responsibility to ensure that a company contracted to provide rescue service is able to perform the necessary duties to execute a successful confined space rescue.</a:t>
            </a:r>
          </a:p>
          <a:p>
            <a:endParaRPr lang="en-US" altLang="en-US" dirty="0">
              <a:latin typeface="Arial" panose="020B0604020202020204" pitchFamily="34" charset="0"/>
            </a:endParaRPr>
          </a:p>
          <a:p>
            <a:r>
              <a:rPr lang="en-US" altLang="en-US" dirty="0">
                <a:latin typeface="Arial" panose="020B0604020202020204" pitchFamily="34" charset="0"/>
              </a:rPr>
              <a:t>Emergency response personnel should simulate actual rescue conditions by conducting practice drills. Typical potential rescue problems which should be addressed are egress restrictions, ability to lift without injury, problems in using rescue equipment, and fall hazards. Such training should not be limited to internal emergency response personnel. When possible, outside response agencies should receive the same type of training to ensure their effectiveness in a rescue situation.</a:t>
            </a:r>
          </a:p>
        </p:txBody>
      </p:sp>
    </p:spTree>
    <p:extLst>
      <p:ext uri="{BB962C8B-B14F-4D97-AF65-F5344CB8AC3E}">
        <p14:creationId xmlns:p14="http://schemas.microsoft.com/office/powerpoint/2010/main" val="29545025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C33B0F3-7835-4692-B738-1600264154B4}"/>
              </a:ext>
            </a:extLst>
          </p:cNvPr>
          <p:cNvSpPr>
            <a:spLocks noGrp="1" noRot="1" noChangeAspect="1" noChangeArrowheads="1" noTextEdit="1"/>
          </p:cNvSpPr>
          <p:nvPr>
            <p:ph type="sldImg"/>
          </p:nvPr>
        </p:nvSpPr>
        <p:spPr>
          <a:xfrm>
            <a:off x="1352550" y="1173163"/>
            <a:ext cx="4224338" cy="3167062"/>
          </a:xfrm>
          <a:ln/>
        </p:spPr>
      </p:sp>
      <p:sp>
        <p:nvSpPr>
          <p:cNvPr id="61443" name="Notes Placeholder 2">
            <a:extLst>
              <a:ext uri="{FF2B5EF4-FFF2-40B4-BE49-F238E27FC236}">
                <a16:creationId xmlns:a16="http://schemas.microsoft.com/office/drawing/2014/main" id="{E191F27E-D916-48C5-8AD7-424A2E4D368E}"/>
              </a:ext>
            </a:extLst>
          </p:cNvPr>
          <p:cNvSpPr>
            <a:spLocks noGrp="1"/>
          </p:cNvSpPr>
          <p:nvPr>
            <p:ph type="body" idx="1"/>
          </p:nvPr>
        </p:nvSpPr>
        <p:spPr>
          <a:xfrm>
            <a:off x="280710" y="4586826"/>
            <a:ext cx="6621524" cy="41876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84">
              <a:defRPr/>
            </a:pPr>
            <a:r>
              <a:rPr lang="en-US" altLang="en-US" b="1" dirty="0">
                <a:latin typeface="Arial" panose="020B0604020202020204" pitchFamily="34" charset="0"/>
                <a:cs typeface="Arial" panose="020B0604020202020204" pitchFamily="34" charset="0"/>
              </a:rPr>
              <a:t>NCDOL Photo Library: City of Apex, 4/12/2011 Partnership Site, Permission Letter Obtained. </a:t>
            </a:r>
            <a:r>
              <a:rPr lang="en-US" altLang="en-US" b="1" dirty="0">
                <a:latin typeface="Arial" panose="020B0604020202020204" pitchFamily="34" charset="0"/>
              </a:rPr>
              <a:t>Ventilation of confined space using a fresh air blower. </a:t>
            </a:r>
            <a:endParaRPr lang="en-US" altLang="en-US"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Photo identifies employees performing a confined space rescue exercise at one of there locations.</a:t>
            </a:r>
          </a:p>
          <a:p>
            <a:endParaRPr lang="en-US" altLang="en-US" dirty="0">
              <a:latin typeface="Arial" panose="020B0604020202020204" pitchFamily="34" charset="0"/>
            </a:endParaRPr>
          </a:p>
          <a:p>
            <a:r>
              <a:rPr lang="en-US" altLang="en-US" b="0" u="none" dirty="0">
                <a:latin typeface="Arial" panose="020B0604020202020204" pitchFamily="34" charset="0"/>
              </a:rPr>
              <a:t>Discuss the employer’s responsibility for training and knowledge for using inhouse employees for PRCS rescue.</a:t>
            </a:r>
          </a:p>
          <a:p>
            <a:endParaRPr lang="en-US" altLang="en-US" b="0" u="none" dirty="0">
              <a:latin typeface="Arial" panose="020B0604020202020204" pitchFamily="34" charset="0"/>
            </a:endParaRPr>
          </a:p>
          <a:p>
            <a:r>
              <a:rPr lang="en-US" altLang="en-US" b="0" u="none" dirty="0">
                <a:latin typeface="Arial" panose="020B0604020202020204" pitchFamily="34" charset="0"/>
              </a:rPr>
              <a:t>A new non-mandatory Appendix F, Rescue Team or Rescue Service Evaluation Criteria, was added to 29 CFR 1910.146 to assist in the selection of a rescue team or emergency service.</a:t>
            </a:r>
          </a:p>
          <a:p>
            <a:endParaRPr lang="en-US" altLang="en-US" b="0" u="none" dirty="0">
              <a:latin typeface="Arial" panose="020B0604020202020204" pitchFamily="34" charset="0"/>
            </a:endParaRPr>
          </a:p>
          <a:p>
            <a:r>
              <a:rPr lang="en-US" altLang="en-US" b="0" u="none" dirty="0">
                <a:latin typeface="Arial" panose="020B0604020202020204" pitchFamily="34" charset="0"/>
              </a:rPr>
              <a:t>At a minimum, if an off-site rescue service is being considered, the employer must contact the service to plan and coordinate the evaluations required by the standard. Merely posting the service's number or planning to rely on the 911 emergency phone number to obtain these services at the time of a permit space emergency would not comply with paragraph (k)(1) of the standard.</a:t>
            </a:r>
          </a:p>
          <a:p>
            <a:endParaRPr lang="en-US" altLang="en-US" b="0" u="none" dirty="0">
              <a:latin typeface="Arial" panose="020B0604020202020204" pitchFamily="34" charset="0"/>
            </a:endParaRPr>
          </a:p>
          <a:p>
            <a:r>
              <a:rPr lang="en-US" altLang="en-US" b="0" u="none" dirty="0">
                <a:latin typeface="Arial" panose="020B0604020202020204" pitchFamily="34" charset="0"/>
              </a:rPr>
              <a:t>Also if using air supplying respirators additional training is required per 29 CFR 1910.134 Respiratory Protection</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15203479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C33B0F3-7835-4692-B738-1600264154B4}"/>
              </a:ext>
            </a:extLst>
          </p:cNvPr>
          <p:cNvSpPr>
            <a:spLocks noGrp="1" noRot="1" noChangeAspect="1" noChangeArrowheads="1" noTextEdit="1"/>
          </p:cNvSpPr>
          <p:nvPr>
            <p:ph type="sldImg"/>
          </p:nvPr>
        </p:nvSpPr>
        <p:spPr>
          <a:xfrm>
            <a:off x="1352550" y="1173163"/>
            <a:ext cx="4224338" cy="3167062"/>
          </a:xfrm>
          <a:ln/>
        </p:spPr>
      </p:sp>
      <p:sp>
        <p:nvSpPr>
          <p:cNvPr id="61443" name="Notes Placeholder 2">
            <a:extLst>
              <a:ext uri="{FF2B5EF4-FFF2-40B4-BE49-F238E27FC236}">
                <a16:creationId xmlns:a16="http://schemas.microsoft.com/office/drawing/2014/main" id="{E191F27E-D916-48C5-8AD7-424A2E4D368E}"/>
              </a:ext>
            </a:extLst>
          </p:cNvPr>
          <p:cNvSpPr>
            <a:spLocks noGrp="1"/>
          </p:cNvSpPr>
          <p:nvPr>
            <p:ph type="body" idx="1"/>
          </p:nvPr>
        </p:nvSpPr>
        <p:spPr>
          <a:xfrm>
            <a:off x="280710" y="4586826"/>
            <a:ext cx="6621524" cy="41876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84">
              <a:defRPr/>
            </a:pPr>
            <a:r>
              <a:rPr lang="en-US" altLang="en-US" b="1" dirty="0">
                <a:latin typeface="Arial" panose="020B0604020202020204" pitchFamily="34" charset="0"/>
                <a:cs typeface="Arial" panose="020B0604020202020204" pitchFamily="34" charset="0"/>
              </a:rPr>
              <a:t>NCDOL Photo Library: City of Apex, 4/12/2011 Partnership Site, Permission Letter Obtained. </a:t>
            </a:r>
            <a:r>
              <a:rPr lang="en-US" altLang="en-US" b="1" dirty="0">
                <a:latin typeface="Arial" panose="020B0604020202020204" pitchFamily="34" charset="0"/>
              </a:rPr>
              <a:t>Ventilation of confined space using a fresh air blower. </a:t>
            </a:r>
            <a:endParaRPr lang="en-US" altLang="en-US"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a:p>
            <a:pPr defTabSz="922384">
              <a:defRPr/>
            </a:pPr>
            <a:r>
              <a:rPr lang="en-US" altLang="en-US" dirty="0">
                <a:latin typeface="Arial" panose="020B0604020202020204" pitchFamily="34" charset="0"/>
              </a:rPr>
              <a:t>It can be extremely difficult or nearly impossible to pull a person out of this situation unassisted.</a:t>
            </a:r>
          </a:p>
          <a:p>
            <a:endParaRPr lang="en-US" altLang="en-US" dirty="0">
              <a:latin typeface="Arial" panose="020B0604020202020204" pitchFamily="34" charset="0"/>
            </a:endParaRPr>
          </a:p>
          <a:p>
            <a:r>
              <a:rPr lang="en-US" altLang="en-US" b="1" dirty="0">
                <a:latin typeface="Arial" panose="020B0604020202020204" pitchFamily="34" charset="0"/>
              </a:rPr>
              <a:t>The equipment that is used in non-permit rescue are wristlets/rope instead of body harness.</a:t>
            </a:r>
          </a:p>
          <a:p>
            <a:endParaRPr lang="en-US" altLang="en-US" b="1" dirty="0">
              <a:latin typeface="Arial" panose="020B0604020202020204" pitchFamily="34" charset="0"/>
            </a:endParaRPr>
          </a:p>
          <a:p>
            <a:pPr defTabSz="922384">
              <a:defRPr/>
            </a:pPr>
            <a:r>
              <a:rPr lang="en-US" altLang="en-US" dirty="0">
                <a:latin typeface="Arial" panose="020B0604020202020204" pitchFamily="34" charset="0"/>
              </a:rPr>
              <a:t>These types of harness rescue is best suited for manholes and tanks and cannot be used in every situation.</a:t>
            </a:r>
          </a:p>
          <a:p>
            <a:endParaRPr lang="en-US" altLang="en-US" dirty="0">
              <a:latin typeface="Arial" panose="020B0604020202020204" pitchFamily="34" charset="0"/>
            </a:endParaRPr>
          </a:p>
          <a:p>
            <a:r>
              <a:rPr lang="en-US" altLang="en-US" dirty="0">
                <a:latin typeface="Arial" panose="020B0604020202020204" pitchFamily="34" charset="0"/>
              </a:rPr>
              <a:t>A retrieval line is attached to a mechanical device or a fixed anchor point outside the space.</a:t>
            </a:r>
          </a:p>
          <a:p>
            <a:endParaRPr lang="en-US" altLang="en-US" dirty="0">
              <a:latin typeface="Arial" panose="020B0604020202020204" pitchFamily="34" charset="0"/>
            </a:endParaRPr>
          </a:p>
          <a:p>
            <a:r>
              <a:rPr lang="en-US" altLang="en-US" dirty="0">
                <a:latin typeface="Arial" panose="020B0604020202020204" pitchFamily="34" charset="0"/>
              </a:rPr>
              <a:t>The mechanical device must be capable of lifting a person from a 5-foot-deep space.</a:t>
            </a:r>
          </a:p>
          <a:p>
            <a:endParaRPr lang="en-US" altLang="en-US" dirty="0">
              <a:latin typeface="Arial" panose="020B0604020202020204" pitchFamily="34" charset="0"/>
            </a:endParaRPr>
          </a:p>
          <a:p>
            <a:r>
              <a:rPr lang="en-US" altLang="en-US" dirty="0">
                <a:latin typeface="Arial" panose="020B0604020202020204" pitchFamily="34" charset="0"/>
              </a:rPr>
              <a:t>Special rescue tripods are available and must be man rated.</a:t>
            </a:r>
          </a:p>
          <a:p>
            <a:endParaRPr lang="en-US" altLang="en-US" dirty="0">
              <a:latin typeface="Arial" panose="020B0604020202020204" pitchFamily="34" charset="0"/>
            </a:endParaRPr>
          </a:p>
          <a:p>
            <a:r>
              <a:rPr lang="en-US" altLang="en-US" dirty="0">
                <a:latin typeface="Arial" panose="020B0604020202020204" pitchFamily="34" charset="0"/>
              </a:rPr>
              <a:t>Employees cannot enter the site to rescue without appropriate PPE.</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37387869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BC60C78F-0FE3-43A0-B558-7648F829B874}"/>
              </a:ext>
            </a:extLst>
          </p:cNvPr>
          <p:cNvSpPr>
            <a:spLocks noGrp="1" noRot="1" noChangeAspect="1" noChangeArrowheads="1" noTextEdit="1"/>
          </p:cNvSpPr>
          <p:nvPr>
            <p:ph type="sldImg"/>
          </p:nvPr>
        </p:nvSpPr>
        <p:spPr>
          <a:xfrm>
            <a:off x="1352550" y="1173163"/>
            <a:ext cx="4224338" cy="3167062"/>
          </a:xfrm>
          <a:ln/>
        </p:spPr>
      </p:sp>
      <p:sp>
        <p:nvSpPr>
          <p:cNvPr id="69635" name="Notes Placeholder 2">
            <a:extLst>
              <a:ext uri="{FF2B5EF4-FFF2-40B4-BE49-F238E27FC236}">
                <a16:creationId xmlns:a16="http://schemas.microsoft.com/office/drawing/2014/main" id="{2CF5C12C-B5F0-4260-8A08-3BE4F86D65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Appendices A through F </a:t>
            </a:r>
            <a:r>
              <a:rPr lang="en-US" altLang="en-US" dirty="0">
                <a:latin typeface="Arial" panose="020B0604020202020204" pitchFamily="34" charset="0"/>
              </a:rPr>
              <a:t>serve to provide information and non-mandatory guidelines to assist employers and employees in complying with the appropriate requirements of this section.</a:t>
            </a:r>
          </a:p>
        </p:txBody>
      </p:sp>
      <p:sp>
        <p:nvSpPr>
          <p:cNvPr id="69636" name="Slide Number Placeholder 3">
            <a:extLst>
              <a:ext uri="{FF2B5EF4-FFF2-40B4-BE49-F238E27FC236}">
                <a16:creationId xmlns:a16="http://schemas.microsoft.com/office/drawing/2014/main" id="{99B93B0C-973C-4641-936D-16FB84120F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EC59FDCA-64BB-45E7-AFAB-FAF56156852C}" type="slidenum">
              <a:rPr lang="en-US" altLang="en-US" sz="1000" u="none">
                <a:solidFill>
                  <a:srgbClr val="000000"/>
                </a:solidFill>
              </a:rPr>
              <a:pPr>
                <a:defRPr/>
              </a:pPr>
              <a:t>73</a:t>
            </a:fld>
            <a:endParaRPr lang="en-US" altLang="en-US" sz="1000" u="none">
              <a:solidFill>
                <a:srgbClr val="000000"/>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69D06B4E-E5EC-4914-B407-252C1A727291}"/>
              </a:ext>
            </a:extLst>
          </p:cNvPr>
          <p:cNvSpPr>
            <a:spLocks noGrp="1" noRot="1" noChangeAspect="1" noChangeArrowheads="1" noTextEdit="1"/>
          </p:cNvSpPr>
          <p:nvPr>
            <p:ph type="sldImg"/>
          </p:nvPr>
        </p:nvSpPr>
        <p:spPr>
          <a:xfrm>
            <a:off x="1352550" y="1173163"/>
            <a:ext cx="4224338" cy="3167062"/>
          </a:xfrm>
          <a:ln/>
        </p:spPr>
      </p:sp>
      <p:sp>
        <p:nvSpPr>
          <p:cNvPr id="52227" name="Notes Placeholder 2">
            <a:extLst>
              <a:ext uri="{FF2B5EF4-FFF2-40B4-BE49-F238E27FC236}">
                <a16:creationId xmlns:a16="http://schemas.microsoft.com/office/drawing/2014/main" id="{6EB57F3C-BBB4-46DD-9472-D0BDD1F2F72E}"/>
              </a:ext>
            </a:extLst>
          </p:cNvPr>
          <p:cNvSpPr>
            <a:spLocks noGrp="1"/>
          </p:cNvSpPr>
          <p:nvPr>
            <p:ph type="body" idx="1"/>
          </p:nvPr>
        </p:nvSpPr>
        <p:spPr>
          <a:ln/>
        </p:spPr>
        <p:txBody>
          <a:bodyPr/>
          <a:lstStyle/>
          <a:p>
            <a:pPr>
              <a:defRPr/>
            </a:pPr>
            <a:r>
              <a:rPr lang="en-US" altLang="en-US" b="1" dirty="0">
                <a:latin typeface="Arial" panose="020B0604020202020204" pitchFamily="34" charset="0"/>
                <a:cs typeface="Arial" panose="020B0604020202020204" pitchFamily="34" charset="0"/>
              </a:rPr>
              <a:t>NCDOL PHOTO LIBRARY: </a:t>
            </a:r>
            <a:r>
              <a:rPr lang="en-US" altLang="en-US" b="1" dirty="0">
                <a:latin typeface="Arial" panose="020B0604020202020204" pitchFamily="34" charset="0"/>
              </a:rPr>
              <a:t>Photo taken by NCDOL Employee Robert O’Neal, Public Access</a:t>
            </a:r>
          </a:p>
          <a:p>
            <a:pPr>
              <a:defRPr/>
            </a:pPr>
            <a:endParaRPr lang="en-US" altLang="en-US" b="1" dirty="0">
              <a:latin typeface="Arial" panose="020B0604020202020204" pitchFamily="34" charset="0"/>
              <a:cs typeface="Arial" panose="020B0604020202020204" pitchFamily="34" charset="0"/>
            </a:endParaRPr>
          </a:p>
          <a:p>
            <a:pPr>
              <a:defRPr/>
            </a:pPr>
            <a:r>
              <a:rPr lang="en-US" altLang="en-US" b="0" dirty="0">
                <a:latin typeface="Arial" panose="020B0604020202020204" pitchFamily="34" charset="0"/>
                <a:cs typeface="Arial" panose="020B0604020202020204" pitchFamily="34" charset="0"/>
              </a:rPr>
              <a:t>This photo shows a water tower under construction.  </a:t>
            </a:r>
          </a:p>
          <a:p>
            <a:pPr>
              <a:defRPr/>
            </a:pPr>
            <a:endParaRPr lang="en-US" altLang="en-US" b="0" dirty="0">
              <a:latin typeface="Arial" panose="020B0604020202020204" pitchFamily="34" charset="0"/>
              <a:cs typeface="Arial" panose="020B0604020202020204" pitchFamily="34" charset="0"/>
            </a:endParaRPr>
          </a:p>
          <a:p>
            <a:pPr>
              <a:defRPr/>
            </a:pPr>
            <a:r>
              <a:rPr lang="en-US" altLang="en-US" b="0" dirty="0">
                <a:latin typeface="Arial" panose="020B0604020202020204" pitchFamily="34" charset="0"/>
                <a:cs typeface="Arial" panose="020B0604020202020204" pitchFamily="34" charset="0"/>
              </a:rPr>
              <a:t>What could be introduced to the interior of this tank to make it PRCS?  Discuss.</a:t>
            </a:r>
          </a:p>
          <a:p>
            <a:pPr>
              <a:defRPr/>
            </a:pPr>
            <a:endParaRPr lang="en-US" b="0" dirty="0">
              <a:latin typeface="Arial" panose="020B0604020202020204" pitchFamily="34" charset="0"/>
              <a:cs typeface="Arial" panose="020B0604020202020204" pitchFamily="34" charset="0"/>
            </a:endParaRPr>
          </a:p>
          <a:p>
            <a:pPr>
              <a:defRPr/>
            </a:pPr>
            <a:r>
              <a:rPr lang="en-US" b="0" dirty="0">
                <a:latin typeface="Arial" panose="020B0604020202020204" pitchFamily="34" charset="0"/>
                <a:cs typeface="Arial" panose="020B0604020202020204" pitchFamily="34" charset="0"/>
              </a:rPr>
              <a:t>By definition, a confined space:</a:t>
            </a:r>
          </a:p>
          <a:p>
            <a:pPr marL="230597" indent="-230597">
              <a:buFontTx/>
              <a:buAutoNum type="arabicPeriod"/>
              <a:defRPr/>
            </a:pPr>
            <a:r>
              <a:rPr lang="en-US" b="0" dirty="0">
                <a:latin typeface="Arial" panose="020B0604020202020204" pitchFamily="34" charset="0"/>
                <a:cs typeface="Arial" panose="020B0604020202020204" pitchFamily="34" charset="0"/>
              </a:rPr>
              <a:t>Is large enough that an employee can bodily enter and perform assigned work.</a:t>
            </a:r>
          </a:p>
          <a:p>
            <a:pPr marL="230597" indent="-230597">
              <a:buFontTx/>
              <a:buAutoNum type="arabicPeriod"/>
              <a:defRPr/>
            </a:pPr>
            <a:r>
              <a:rPr lang="en-US" b="0" dirty="0">
                <a:latin typeface="Arial" panose="020B0604020202020204" pitchFamily="34" charset="0"/>
                <a:cs typeface="Arial" panose="020B0604020202020204" pitchFamily="34" charset="0"/>
              </a:rPr>
              <a:t>Is not designed for continuous occupancy by the employee; and</a:t>
            </a:r>
          </a:p>
          <a:p>
            <a:pPr marL="230597" indent="-230597">
              <a:buFontTx/>
              <a:buAutoNum type="arabicPeriod"/>
              <a:defRPr/>
            </a:pPr>
            <a:r>
              <a:rPr lang="en-US" b="0" dirty="0">
                <a:latin typeface="Arial" panose="020B0604020202020204" pitchFamily="34" charset="0"/>
                <a:cs typeface="Arial" panose="020B0604020202020204" pitchFamily="34" charset="0"/>
              </a:rPr>
              <a:t>Has a limited or restricted means of entry or exit.</a:t>
            </a:r>
          </a:p>
          <a:p>
            <a:pPr marL="230597" indent="-230597">
              <a:buFontTx/>
              <a:buAutoNum type="arabicPeriod"/>
              <a:defRPr/>
            </a:pPr>
            <a:endParaRPr lang="en-US" b="0" dirty="0">
              <a:latin typeface="Arial" panose="020B0604020202020204" pitchFamily="34" charset="0"/>
              <a:cs typeface="Arial" panose="020B0604020202020204" pitchFamily="34" charset="0"/>
            </a:endParaRPr>
          </a:p>
          <a:p>
            <a:pPr marL="0" lvl="1">
              <a:defRPr/>
            </a:pPr>
            <a:r>
              <a:rPr lang="en-US" b="0" dirty="0">
                <a:latin typeface="Arial" panose="020B0604020202020204" pitchFamily="34" charset="0"/>
                <a:cs typeface="Arial" panose="020B0604020202020204" pitchFamily="34" charset="0"/>
              </a:rPr>
              <a:t>Does the picture meet the criteria of a confined space? Yes!</a:t>
            </a:r>
          </a:p>
          <a:p>
            <a:pPr marL="0" lvl="1">
              <a:defRPr/>
            </a:pPr>
            <a:endParaRPr lang="en-US" b="0" dirty="0">
              <a:latin typeface="Arial" panose="020B0604020202020204" pitchFamily="34" charset="0"/>
              <a:cs typeface="Arial" panose="020B0604020202020204" pitchFamily="34" charset="0"/>
            </a:endParaRPr>
          </a:p>
          <a:p>
            <a:pPr marL="0" lvl="1">
              <a:defRPr/>
            </a:pPr>
            <a:r>
              <a:rPr lang="en-US" b="0" dirty="0">
                <a:latin typeface="Arial" panose="020B0604020202020204" pitchFamily="34" charset="0"/>
                <a:cs typeface="Arial" panose="020B0604020202020204" pitchFamily="34" charset="0"/>
              </a:rPr>
              <a:t>Is it a permit required confined space under the General Industry Standard? No! The construction of this water tower would now fall under the Construction Standard 29 CFR 1926, Subpart AA.</a:t>
            </a:r>
          </a:p>
          <a:p>
            <a:pPr marL="0" lvl="1">
              <a:defRPr/>
            </a:pPr>
            <a:endParaRPr lang="en-US" b="0" dirty="0">
              <a:latin typeface="Arial" panose="020B0604020202020204" pitchFamily="34" charset="0"/>
              <a:cs typeface="Arial" panose="020B0604020202020204" pitchFamily="34" charset="0"/>
            </a:endParaRPr>
          </a:p>
          <a:p>
            <a:pPr marL="0" lvl="1">
              <a:defRPr/>
            </a:pPr>
            <a:r>
              <a:rPr lang="en-US" b="0" dirty="0">
                <a:latin typeface="Arial" panose="020B0604020202020204" pitchFamily="34" charset="0"/>
                <a:cs typeface="Arial" panose="020B0604020202020204" pitchFamily="34" charset="0"/>
              </a:rPr>
              <a:t>Can you recognize serious safety or health hazard?</a:t>
            </a:r>
          </a:p>
          <a:p>
            <a:pPr>
              <a:defRPr/>
            </a:pPr>
            <a:endParaRPr lang="en-US" b="0" dirty="0">
              <a:latin typeface="Arial" panose="020B0604020202020204" pitchFamily="34" charset="0"/>
              <a:cs typeface="Arial" panose="020B0604020202020204" pitchFamily="34" charset="0"/>
            </a:endParaRPr>
          </a:p>
          <a:p>
            <a:pPr marL="230597" indent="-230597">
              <a:defRPr/>
            </a:pPr>
            <a:r>
              <a:rPr lang="en-US" b="0" dirty="0">
                <a:latin typeface="Arial" panose="020B0604020202020204" pitchFamily="34" charset="0"/>
                <a:cs typeface="Arial" panose="020B0604020202020204" pitchFamily="34" charset="0"/>
              </a:rPr>
              <a:t>	</a:t>
            </a:r>
            <a:r>
              <a:rPr lang="en-US" b="0" i="1" dirty="0">
                <a:latin typeface="Arial" panose="020B0604020202020204" pitchFamily="34" charset="0"/>
                <a:cs typeface="Arial" panose="020B0604020202020204" pitchFamily="34" charset="0"/>
              </a:rPr>
              <a:t>For a class activity the instructor can write the three (3) questions above on a board and for each picture that follows, have the class work together to determine if it meets the criteria of the definition. May include asking if it is a permit space and what are methods to control the hazard as applicable.</a:t>
            </a:r>
            <a:endParaRPr lang="en-US" b="0" dirty="0">
              <a:latin typeface="Arial" panose="020B0604020202020204" pitchFamily="34" charset="0"/>
              <a:cs typeface="Arial" panose="020B0604020202020204" pitchFamily="34" charset="0"/>
            </a:endParaRPr>
          </a:p>
        </p:txBody>
      </p:sp>
      <p:sp>
        <p:nvSpPr>
          <p:cNvPr id="75780" name="Slide Number Placeholder 3">
            <a:extLst>
              <a:ext uri="{FF2B5EF4-FFF2-40B4-BE49-F238E27FC236}">
                <a16:creationId xmlns:a16="http://schemas.microsoft.com/office/drawing/2014/main" id="{862CE5DC-1B73-4EA3-BB66-FF663932BA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36E18540-9FB4-4B55-A4E8-D921BDF5E496}" type="slidenum">
              <a:rPr lang="en-US" altLang="en-US" sz="1000" u="none">
                <a:solidFill>
                  <a:srgbClr val="000000"/>
                </a:solidFill>
              </a:rPr>
              <a:pPr>
                <a:defRPr/>
              </a:pPr>
              <a:t>74</a:t>
            </a:fld>
            <a:endParaRPr lang="en-US" altLang="en-US" sz="1000" u="none">
              <a:solidFill>
                <a:srgbClr val="000000"/>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00425941-9EC6-4728-9BAD-B9F6CA795F45}"/>
              </a:ext>
            </a:extLst>
          </p:cNvPr>
          <p:cNvSpPr>
            <a:spLocks noGrp="1" noRot="1" noChangeAspect="1" noChangeArrowheads="1" noTextEdit="1"/>
          </p:cNvSpPr>
          <p:nvPr>
            <p:ph type="sldImg"/>
          </p:nvPr>
        </p:nvSpPr>
        <p:spPr>
          <a:xfrm>
            <a:off x="1352550" y="1173163"/>
            <a:ext cx="4224338" cy="3167062"/>
          </a:xfrm>
          <a:ln/>
        </p:spPr>
      </p:sp>
      <p:sp>
        <p:nvSpPr>
          <p:cNvPr id="3" name="Notes Placeholder 2">
            <a:extLst>
              <a:ext uri="{FF2B5EF4-FFF2-40B4-BE49-F238E27FC236}">
                <a16:creationId xmlns:a16="http://schemas.microsoft.com/office/drawing/2014/main" id="{3E680C85-BA56-4C6B-BF6F-4FDA44994F91}"/>
              </a:ext>
            </a:extLst>
          </p:cNvPr>
          <p:cNvSpPr>
            <a:spLocks noGrp="1"/>
          </p:cNvSpPr>
          <p:nvPr>
            <p:ph type="body" idx="1"/>
          </p:nvPr>
        </p:nvSpPr>
        <p:spPr/>
        <p:txBody>
          <a:bodyPr>
            <a:normAutofit/>
          </a:bodyPr>
          <a:lstStyle/>
          <a:p>
            <a:pPr defTabSz="922384">
              <a:defRPr/>
            </a:pPr>
            <a:r>
              <a:rPr lang="en-US" altLang="en-US" b="1" dirty="0">
                <a:latin typeface="Arial" panose="020B0604020202020204" pitchFamily="34" charset="0"/>
              </a:rPr>
              <a:t>NCDOL Photo Library: Photo by NCDOL Employee Andy Sterlen </a:t>
            </a:r>
            <a:r>
              <a:rPr lang="en-US" altLang="en-US" b="1" dirty="0">
                <a:latin typeface="Arial" panose="020B0604020202020204" pitchFamily="34" charset="0"/>
                <a:cs typeface="Arial" panose="020B0604020202020204" pitchFamily="34" charset="0"/>
              </a:rPr>
              <a:t>from a public street March 25</a:t>
            </a:r>
            <a:r>
              <a:rPr lang="en-US" altLang="en-US" b="1" baseline="30000" dirty="0">
                <a:latin typeface="Arial" panose="020B0604020202020204" pitchFamily="34" charset="0"/>
                <a:cs typeface="Arial" panose="020B0604020202020204" pitchFamily="34" charset="0"/>
              </a:rPr>
              <a:t>th</a:t>
            </a:r>
            <a:r>
              <a:rPr lang="en-US" altLang="en-US" b="1" dirty="0">
                <a:latin typeface="Arial" panose="020B0604020202020204" pitchFamily="34" charset="0"/>
                <a:cs typeface="Arial" panose="020B0604020202020204" pitchFamily="34" charset="0"/>
              </a:rPr>
              <a:t>, 2016</a:t>
            </a:r>
            <a:r>
              <a:rPr lang="en-US" altLang="en-US" b="0" dirty="0">
                <a:latin typeface="Arial" panose="020B0604020202020204" pitchFamily="34" charset="0"/>
                <a:cs typeface="Arial" panose="020B0604020202020204" pitchFamily="34" charset="0"/>
              </a:rPr>
              <a:t>.</a:t>
            </a:r>
            <a:r>
              <a:rPr lang="en-US" altLang="en-US" b="1" dirty="0">
                <a:latin typeface="Arial" panose="020B0604020202020204" pitchFamily="34" charset="0"/>
              </a:rPr>
              <a:t>  Photo identifies a manhole identified as a permit-required confined space.</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This photo shows a manhole that has been identified as a permit required confined space.</a:t>
            </a:r>
          </a:p>
          <a:p>
            <a:pPr>
              <a:defRPr/>
            </a:pPr>
            <a:endParaRPr lang="en-US" dirty="0">
              <a:latin typeface="Arial" panose="020B0604020202020204" pitchFamily="34" charset="0"/>
              <a:cs typeface="Arial" panose="020B0604020202020204" pitchFamily="34" charset="0"/>
            </a:endParaRPr>
          </a:p>
          <a:p>
            <a:pPr>
              <a:defRPr/>
            </a:pPr>
            <a:r>
              <a:rPr lang="en-US" b="0" dirty="0">
                <a:latin typeface="Arial" panose="020B0604020202020204" pitchFamily="34" charset="0"/>
                <a:cs typeface="Arial" panose="020B0604020202020204" pitchFamily="34" charset="0"/>
              </a:rPr>
              <a:t>By definition, a confined space:</a:t>
            </a:r>
          </a:p>
          <a:p>
            <a:pPr marL="230597" indent="-230597">
              <a:buFontTx/>
              <a:buAutoNum type="arabicPeriod"/>
              <a:defRPr/>
            </a:pPr>
            <a:r>
              <a:rPr lang="en-US" b="0" dirty="0">
                <a:latin typeface="Arial" panose="020B0604020202020204" pitchFamily="34" charset="0"/>
                <a:cs typeface="Arial" panose="020B0604020202020204" pitchFamily="34" charset="0"/>
              </a:rPr>
              <a:t>Is large enough that an employee can bodily enter and perform assigned work.</a:t>
            </a:r>
          </a:p>
          <a:p>
            <a:pPr marL="230597" indent="-230597">
              <a:buFontTx/>
              <a:buAutoNum type="arabicPeriod"/>
              <a:defRPr/>
            </a:pPr>
            <a:r>
              <a:rPr lang="en-US" b="0" dirty="0">
                <a:latin typeface="Arial" panose="020B0604020202020204" pitchFamily="34" charset="0"/>
                <a:cs typeface="Arial" panose="020B0604020202020204" pitchFamily="34" charset="0"/>
              </a:rPr>
              <a:t>Is not designed for continuous occupancy by the employee; and</a:t>
            </a:r>
          </a:p>
          <a:p>
            <a:pPr marL="230597" indent="-230597">
              <a:buFontTx/>
              <a:buAutoNum type="arabicPeriod"/>
              <a:defRPr/>
            </a:pPr>
            <a:r>
              <a:rPr lang="en-US" b="0" dirty="0">
                <a:latin typeface="Arial" panose="020B0604020202020204" pitchFamily="34" charset="0"/>
                <a:cs typeface="Arial" panose="020B0604020202020204" pitchFamily="34" charset="0"/>
              </a:rPr>
              <a:t>Has a limited or restricted means of entry or exit.</a:t>
            </a:r>
          </a:p>
          <a:p>
            <a:pPr>
              <a:defRPr/>
            </a:pPr>
            <a:endParaRPr lang="en-US" b="0" dirty="0">
              <a:latin typeface="Arial" panose="020B0604020202020204" pitchFamily="34" charset="0"/>
              <a:cs typeface="Arial" panose="020B0604020202020204" pitchFamily="34" charset="0"/>
            </a:endParaRPr>
          </a:p>
          <a:p>
            <a:pPr>
              <a:defRPr/>
            </a:pPr>
            <a:r>
              <a:rPr lang="en-US" b="0" dirty="0">
                <a:latin typeface="Arial" panose="020B0604020202020204" pitchFamily="34" charset="0"/>
                <a:cs typeface="Arial" panose="020B0604020202020204" pitchFamily="34" charset="0"/>
              </a:rPr>
              <a:t>Ask the class?</a:t>
            </a:r>
          </a:p>
          <a:p>
            <a:pPr marL="230597" indent="-230597">
              <a:buFontTx/>
              <a:buAutoNum type="arabicPeriod"/>
              <a:defRPr/>
            </a:pPr>
            <a:endParaRPr lang="en-US" b="0" dirty="0">
              <a:latin typeface="Arial" panose="020B0604020202020204" pitchFamily="34" charset="0"/>
              <a:cs typeface="Arial" panose="020B0604020202020204" pitchFamily="34" charset="0"/>
            </a:endParaRPr>
          </a:p>
          <a:p>
            <a:pPr marL="0" lvl="1">
              <a:defRPr/>
            </a:pPr>
            <a:r>
              <a:rPr lang="en-US" b="0" dirty="0">
                <a:latin typeface="Arial" panose="020B0604020202020204" pitchFamily="34" charset="0"/>
                <a:cs typeface="Arial" panose="020B0604020202020204" pitchFamily="34" charset="0"/>
              </a:rPr>
              <a:t>Does the picture meet the criteria of a confined space? Yes!</a:t>
            </a:r>
          </a:p>
          <a:p>
            <a:pPr marL="0" lvl="1">
              <a:defRPr/>
            </a:pPr>
            <a:endParaRPr lang="en-US" b="0" dirty="0">
              <a:latin typeface="Arial" panose="020B0604020202020204" pitchFamily="34" charset="0"/>
              <a:cs typeface="Arial" panose="020B0604020202020204" pitchFamily="34" charset="0"/>
            </a:endParaRPr>
          </a:p>
          <a:p>
            <a:pPr marL="0" lvl="1">
              <a:defRPr/>
            </a:pPr>
            <a:r>
              <a:rPr lang="en-US" b="0" dirty="0">
                <a:latin typeface="Arial" panose="020B0604020202020204" pitchFamily="34" charset="0"/>
                <a:cs typeface="Arial" panose="020B0604020202020204" pitchFamily="34" charset="0"/>
              </a:rPr>
              <a:t>Is it a permit required confined space under the General Industry Standard? Yes!</a:t>
            </a:r>
          </a:p>
        </p:txBody>
      </p:sp>
      <p:sp>
        <p:nvSpPr>
          <p:cNvPr id="77828" name="Slide Number Placeholder 3">
            <a:extLst>
              <a:ext uri="{FF2B5EF4-FFF2-40B4-BE49-F238E27FC236}">
                <a16:creationId xmlns:a16="http://schemas.microsoft.com/office/drawing/2014/main" id="{3B2E8933-C1B0-4F2A-934F-EA6069EE35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7FCEB060-1699-414F-9EC2-60465D0AFD42}" type="slidenum">
              <a:rPr lang="en-US" altLang="en-US" sz="1000" u="none">
                <a:solidFill>
                  <a:srgbClr val="000000"/>
                </a:solidFill>
              </a:rPr>
              <a:pPr>
                <a:defRPr/>
              </a:pPr>
              <a:t>75</a:t>
            </a:fld>
            <a:endParaRPr lang="en-US" altLang="en-US" sz="1000" u="none">
              <a:solidFill>
                <a:srgbClr val="000000"/>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B84050F-BFC8-439A-A664-107F40716FD6}"/>
              </a:ext>
            </a:extLst>
          </p:cNvPr>
          <p:cNvSpPr>
            <a:spLocks noGrp="1" noRot="1" noChangeAspect="1" noChangeArrowheads="1" noTextEdit="1"/>
          </p:cNvSpPr>
          <p:nvPr>
            <p:ph type="sldImg"/>
          </p:nvPr>
        </p:nvSpPr>
        <p:spPr>
          <a:xfrm>
            <a:off x="1352550" y="1173163"/>
            <a:ext cx="4224338" cy="3167062"/>
          </a:xfrm>
          <a:ln/>
        </p:spPr>
      </p:sp>
      <p:sp>
        <p:nvSpPr>
          <p:cNvPr id="53251" name="Notes Placeholder 2">
            <a:extLst>
              <a:ext uri="{FF2B5EF4-FFF2-40B4-BE49-F238E27FC236}">
                <a16:creationId xmlns:a16="http://schemas.microsoft.com/office/drawing/2014/main" id="{A8C2C76F-1C6C-4CC2-8B66-E69CC30073A6}"/>
              </a:ext>
            </a:extLst>
          </p:cNvPr>
          <p:cNvSpPr>
            <a:spLocks noGrp="1"/>
          </p:cNvSpPr>
          <p:nvPr>
            <p:ph type="body" idx="1"/>
          </p:nvPr>
        </p:nvSpPr>
        <p:spPr>
          <a:ln/>
        </p:spPr>
        <p:txBody>
          <a:bodyPr/>
          <a:lstStyle/>
          <a:p>
            <a:pPr defTabSz="922384">
              <a:defRPr/>
            </a:pPr>
            <a:r>
              <a:rPr lang="en-US" altLang="en-US" b="1" dirty="0">
                <a:latin typeface="Arial" panose="020B0604020202020204" pitchFamily="34" charset="0"/>
              </a:rPr>
              <a:t>NCDOL Photo Library: Photo by NCDOL Employee Robert O’Neal</a:t>
            </a:r>
            <a:r>
              <a:rPr lang="en-US" altLang="en-US" b="1" dirty="0">
                <a:latin typeface="Arial" panose="020B0604020202020204" pitchFamily="34" charset="0"/>
                <a:cs typeface="Arial" panose="020B0604020202020204" pitchFamily="34" charset="0"/>
              </a:rPr>
              <a:t> from a public street</a:t>
            </a:r>
            <a:endParaRPr lang="en-US" altLang="en-US" b="0" dirty="0">
              <a:latin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a:p>
            <a:pPr>
              <a:defRPr/>
            </a:pPr>
            <a:r>
              <a:rPr lang="en-US" altLang="en-US" b="0" dirty="0">
                <a:latin typeface="Arial" panose="020B0604020202020204" pitchFamily="34" charset="0"/>
                <a:cs typeface="Arial" panose="020B0604020202020204" pitchFamily="34" charset="0"/>
              </a:rPr>
              <a:t>This photo shows another type of  manhole/vault for electrical or utilities lines for utility workers.  It was only 3 ft deep and self rescue could take place.</a:t>
            </a:r>
          </a:p>
          <a:p>
            <a:pPr>
              <a:defRPr/>
            </a:pPr>
            <a:endParaRPr lang="en-US" altLang="en-US" b="0" dirty="0">
              <a:latin typeface="Arial" panose="020B0604020202020204" pitchFamily="34" charset="0"/>
              <a:cs typeface="Arial" panose="020B0604020202020204" pitchFamily="34" charset="0"/>
            </a:endParaRPr>
          </a:p>
          <a:p>
            <a:pPr>
              <a:defRPr/>
            </a:pPr>
            <a:r>
              <a:rPr lang="en-US" altLang="en-US" b="0" dirty="0">
                <a:latin typeface="Arial" panose="020B0604020202020204" pitchFamily="34" charset="0"/>
                <a:cs typeface="Arial" panose="020B0604020202020204" pitchFamily="34" charset="0"/>
              </a:rPr>
              <a:t>Remember, open top spaces </a:t>
            </a:r>
            <a:r>
              <a:rPr lang="en-US" altLang="en-US" sz="1200" b="1" u="sng" dirty="0">
                <a:latin typeface="Arial" panose="020B0604020202020204" pitchFamily="34" charset="0"/>
                <a:cs typeface="Arial" panose="020B0604020202020204" pitchFamily="34" charset="0"/>
              </a:rPr>
              <a:t>more than </a:t>
            </a:r>
            <a:r>
              <a:rPr lang="en-US" altLang="en-US" b="1" dirty="0">
                <a:latin typeface="Arial" panose="020B0604020202020204" pitchFamily="34" charset="0"/>
                <a:cs typeface="Arial" panose="020B0604020202020204" pitchFamily="34" charset="0"/>
              </a:rPr>
              <a:t>4 feet in depth such as pits, tubs, vaults, and vessels are confined spaces</a:t>
            </a:r>
            <a:r>
              <a:rPr lang="en-US" altLang="en-US" b="0" dirty="0">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pPr>
              <a:defRPr/>
            </a:pPr>
            <a:endParaRPr lang="en-US" b="0" dirty="0">
              <a:latin typeface="Arial" panose="020B0604020202020204" pitchFamily="34" charset="0"/>
              <a:cs typeface="Arial" panose="020B0604020202020204" pitchFamily="34" charset="0"/>
            </a:endParaRPr>
          </a:p>
          <a:p>
            <a:pPr>
              <a:defRPr/>
            </a:pPr>
            <a:endParaRPr lang="en-US" b="0" dirty="0">
              <a:latin typeface="Arial" panose="020B0604020202020204" pitchFamily="34" charset="0"/>
              <a:cs typeface="Arial" panose="020B0604020202020204" pitchFamily="34" charset="0"/>
            </a:endParaRPr>
          </a:p>
          <a:p>
            <a:pPr marL="0" lvl="1">
              <a:defRPr/>
            </a:pPr>
            <a:r>
              <a:rPr lang="en-US" b="0" dirty="0">
                <a:latin typeface="Arial" panose="020B0604020202020204" pitchFamily="34" charset="0"/>
                <a:cs typeface="Arial" panose="020B0604020202020204" pitchFamily="34" charset="0"/>
              </a:rPr>
              <a:t>Does the picture meet the criteria of a confined space? No!</a:t>
            </a:r>
          </a:p>
          <a:p>
            <a:pPr marL="0" lvl="1">
              <a:defRPr/>
            </a:pPr>
            <a:endParaRPr lang="en-US" b="0" dirty="0">
              <a:latin typeface="Arial" panose="020B0604020202020204" pitchFamily="34" charset="0"/>
              <a:cs typeface="Arial" panose="020B0604020202020204" pitchFamily="34" charset="0"/>
            </a:endParaRPr>
          </a:p>
          <a:p>
            <a:pPr marL="0" lvl="1">
              <a:defRPr/>
            </a:pPr>
            <a:r>
              <a:rPr lang="en-US" b="0" dirty="0">
                <a:latin typeface="Arial" panose="020B0604020202020204" pitchFamily="34" charset="0"/>
                <a:cs typeface="Arial" panose="020B0604020202020204" pitchFamily="34" charset="0"/>
              </a:rPr>
              <a:t>Is it a permit required confined space under the General Industry Standard? No!</a:t>
            </a:r>
          </a:p>
        </p:txBody>
      </p:sp>
      <p:sp>
        <p:nvSpPr>
          <p:cNvPr id="81924" name="Slide Number Placeholder 3">
            <a:extLst>
              <a:ext uri="{FF2B5EF4-FFF2-40B4-BE49-F238E27FC236}">
                <a16:creationId xmlns:a16="http://schemas.microsoft.com/office/drawing/2014/main" id="{F4ED21E3-E765-4D5F-84A2-B88375326A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C976EEAE-D9E1-45B1-9FEF-F00F7BA65441}" type="slidenum">
              <a:rPr lang="en-US" altLang="en-US" sz="1000" u="none">
                <a:solidFill>
                  <a:srgbClr val="000000"/>
                </a:solidFill>
              </a:rPr>
              <a:pPr>
                <a:defRPr/>
              </a:pPr>
              <a:t>76</a:t>
            </a:fld>
            <a:endParaRPr lang="en-US" altLang="en-US" sz="1000" u="none">
              <a:solidFill>
                <a:srgbClr val="000000"/>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49FA42EF-A1B8-4100-898D-FF721A72332D}"/>
              </a:ext>
            </a:extLst>
          </p:cNvPr>
          <p:cNvSpPr>
            <a:spLocks noGrp="1" noRot="1" noChangeAspect="1" noChangeArrowheads="1" noTextEdit="1"/>
          </p:cNvSpPr>
          <p:nvPr>
            <p:ph type="sldImg"/>
          </p:nvPr>
        </p:nvSpPr>
        <p:spPr>
          <a:xfrm>
            <a:off x="1352550" y="1173163"/>
            <a:ext cx="4224338" cy="3167062"/>
          </a:xfrm>
          <a:ln/>
        </p:spPr>
      </p:sp>
      <p:sp>
        <p:nvSpPr>
          <p:cNvPr id="83971" name="Notes Placeholder 2">
            <a:extLst>
              <a:ext uri="{FF2B5EF4-FFF2-40B4-BE49-F238E27FC236}">
                <a16:creationId xmlns:a16="http://schemas.microsoft.com/office/drawing/2014/main" id="{AE902AF0-442A-4805-90CF-2058872D31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NCDOL Photo Library: Illustration developed by NCDOL Employees Robert O’Neal and Andy Sterlen. </a:t>
            </a:r>
          </a:p>
          <a:p>
            <a:endParaRPr lang="en-US" altLang="en-US" b="1" dirty="0">
              <a:latin typeface="Arial" panose="020B0604020202020204" pitchFamily="34" charset="0"/>
            </a:endParaRPr>
          </a:p>
          <a:p>
            <a:r>
              <a:rPr lang="en-US" altLang="en-US" b="1" dirty="0">
                <a:latin typeface="Arial" panose="020B0604020202020204" pitchFamily="34" charset="0"/>
              </a:rPr>
              <a:t>Discuss the scenario below:</a:t>
            </a:r>
          </a:p>
          <a:p>
            <a:endParaRPr lang="en-US" altLang="en-US" dirty="0">
              <a:latin typeface="Arial" panose="020B0604020202020204" pitchFamily="34" charset="0"/>
            </a:endParaRPr>
          </a:p>
          <a:p>
            <a:r>
              <a:rPr lang="en-US" altLang="en-US" dirty="0">
                <a:latin typeface="Arial" panose="020B0604020202020204" pitchFamily="34" charset="0"/>
              </a:rPr>
              <a:t>The illustration description is as follows: two large HVAC units on a roof. Workers must access one unit from the inside space between the two units. Workers are also required to climb over the electrical wiring, supply lines and piping systems, shown in yellow and black lines. The HVAC units are 6 feet tall in height, 20 feet long and 5 feet wide.</a:t>
            </a:r>
          </a:p>
          <a:p>
            <a:endParaRPr lang="en-US" altLang="en-US" dirty="0">
              <a:latin typeface="Arial" panose="020B0604020202020204" pitchFamily="34" charset="0"/>
            </a:endParaRPr>
          </a:p>
          <a:p>
            <a:r>
              <a:rPr lang="en-US" altLang="en-US" dirty="0">
                <a:latin typeface="Arial" panose="020B0604020202020204" pitchFamily="34" charset="0"/>
              </a:rPr>
              <a:t>Would you consider this a confined space or permit required confined space? </a:t>
            </a:r>
          </a:p>
          <a:p>
            <a:endParaRPr lang="en-US" altLang="en-US" dirty="0">
              <a:latin typeface="Arial" panose="020B0604020202020204" pitchFamily="34" charset="0"/>
            </a:endParaRPr>
          </a:p>
          <a:p>
            <a:r>
              <a:rPr lang="en-US" altLang="en-US" dirty="0">
                <a:latin typeface="Arial" panose="020B0604020202020204" pitchFamily="34" charset="0"/>
              </a:rPr>
              <a:t>Refrigerant gas leaks may pose a risk of suffocation in these type of areas. Although, Freon refrigerants have low toxicity, at very high concentrations they can displace oxygen. Without oxygen to breathe, workers can be injured or die.</a:t>
            </a:r>
          </a:p>
          <a:p>
            <a:endParaRPr lang="en-US" altLang="en-US" dirty="0">
              <a:latin typeface="Arial" panose="020B0604020202020204" pitchFamily="34" charset="0"/>
            </a:endParaRPr>
          </a:p>
          <a:p>
            <a:r>
              <a:rPr lang="en-US" altLang="en-US" dirty="0">
                <a:latin typeface="Arial" panose="020B0604020202020204" pitchFamily="34" charset="0"/>
              </a:rPr>
              <a:t>In most units of this type you will find R410 refrigerant which is used because the US Environmental Protection Agency recognizes it as an acceptable substitute for R-22 refrigerant in households and light commercial air conditioning systems.</a:t>
            </a:r>
          </a:p>
          <a:p>
            <a:r>
              <a:rPr lang="en-US" altLang="en-US" dirty="0">
                <a:latin typeface="Arial" panose="020B0604020202020204" pitchFamily="34" charset="0"/>
              </a:rPr>
              <a:t>Larger HVAC system may use refrigerants such as ammonia (R717), carbon dioxide and non-halogenated hydrocarbons do not deplete the ozone layer and have no (ammonia) or only a low (carbon dioxide, hydrocarbons) global warming potential. They are used in air-conditioning systems for buildings, in sport and leisure facilities, in the chemical/pharmaceutical industry, in the automotive industry and above all in the food industry (production, storage, retailing).</a:t>
            </a:r>
          </a:p>
          <a:p>
            <a:pPr marL="0" lvl="1"/>
            <a:endParaRPr lang="en-US" altLang="en-US" dirty="0">
              <a:latin typeface="Arial" panose="020B0604020202020204" pitchFamily="34" charset="0"/>
            </a:endParaRPr>
          </a:p>
          <a:p>
            <a:pPr marL="0" lvl="1"/>
            <a:r>
              <a:rPr lang="en-US" altLang="en-US" dirty="0">
                <a:latin typeface="Arial" panose="020B0604020202020204" pitchFamily="34" charset="0"/>
              </a:rPr>
              <a:t>Does the illustration meet the criteria of a confined space? Yes!</a:t>
            </a:r>
          </a:p>
          <a:p>
            <a:pPr marL="0" lvl="1"/>
            <a:endParaRPr lang="en-US" altLang="en-US" dirty="0">
              <a:latin typeface="Arial" panose="020B0604020202020204" pitchFamily="34" charset="0"/>
            </a:endParaRPr>
          </a:p>
          <a:p>
            <a:pPr marL="0" lvl="1"/>
            <a:r>
              <a:rPr lang="en-US" altLang="en-US" dirty="0">
                <a:latin typeface="Arial" panose="020B0604020202020204" pitchFamily="34" charset="0"/>
              </a:rPr>
              <a:t>Is it a permit required confined space under the General Industry Standard? Maybe!</a:t>
            </a:r>
          </a:p>
        </p:txBody>
      </p:sp>
      <p:sp>
        <p:nvSpPr>
          <p:cNvPr id="83972" name="Slide Number Placeholder 3">
            <a:extLst>
              <a:ext uri="{FF2B5EF4-FFF2-40B4-BE49-F238E27FC236}">
                <a16:creationId xmlns:a16="http://schemas.microsoft.com/office/drawing/2014/main" id="{A55B9B20-5FCB-4D49-B116-7B6072D920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0A0B5F51-5FA6-4116-AA8F-84EAB8C23256}" type="slidenum">
              <a:rPr lang="en-US" altLang="en-US" sz="1000" u="none">
                <a:solidFill>
                  <a:srgbClr val="000000"/>
                </a:solidFill>
              </a:rPr>
              <a:pPr>
                <a:defRPr/>
              </a:pPr>
              <a:t>77</a:t>
            </a:fld>
            <a:endParaRPr lang="en-US" altLang="en-US" sz="1000" u="none">
              <a:solidFill>
                <a:srgbClr val="000000"/>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64727358-FC3A-4B70-9B26-58178026A5FC}"/>
              </a:ext>
            </a:extLst>
          </p:cNvPr>
          <p:cNvSpPr>
            <a:spLocks noGrp="1" noRot="1" noChangeAspect="1" noChangeArrowheads="1" noTextEdit="1"/>
          </p:cNvSpPr>
          <p:nvPr>
            <p:ph type="sldImg"/>
          </p:nvPr>
        </p:nvSpPr>
        <p:spPr>
          <a:xfrm>
            <a:off x="1352550" y="1173163"/>
            <a:ext cx="4224338" cy="3167062"/>
          </a:xfrm>
          <a:ln/>
        </p:spPr>
      </p:sp>
      <p:sp>
        <p:nvSpPr>
          <p:cNvPr id="88067" name="Notes Placeholder 2">
            <a:extLst>
              <a:ext uri="{FF2B5EF4-FFF2-40B4-BE49-F238E27FC236}">
                <a16:creationId xmlns:a16="http://schemas.microsoft.com/office/drawing/2014/main" id="{AC1F99A6-3514-4399-8154-3D64025B84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84">
              <a:defRPr/>
            </a:pPr>
            <a:r>
              <a:rPr lang="en-US" altLang="en-US" b="1" dirty="0">
                <a:latin typeface="Arial" panose="020B0604020202020204" pitchFamily="34" charset="0"/>
              </a:rPr>
              <a:t>NCDOL Photo Library: Photo by NCDOL Employees Robert O’Neal, public access  </a:t>
            </a:r>
          </a:p>
          <a:p>
            <a:endParaRPr lang="en-US" altLang="en-US" b="1" dirty="0">
              <a:latin typeface="Arial" panose="020B0604020202020204" pitchFamily="34" charset="0"/>
            </a:endParaRPr>
          </a:p>
          <a:p>
            <a:r>
              <a:rPr lang="en-US" altLang="en-US" b="1" dirty="0">
                <a:latin typeface="Arial" panose="020B0604020202020204" pitchFamily="34" charset="0"/>
              </a:rPr>
              <a:t>Discuss this scenario:</a:t>
            </a:r>
          </a:p>
          <a:p>
            <a:endParaRPr lang="en-US" altLang="en-US" dirty="0">
              <a:latin typeface="Arial" panose="020B0604020202020204" pitchFamily="34" charset="0"/>
            </a:endParaRPr>
          </a:p>
          <a:p>
            <a:r>
              <a:rPr lang="en-US" altLang="en-US" dirty="0">
                <a:latin typeface="Arial" panose="020B0604020202020204" pitchFamily="34" charset="0"/>
              </a:rPr>
              <a:t>This photo shows a water-cooling tower where employees were required to enter it annual for maintenance.</a:t>
            </a:r>
          </a:p>
          <a:p>
            <a:endParaRPr lang="en-US" altLang="en-US" dirty="0">
              <a:latin typeface="Arial" panose="020B0604020202020204" pitchFamily="34" charset="0"/>
            </a:endParaRPr>
          </a:p>
          <a:p>
            <a:r>
              <a:rPr lang="en-US" altLang="en-US" dirty="0">
                <a:latin typeface="Arial" panose="020B0604020202020204" pitchFamily="34" charset="0"/>
              </a:rPr>
              <a:t>Industrial cooling towers can be used to remove heat from various sources such as machinery or heated process material. The primary use of large, industrial cooling towers is to remove the heat absorbed in the circulating cooling water systems.</a:t>
            </a:r>
          </a:p>
          <a:p>
            <a:endParaRPr lang="en-US" altLang="en-US" dirty="0">
              <a:latin typeface="Arial" panose="020B0604020202020204" pitchFamily="34" charset="0"/>
            </a:endParaRPr>
          </a:p>
          <a:p>
            <a:r>
              <a:rPr lang="en-US" altLang="en-US" dirty="0">
                <a:latin typeface="Arial" panose="020B0604020202020204" pitchFamily="34" charset="0"/>
              </a:rPr>
              <a:t>The door opening in the middle of the tower is used for maintenance access. It’s a bolted-on type of door to prevent authorized workers from entering.</a:t>
            </a:r>
          </a:p>
          <a:p>
            <a:endParaRPr lang="en-US" altLang="en-US" b="0" dirty="0">
              <a:latin typeface="Arial" panose="020B0604020202020204" pitchFamily="34" charset="0"/>
            </a:endParaRPr>
          </a:p>
          <a:p>
            <a:r>
              <a:rPr lang="en-US" altLang="en-US" b="0" dirty="0">
                <a:latin typeface="Arial" panose="020B0604020202020204" pitchFamily="34" charset="0"/>
              </a:rPr>
              <a:t>Are workers exposed to an increased risk for health hazards during maintenance and repairs. Yes, cooling towers are because of their mode of operation, can create ideal conditions for microbial growth such as legionella bacteria, electrical hazards, and spinning fans.  LOTO must be used to de-energize before entering these type of spaces.</a:t>
            </a:r>
          </a:p>
          <a:p>
            <a:pPr marL="0" lvl="1"/>
            <a:endParaRPr lang="en-US" altLang="en-US" b="0" dirty="0">
              <a:latin typeface="Arial" panose="020B0604020202020204" pitchFamily="34" charset="0"/>
            </a:endParaRPr>
          </a:p>
          <a:p>
            <a:pPr marL="0" lvl="1"/>
            <a:r>
              <a:rPr lang="en-US" altLang="en-US" b="0" dirty="0">
                <a:latin typeface="Arial" panose="020B0604020202020204" pitchFamily="34" charset="0"/>
              </a:rPr>
              <a:t>Does the picture meet the criteria of a confined space? Yes!</a:t>
            </a:r>
          </a:p>
          <a:p>
            <a:pPr marL="0" lvl="1"/>
            <a:endParaRPr lang="en-US" altLang="en-US" b="0" dirty="0">
              <a:latin typeface="Arial" panose="020B0604020202020204" pitchFamily="34" charset="0"/>
            </a:endParaRPr>
          </a:p>
          <a:p>
            <a:pPr marL="0" lvl="1"/>
            <a:r>
              <a:rPr lang="en-US" altLang="en-US" b="0" dirty="0">
                <a:latin typeface="Arial" panose="020B0604020202020204" pitchFamily="34" charset="0"/>
              </a:rPr>
              <a:t>Is it a permit required confined space under the General Industry Standard? Yes!</a:t>
            </a:r>
          </a:p>
        </p:txBody>
      </p:sp>
      <p:sp>
        <p:nvSpPr>
          <p:cNvPr id="88068" name="Slide Number Placeholder 3">
            <a:extLst>
              <a:ext uri="{FF2B5EF4-FFF2-40B4-BE49-F238E27FC236}">
                <a16:creationId xmlns:a16="http://schemas.microsoft.com/office/drawing/2014/main" id="{9BEB877A-7667-40FC-A19D-BE04913942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FCB7216D-FA25-4AFB-B954-F69AE54A3E56}" type="slidenum">
              <a:rPr lang="en-US" altLang="en-US" sz="1000" u="none">
                <a:solidFill>
                  <a:srgbClr val="000000"/>
                </a:solidFill>
              </a:rPr>
              <a:pPr>
                <a:defRPr/>
              </a:pPr>
              <a:t>78</a:t>
            </a:fld>
            <a:endParaRPr lang="en-US" altLang="en-US" sz="1000" u="none">
              <a:solidFill>
                <a:srgbClr val="000000"/>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5F62D460-ADED-434B-B5FD-88C4BA78E38F}"/>
              </a:ext>
            </a:extLst>
          </p:cNvPr>
          <p:cNvSpPr>
            <a:spLocks noGrp="1" noRot="1" noChangeAspect="1" noChangeArrowheads="1" noTextEdit="1"/>
          </p:cNvSpPr>
          <p:nvPr>
            <p:ph type="sldImg"/>
          </p:nvPr>
        </p:nvSpPr>
        <p:spPr>
          <a:xfrm>
            <a:off x="1352550" y="1173163"/>
            <a:ext cx="4224338" cy="3167062"/>
          </a:xfrm>
          <a:ln/>
        </p:spPr>
      </p:sp>
      <p:sp>
        <p:nvSpPr>
          <p:cNvPr id="92163" name="Notes Placeholder 2">
            <a:extLst>
              <a:ext uri="{FF2B5EF4-FFF2-40B4-BE49-F238E27FC236}">
                <a16:creationId xmlns:a16="http://schemas.microsoft.com/office/drawing/2014/main" id="{D3F6329F-FADD-4389-A6AA-980FE75AC8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0783" eaLnBrk="1" hangingPunct="1">
              <a:spcBef>
                <a:spcPct val="0"/>
              </a:spcBef>
            </a:pPr>
            <a:r>
              <a:rPr lang="en-US" altLang="en-US" b="1" dirty="0">
                <a:latin typeface="Arial" panose="020B0604020202020204" pitchFamily="34" charset="0"/>
                <a:cs typeface="Arial" panose="020B0604020202020204" pitchFamily="34" charset="0"/>
              </a:rPr>
              <a:t>NCDOL Photo Library: Department of Transportation, 7/13/2015 Partnership Site, Permission Letter Obtained  </a:t>
            </a:r>
            <a:r>
              <a:rPr lang="en-US" altLang="en-US" dirty="0">
                <a:latin typeface="Arial" panose="020B0604020202020204" pitchFamily="34" charset="0"/>
              </a:rPr>
              <a:t>This photo shows a 20,000-gallon industrial elliptical leg tank. Employees are required to enter it for cleaning of mold. Workers enter from the top through an 18 inches opening.</a:t>
            </a:r>
          </a:p>
          <a:p>
            <a:pPr marL="0" lvl="1" defTabSz="920783"/>
            <a:endParaRPr lang="en-US" altLang="en-US" dirty="0">
              <a:latin typeface="Arial" panose="020B0604020202020204" pitchFamily="34" charset="0"/>
            </a:endParaRPr>
          </a:p>
          <a:p>
            <a:pPr marL="0" lvl="1" defTabSz="920783"/>
            <a:r>
              <a:rPr lang="en-US" altLang="en-US" dirty="0">
                <a:latin typeface="Arial" panose="020B0604020202020204" pitchFamily="34" charset="0"/>
              </a:rPr>
              <a:t>Can you recognize serious safety or health hazard? </a:t>
            </a:r>
          </a:p>
          <a:p>
            <a:pPr marL="172948" lvl="1" indent="-172948" defTabSz="920783">
              <a:buFont typeface="Arial" panose="020B0604020202020204" pitchFamily="34" charset="0"/>
              <a:buChar char="•"/>
            </a:pPr>
            <a:r>
              <a:rPr lang="en-US" altLang="en-US" dirty="0">
                <a:latin typeface="Arial" panose="020B0604020202020204" pitchFamily="34" charset="0"/>
              </a:rPr>
              <a:t>Ventilation, chemicals and a rescue issue.</a:t>
            </a:r>
          </a:p>
          <a:p>
            <a:pPr marL="172948" lvl="1" indent="-172948" defTabSz="920783">
              <a:buFont typeface="Arial" panose="020B0604020202020204" pitchFamily="34" charset="0"/>
              <a:buChar char="•"/>
            </a:pPr>
            <a:endParaRPr lang="en-US" altLang="en-US" dirty="0">
              <a:latin typeface="Arial" panose="020B0604020202020204" pitchFamily="34" charset="0"/>
            </a:endParaRPr>
          </a:p>
          <a:p>
            <a:pPr defTabSz="920783"/>
            <a:r>
              <a:rPr lang="en-US" altLang="en-US" dirty="0">
                <a:latin typeface="Arial" panose="020B0604020202020204" pitchFamily="34" charset="0"/>
              </a:rPr>
              <a:t>Is it large enough that an employee can bodily enter and perform assigned work? </a:t>
            </a:r>
          </a:p>
          <a:p>
            <a:pPr marL="172948" indent="-172948" defTabSz="920783">
              <a:buFont typeface="Arial" panose="020B0604020202020204" pitchFamily="34" charset="0"/>
              <a:buChar char="•"/>
            </a:pPr>
            <a:r>
              <a:rPr lang="en-US" altLang="en-US" dirty="0">
                <a:latin typeface="Arial" panose="020B0604020202020204" pitchFamily="34" charset="0"/>
              </a:rPr>
              <a:t>Yes!</a:t>
            </a:r>
          </a:p>
          <a:p>
            <a:pPr marL="172948" indent="-172948" defTabSz="920783">
              <a:buFont typeface="Arial" panose="020B0604020202020204" pitchFamily="34" charset="0"/>
              <a:buChar char="•"/>
            </a:pPr>
            <a:endParaRPr lang="en-US" altLang="en-US" dirty="0">
              <a:latin typeface="Arial" panose="020B0604020202020204" pitchFamily="34" charset="0"/>
            </a:endParaRPr>
          </a:p>
          <a:p>
            <a:pPr defTabSz="920783"/>
            <a:r>
              <a:rPr lang="en-US" altLang="en-US" dirty="0">
                <a:latin typeface="Arial" panose="020B0604020202020204" pitchFamily="34" charset="0"/>
              </a:rPr>
              <a:t>Does it have limited or restricted means of entry or exit? </a:t>
            </a:r>
          </a:p>
          <a:p>
            <a:pPr marL="172948" indent="-172948" defTabSz="920783">
              <a:buFont typeface="Arial" panose="020B0604020202020204" pitchFamily="34" charset="0"/>
              <a:buChar char="•"/>
            </a:pPr>
            <a:r>
              <a:rPr lang="en-US" altLang="en-US" dirty="0">
                <a:latin typeface="Arial" panose="020B0604020202020204" pitchFamily="34" charset="0"/>
              </a:rPr>
              <a:t>Yes! </a:t>
            </a:r>
          </a:p>
          <a:p>
            <a:pPr marL="172948" indent="-172948" defTabSz="920783">
              <a:buFont typeface="Arial" panose="020B0604020202020204" pitchFamily="34" charset="0"/>
              <a:buChar char="•"/>
            </a:pPr>
            <a:endParaRPr lang="en-US" altLang="en-US" dirty="0">
              <a:latin typeface="Arial" panose="020B0604020202020204" pitchFamily="34" charset="0"/>
            </a:endParaRPr>
          </a:p>
          <a:p>
            <a:pPr defTabSz="920783"/>
            <a:r>
              <a:rPr lang="en-US" altLang="en-US" dirty="0">
                <a:latin typeface="Arial" panose="020B0604020202020204" pitchFamily="34" charset="0"/>
              </a:rPr>
              <a:t>Is not designed for continuous occupancy? </a:t>
            </a:r>
          </a:p>
          <a:p>
            <a:pPr marL="172948" indent="-172948" defTabSz="920783">
              <a:buFont typeface="Arial" panose="020B0604020202020204" pitchFamily="34" charset="0"/>
              <a:buChar char="•"/>
            </a:pPr>
            <a:r>
              <a:rPr lang="en-US" altLang="en-US" dirty="0">
                <a:latin typeface="Arial" panose="020B0604020202020204" pitchFamily="34" charset="0"/>
              </a:rPr>
              <a:t>Yes!</a:t>
            </a:r>
          </a:p>
          <a:p>
            <a:pPr marL="172948" indent="-172948" defTabSz="920783">
              <a:buFont typeface="Arial" panose="020B0604020202020204" pitchFamily="34" charset="0"/>
              <a:buChar char="•"/>
            </a:pPr>
            <a:endParaRPr lang="en-US" altLang="en-US" dirty="0">
              <a:latin typeface="Arial" panose="020B0604020202020204" pitchFamily="34" charset="0"/>
            </a:endParaRPr>
          </a:p>
          <a:p>
            <a:pPr marL="0" lvl="1" defTabSz="920783"/>
            <a:r>
              <a:rPr lang="en-US" altLang="en-US" dirty="0">
                <a:latin typeface="Arial" panose="020B0604020202020204" pitchFamily="34" charset="0"/>
              </a:rPr>
              <a:t>Is it a permit required confined space under the General Industry Standard? </a:t>
            </a:r>
          </a:p>
          <a:p>
            <a:pPr marL="172948" lvl="1" indent="-172948" defTabSz="920783">
              <a:buFont typeface="Arial" panose="020B0604020202020204" pitchFamily="34" charset="0"/>
              <a:buChar char="•"/>
            </a:pPr>
            <a:r>
              <a:rPr lang="en-US" altLang="en-US" dirty="0">
                <a:latin typeface="Arial" panose="020B0604020202020204" pitchFamily="34" charset="0"/>
              </a:rPr>
              <a:t>Yes!</a:t>
            </a:r>
          </a:p>
          <a:p>
            <a:pPr defTabSz="920783" eaLnBrk="1" hangingPunct="1"/>
            <a:endParaRPr lang="en-US" altLang="en-US" dirty="0">
              <a:latin typeface="Arial" panose="020B0604020202020204" pitchFamily="34" charset="0"/>
            </a:endParaRPr>
          </a:p>
          <a:p>
            <a:pPr defTabSz="920783" eaLnBrk="1" hangingPunct="1"/>
            <a:r>
              <a:rPr lang="en-US" altLang="en-US" dirty="0">
                <a:latin typeface="Arial" panose="020B0604020202020204" pitchFamily="34" charset="0"/>
              </a:rPr>
              <a:t>Are employers required to mark this type of tank with confined space permit signs? </a:t>
            </a:r>
          </a:p>
          <a:p>
            <a:pPr marL="172948" indent="-172948" defTabSz="920783" eaLnBrk="1" hangingPunct="1">
              <a:buFont typeface="Arial" panose="020B0604020202020204" pitchFamily="34" charset="0"/>
              <a:buChar char="•"/>
            </a:pPr>
            <a:r>
              <a:rPr lang="en-US" altLang="en-US" dirty="0">
                <a:latin typeface="Arial" panose="020B0604020202020204" pitchFamily="34" charset="0"/>
              </a:rPr>
              <a:t>No!</a:t>
            </a:r>
          </a:p>
          <a:p>
            <a:pPr defTabSz="920783" eaLnBrk="1" hangingPunct="1"/>
            <a:endParaRPr lang="en-US" altLang="en-US" dirty="0">
              <a:latin typeface="Arial" panose="020B0604020202020204" pitchFamily="34" charset="0"/>
            </a:endParaRPr>
          </a:p>
          <a:p>
            <a:pPr defTabSz="920783"/>
            <a:r>
              <a:rPr lang="en-US" altLang="en-US" dirty="0">
                <a:latin typeface="Arial" panose="020B0604020202020204" pitchFamily="34" charset="0"/>
              </a:rPr>
              <a:t>Letter of Interpretation:  https://www.osha.gov/pls/oshaweb/owadisp.show_document?p_table=INTERPRETATIONS&amp;p_id=22549</a:t>
            </a:r>
          </a:p>
          <a:p>
            <a:pPr defTabSz="920783"/>
            <a:r>
              <a:rPr lang="en-US" altLang="en-US" dirty="0">
                <a:latin typeface="Arial" panose="020B0604020202020204" pitchFamily="34" charset="0"/>
              </a:rPr>
              <a:t>Question: Is it necessary to physically place a sign on the entryway to a given confined space? Or, would it be acceptable to ensure that all personnel are fully aware, through documented training, of the various confined spaces at a facility and the proper procedures that must be followed prior to entry? </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Response: Ordinarily, information about permit spaces is most effectively and economically communicated through the use of signs. Consequently, signs would be the principal method of warning under the standard. </a:t>
            </a:r>
            <a:r>
              <a:rPr lang="en-US" altLang="en-US" b="1" dirty="0">
                <a:latin typeface="Arial" panose="020B0604020202020204" pitchFamily="34" charset="0"/>
              </a:rPr>
              <a:t>Alternative methods</a:t>
            </a:r>
            <a:r>
              <a:rPr lang="en-US" altLang="en-US" dirty="0">
                <a:latin typeface="Arial" panose="020B0604020202020204" pitchFamily="34" charset="0"/>
              </a:rPr>
              <a:t>, such as additional training, may be used where they are truly effective in warning all employees who could reasonably be expected to enter the space. It is the employer's obligation to assure that an alternative method is at least as effective as a sign. In some cases, employers may have to provide training in addition to signs, to protect employees who do not speak English or who would have difficulty understanding or interpreting signs. (One method by which OSHA can gauge an employer's effectiveness is through random interviews of affected employees.) </a:t>
            </a:r>
            <a:br>
              <a:rPr lang="en-US" altLang="en-US" dirty="0">
                <a:latin typeface="Arial" panose="020B0604020202020204" pitchFamily="34" charset="0"/>
              </a:rPr>
            </a:br>
            <a:r>
              <a:rPr lang="en-US" altLang="en-US" dirty="0">
                <a:latin typeface="Arial" panose="020B0604020202020204" pitchFamily="34" charset="0"/>
              </a:rPr>
              <a:t>If a space has a locked entry cover or panel, or an access door that can only be opened with special tools, the use of signs may be unnecessary if the employer ensures that all affected employees are informed about such spaces and know that they are not to be opened without taking proper precautions, including temporary signs, to restrict unexpected or unknowing entry.</a:t>
            </a:r>
          </a:p>
        </p:txBody>
      </p:sp>
      <p:sp>
        <p:nvSpPr>
          <p:cNvPr id="92164" name="Slide Number Placeholder 3">
            <a:extLst>
              <a:ext uri="{FF2B5EF4-FFF2-40B4-BE49-F238E27FC236}">
                <a16:creationId xmlns:a16="http://schemas.microsoft.com/office/drawing/2014/main" id="{27B89EA5-0DE2-4528-8E3C-1A7C7D7008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B564E7D9-E189-4906-986B-A3C2DF1D309F}" type="slidenum">
              <a:rPr lang="en-US" altLang="en-US" sz="1000" u="none">
                <a:solidFill>
                  <a:srgbClr val="000000"/>
                </a:solidFill>
              </a:rPr>
              <a:pPr>
                <a:defRPr/>
              </a:pPr>
              <a:t>79</a:t>
            </a:fld>
            <a:endParaRPr lang="en-US" altLang="en-US" sz="1000" u="none">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AA56AF2-A665-463D-80B3-DEAC0522F6E1}"/>
              </a:ext>
            </a:extLst>
          </p:cNvPr>
          <p:cNvSpPr>
            <a:spLocks noGrp="1" noRot="1" noChangeAspect="1" noChangeArrowheads="1" noTextEdit="1"/>
          </p:cNvSpPr>
          <p:nvPr>
            <p:ph type="sldImg"/>
          </p:nvPr>
        </p:nvSpPr>
        <p:spPr>
          <a:xfrm>
            <a:off x="1352550" y="1173163"/>
            <a:ext cx="4224338" cy="3167062"/>
          </a:xfrm>
          <a:ln/>
        </p:spPr>
      </p:sp>
      <p:sp>
        <p:nvSpPr>
          <p:cNvPr id="10243" name="Notes Placeholder 2">
            <a:extLst>
              <a:ext uri="{FF2B5EF4-FFF2-40B4-BE49-F238E27FC236}">
                <a16:creationId xmlns:a16="http://schemas.microsoft.com/office/drawing/2014/main" id="{3E6C411C-9D9F-4170-A4E7-A06CA4196A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dirty="0">
                <a:latin typeface="Arial" panose="020B0604020202020204" pitchFamily="34" charset="0"/>
              </a:rPr>
            </a:br>
            <a:r>
              <a:rPr lang="en-US" altLang="en-US" dirty="0">
                <a:latin typeface="Arial" panose="020B0604020202020204" pitchFamily="34" charset="0"/>
              </a:rPr>
              <a:t>  Read the different exceptions to the standard as noted above.  However, as we will see in the next two slides, the following situations can exist.</a:t>
            </a:r>
          </a:p>
          <a:p>
            <a:endParaRPr lang="en-US" altLang="en-US" dirty="0">
              <a:latin typeface="Arial" panose="020B0604020202020204" pitchFamily="34" charset="0"/>
            </a:endParaRPr>
          </a:p>
        </p:txBody>
      </p:sp>
      <p:sp>
        <p:nvSpPr>
          <p:cNvPr id="10244" name="Slide Number Placeholder 3">
            <a:extLst>
              <a:ext uri="{FF2B5EF4-FFF2-40B4-BE49-F238E27FC236}">
                <a16:creationId xmlns:a16="http://schemas.microsoft.com/office/drawing/2014/main" id="{45129022-066C-41F9-BE5D-B0326CFF1F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5EBA1F55-5291-4ED2-9187-248A2E02BE39}" type="slidenum">
              <a:rPr lang="en-US" altLang="en-US" sz="1000" u="none">
                <a:solidFill>
                  <a:srgbClr val="000000"/>
                </a:solidFill>
              </a:rPr>
              <a:pPr>
                <a:defRPr/>
              </a:pPr>
              <a:t>8</a:t>
            </a:fld>
            <a:endParaRPr lang="en-US" altLang="en-US" sz="1000" u="none">
              <a:solidFill>
                <a:srgbClr val="000000"/>
              </a:solidFill>
            </a:endParaRPr>
          </a:p>
        </p:txBody>
      </p:sp>
    </p:spTree>
    <p:extLst>
      <p:ext uri="{BB962C8B-B14F-4D97-AF65-F5344CB8AC3E}">
        <p14:creationId xmlns:p14="http://schemas.microsoft.com/office/powerpoint/2010/main" val="29438287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65042237-F055-4118-BEA0-FA81148CF46F}"/>
              </a:ext>
            </a:extLst>
          </p:cNvPr>
          <p:cNvSpPr>
            <a:spLocks noGrp="1" noRot="1" noChangeAspect="1" noChangeArrowheads="1" noTextEdit="1"/>
          </p:cNvSpPr>
          <p:nvPr>
            <p:ph type="sldImg"/>
          </p:nvPr>
        </p:nvSpPr>
        <p:spPr>
          <a:xfrm>
            <a:off x="1352550" y="1173163"/>
            <a:ext cx="4224338" cy="3167062"/>
          </a:xfrm>
          <a:ln/>
        </p:spPr>
      </p:sp>
      <p:sp>
        <p:nvSpPr>
          <p:cNvPr id="94211" name="Notes Placeholder 2">
            <a:extLst>
              <a:ext uri="{FF2B5EF4-FFF2-40B4-BE49-F238E27FC236}">
                <a16:creationId xmlns:a16="http://schemas.microsoft.com/office/drawing/2014/main" id="{1B0554EC-1B3F-445D-8FA9-F59BC7C91F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0783">
              <a:defRPr/>
            </a:pPr>
            <a:r>
              <a:rPr lang="en-US" altLang="en-US" b="1" dirty="0">
                <a:latin typeface="Arial" panose="020B0604020202020204" pitchFamily="34" charset="0"/>
                <a:cs typeface="Arial" panose="020B0604020202020204" pitchFamily="34" charset="0"/>
              </a:rPr>
              <a:t>NCDOL Photo Library: Department of Transportation, 7/13/2015 Partnership Site, Permission Letter Obtained</a:t>
            </a:r>
          </a:p>
          <a:p>
            <a:pPr defTabSz="920783"/>
            <a:endParaRPr lang="en-US" altLang="en-US" b="1" dirty="0">
              <a:latin typeface="Arial" panose="020B0604020202020204" pitchFamily="34" charset="0"/>
            </a:endParaRPr>
          </a:p>
          <a:p>
            <a:pPr defTabSz="920783"/>
            <a:r>
              <a:rPr lang="en-US" altLang="en-US" b="1" dirty="0">
                <a:latin typeface="Arial" panose="020B0604020202020204" pitchFamily="34" charset="0"/>
              </a:rPr>
              <a:t>Discuss this scenario with the emphasis on the cylinder opening size.</a:t>
            </a:r>
          </a:p>
          <a:p>
            <a:pPr defTabSz="920783"/>
            <a:endParaRPr lang="en-US" altLang="en-US" dirty="0">
              <a:latin typeface="Arial" panose="020B0604020202020204" pitchFamily="34" charset="0"/>
            </a:endParaRPr>
          </a:p>
          <a:p>
            <a:pPr defTabSz="920783"/>
            <a:r>
              <a:rPr lang="en-US" altLang="en-US" dirty="0">
                <a:latin typeface="Arial" panose="020B0604020202020204" pitchFamily="34" charset="0"/>
              </a:rPr>
              <a:t>This photo shows a 15,000-gallon industrial elliptical leg tank with an opening at the top. Employees were not required to enter it for cleaning. However, workers were required to reach inside the tank from the top for cleaning the inside. The opening on top of the tank is only 11 inches wide.</a:t>
            </a:r>
          </a:p>
          <a:p>
            <a:pPr defTabSz="920783"/>
            <a:endParaRPr lang="en-US" altLang="en-US" dirty="0">
              <a:latin typeface="Arial" panose="020B0604020202020204" pitchFamily="34" charset="0"/>
            </a:endParaRPr>
          </a:p>
          <a:p>
            <a:pPr defTabSz="920783"/>
            <a:r>
              <a:rPr lang="en-US" altLang="en-US" b="1" dirty="0">
                <a:latin typeface="Arial" panose="020B0604020202020204" pitchFamily="34" charset="0"/>
              </a:rPr>
              <a:t>Is the tank large enough that an employee can bodily enter and perform assigned work? No!</a:t>
            </a:r>
          </a:p>
          <a:p>
            <a:pPr defTabSz="920783"/>
            <a:r>
              <a:rPr lang="en-US" altLang="en-US" b="1" dirty="0">
                <a:latin typeface="Arial" panose="020B0604020202020204" pitchFamily="34" charset="0"/>
              </a:rPr>
              <a:t>Is the tank designed for continuous occupancy by the employee? No!</a:t>
            </a:r>
          </a:p>
          <a:p>
            <a:pPr defTabSz="920783"/>
            <a:r>
              <a:rPr lang="en-US" altLang="en-US" b="1" dirty="0">
                <a:latin typeface="Arial" panose="020B0604020202020204" pitchFamily="34" charset="0"/>
              </a:rPr>
              <a:t>Does it have limited or restricted means of entry or exit? Yes!</a:t>
            </a:r>
          </a:p>
          <a:p>
            <a:pPr marL="0" lvl="1" defTabSz="920783"/>
            <a:endParaRPr lang="en-US" altLang="en-US" dirty="0">
              <a:latin typeface="Arial" panose="020B0604020202020204" pitchFamily="34" charset="0"/>
            </a:endParaRPr>
          </a:p>
          <a:p>
            <a:pPr marL="0" lvl="1" defTabSz="920783"/>
            <a:r>
              <a:rPr lang="en-US" altLang="en-US" b="1" dirty="0">
                <a:latin typeface="Arial" panose="020B0604020202020204" pitchFamily="34" charset="0"/>
              </a:rPr>
              <a:t>Does the picture meet the criteria of a confined space? No!</a:t>
            </a:r>
          </a:p>
          <a:p>
            <a:pPr defTabSz="920783"/>
            <a:endParaRPr lang="en-US" altLang="en-US" dirty="0">
              <a:latin typeface="Arial" panose="020B0604020202020204" pitchFamily="34" charset="0"/>
            </a:endParaRPr>
          </a:p>
          <a:p>
            <a:pPr defTabSz="920783"/>
            <a:r>
              <a:rPr lang="en-US" altLang="en-US" dirty="0">
                <a:latin typeface="Arial" panose="020B0604020202020204" pitchFamily="34" charset="0"/>
              </a:rPr>
              <a:t>It does not meet all three of the criteria. However, </a:t>
            </a:r>
            <a:r>
              <a:rPr lang="en-US" altLang="en-US" b="1" dirty="0">
                <a:latin typeface="Arial" panose="020B0604020202020204" pitchFamily="34" charset="0"/>
              </a:rPr>
              <a:t>please keep in mind</a:t>
            </a:r>
            <a:r>
              <a:rPr lang="en-US" altLang="en-US" dirty="0">
                <a:latin typeface="Arial" panose="020B0604020202020204" pitchFamily="34" charset="0"/>
              </a:rPr>
              <a:t> that a worker may be able to enter this type of space, so training is very important. Plus, some smaller employees may be able to fit through the 11 inches opening. Again, training is the key to prevention.</a:t>
            </a:r>
          </a:p>
        </p:txBody>
      </p:sp>
      <p:sp>
        <p:nvSpPr>
          <p:cNvPr id="94212" name="Slide Number Placeholder 3">
            <a:extLst>
              <a:ext uri="{FF2B5EF4-FFF2-40B4-BE49-F238E27FC236}">
                <a16:creationId xmlns:a16="http://schemas.microsoft.com/office/drawing/2014/main" id="{625AA8D2-8849-405F-9301-05B831F56E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62723E35-A8E3-4F5E-B6FA-DEEF6B3FEEAA}" type="slidenum">
              <a:rPr lang="en-US" altLang="en-US" sz="1000" u="none">
                <a:solidFill>
                  <a:srgbClr val="000000"/>
                </a:solidFill>
              </a:rPr>
              <a:pPr>
                <a:defRPr/>
              </a:pPr>
              <a:t>80</a:t>
            </a:fld>
            <a:endParaRPr lang="en-US" altLang="en-US" sz="1000" u="none">
              <a:solidFill>
                <a:srgbClr val="000000"/>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BLS these are the top ten citations for Confined Space up to 2019.</a:t>
            </a:r>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81</a:t>
            </a:fld>
            <a:endParaRPr lang="en-US" altLang="en-US"/>
          </a:p>
        </p:txBody>
      </p:sp>
    </p:spTree>
    <p:extLst>
      <p:ext uri="{BB962C8B-B14F-4D97-AF65-F5344CB8AC3E}">
        <p14:creationId xmlns:p14="http://schemas.microsoft.com/office/powerpoint/2010/main" val="12442109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top citations from OE:</a:t>
            </a:r>
          </a:p>
          <a:p>
            <a:endParaRPr lang="en-US" dirty="0"/>
          </a:p>
          <a:p>
            <a:r>
              <a:rPr lang="en-US" dirty="0"/>
              <a:t>1910.146 c 1  the employer must evaluate the space for hazards.  </a:t>
            </a:r>
          </a:p>
          <a:p>
            <a:r>
              <a:rPr lang="en-US" dirty="0"/>
              <a:t>	By testing, obtaining owner knowledge.  Did the competent or qualified person gather this information.  Document 	through interviews with employees and from the competent/qualified person.</a:t>
            </a:r>
          </a:p>
          <a:p>
            <a:endParaRPr lang="en-US" dirty="0"/>
          </a:p>
          <a:p>
            <a:r>
              <a:rPr lang="en-US" dirty="0"/>
              <a:t>1910.146 c 2 inform the employees.  </a:t>
            </a:r>
          </a:p>
          <a:p>
            <a:r>
              <a:rPr lang="en-US" dirty="0"/>
              <a:t>	During interview gather statements from the employees</a:t>
            </a:r>
          </a:p>
          <a:p>
            <a:endParaRPr lang="en-US" dirty="0"/>
          </a:p>
          <a:p>
            <a:r>
              <a:rPr lang="en-US" dirty="0"/>
              <a:t>1910.146 g 1 training.  </a:t>
            </a:r>
          </a:p>
          <a:p>
            <a:r>
              <a:rPr lang="en-US" dirty="0"/>
              <a:t>	Any records found at the site or are available?</a:t>
            </a:r>
          </a:p>
          <a:p>
            <a:endParaRPr lang="en-US" dirty="0"/>
          </a:p>
          <a:p>
            <a:r>
              <a:rPr lang="en-US" dirty="0"/>
              <a:t>1910.146 d 5 </a:t>
            </a:r>
            <a:r>
              <a:rPr lang="en-US" dirty="0" err="1"/>
              <a:t>i</a:t>
            </a:r>
            <a:r>
              <a:rPr lang="en-US" dirty="0"/>
              <a:t>  test the atmospheres.  </a:t>
            </a:r>
          </a:p>
          <a:p>
            <a:r>
              <a:rPr lang="en-US" dirty="0"/>
              <a:t>	Can the employer provide the testing equipment and records</a:t>
            </a:r>
          </a:p>
          <a:p>
            <a:endParaRPr lang="en-US" dirty="0"/>
          </a:p>
          <a:p>
            <a:r>
              <a:rPr lang="en-US" dirty="0"/>
              <a:t>1926.1205a   entry permit completed</a:t>
            </a:r>
          </a:p>
          <a:p>
            <a:r>
              <a:rPr lang="en-US" dirty="0"/>
              <a:t>	Requires that a permit be completed and on site during the entry</a:t>
            </a:r>
          </a:p>
          <a:p>
            <a:endParaRPr lang="en-US" dirty="0"/>
          </a:p>
          <a:p>
            <a:r>
              <a:rPr lang="en-US" dirty="0"/>
              <a:t>1926.1205b  signed permit</a:t>
            </a:r>
          </a:p>
          <a:p>
            <a:r>
              <a:rPr lang="en-US" dirty="0"/>
              <a:t>	the competent person/supervisor must sign the permit – not just any employee</a:t>
            </a:r>
          </a:p>
          <a:p>
            <a:endParaRPr lang="en-US" dirty="0"/>
          </a:p>
          <a:p>
            <a:r>
              <a:rPr lang="en-US" dirty="0"/>
              <a:t>1926.1206h  hazards entered and identified</a:t>
            </a:r>
          </a:p>
          <a:p>
            <a:endParaRPr lang="en-US" dirty="0"/>
          </a:p>
          <a:p>
            <a:r>
              <a:rPr lang="en-US" dirty="0"/>
              <a:t>1926.1206j  to have acceptable entry conditions</a:t>
            </a:r>
          </a:p>
          <a:p>
            <a:endParaRPr lang="en-US" dirty="0"/>
          </a:p>
          <a:p>
            <a:r>
              <a:rPr lang="en-US" dirty="0"/>
              <a:t>1926.1206k to have results of tests and monitoring</a:t>
            </a:r>
          </a:p>
          <a:p>
            <a:endParaRPr lang="en-US" dirty="0"/>
          </a:p>
          <a:p>
            <a:endParaRPr lang="en-US" dirty="0"/>
          </a:p>
          <a:p>
            <a:r>
              <a:rPr lang="en-US" dirty="0"/>
              <a:t>These are just some of the top citations that have been written by NCDOL.  Other possible citations would be for inadequate equipment, not allowing employees or representation review the entry conditions and testing, a lack of training for first aid, improper or inadequate response to an emergency by fire and rescue (4 min response).  Read the standard thoroughly and be prepared when you arrive on site.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82</a:t>
            </a:fld>
            <a:endParaRPr lang="en-US" altLang="en-US"/>
          </a:p>
        </p:txBody>
      </p:sp>
    </p:spTree>
    <p:extLst>
      <p:ext uri="{BB962C8B-B14F-4D97-AF65-F5344CB8AC3E}">
        <p14:creationId xmlns:p14="http://schemas.microsoft.com/office/powerpoint/2010/main" val="15653820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a:extLst>
              <a:ext uri="{FF2B5EF4-FFF2-40B4-BE49-F238E27FC236}">
                <a16:creationId xmlns:a16="http://schemas.microsoft.com/office/drawing/2014/main" id="{752FE9E4-C4E1-452A-A423-A864463A8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001">
              <a:defRPr sz="3600" u="sng">
                <a:solidFill>
                  <a:schemeClr val="tx1"/>
                </a:solidFill>
                <a:latin typeface="Times New Roman" panose="02020603050405020304" pitchFamily="18" charset="0"/>
              </a:defRPr>
            </a:lvl1pPr>
            <a:lvl2pPr marL="749438" indent="-288245" defTabSz="940001">
              <a:defRPr sz="3600" u="sng">
                <a:solidFill>
                  <a:schemeClr val="tx1"/>
                </a:solidFill>
                <a:latin typeface="Times New Roman" panose="02020603050405020304" pitchFamily="18" charset="0"/>
              </a:defRPr>
            </a:lvl2pPr>
            <a:lvl3pPr marL="1152981" indent="-230597" defTabSz="940001">
              <a:defRPr sz="3600" u="sng">
                <a:solidFill>
                  <a:schemeClr val="tx1"/>
                </a:solidFill>
                <a:latin typeface="Times New Roman" panose="02020603050405020304" pitchFamily="18" charset="0"/>
              </a:defRPr>
            </a:lvl3pPr>
            <a:lvl4pPr marL="1614174" indent="-230597" defTabSz="940001">
              <a:defRPr sz="3600" u="sng">
                <a:solidFill>
                  <a:schemeClr val="tx1"/>
                </a:solidFill>
                <a:latin typeface="Times New Roman" panose="02020603050405020304" pitchFamily="18" charset="0"/>
              </a:defRPr>
            </a:lvl4pPr>
            <a:lvl5pPr marL="2075365" indent="-230597" defTabSz="940001">
              <a:defRPr sz="3600" u="sng">
                <a:solidFill>
                  <a:schemeClr val="tx1"/>
                </a:solidFill>
                <a:latin typeface="Times New Roman" panose="02020603050405020304" pitchFamily="18" charset="0"/>
              </a:defRPr>
            </a:lvl5pPr>
            <a:lvl6pPr marL="2536558" indent="-230597" defTabSz="940001" eaLnBrk="0" fontAlgn="base" hangingPunct="0">
              <a:spcBef>
                <a:spcPct val="0"/>
              </a:spcBef>
              <a:spcAft>
                <a:spcPct val="0"/>
              </a:spcAft>
              <a:defRPr sz="3600" u="sng">
                <a:solidFill>
                  <a:schemeClr val="tx1"/>
                </a:solidFill>
                <a:latin typeface="Times New Roman" panose="02020603050405020304" pitchFamily="18" charset="0"/>
              </a:defRPr>
            </a:lvl6pPr>
            <a:lvl7pPr marL="2997750" indent="-230597" defTabSz="940001" eaLnBrk="0" fontAlgn="base" hangingPunct="0">
              <a:spcBef>
                <a:spcPct val="0"/>
              </a:spcBef>
              <a:spcAft>
                <a:spcPct val="0"/>
              </a:spcAft>
              <a:defRPr sz="3600" u="sng">
                <a:solidFill>
                  <a:schemeClr val="tx1"/>
                </a:solidFill>
                <a:latin typeface="Times New Roman" panose="02020603050405020304" pitchFamily="18" charset="0"/>
              </a:defRPr>
            </a:lvl7pPr>
            <a:lvl8pPr marL="3458942" indent="-230597" defTabSz="940001" eaLnBrk="0" fontAlgn="base" hangingPunct="0">
              <a:spcBef>
                <a:spcPct val="0"/>
              </a:spcBef>
              <a:spcAft>
                <a:spcPct val="0"/>
              </a:spcAft>
              <a:defRPr sz="3600" u="sng">
                <a:solidFill>
                  <a:schemeClr val="tx1"/>
                </a:solidFill>
                <a:latin typeface="Times New Roman" panose="02020603050405020304" pitchFamily="18" charset="0"/>
              </a:defRPr>
            </a:lvl8pPr>
            <a:lvl9pPr marL="3920135" indent="-230597" defTabSz="940001"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fld id="{AFE8565E-77DB-4155-A2D2-8BBF9E077B2D}" type="slidenum">
              <a:rPr lang="en-US" altLang="en-US" sz="1000" u="none">
                <a:solidFill>
                  <a:srgbClr val="000000"/>
                </a:solidFill>
              </a:rPr>
              <a:pPr>
                <a:defRPr/>
              </a:pPr>
              <a:t>83</a:t>
            </a:fld>
            <a:endParaRPr lang="en-US" altLang="en-US" sz="1000" u="none">
              <a:solidFill>
                <a:srgbClr val="000000"/>
              </a:solidFill>
            </a:endParaRPr>
          </a:p>
        </p:txBody>
      </p:sp>
      <p:sp>
        <p:nvSpPr>
          <p:cNvPr id="98307" name="Rectangle 2">
            <a:extLst>
              <a:ext uri="{FF2B5EF4-FFF2-40B4-BE49-F238E27FC236}">
                <a16:creationId xmlns:a16="http://schemas.microsoft.com/office/drawing/2014/main" id="{13C837BD-48AE-4C54-A54A-358DBD91995C}"/>
              </a:ext>
            </a:extLst>
          </p:cNvPr>
          <p:cNvSpPr>
            <a:spLocks noGrp="1" noRot="1" noChangeAspect="1" noChangeArrowheads="1" noTextEdit="1"/>
          </p:cNvSpPr>
          <p:nvPr>
            <p:ph type="sldImg"/>
          </p:nvPr>
        </p:nvSpPr>
        <p:spPr>
          <a:xfrm>
            <a:off x="1352550" y="1173163"/>
            <a:ext cx="4224338" cy="3167062"/>
          </a:xfrm>
          <a:ln/>
        </p:spPr>
      </p:sp>
      <p:sp>
        <p:nvSpPr>
          <p:cNvPr id="98308" name="Rectangle 3">
            <a:extLst>
              <a:ext uri="{FF2B5EF4-FFF2-40B4-BE49-F238E27FC236}">
                <a16:creationId xmlns:a16="http://schemas.microsoft.com/office/drawing/2014/main" id="{EB2D2F3C-4AFB-42A5-8DBA-929EC545CE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latin typeface="Arial" panose="020B0604020202020204" pitchFamily="34" charset="0"/>
              </a:rPr>
              <a:t>In Summary we discussed the following:</a:t>
            </a:r>
          </a:p>
          <a:p>
            <a:pPr eaLnBrk="1" hangingPunct="1"/>
            <a:endParaRPr lang="en-US" altLang="en-US" sz="1400" dirty="0">
              <a:latin typeface="Arial" panose="020B0604020202020204" pitchFamily="34" charset="0"/>
            </a:endParaRPr>
          </a:p>
          <a:p>
            <a:pPr marL="230597" indent="-230597" eaLnBrk="1" hangingPunct="1">
              <a:buAutoNum type="arabicParenR"/>
            </a:pPr>
            <a:r>
              <a:rPr lang="en-US" altLang="en-US" sz="1400" dirty="0">
                <a:latin typeface="Arial" panose="020B0604020202020204" pitchFamily="34" charset="0"/>
              </a:rPr>
              <a:t>Discussed the difference between a CS and PRCS</a:t>
            </a:r>
          </a:p>
          <a:p>
            <a:pPr marL="230597" indent="-230597" eaLnBrk="1" hangingPunct="1">
              <a:buAutoNum type="arabicParenR"/>
            </a:pPr>
            <a:endParaRPr lang="en-US" altLang="en-US" sz="1400" dirty="0">
              <a:latin typeface="Arial" panose="020B0604020202020204" pitchFamily="34" charset="0"/>
            </a:endParaRPr>
          </a:p>
          <a:p>
            <a:pPr marL="230597" indent="-230597" eaLnBrk="1" hangingPunct="1">
              <a:buAutoNum type="arabicParenR"/>
            </a:pPr>
            <a:r>
              <a:rPr lang="en-US" altLang="en-US" sz="1400" dirty="0">
                <a:latin typeface="Arial" panose="020B0604020202020204" pitchFamily="34" charset="0"/>
              </a:rPr>
              <a:t>What techniques to use to determine PRCS</a:t>
            </a:r>
          </a:p>
          <a:p>
            <a:pPr marL="230597" indent="-230597" eaLnBrk="1" hangingPunct="1">
              <a:buAutoNum type="arabicParenR"/>
            </a:pPr>
            <a:endParaRPr lang="en-US" altLang="en-US" sz="1400" dirty="0">
              <a:latin typeface="Arial" panose="020B0604020202020204" pitchFamily="34" charset="0"/>
            </a:endParaRPr>
          </a:p>
          <a:p>
            <a:pPr marL="230597" indent="-230597" eaLnBrk="1" hangingPunct="1">
              <a:buAutoNum type="arabicParenR" startAt="3"/>
            </a:pPr>
            <a:r>
              <a:rPr lang="en-US" altLang="en-US" sz="1400" dirty="0">
                <a:latin typeface="Arial" panose="020B0604020202020204" pitchFamily="34" charset="0"/>
              </a:rPr>
              <a:t>Participant responsibilities</a:t>
            </a:r>
          </a:p>
          <a:p>
            <a:pPr marL="230597" indent="-230597" eaLnBrk="1" hangingPunct="1">
              <a:buAutoNum type="arabicParenR" startAt="3"/>
            </a:pPr>
            <a:endParaRPr lang="en-US" altLang="en-US" sz="1400" dirty="0">
              <a:latin typeface="Arial" panose="020B0604020202020204" pitchFamily="34" charset="0"/>
            </a:endParaRPr>
          </a:p>
          <a:p>
            <a:pPr marL="230597" indent="-230597" eaLnBrk="1" hangingPunct="1">
              <a:buAutoNum type="arabicParenR" startAt="3"/>
            </a:pPr>
            <a:r>
              <a:rPr lang="en-US" altLang="en-US" sz="1400" dirty="0">
                <a:latin typeface="Arial" panose="020B0604020202020204" pitchFamily="34" charset="0"/>
              </a:rPr>
              <a:t>Rescue responsibilities and requirements with training and different options for rescue</a:t>
            </a:r>
          </a:p>
          <a:p>
            <a:pPr eaLnBrk="1" hangingPunct="1"/>
            <a:endParaRPr lang="en-US" altLang="en-US" dirty="0">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84</a:t>
            </a:fld>
            <a:endParaRPr lang="en-US" altLang="en-US"/>
          </a:p>
        </p:txBody>
      </p:sp>
    </p:spTree>
    <p:extLst>
      <p:ext uri="{BB962C8B-B14F-4D97-AF65-F5344CB8AC3E}">
        <p14:creationId xmlns:p14="http://schemas.microsoft.com/office/powerpoint/2010/main" val="37793561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85</a:t>
            </a:fld>
            <a:endParaRPr lang="en-US" altLang="en-US"/>
          </a:p>
        </p:txBody>
      </p:sp>
    </p:spTree>
    <p:extLst>
      <p:ext uri="{BB962C8B-B14F-4D97-AF65-F5344CB8AC3E}">
        <p14:creationId xmlns:p14="http://schemas.microsoft.com/office/powerpoint/2010/main" val="728804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86</a:t>
            </a:fld>
            <a:endParaRPr lang="en-US" altLang="en-US"/>
          </a:p>
        </p:txBody>
      </p:sp>
    </p:spTree>
    <p:extLst>
      <p:ext uri="{BB962C8B-B14F-4D97-AF65-F5344CB8AC3E}">
        <p14:creationId xmlns:p14="http://schemas.microsoft.com/office/powerpoint/2010/main" val="34038576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87</a:t>
            </a:fld>
            <a:endParaRPr lang="en-US" altLang="en-US"/>
          </a:p>
        </p:txBody>
      </p:sp>
    </p:spTree>
    <p:extLst>
      <p:ext uri="{BB962C8B-B14F-4D97-AF65-F5344CB8AC3E}">
        <p14:creationId xmlns:p14="http://schemas.microsoft.com/office/powerpoint/2010/main" val="14850796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88</a:t>
            </a:fld>
            <a:endParaRPr lang="en-US" altLang="en-US"/>
          </a:p>
        </p:txBody>
      </p:sp>
    </p:spTree>
    <p:extLst>
      <p:ext uri="{BB962C8B-B14F-4D97-AF65-F5344CB8AC3E}">
        <p14:creationId xmlns:p14="http://schemas.microsoft.com/office/powerpoint/2010/main" val="7593067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89</a:t>
            </a:fld>
            <a:endParaRPr lang="en-US" altLang="en-US"/>
          </a:p>
        </p:txBody>
      </p:sp>
    </p:spTree>
    <p:extLst>
      <p:ext uri="{BB962C8B-B14F-4D97-AF65-F5344CB8AC3E}">
        <p14:creationId xmlns:p14="http://schemas.microsoft.com/office/powerpoint/2010/main" val="337712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xfrm>
            <a:off x="1352550" y="1173163"/>
            <a:ext cx="4224338" cy="3167062"/>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384">
              <a:defRPr/>
            </a:pPr>
            <a:r>
              <a:rPr lang="en-US" altLang="en-US" b="1" dirty="0"/>
              <a:t>NCDOL Photo Library: Illustrations by NCDOL Employee Andy Sterlen using his NCDOL Licensed Microsoft Paint Program on his NCDOL Laptop. (10/30/20)</a:t>
            </a:r>
            <a:r>
              <a:rPr lang="en-US" altLang="en-US" b="1" dirty="0">
                <a:latin typeface="Arial" panose="020B0604020202020204" pitchFamily="34" charset="0"/>
              </a:rPr>
              <a:t>. Illustration shows an excavation with a sewer pipe.</a:t>
            </a:r>
          </a:p>
          <a:p>
            <a:endParaRPr lang="en-US" altLang="en-US" b="1" dirty="0">
              <a:latin typeface="Arial" panose="020B0604020202020204" pitchFamily="34" charset="0"/>
            </a:endParaRPr>
          </a:p>
          <a:p>
            <a:r>
              <a:rPr lang="en-US" altLang="en-US" b="0" dirty="0">
                <a:latin typeface="Arial" panose="020B0604020202020204" pitchFamily="34" charset="0"/>
              </a:rPr>
              <a:t>Where this standard applies, AND there is a provision that addresses a confined space hazard in another applicable OSHA standard, the employer must comply with BOTH requirements and the applicable provisions of this standard.</a:t>
            </a:r>
          </a:p>
          <a:p>
            <a:endParaRPr lang="en-US" altLang="en-US" b="0" dirty="0">
              <a:latin typeface="Arial" panose="020B0604020202020204" pitchFamily="34" charset="0"/>
            </a:endParaRPr>
          </a:p>
          <a:p>
            <a:r>
              <a:rPr lang="en-US" altLang="en-US" b="0" dirty="0">
                <a:latin typeface="Arial" panose="020B0604020202020204" pitchFamily="34" charset="0"/>
              </a:rPr>
              <a:t>For example, </a:t>
            </a:r>
          </a:p>
          <a:p>
            <a:r>
              <a:rPr lang="en-US" altLang="en-US" b="0" dirty="0">
                <a:latin typeface="Arial" panose="020B0604020202020204" pitchFamily="34" charset="0"/>
              </a:rPr>
              <a:t>the Excavation standard (Subpart P) above protects workers in an excavation (a type of confined space) against the hazards associated with the excavation itself. However, the Excavation standard would not protect workers inside a pipeline that is installed in an open excavation from confined space hazards associated with the pipeline. The employer must comply with the Excavation standard to protect workers in the excavation and with the Confined Spaces standard to protect workers in the pipeline.</a:t>
            </a:r>
          </a:p>
          <a:p>
            <a:endParaRPr lang="en-US" altLang="en-US" b="0" dirty="0">
              <a:latin typeface="Arial" panose="020B0604020202020204" pitchFamily="34" charset="0"/>
            </a:endParaRPr>
          </a:p>
          <a:p>
            <a:endParaRPr lang="en-US" altLang="en-US" b="0" dirty="0">
              <a:latin typeface="Arial" panose="020B0604020202020204" pitchFamily="34" charset="0"/>
            </a:endParaRPr>
          </a:p>
          <a:p>
            <a:r>
              <a:rPr lang="en-US" altLang="en-US" b="0" dirty="0">
                <a:latin typeface="Arial" panose="020B0604020202020204" pitchFamily="34" charset="0"/>
              </a:rPr>
              <a:t>Note: if work is done underground and no construction is involved then 1926 Subpart AA would only apply.</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203">
              <a:defRPr sz="3600" u="sng">
                <a:solidFill>
                  <a:schemeClr val="tx1"/>
                </a:solidFill>
                <a:latin typeface="Times New Roman" panose="02020603050405020304" pitchFamily="18" charset="0"/>
              </a:defRPr>
            </a:lvl1pPr>
            <a:lvl2pPr marL="752640" indent="-288245" defTabSz="943203">
              <a:defRPr sz="3600" u="sng">
                <a:solidFill>
                  <a:schemeClr val="tx1"/>
                </a:solidFill>
                <a:latin typeface="Times New Roman" panose="02020603050405020304" pitchFamily="18" charset="0"/>
              </a:defRPr>
            </a:lvl2pPr>
            <a:lvl3pPr marL="1157786" indent="-228995" defTabSz="943203">
              <a:defRPr sz="3600" u="sng">
                <a:solidFill>
                  <a:schemeClr val="tx1"/>
                </a:solidFill>
                <a:latin typeface="Times New Roman" panose="02020603050405020304" pitchFamily="18" charset="0"/>
              </a:defRPr>
            </a:lvl3pPr>
            <a:lvl4pPr marL="1622180" indent="-228995" defTabSz="943203">
              <a:defRPr sz="3600" u="sng">
                <a:solidFill>
                  <a:schemeClr val="tx1"/>
                </a:solidFill>
                <a:latin typeface="Times New Roman" panose="02020603050405020304" pitchFamily="18" charset="0"/>
              </a:defRPr>
            </a:lvl4pPr>
            <a:lvl5pPr marL="2086575" indent="-228995" defTabSz="943203">
              <a:defRPr sz="3600" u="sng">
                <a:solidFill>
                  <a:schemeClr val="tx1"/>
                </a:solidFill>
                <a:latin typeface="Times New Roman" panose="02020603050405020304" pitchFamily="18" charset="0"/>
              </a:defRPr>
            </a:lvl5pPr>
            <a:lvl6pPr marL="2547768" indent="-228995" defTabSz="943203" eaLnBrk="0" fontAlgn="base" hangingPunct="0">
              <a:spcBef>
                <a:spcPct val="0"/>
              </a:spcBef>
              <a:spcAft>
                <a:spcPct val="0"/>
              </a:spcAft>
              <a:defRPr sz="3600" u="sng">
                <a:solidFill>
                  <a:schemeClr val="tx1"/>
                </a:solidFill>
                <a:latin typeface="Times New Roman" panose="02020603050405020304" pitchFamily="18" charset="0"/>
              </a:defRPr>
            </a:lvl6pPr>
            <a:lvl7pPr marL="3008960" indent="-228995" defTabSz="943203" eaLnBrk="0" fontAlgn="base" hangingPunct="0">
              <a:spcBef>
                <a:spcPct val="0"/>
              </a:spcBef>
              <a:spcAft>
                <a:spcPct val="0"/>
              </a:spcAft>
              <a:defRPr sz="3600" u="sng">
                <a:solidFill>
                  <a:schemeClr val="tx1"/>
                </a:solidFill>
                <a:latin typeface="Times New Roman" panose="02020603050405020304" pitchFamily="18" charset="0"/>
              </a:defRPr>
            </a:lvl7pPr>
            <a:lvl8pPr marL="3470152" indent="-228995" defTabSz="943203" eaLnBrk="0" fontAlgn="base" hangingPunct="0">
              <a:spcBef>
                <a:spcPct val="0"/>
              </a:spcBef>
              <a:spcAft>
                <a:spcPct val="0"/>
              </a:spcAft>
              <a:defRPr sz="3600" u="sng">
                <a:solidFill>
                  <a:schemeClr val="tx1"/>
                </a:solidFill>
                <a:latin typeface="Times New Roman" panose="02020603050405020304" pitchFamily="18" charset="0"/>
              </a:defRPr>
            </a:lvl8pPr>
            <a:lvl9pPr marL="3931345" indent="-228995" defTabSz="943203" eaLnBrk="0" fontAlgn="base" hangingPunct="0">
              <a:spcBef>
                <a:spcPct val="0"/>
              </a:spcBef>
              <a:spcAft>
                <a:spcPct val="0"/>
              </a:spcAft>
              <a:defRPr sz="3600" u="sng">
                <a:solidFill>
                  <a:schemeClr val="tx1"/>
                </a:solidFill>
                <a:latin typeface="Times New Roman" panose="02020603050405020304" pitchFamily="18" charset="0"/>
              </a:defRPr>
            </a:lvl9pPr>
          </a:lstStyle>
          <a:p>
            <a:fld id="{61B95B3A-6976-44D8-81AB-820A1E49FB18}" type="slidenum">
              <a:rPr lang="en-US" altLang="en-US" sz="1000" u="none"/>
              <a:pPr/>
              <a:t>9</a:t>
            </a:fld>
            <a:endParaRPr lang="en-US" altLang="en-US" sz="1000" u="none"/>
          </a:p>
        </p:txBody>
      </p:sp>
    </p:spTree>
    <p:extLst>
      <p:ext uri="{BB962C8B-B14F-4D97-AF65-F5344CB8AC3E}">
        <p14:creationId xmlns:p14="http://schemas.microsoft.com/office/powerpoint/2010/main" val="339694020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90</a:t>
            </a:fld>
            <a:endParaRPr lang="en-US" altLang="en-US"/>
          </a:p>
        </p:txBody>
      </p:sp>
    </p:spTree>
    <p:extLst>
      <p:ext uri="{BB962C8B-B14F-4D97-AF65-F5344CB8AC3E}">
        <p14:creationId xmlns:p14="http://schemas.microsoft.com/office/powerpoint/2010/main" val="5820768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91</a:t>
            </a:fld>
            <a:endParaRPr lang="en-US" altLang="en-US"/>
          </a:p>
        </p:txBody>
      </p:sp>
    </p:spTree>
    <p:extLst>
      <p:ext uri="{BB962C8B-B14F-4D97-AF65-F5344CB8AC3E}">
        <p14:creationId xmlns:p14="http://schemas.microsoft.com/office/powerpoint/2010/main" val="33358537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716">
              <a:defRPr sz="3600" u="sng">
                <a:solidFill>
                  <a:schemeClr val="tx1"/>
                </a:solidFill>
                <a:latin typeface="Times New Roman" panose="02020603050405020304" pitchFamily="18" charset="0"/>
              </a:defRPr>
            </a:lvl1pPr>
            <a:lvl2pPr marL="760373" indent="-292452" defTabSz="953716">
              <a:defRPr sz="3600" u="sng">
                <a:solidFill>
                  <a:schemeClr val="tx1"/>
                </a:solidFill>
                <a:latin typeface="Times New Roman" panose="02020603050405020304" pitchFamily="18" charset="0"/>
              </a:defRPr>
            </a:lvl2pPr>
            <a:lvl3pPr marL="1169804" indent="-233961" defTabSz="953716">
              <a:defRPr sz="3600" u="sng">
                <a:solidFill>
                  <a:schemeClr val="tx1"/>
                </a:solidFill>
                <a:latin typeface="Times New Roman" panose="02020603050405020304" pitchFamily="18" charset="0"/>
              </a:defRPr>
            </a:lvl3pPr>
            <a:lvl4pPr marL="1637726" indent="-233961" defTabSz="953716">
              <a:defRPr sz="3600" u="sng">
                <a:solidFill>
                  <a:schemeClr val="tx1"/>
                </a:solidFill>
                <a:latin typeface="Times New Roman" panose="02020603050405020304" pitchFamily="18" charset="0"/>
              </a:defRPr>
            </a:lvl4pPr>
            <a:lvl5pPr marL="2105648" indent="-233961" defTabSz="953716">
              <a:defRPr sz="3600" u="sng">
                <a:solidFill>
                  <a:schemeClr val="tx1"/>
                </a:solidFill>
                <a:latin typeface="Times New Roman" panose="02020603050405020304" pitchFamily="18" charset="0"/>
              </a:defRPr>
            </a:lvl5pPr>
            <a:lvl6pPr marL="2573567" indent="-233961" defTabSz="953716" eaLnBrk="0" fontAlgn="base" hangingPunct="0">
              <a:spcBef>
                <a:spcPct val="0"/>
              </a:spcBef>
              <a:spcAft>
                <a:spcPct val="0"/>
              </a:spcAft>
              <a:defRPr sz="3600" u="sng">
                <a:solidFill>
                  <a:schemeClr val="tx1"/>
                </a:solidFill>
                <a:latin typeface="Times New Roman" panose="02020603050405020304" pitchFamily="18" charset="0"/>
              </a:defRPr>
            </a:lvl6pPr>
            <a:lvl7pPr marL="3041491" indent="-233961" defTabSz="953716" eaLnBrk="0" fontAlgn="base" hangingPunct="0">
              <a:spcBef>
                <a:spcPct val="0"/>
              </a:spcBef>
              <a:spcAft>
                <a:spcPct val="0"/>
              </a:spcAft>
              <a:defRPr sz="3600" u="sng">
                <a:solidFill>
                  <a:schemeClr val="tx1"/>
                </a:solidFill>
                <a:latin typeface="Times New Roman" panose="02020603050405020304" pitchFamily="18" charset="0"/>
              </a:defRPr>
            </a:lvl7pPr>
            <a:lvl8pPr marL="3509412" indent="-233961" defTabSz="953716" eaLnBrk="0" fontAlgn="base" hangingPunct="0">
              <a:spcBef>
                <a:spcPct val="0"/>
              </a:spcBef>
              <a:spcAft>
                <a:spcPct val="0"/>
              </a:spcAft>
              <a:defRPr sz="3600" u="sng">
                <a:solidFill>
                  <a:schemeClr val="tx1"/>
                </a:solidFill>
                <a:latin typeface="Times New Roman" panose="02020603050405020304" pitchFamily="18" charset="0"/>
              </a:defRPr>
            </a:lvl8pPr>
            <a:lvl9pPr marL="3977334" indent="-233961" defTabSz="953716" eaLnBrk="0" fontAlgn="base" hangingPunct="0">
              <a:spcBef>
                <a:spcPct val="0"/>
              </a:spcBef>
              <a:spcAft>
                <a:spcPct val="0"/>
              </a:spcAft>
              <a:defRPr sz="3600" u="sng">
                <a:solidFill>
                  <a:schemeClr val="tx1"/>
                </a:solidFill>
                <a:latin typeface="Times New Roman" panose="02020603050405020304" pitchFamily="18" charset="0"/>
              </a:defRPr>
            </a:lvl9pPr>
          </a:lstStyle>
          <a:p>
            <a:fld id="{2F3C2436-C4E8-4546-A4FE-45BE9A2A79F2}" type="slidenum">
              <a:rPr lang="en-US" altLang="en-US" sz="1000" u="none"/>
              <a:pPr/>
              <a:t>92</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01130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7" name="TextBox 6"/>
          <p:cNvSpPr txBox="1"/>
          <p:nvPr userDrawn="1"/>
        </p:nvSpPr>
        <p:spPr>
          <a:xfrm>
            <a:off x="6400800" y="6186071"/>
            <a:ext cx="2168525" cy="276225"/>
          </a:xfrm>
          <a:prstGeom prst="rect">
            <a:avLst/>
          </a:prstGeom>
          <a:noFill/>
        </p:spPr>
        <p:txBody>
          <a:bodyPr wrap="none">
            <a:spAutoFit/>
          </a:bodyPr>
          <a:lstStyle/>
          <a:p>
            <a:pPr>
              <a:defRPr/>
            </a:pPr>
            <a:r>
              <a:rPr lang="en-US" sz="1200" u="none" dirty="0">
                <a:solidFill>
                  <a:srgbClr val="012D9A"/>
                </a:solidFill>
                <a:latin typeface="+mn-lt"/>
              </a:rPr>
              <a:t>For Public Officials’ Use Only</a:t>
            </a:r>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pic>
        <p:nvPicPr>
          <p:cNvPr id="17" name="Picture 16" descr="A close up of a logo&#10;&#10;Description automatically generated">
            <a:extLst>
              <a:ext uri="{FF2B5EF4-FFF2-40B4-BE49-F238E27FC236}">
                <a16:creationId xmlns:a16="http://schemas.microsoft.com/office/drawing/2014/main" id="{7F5E1657-DA92-4B44-AB0C-FF7501AEDB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085" y="6081296"/>
            <a:ext cx="2580116" cy="762000"/>
          </a:xfrm>
          <a:prstGeom prst="rect">
            <a:avLst/>
          </a:prstGeom>
        </p:spPr>
      </p:pic>
    </p:spTree>
    <p:extLst>
      <p:ext uri="{BB962C8B-B14F-4D97-AF65-F5344CB8AC3E}">
        <p14:creationId xmlns:p14="http://schemas.microsoft.com/office/powerpoint/2010/main" val="9087531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521A-C2C3-42B0-85A8-ADAD1C9CAD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7FCF0-9D70-41C5-89E8-68676D322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19250-3FB1-498A-8DD7-773A81C27228}"/>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5" name="Footer Placeholder 4">
            <a:extLst>
              <a:ext uri="{FF2B5EF4-FFF2-40B4-BE49-F238E27FC236}">
                <a16:creationId xmlns:a16="http://schemas.microsoft.com/office/drawing/2014/main" id="{F74AF007-1585-4D0D-A52E-7B1545AC8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02DFE-2CF7-48ED-9D43-8AA71BB7D094}"/>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371468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67A4-5F54-4524-ADCC-1593E644DE5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0B389-ECA5-4BB0-8F70-7DABE861BC8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5F327-7AF0-4664-90C7-DCF10F7DB67A}"/>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5" name="Footer Placeholder 4">
            <a:extLst>
              <a:ext uri="{FF2B5EF4-FFF2-40B4-BE49-F238E27FC236}">
                <a16:creationId xmlns:a16="http://schemas.microsoft.com/office/drawing/2014/main" id="{25D92FBE-93B0-476F-8176-F12D879D3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5151A-E663-4C19-9FAC-AF0A58B2A2EA}"/>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4049332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07AD-A695-42F7-A578-862EEA608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716CBD-D657-4A24-BA20-4AFD81BCA43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F7D164-D9D1-4397-8562-B9EBC1739CE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FF4F36-B09A-4BBB-9ED5-E1C40F4B4E91}"/>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6" name="Footer Placeholder 5">
            <a:extLst>
              <a:ext uri="{FF2B5EF4-FFF2-40B4-BE49-F238E27FC236}">
                <a16:creationId xmlns:a16="http://schemas.microsoft.com/office/drawing/2014/main" id="{B417FB5D-9144-41DC-BC92-40C6665D0A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E8FEF-D000-4BB6-AFEB-C2982391FDD7}"/>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1253645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D8B0-5D10-4F2A-9527-60B4ED2BA08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358059-C957-4561-BCD4-F2CC336922D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36F973-2C58-42D7-8ECE-54F763AC631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B4FE35-746D-46FB-A320-1C6643FB5DC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68AD41-B3C5-48B6-A82E-ED5E1A7B8A1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EEBC2D-95D4-4D06-AD1D-AC618D33AE41}"/>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8" name="Footer Placeholder 7">
            <a:extLst>
              <a:ext uri="{FF2B5EF4-FFF2-40B4-BE49-F238E27FC236}">
                <a16:creationId xmlns:a16="http://schemas.microsoft.com/office/drawing/2014/main" id="{CBE7894B-0874-4DEE-8E2F-89D908A2FE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BBC919-247C-48F8-AF3D-97840AAA32CE}"/>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1427823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376C-AF94-4CA4-BC96-E3B7A053EF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2662E-B8E1-48A3-A9F1-EA8A1B68F27A}"/>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4" name="Footer Placeholder 3">
            <a:extLst>
              <a:ext uri="{FF2B5EF4-FFF2-40B4-BE49-F238E27FC236}">
                <a16:creationId xmlns:a16="http://schemas.microsoft.com/office/drawing/2014/main" id="{CB6965AD-CBF2-4764-B762-EF810A8738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315FCD-730F-488F-BF8A-7B229DEA5D73}"/>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313853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E0505D-F766-4E25-8E6E-6BAA194DB688}"/>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3" name="Footer Placeholder 2">
            <a:extLst>
              <a:ext uri="{FF2B5EF4-FFF2-40B4-BE49-F238E27FC236}">
                <a16:creationId xmlns:a16="http://schemas.microsoft.com/office/drawing/2014/main" id="{D0EDAF7C-97AB-4B20-9657-93C623AB8F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7D2294-EF58-4920-A1DC-3578017B0076}"/>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3340622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3B90-98BD-4437-BE5F-AC181C40319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17332F-D384-4C31-A010-C5E00319E08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4A8AAE-C3D5-4D65-9108-F4BEAE6F47C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075A70-826E-4C43-BAD7-DCBC4FC96F97}"/>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6" name="Footer Placeholder 5">
            <a:extLst>
              <a:ext uri="{FF2B5EF4-FFF2-40B4-BE49-F238E27FC236}">
                <a16:creationId xmlns:a16="http://schemas.microsoft.com/office/drawing/2014/main" id="{4B7B1E88-E12D-4F59-99EA-E26E37554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396FE-A616-471F-9AE9-0761036D8FBA}"/>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214495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1F9F-D842-44AF-81E7-4D4392640F8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7464A4-42A6-46FD-8F33-7FABD671DF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157B24-1E80-401E-B3FD-D1FC41C95C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668C2-D788-4B1C-BACD-4074141503EC}"/>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6" name="Footer Placeholder 5">
            <a:extLst>
              <a:ext uri="{FF2B5EF4-FFF2-40B4-BE49-F238E27FC236}">
                <a16:creationId xmlns:a16="http://schemas.microsoft.com/office/drawing/2014/main" id="{7CABDD3E-3186-4450-AB7C-9A5804592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E5D06-06F8-4B7E-B843-EECA1A649496}"/>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2189329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01EF-3ACC-4BFE-86D7-B84EDC79E1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9DA895-B29B-4EDE-A857-FDABE7D4E7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54F9C-7FA4-47A0-8387-AB32E8CEBE41}"/>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5" name="Footer Placeholder 4">
            <a:extLst>
              <a:ext uri="{FF2B5EF4-FFF2-40B4-BE49-F238E27FC236}">
                <a16:creationId xmlns:a16="http://schemas.microsoft.com/office/drawing/2014/main" id="{C519602D-0CA6-4346-AFAA-F9E13C82F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07F63-8829-452C-87C0-818263FC18B7}"/>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2269317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BB27FA-FB4C-4822-AD09-F0963EA1192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D7DCB8-483F-4CEC-89F0-5687FAA5E23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01A55-CE29-41BD-9592-D7E93E108B33}"/>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5" name="Footer Placeholder 4">
            <a:extLst>
              <a:ext uri="{FF2B5EF4-FFF2-40B4-BE49-F238E27FC236}">
                <a16:creationId xmlns:a16="http://schemas.microsoft.com/office/drawing/2014/main" id="{37174C64-6EFF-4951-BB99-673167140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94DA7-5CD4-4483-B1FC-532C2256F093}"/>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308114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62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24400" y="1295400"/>
            <a:ext cx="3962400" cy="4525963"/>
          </a:xfrm>
        </p:spPr>
        <p:txBody>
          <a:bodyPr/>
          <a:lstStyle/>
          <a:p>
            <a:pPr lvl="0"/>
            <a:endParaRPr lang="en-US" noProof="0"/>
          </a:p>
        </p:txBody>
      </p:sp>
    </p:spTree>
    <p:extLst>
      <p:ext uri="{BB962C8B-B14F-4D97-AF65-F5344CB8AC3E}">
        <p14:creationId xmlns:p14="http://schemas.microsoft.com/office/powerpoint/2010/main" val="20848173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F698-C30B-4F24-8A34-A4A38CD6DDC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D48DFF-4F80-47D5-8FB3-4FE403CDCBD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0BAA80-3A5D-439F-AEC5-4804E60AC5D5}"/>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5" name="Footer Placeholder 4">
            <a:extLst>
              <a:ext uri="{FF2B5EF4-FFF2-40B4-BE49-F238E27FC236}">
                <a16:creationId xmlns:a16="http://schemas.microsoft.com/office/drawing/2014/main" id="{8A51C521-DEBD-4CAE-949A-9CECCB7A2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EA1F9-B4E2-488F-BCD4-E7C77CBC4330}"/>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241024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dirty="0"/>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TextBox 13"/>
          <p:cNvSpPr txBox="1"/>
          <p:nvPr userDrawn="1"/>
        </p:nvSpPr>
        <p:spPr>
          <a:xfrm>
            <a:off x="6365875" y="6186071"/>
            <a:ext cx="2168525" cy="276225"/>
          </a:xfrm>
          <a:prstGeom prst="rect">
            <a:avLst/>
          </a:prstGeom>
          <a:noFill/>
        </p:spPr>
        <p:txBody>
          <a:bodyPr wrap="none">
            <a:spAutoFit/>
          </a:bodyPr>
          <a:lstStyle/>
          <a:p>
            <a:pPr>
              <a:defRPr/>
            </a:pPr>
            <a:r>
              <a:rPr lang="en-US" sz="1200" u="none" baseline="0" dirty="0">
                <a:solidFill>
                  <a:srgbClr val="012D9A"/>
                </a:solidFill>
                <a:latin typeface="+mn-lt"/>
              </a:rPr>
              <a:t>For Public Officials’ Use Only</a:t>
            </a:r>
          </a:p>
        </p:txBody>
      </p:sp>
      <p:grpSp>
        <p:nvGrpSpPr>
          <p:cNvPr id="15" name="Group 14"/>
          <p:cNvGrpSpPr/>
          <p:nvPr userDrawn="1"/>
        </p:nvGrpSpPr>
        <p:grpSpPr>
          <a:xfrm>
            <a:off x="245885" y="6082034"/>
            <a:ext cx="2192516" cy="637526"/>
            <a:chOff x="2758832" y="3594150"/>
            <a:chExt cx="1982740" cy="526135"/>
          </a:xfrm>
        </p:grpSpPr>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758832" y="3594150"/>
              <a:ext cx="1318811" cy="526135"/>
            </a:xfrm>
            <a:prstGeom prst="rect">
              <a:avLst/>
            </a:prstGeom>
          </p:spPr>
        </p:pic>
        <p:sp>
          <p:nvSpPr>
            <p:cNvPr id="17" name="TextBox 16"/>
            <p:cNvSpPr txBox="1"/>
            <p:nvPr userDrawn="1"/>
          </p:nvSpPr>
          <p:spPr>
            <a:xfrm>
              <a:off x="3501202" y="3803096"/>
              <a:ext cx="1240370" cy="304801"/>
            </a:xfrm>
            <a:prstGeom prst="rect">
              <a:avLst/>
            </a:prstGeom>
            <a:noFill/>
          </p:spPr>
          <p:txBody>
            <a:bodyPr wrap="square" rtlCol="0">
              <a:spAutoFit/>
            </a:bodyPr>
            <a:lstStyle/>
            <a:p>
              <a:pPr algn="r"/>
              <a:r>
                <a:rPr lang="en-US" sz="900" b="0" i="1" u="none" dirty="0">
                  <a:solidFill>
                    <a:srgbClr val="012D9A"/>
                  </a:solidFill>
                  <a:latin typeface="Arial Rounded MT Bold" panose="020F0704030504030204" pitchFamily="34" charset="0"/>
                </a:rPr>
                <a:t>OSH Division</a:t>
              </a:r>
            </a:p>
            <a:p>
              <a:pPr algn="r"/>
              <a:r>
                <a:rPr lang="en-US" sz="900" b="0" i="1" u="none" dirty="0">
                  <a:solidFill>
                    <a:srgbClr val="012D9A"/>
                  </a:solidFill>
                  <a:latin typeface="Arial Rounded MT Bold" panose="020F0704030504030204" pitchFamily="34" charset="0"/>
                </a:rPr>
                <a:t> Internal Training</a:t>
              </a:r>
              <a:endParaRPr lang="en-US" sz="1400" b="0" i="1" u="none" dirty="0">
                <a:solidFill>
                  <a:schemeClr val="tx2">
                    <a:lumMod val="75000"/>
                  </a:schemeClr>
                </a:solidFill>
                <a:latin typeface="+mj-lt"/>
              </a:endParaRPr>
            </a:p>
          </p:txBody>
        </p:sp>
      </p:grpSp>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78" r:id="rId8"/>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C05D6-E259-4388-B692-78ED10EF7BC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19DC1A-5DFF-4F4E-9FAC-62F1D8546A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AAA0-8BD5-44E7-AC4E-1817D1A7937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E208B-B2FD-4B12-9854-05741B2267B2}" type="datetimeFigureOut">
              <a:rPr lang="en-US" smtClean="0"/>
              <a:t>10/13/2022</a:t>
            </a:fld>
            <a:endParaRPr lang="en-US"/>
          </a:p>
        </p:txBody>
      </p:sp>
      <p:sp>
        <p:nvSpPr>
          <p:cNvPr id="5" name="Footer Placeholder 4">
            <a:extLst>
              <a:ext uri="{FF2B5EF4-FFF2-40B4-BE49-F238E27FC236}">
                <a16:creationId xmlns:a16="http://schemas.microsoft.com/office/drawing/2014/main" id="{45798A38-72AF-499C-96DB-1E400CC6DAF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093AC6-16B3-4529-9A79-A97C74E39A1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F9AF5-2BD5-42D1-B24F-542C9991B38D}" type="slidenum">
              <a:rPr lang="en-US" smtClean="0"/>
              <a:t>‹#›</a:t>
            </a:fld>
            <a:endParaRPr lang="en-US"/>
          </a:p>
        </p:txBody>
      </p:sp>
    </p:spTree>
    <p:extLst>
      <p:ext uri="{BB962C8B-B14F-4D97-AF65-F5344CB8AC3E}">
        <p14:creationId xmlns:p14="http://schemas.microsoft.com/office/powerpoint/2010/main" val="3972404948"/>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sha.gov/laws-reg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3.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D4B91D2-DA03-4C5F-95E5-62A4302CCFE1}"/>
              </a:ext>
            </a:extLst>
          </p:cNvPr>
          <p:cNvSpPr>
            <a:spLocks noGrp="1" noChangeArrowheads="1"/>
          </p:cNvSpPr>
          <p:nvPr>
            <p:ph type="ctrTitle" sz="quarter"/>
          </p:nvPr>
        </p:nvSpPr>
        <p:spPr>
          <a:xfrm>
            <a:off x="750277" y="1907900"/>
            <a:ext cx="7631723" cy="1776127"/>
          </a:xfrm>
        </p:spPr>
        <p:txBody>
          <a:bodyPr/>
          <a:lstStyle/>
          <a:p>
            <a:r>
              <a:rPr lang="en-US" altLang="en-US" sz="4000" dirty="0"/>
              <a:t>Confined Spaces in Construction/General Industry</a:t>
            </a:r>
            <a:br>
              <a:rPr lang="en-US" altLang="en-US" sz="3000" dirty="0"/>
            </a:br>
            <a:r>
              <a:rPr lang="en-US" altLang="en-US" sz="3000" dirty="0"/>
              <a:t>- </a:t>
            </a:r>
            <a:r>
              <a:rPr lang="en-US" altLang="en-US" sz="2400" dirty="0"/>
              <a:t>Internal 105 Training</a:t>
            </a:r>
          </a:p>
        </p:txBody>
      </p:sp>
      <p:sp>
        <p:nvSpPr>
          <p:cNvPr id="5123" name="Rectangle 3">
            <a:extLst>
              <a:ext uri="{FF2B5EF4-FFF2-40B4-BE49-F238E27FC236}">
                <a16:creationId xmlns:a16="http://schemas.microsoft.com/office/drawing/2014/main" id="{6FCA0C24-4EF1-4091-9BAA-8767C14DA62F}"/>
              </a:ext>
            </a:extLst>
          </p:cNvPr>
          <p:cNvSpPr>
            <a:spLocks noGrp="1" noChangeArrowheads="1"/>
          </p:cNvSpPr>
          <p:nvPr>
            <p:ph type="subTitle" sz="quarter" idx="1"/>
          </p:nvPr>
        </p:nvSpPr>
        <p:spPr>
          <a:xfrm>
            <a:off x="1952625" y="3689266"/>
            <a:ext cx="6200775" cy="945131"/>
          </a:xfrm>
        </p:spPr>
        <p:txBody>
          <a:bodyPr/>
          <a:lstStyle/>
          <a:p>
            <a:r>
              <a:rPr lang="en-US" altLang="en-US" b="1" i="1" dirty="0"/>
              <a:t>1926.1200 Subpart AA</a:t>
            </a:r>
          </a:p>
          <a:p>
            <a:r>
              <a:rPr lang="en-US" altLang="en-US" b="1" i="1" dirty="0"/>
              <a:t>29 CFR 1910.146 </a:t>
            </a:r>
          </a:p>
        </p:txBody>
      </p:sp>
      <p:sp>
        <p:nvSpPr>
          <p:cNvPr id="5124" name="Rectangle 4">
            <a:extLst>
              <a:ext uri="{FF2B5EF4-FFF2-40B4-BE49-F238E27FC236}">
                <a16:creationId xmlns:a16="http://schemas.microsoft.com/office/drawing/2014/main" id="{2FE21DC4-6D63-4506-8691-7BA73658EEAE}"/>
              </a:ext>
            </a:extLst>
          </p:cNvPr>
          <p:cNvSpPr>
            <a:spLocks noChangeArrowheads="1"/>
          </p:cNvSpPr>
          <p:nvPr/>
        </p:nvSpPr>
        <p:spPr bwMode="auto">
          <a:xfrm>
            <a:off x="750277" y="5552800"/>
            <a:ext cx="5943600" cy="24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913" tIns="30956" rIns="61913" bIns="30956"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eaLnBrk="0" fontAlgn="base" hangingPunct="0">
              <a:lnSpc>
                <a:spcPct val="110000"/>
              </a:lnSpc>
              <a:spcBef>
                <a:spcPct val="0"/>
              </a:spcBef>
              <a:spcAft>
                <a:spcPct val="0"/>
              </a:spcAft>
              <a:buClr>
                <a:srgbClr val="910046"/>
              </a:buClr>
              <a:buSzPct val="84000"/>
            </a:pPr>
            <a:r>
              <a:rPr lang="en-US" altLang="en-US" sz="1200" b="1" u="none" dirty="0">
                <a:solidFill>
                  <a:srgbClr val="012D9A"/>
                </a:solidFill>
                <a:latin typeface="Arial" panose="020B0604020202020204" pitchFamily="34" charset="0"/>
              </a:rPr>
              <a:t>Presented by</a:t>
            </a:r>
            <a:r>
              <a:rPr lang="en-US" altLang="en-US" sz="1200" u="none" dirty="0">
                <a:solidFill>
                  <a:srgbClr val="777777"/>
                </a:solidFill>
                <a:latin typeface="Arial" panose="020B0604020202020204" pitchFamily="34" charset="0"/>
              </a:rPr>
              <a:t>: ETTA, OSH Division, (919) 707-7876</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4DD3-0441-4365-B50B-312ED48413CE}"/>
              </a:ext>
            </a:extLst>
          </p:cNvPr>
          <p:cNvSpPr>
            <a:spLocks noGrp="1"/>
          </p:cNvSpPr>
          <p:nvPr>
            <p:ph type="title"/>
          </p:nvPr>
        </p:nvSpPr>
        <p:spPr>
          <a:xfrm>
            <a:off x="685800" y="436602"/>
            <a:ext cx="7924800" cy="553998"/>
          </a:xfrm>
        </p:spPr>
        <p:txBody>
          <a:bodyPr/>
          <a:lstStyle/>
          <a:p>
            <a:r>
              <a:rPr lang="en-US" altLang="en-US" sz="3600" dirty="0"/>
              <a:t>Exception example</a:t>
            </a:r>
            <a:endParaRPr lang="en-US" sz="3600" dirty="0"/>
          </a:p>
        </p:txBody>
      </p:sp>
      <p:sp>
        <p:nvSpPr>
          <p:cNvPr id="3" name="Content Placeholder 2">
            <a:extLst>
              <a:ext uri="{FF2B5EF4-FFF2-40B4-BE49-F238E27FC236}">
                <a16:creationId xmlns:a16="http://schemas.microsoft.com/office/drawing/2014/main" id="{48784387-480B-47A9-A0C7-1C78367B866E}"/>
              </a:ext>
            </a:extLst>
          </p:cNvPr>
          <p:cNvSpPr>
            <a:spLocks noGrp="1"/>
          </p:cNvSpPr>
          <p:nvPr>
            <p:ph idx="1"/>
          </p:nvPr>
        </p:nvSpPr>
        <p:spPr/>
        <p:txBody>
          <a:bodyPr/>
          <a:lstStyle/>
          <a:p>
            <a:pPr marL="257175" lvl="1" indent="-257175">
              <a:buClr>
                <a:srgbClr val="910046"/>
              </a:buClr>
              <a:buSzPct val="84000"/>
              <a:buFont typeface="Wingdings" panose="05000000000000000000" pitchFamily="2" charset="2"/>
              <a:buChar char="l"/>
              <a:defRPr/>
            </a:pPr>
            <a:r>
              <a:rPr lang="en-US" altLang="en-US" sz="2800" dirty="0"/>
              <a:t>1926 Subpart S - Underground Construction, Caissons, Cofferdams and Compressed Air (construction)</a:t>
            </a:r>
          </a:p>
          <a:p>
            <a:pPr marL="257175" lvl="1" indent="-257175">
              <a:buClr>
                <a:srgbClr val="910046"/>
              </a:buClr>
              <a:buSzPct val="84000"/>
              <a:buFont typeface="Wingdings" panose="05000000000000000000" pitchFamily="2" charset="2"/>
              <a:buChar char="l"/>
              <a:defRPr/>
            </a:pPr>
            <a:endParaRPr lang="en-US" altLang="en-US" sz="800" dirty="0"/>
          </a:p>
          <a:p>
            <a:pPr lvl="1">
              <a:defRPr/>
            </a:pPr>
            <a:r>
              <a:rPr lang="en-US" altLang="en-US" sz="2400" dirty="0"/>
              <a:t>Work done in an underground space that does not involve altering the “structure” of the space is covered by </a:t>
            </a:r>
            <a:r>
              <a:rPr lang="en-US" altLang="en-US" sz="2400" b="1" dirty="0"/>
              <a:t>1926</a:t>
            </a:r>
            <a:r>
              <a:rPr lang="en-US" altLang="en-US" sz="2400" dirty="0"/>
              <a:t> </a:t>
            </a:r>
            <a:r>
              <a:rPr lang="en-US" altLang="en-US" sz="2400" b="1" dirty="0"/>
              <a:t>Subpart AA </a:t>
            </a:r>
            <a:r>
              <a:rPr lang="en-US" altLang="en-US" sz="2400" dirty="0"/>
              <a:t>(such as installing equipment)</a:t>
            </a:r>
          </a:p>
          <a:p>
            <a:pPr marL="0" indent="0">
              <a:buNone/>
            </a:pPr>
            <a:endParaRPr lang="en-US" dirty="0"/>
          </a:p>
        </p:txBody>
      </p:sp>
      <p:sp>
        <p:nvSpPr>
          <p:cNvPr id="6" name="Content Placeholder 3">
            <a:extLst>
              <a:ext uri="{FF2B5EF4-FFF2-40B4-BE49-F238E27FC236}">
                <a16:creationId xmlns:a16="http://schemas.microsoft.com/office/drawing/2014/main" id="{7DAEC253-46FB-409B-B552-80E6E8CAB8AC}"/>
              </a:ext>
            </a:extLst>
          </p:cNvPr>
          <p:cNvSpPr>
            <a:spLocks noGrp="1" noChangeArrowheads="1"/>
          </p:cNvSpPr>
          <p:nvPr>
            <p:ph sz="quarter" idx="10"/>
          </p:nvPr>
        </p:nvSpPr>
        <p:spPr>
          <a:xfrm>
            <a:off x="7239000" y="685800"/>
            <a:ext cx="2133600" cy="381000"/>
          </a:xfrm>
        </p:spPr>
        <p:txBody>
          <a:bodyPr/>
          <a:lstStyle/>
          <a:p>
            <a:r>
              <a:rPr lang="en-US" altLang="en-US" dirty="0"/>
              <a:t>1926.1201(b)</a:t>
            </a:r>
          </a:p>
        </p:txBody>
      </p:sp>
      <p:pic>
        <p:nvPicPr>
          <p:cNvPr id="7" name="Picture 6" descr="A picture containing person, person, holding, sitting&#10;&#10;Description automatically generated">
            <a:extLst>
              <a:ext uri="{FF2B5EF4-FFF2-40B4-BE49-F238E27FC236}">
                <a16:creationId xmlns:a16="http://schemas.microsoft.com/office/drawing/2014/main" id="{51CEC612-82AB-4BFC-98F4-DAD0D90388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3868794"/>
            <a:ext cx="2514600" cy="2059246"/>
          </a:xfrm>
          <a:prstGeom prst="rect">
            <a:avLst/>
          </a:prstGeom>
        </p:spPr>
      </p:pic>
    </p:spTree>
    <p:extLst>
      <p:ext uri="{BB962C8B-B14F-4D97-AF65-F5344CB8AC3E}">
        <p14:creationId xmlns:p14="http://schemas.microsoft.com/office/powerpoint/2010/main" val="8374669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57A19A9-636D-4438-A582-27799CC60CC5}"/>
              </a:ext>
            </a:extLst>
          </p:cNvPr>
          <p:cNvSpPr>
            <a:spLocks noGrp="1" noChangeArrowheads="1"/>
          </p:cNvSpPr>
          <p:nvPr>
            <p:ph type="title"/>
          </p:nvPr>
        </p:nvSpPr>
        <p:spPr>
          <a:xfrm>
            <a:off x="752475" y="518905"/>
            <a:ext cx="7924800" cy="553998"/>
          </a:xfrm>
        </p:spPr>
        <p:txBody>
          <a:bodyPr/>
          <a:lstStyle/>
          <a:p>
            <a:r>
              <a:rPr lang="en-US" altLang="en-US" sz="3600" dirty="0"/>
              <a:t>Definitions</a:t>
            </a:r>
          </a:p>
        </p:txBody>
      </p:sp>
      <p:sp>
        <p:nvSpPr>
          <p:cNvPr id="11267" name="Content Placeholder 2">
            <a:extLst>
              <a:ext uri="{FF2B5EF4-FFF2-40B4-BE49-F238E27FC236}">
                <a16:creationId xmlns:a16="http://schemas.microsoft.com/office/drawing/2014/main" id="{6DE52ADA-56D6-4A78-AFFA-8F2E35AC5557}"/>
              </a:ext>
            </a:extLst>
          </p:cNvPr>
          <p:cNvSpPr>
            <a:spLocks noGrp="1" noChangeArrowheads="1"/>
          </p:cNvSpPr>
          <p:nvPr>
            <p:ph idx="1"/>
          </p:nvPr>
        </p:nvSpPr>
        <p:spPr>
          <a:xfrm>
            <a:off x="533400" y="1237077"/>
            <a:ext cx="7772400" cy="4641396"/>
          </a:xfrm>
        </p:spPr>
        <p:txBody>
          <a:bodyPr/>
          <a:lstStyle/>
          <a:p>
            <a:r>
              <a:rPr lang="en-US" altLang="en-US" sz="2800" dirty="0"/>
              <a:t>Confined Space - a space that: </a:t>
            </a:r>
          </a:p>
          <a:p>
            <a:endParaRPr lang="en-US" altLang="en-US" sz="600" dirty="0"/>
          </a:p>
          <a:p>
            <a:pPr lvl="1"/>
            <a:r>
              <a:rPr lang="en-US" altLang="en-US" sz="2400" dirty="0"/>
              <a:t>Is large enough and so configured that an employee can bodily enter and perform assigned work</a:t>
            </a:r>
          </a:p>
          <a:p>
            <a:pPr lvl="1"/>
            <a:endParaRPr lang="en-US" altLang="en-US" sz="2400" dirty="0"/>
          </a:p>
          <a:p>
            <a:pPr lvl="1"/>
            <a:r>
              <a:rPr lang="en-US" altLang="en-US" sz="2400" dirty="0"/>
              <a:t>Has limited or restricted means for entry or exit; </a:t>
            </a:r>
            <a:r>
              <a:rPr lang="en-US" altLang="en-US" sz="2400" b="1" i="1" dirty="0"/>
              <a:t>and</a:t>
            </a:r>
            <a:r>
              <a:rPr lang="en-US" altLang="en-US" sz="2400" dirty="0"/>
              <a:t> </a:t>
            </a:r>
          </a:p>
          <a:p>
            <a:pPr lvl="1"/>
            <a:endParaRPr lang="en-US" altLang="en-US" sz="2400" dirty="0"/>
          </a:p>
          <a:p>
            <a:pPr lvl="1"/>
            <a:r>
              <a:rPr lang="en-US" altLang="en-US" sz="2400" dirty="0"/>
              <a:t>Is not designed for continuous </a:t>
            </a:r>
          </a:p>
          <a:p>
            <a:pPr lvl="1">
              <a:buFont typeface="Symbol" panose="05050102010706020507" pitchFamily="18" charset="2"/>
              <a:buNone/>
            </a:pPr>
            <a:r>
              <a:rPr lang="en-US" altLang="en-US" sz="2400" dirty="0"/>
              <a:t>   employee occupancy</a:t>
            </a:r>
          </a:p>
          <a:p>
            <a:pPr lvl="1">
              <a:buFont typeface="Symbol" panose="05050102010706020507" pitchFamily="18" charset="2"/>
              <a:buNone/>
            </a:pPr>
            <a:endParaRPr lang="en-US" altLang="en-US" sz="1000" dirty="0"/>
          </a:p>
          <a:p>
            <a:pPr marL="0" indent="0">
              <a:buNone/>
            </a:pPr>
            <a:r>
              <a:rPr lang="en-US" sz="1800" dirty="0">
                <a:latin typeface="Arial" panose="020B0604020202020204" pitchFamily="34" charset="0"/>
                <a:cs typeface="Arial" panose="020B0604020202020204" pitchFamily="34" charset="0"/>
              </a:rPr>
              <a:t>       * </a:t>
            </a:r>
            <a:r>
              <a:rPr lang="en-US" sz="1800" dirty="0">
                <a:latin typeface="Arial" panose="020B0604020202020204" pitchFamily="34" charset="0"/>
                <a:cs typeface="Arial" panose="020B0604020202020204" pitchFamily="34" charset="0"/>
                <a:hlinkClick r:id="rId3"/>
              </a:rPr>
              <a:t>www.osha.gov/laws-regs/</a:t>
            </a:r>
            <a:endParaRPr lang="en-US" sz="1800" dirty="0">
              <a:latin typeface="Arial" panose="020B0604020202020204" pitchFamily="34" charset="0"/>
              <a:cs typeface="Arial" panose="020B0604020202020204" pitchFamily="34" charset="0"/>
            </a:endParaRPr>
          </a:p>
          <a:p>
            <a:pPr marL="0" indent="0">
              <a:buNone/>
            </a:pPr>
            <a:r>
              <a:rPr lang="en-US" altLang="en-US" sz="1800" dirty="0">
                <a:solidFill>
                  <a:srgbClr val="000000"/>
                </a:solidFill>
                <a:latin typeface="Arial" panose="020B0604020202020204" pitchFamily="34" charset="0"/>
                <a:cs typeface="Arial" panose="020B0604020202020204" pitchFamily="34" charset="0"/>
              </a:rPr>
              <a:t>          </a:t>
            </a:r>
            <a:r>
              <a:rPr lang="en-US" altLang="en-US" sz="1800" dirty="0" err="1">
                <a:solidFill>
                  <a:srgbClr val="000000"/>
                </a:solidFill>
                <a:latin typeface="Arial" panose="020B0604020202020204" pitchFamily="34" charset="0"/>
                <a:cs typeface="Arial" panose="020B0604020202020204" pitchFamily="34" charset="0"/>
              </a:rPr>
              <a:t>standardinterpretation</a:t>
            </a:r>
            <a:r>
              <a:rPr lang="en-US" altLang="en-US" sz="1800" dirty="0">
                <a:solidFill>
                  <a:srgbClr val="000000"/>
                </a:solidFill>
                <a:latin typeface="Arial" panose="020B0604020202020204" pitchFamily="34" charset="0"/>
                <a:cs typeface="Arial" panose="020B0604020202020204" pitchFamily="34" charset="0"/>
              </a:rPr>
              <a:t>/1995-10-27</a:t>
            </a:r>
            <a:endParaRPr lang="en-US" altLang="en-US" sz="1800" dirty="0">
              <a:solidFill>
                <a:srgbClr val="000000"/>
              </a:solidFill>
            </a:endParaRPr>
          </a:p>
          <a:p>
            <a:pPr lvl="1">
              <a:buFont typeface="Symbol" panose="05050102010706020507" pitchFamily="18" charset="2"/>
              <a:buNone/>
            </a:pPr>
            <a:endParaRPr lang="en-US" altLang="en-US" dirty="0"/>
          </a:p>
          <a:p>
            <a:pPr lvl="1">
              <a:buFont typeface="Symbol" panose="05050102010706020507" pitchFamily="18" charset="2"/>
              <a:buNone/>
            </a:pPr>
            <a:endParaRPr lang="en-US" altLang="en-US" dirty="0"/>
          </a:p>
          <a:p>
            <a:pPr lvl="1">
              <a:buFont typeface="Symbol" panose="05050102010706020507" pitchFamily="18" charset="2"/>
              <a:buNone/>
            </a:pPr>
            <a:endParaRPr lang="en-US" altLang="en-US" dirty="0"/>
          </a:p>
        </p:txBody>
      </p:sp>
      <p:sp>
        <p:nvSpPr>
          <p:cNvPr id="11268" name="Content Placeholder 4">
            <a:extLst>
              <a:ext uri="{FF2B5EF4-FFF2-40B4-BE49-F238E27FC236}">
                <a16:creationId xmlns:a16="http://schemas.microsoft.com/office/drawing/2014/main" id="{C52A774A-C635-4E9E-825A-13E0EC04FF53}"/>
              </a:ext>
            </a:extLst>
          </p:cNvPr>
          <p:cNvSpPr>
            <a:spLocks noGrp="1" noChangeArrowheads="1"/>
          </p:cNvSpPr>
          <p:nvPr>
            <p:ph sz="quarter" idx="10"/>
          </p:nvPr>
        </p:nvSpPr>
        <p:spPr>
          <a:xfrm>
            <a:off x="5638801" y="685801"/>
            <a:ext cx="3124200" cy="838200"/>
          </a:xfrm>
        </p:spPr>
        <p:txBody>
          <a:bodyPr/>
          <a:lstStyle/>
          <a:p>
            <a:r>
              <a:rPr lang="en-US" altLang="en-US" dirty="0"/>
              <a:t>1910.146(b),1926.1202</a:t>
            </a:r>
          </a:p>
        </p:txBody>
      </p:sp>
      <p:sp>
        <p:nvSpPr>
          <p:cNvPr id="2" name="Rectangle 1">
            <a:extLst>
              <a:ext uri="{FF2B5EF4-FFF2-40B4-BE49-F238E27FC236}">
                <a16:creationId xmlns:a16="http://schemas.microsoft.com/office/drawing/2014/main" id="{ADD18E2E-6271-411D-8C29-44AF3FE94FAD}"/>
              </a:ext>
            </a:extLst>
          </p:cNvPr>
          <p:cNvSpPr/>
          <p:nvPr/>
        </p:nvSpPr>
        <p:spPr>
          <a:xfrm>
            <a:off x="6062663" y="5095876"/>
            <a:ext cx="1306768" cy="230832"/>
          </a:xfrm>
          <a:prstGeom prst="rect">
            <a:avLst/>
          </a:prstGeom>
        </p:spPr>
        <p:txBody>
          <a:bodyPr wrap="none">
            <a:spAutoFit/>
          </a:bodyPr>
          <a:lstStyle/>
          <a:p>
            <a:pPr eaLnBrk="0" fontAlgn="base" hangingPunct="0">
              <a:spcBef>
                <a:spcPct val="0"/>
              </a:spcBef>
              <a:spcAft>
                <a:spcPct val="0"/>
              </a:spcAft>
              <a:defRPr/>
            </a:pPr>
            <a:r>
              <a:rPr lang="en-US" sz="900" dirty="0">
                <a:solidFill>
                  <a:srgbClr val="FFFFFF"/>
                </a:solidFill>
                <a:latin typeface="Arial"/>
              </a:rPr>
              <a:t>NCDOL Photo Library</a:t>
            </a:r>
          </a:p>
        </p:txBody>
      </p:sp>
      <p:pic>
        <p:nvPicPr>
          <p:cNvPr id="8" name="Picture 7" descr="A person standing on a sidewalk&#10;&#10;Description automatically generated">
            <a:extLst>
              <a:ext uri="{FF2B5EF4-FFF2-40B4-BE49-F238E27FC236}">
                <a16:creationId xmlns:a16="http://schemas.microsoft.com/office/drawing/2014/main" id="{54700336-913B-491F-8871-FA028C63EA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1874" y="3772696"/>
            <a:ext cx="2773926" cy="2105777"/>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A1E0780-6B41-4904-829A-C2324FB1576C}"/>
              </a:ext>
            </a:extLst>
          </p:cNvPr>
          <p:cNvSpPr>
            <a:spLocks noGrp="1" noChangeArrowheads="1"/>
          </p:cNvSpPr>
          <p:nvPr>
            <p:ph type="title"/>
          </p:nvPr>
        </p:nvSpPr>
        <p:spPr>
          <a:xfrm>
            <a:off x="609600" y="457200"/>
            <a:ext cx="8077200" cy="1107996"/>
          </a:xfrm>
        </p:spPr>
        <p:txBody>
          <a:bodyPr/>
          <a:lstStyle/>
          <a:p>
            <a:r>
              <a:rPr lang="en-US" altLang="en-US" dirty="0"/>
              <a:t>Would these meet the CS definition?</a:t>
            </a:r>
          </a:p>
        </p:txBody>
      </p:sp>
      <p:pic>
        <p:nvPicPr>
          <p:cNvPr id="9" name="Picture 8">
            <a:extLst>
              <a:ext uri="{FF2B5EF4-FFF2-40B4-BE49-F238E27FC236}">
                <a16:creationId xmlns:a16="http://schemas.microsoft.com/office/drawing/2014/main" id="{C4FF448E-A31B-4C42-AE7F-9CCED7D90B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371600"/>
            <a:ext cx="3604038" cy="4686300"/>
          </a:xfrm>
          <a:prstGeom prst="rect">
            <a:avLst/>
          </a:prstGeom>
        </p:spPr>
      </p:pic>
      <p:pic>
        <p:nvPicPr>
          <p:cNvPr id="6" name="Picture 5" descr="A picture containing building, bench, sitting, front&#10;&#10;Description automatically generated">
            <a:extLst>
              <a:ext uri="{FF2B5EF4-FFF2-40B4-BE49-F238E27FC236}">
                <a16:creationId xmlns:a16="http://schemas.microsoft.com/office/drawing/2014/main" id="{682542FB-301D-41C6-8C95-973E312B35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4003" y="1371600"/>
            <a:ext cx="4532797" cy="4686300"/>
          </a:xfrm>
          <a:prstGeom prst="rect">
            <a:avLst/>
          </a:prstGeom>
        </p:spPr>
      </p:pic>
    </p:spTree>
    <p:extLst>
      <p:ext uri="{BB962C8B-B14F-4D97-AF65-F5344CB8AC3E}">
        <p14:creationId xmlns:p14="http://schemas.microsoft.com/office/powerpoint/2010/main" val="7129760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25CF59A-D0B2-4523-84BC-C12B92668D5D}"/>
              </a:ext>
            </a:extLst>
          </p:cNvPr>
          <p:cNvSpPr>
            <a:spLocks noGrp="1" noChangeArrowheads="1"/>
          </p:cNvSpPr>
          <p:nvPr>
            <p:ph type="title"/>
          </p:nvPr>
        </p:nvSpPr>
        <p:spPr>
          <a:xfrm>
            <a:off x="826206" y="475134"/>
            <a:ext cx="5943600" cy="553998"/>
          </a:xfrm>
        </p:spPr>
        <p:txBody>
          <a:bodyPr/>
          <a:lstStyle/>
          <a:p>
            <a:r>
              <a:rPr lang="en-US" altLang="en-US" sz="3600" dirty="0"/>
              <a:t>Definitions (continued):</a:t>
            </a:r>
          </a:p>
        </p:txBody>
      </p:sp>
      <p:sp>
        <p:nvSpPr>
          <p:cNvPr id="21507" name="Content Placeholder 2">
            <a:extLst>
              <a:ext uri="{FF2B5EF4-FFF2-40B4-BE49-F238E27FC236}">
                <a16:creationId xmlns:a16="http://schemas.microsoft.com/office/drawing/2014/main" id="{F18CBC44-734F-49A8-8CE6-CA8EE8F0B016}"/>
              </a:ext>
            </a:extLst>
          </p:cNvPr>
          <p:cNvSpPr>
            <a:spLocks noGrp="1"/>
          </p:cNvSpPr>
          <p:nvPr>
            <p:ph idx="1"/>
          </p:nvPr>
        </p:nvSpPr>
        <p:spPr>
          <a:xfrm>
            <a:off x="609600" y="1219200"/>
            <a:ext cx="7488138" cy="4661647"/>
          </a:xfrm>
        </p:spPr>
        <p:txBody>
          <a:bodyPr/>
          <a:lstStyle/>
          <a:p>
            <a:pPr>
              <a:defRPr/>
            </a:pPr>
            <a:r>
              <a:rPr lang="en-US" altLang="en-US" sz="2800" dirty="0"/>
              <a:t>“Permit-required confined space (permit space)” is a confined space that has one or more of the following characteristics:</a:t>
            </a:r>
          </a:p>
          <a:p>
            <a:pPr>
              <a:defRPr/>
            </a:pPr>
            <a:endParaRPr lang="en-US" altLang="en-US" sz="800" dirty="0"/>
          </a:p>
          <a:p>
            <a:pPr lvl="1">
              <a:defRPr/>
            </a:pPr>
            <a:r>
              <a:rPr lang="en-US" altLang="en-US" sz="2400" dirty="0"/>
              <a:t>Hazardous atmosphere</a:t>
            </a:r>
          </a:p>
          <a:p>
            <a:pPr lvl="1">
              <a:defRPr/>
            </a:pPr>
            <a:endParaRPr lang="en-US" altLang="en-US" sz="800" dirty="0"/>
          </a:p>
          <a:p>
            <a:pPr lvl="1">
              <a:defRPr/>
            </a:pPr>
            <a:r>
              <a:rPr lang="en-US" altLang="en-US" sz="2400" dirty="0"/>
              <a:t>Internal configuration (inwardly converging walls, sloping floors)</a:t>
            </a:r>
          </a:p>
          <a:p>
            <a:pPr lvl="1">
              <a:defRPr/>
            </a:pPr>
            <a:endParaRPr lang="en-US" altLang="en-US" sz="800" dirty="0"/>
          </a:p>
          <a:p>
            <a:pPr lvl="1">
              <a:defRPr/>
            </a:pPr>
            <a:r>
              <a:rPr lang="en-US" altLang="en-US" sz="2400" dirty="0"/>
              <a:t>Engulfment hazard</a:t>
            </a:r>
          </a:p>
          <a:p>
            <a:pPr lvl="1">
              <a:defRPr/>
            </a:pPr>
            <a:endParaRPr lang="en-US" altLang="en-US" sz="800" dirty="0"/>
          </a:p>
          <a:p>
            <a:pPr lvl="1">
              <a:defRPr/>
            </a:pPr>
            <a:r>
              <a:rPr lang="en-US" altLang="en-US" sz="2400" dirty="0"/>
              <a:t>Recognized serious safety or health hazard</a:t>
            </a:r>
          </a:p>
          <a:p>
            <a:pPr>
              <a:defRPr/>
            </a:pPr>
            <a:endParaRPr lang="en-US" altLang="en-US" sz="135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p:txBody>
          <a:bodyPr/>
          <a:lstStyle/>
          <a:p>
            <a:r>
              <a:rPr lang="en-US" altLang="en-US"/>
              <a:t>Definitions  </a:t>
            </a:r>
          </a:p>
        </p:txBody>
      </p:sp>
      <p:sp>
        <p:nvSpPr>
          <p:cNvPr id="21507" name="Content Placeholder 2"/>
          <p:cNvSpPr>
            <a:spLocks noGrp="1" noChangeArrowheads="1"/>
          </p:cNvSpPr>
          <p:nvPr>
            <p:ph idx="1"/>
          </p:nvPr>
        </p:nvSpPr>
        <p:spPr>
          <a:xfrm>
            <a:off x="533400" y="1219200"/>
            <a:ext cx="8001000" cy="4724400"/>
          </a:xfrm>
        </p:spPr>
        <p:txBody>
          <a:bodyPr/>
          <a:lstStyle/>
          <a:p>
            <a:r>
              <a:rPr lang="en-US" altLang="en-US" dirty="0">
                <a:latin typeface="Arial" panose="020B0604020202020204" pitchFamily="34" charset="0"/>
              </a:rPr>
              <a:t>Competent person</a:t>
            </a:r>
          </a:p>
          <a:p>
            <a:pPr marL="0" indent="0">
              <a:buNone/>
            </a:pPr>
            <a:r>
              <a:rPr lang="en-US" altLang="en-US" sz="2400" dirty="0">
                <a:latin typeface="Arial" panose="020B0604020202020204" pitchFamily="34" charset="0"/>
              </a:rPr>
              <a:t>	One who is capable of identifying existing and 	predictable hazards in the surroundings or working 	conditions which are unsanitary, hazardous, or 	dangerous to employees, and who has the 	authorization to take prompt corrective measures 	to eliminate them.</a:t>
            </a:r>
          </a:p>
          <a:p>
            <a:pPr marL="0" indent="0">
              <a:buNone/>
            </a:pPr>
            <a:endParaRPr lang="en-US" altLang="en-US" dirty="0">
              <a:latin typeface="Arial" panose="020B0604020202020204" pitchFamily="34" charset="0"/>
            </a:endParaRPr>
          </a:p>
          <a:p>
            <a:pPr lvl="1"/>
            <a:r>
              <a:rPr lang="en-US" altLang="en-US" dirty="0">
                <a:latin typeface="Arial" panose="020B0604020202020204" pitchFamily="34" charset="0"/>
              </a:rPr>
              <a:t>In the 1910’s the employer shall evaluate using Appendix A.  </a:t>
            </a:r>
            <a:endParaRPr lang="en-US" altLang="en-US" sz="2000" dirty="0">
              <a:latin typeface="Arial" panose="020B0604020202020204" pitchFamily="34" charset="0"/>
            </a:endParaRPr>
          </a:p>
          <a:p>
            <a:pPr marL="457200" lvl="1" indent="0">
              <a:buNone/>
            </a:pPr>
            <a:endParaRPr lang="en-US" altLang="en-US" sz="2800" dirty="0">
              <a:latin typeface="Arial" panose="020B0604020202020204" pitchFamily="34" charset="0"/>
            </a:endParaRPr>
          </a:p>
          <a:p>
            <a:endParaRPr lang="en-US" altLang="en-US" dirty="0"/>
          </a:p>
        </p:txBody>
      </p:sp>
      <p:sp>
        <p:nvSpPr>
          <p:cNvPr id="21508" name="Content Placeholder 4"/>
          <p:cNvSpPr>
            <a:spLocks noGrp="1" noChangeArrowheads="1"/>
          </p:cNvSpPr>
          <p:nvPr>
            <p:ph sz="quarter" idx="10"/>
          </p:nvPr>
        </p:nvSpPr>
        <p:spPr>
          <a:xfrm>
            <a:off x="5638800" y="609600"/>
            <a:ext cx="2895600" cy="396875"/>
          </a:xfrm>
        </p:spPr>
        <p:txBody>
          <a:bodyPr/>
          <a:lstStyle/>
          <a:p>
            <a:r>
              <a:rPr lang="en-US" altLang="en-US" sz="1800" dirty="0"/>
              <a:t>1926.1202 / 1910.146(c) </a:t>
            </a:r>
          </a:p>
        </p:txBody>
      </p:sp>
    </p:spTree>
    <p:extLst>
      <p:ext uri="{BB962C8B-B14F-4D97-AF65-F5344CB8AC3E}">
        <p14:creationId xmlns:p14="http://schemas.microsoft.com/office/powerpoint/2010/main" val="17762409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p:txBody>
          <a:bodyPr/>
          <a:lstStyle/>
          <a:p>
            <a:r>
              <a:rPr lang="en-US" altLang="en-US"/>
              <a:t>Definitions  </a:t>
            </a:r>
          </a:p>
        </p:txBody>
      </p:sp>
      <p:sp>
        <p:nvSpPr>
          <p:cNvPr id="21507" name="Content Placeholder 2"/>
          <p:cNvSpPr>
            <a:spLocks noGrp="1" noChangeArrowheads="1"/>
          </p:cNvSpPr>
          <p:nvPr>
            <p:ph idx="1"/>
          </p:nvPr>
        </p:nvSpPr>
        <p:spPr>
          <a:xfrm>
            <a:off x="533400" y="1219200"/>
            <a:ext cx="8001000" cy="4724400"/>
          </a:xfrm>
        </p:spPr>
        <p:txBody>
          <a:bodyPr/>
          <a:lstStyle/>
          <a:p>
            <a:r>
              <a:rPr lang="en-US" altLang="en-US" dirty="0">
                <a:latin typeface="Arial" panose="020B0604020202020204" pitchFamily="34" charset="0"/>
              </a:rPr>
              <a:t>Entry Supervisor (employer)</a:t>
            </a:r>
          </a:p>
          <a:p>
            <a:endParaRPr lang="en-US" altLang="en-US" sz="2000" dirty="0">
              <a:latin typeface="Arial" panose="020B0604020202020204" pitchFamily="34" charset="0"/>
            </a:endParaRPr>
          </a:p>
          <a:p>
            <a:pPr lvl="1"/>
            <a:r>
              <a:rPr lang="en-US" altLang="en-US" dirty="0">
                <a:latin typeface="Arial" panose="020B0604020202020204" pitchFamily="34" charset="0"/>
              </a:rPr>
              <a:t>Means the person(such as the employer, foreman, or crew chief) responsible for determining if acceptable entry conditions are present at a permit space where entry is planned for, for authorizing entry and overseeing entry operations, and for terminating entry as required by this section.</a:t>
            </a:r>
          </a:p>
          <a:p>
            <a:endParaRPr lang="en-US" altLang="en-US" dirty="0"/>
          </a:p>
        </p:txBody>
      </p:sp>
      <p:sp>
        <p:nvSpPr>
          <p:cNvPr id="21508" name="Content Placeholder 4"/>
          <p:cNvSpPr>
            <a:spLocks noGrp="1" noChangeArrowheads="1"/>
          </p:cNvSpPr>
          <p:nvPr>
            <p:ph sz="quarter" idx="10"/>
          </p:nvPr>
        </p:nvSpPr>
        <p:spPr>
          <a:xfrm>
            <a:off x="7315200" y="609600"/>
            <a:ext cx="1600200" cy="381000"/>
          </a:xfrm>
        </p:spPr>
        <p:txBody>
          <a:bodyPr/>
          <a:lstStyle/>
          <a:p>
            <a:r>
              <a:rPr lang="en-US" altLang="en-US" sz="1800" dirty="0"/>
              <a:t>1910.146(b)</a:t>
            </a:r>
          </a:p>
        </p:txBody>
      </p:sp>
    </p:spTree>
    <p:extLst>
      <p:ext uri="{BB962C8B-B14F-4D97-AF65-F5344CB8AC3E}">
        <p14:creationId xmlns:p14="http://schemas.microsoft.com/office/powerpoint/2010/main" val="9691053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Definitions</a:t>
            </a:r>
          </a:p>
        </p:txBody>
      </p:sp>
      <p:sp>
        <p:nvSpPr>
          <p:cNvPr id="23555" name="Content Placeholder 2"/>
          <p:cNvSpPr>
            <a:spLocks noGrp="1"/>
          </p:cNvSpPr>
          <p:nvPr>
            <p:ph idx="1"/>
          </p:nvPr>
        </p:nvSpPr>
        <p:spPr>
          <a:xfrm>
            <a:off x="533400" y="1219200"/>
            <a:ext cx="8001000" cy="4724400"/>
          </a:xfrm>
        </p:spPr>
        <p:txBody>
          <a:bodyPr/>
          <a:lstStyle/>
          <a:p>
            <a:r>
              <a:rPr lang="en-US" altLang="en-US" dirty="0"/>
              <a:t>Entry</a:t>
            </a:r>
          </a:p>
          <a:p>
            <a:pPr lvl="1"/>
            <a:endParaRPr lang="en-US" altLang="en-US" sz="800" dirty="0"/>
          </a:p>
          <a:p>
            <a:pPr lvl="1"/>
            <a:r>
              <a:rPr lang="en-US" altLang="en-US" dirty="0"/>
              <a:t>Action by which any part of a person passes through an opening into a </a:t>
            </a:r>
            <a:r>
              <a:rPr lang="en-US" altLang="en-US" b="1" u="sng" dirty="0"/>
              <a:t>permit-required confined space</a:t>
            </a:r>
          </a:p>
          <a:p>
            <a:pPr lvl="1"/>
            <a:endParaRPr lang="en-US" altLang="en-US" sz="800" dirty="0"/>
          </a:p>
          <a:p>
            <a:pPr lvl="1"/>
            <a:endParaRPr lang="en-US" altLang="en-US" dirty="0"/>
          </a:p>
          <a:p>
            <a:pPr lvl="1"/>
            <a:r>
              <a:rPr lang="en-US" altLang="en-US" dirty="0"/>
              <a:t>Entry includes ensuing work activities in that space and is considered to have occurred as soon as any part of entrant’s body breaks the plane of an opening into the space, whether or not such action is intentional or any work activities are actually performed in the space</a:t>
            </a:r>
          </a:p>
        </p:txBody>
      </p:sp>
      <p:sp>
        <p:nvSpPr>
          <p:cNvPr id="7" name="Content Placeholder 4"/>
          <p:cNvSpPr txBox="1">
            <a:spLocks/>
          </p:cNvSpPr>
          <p:nvPr/>
        </p:nvSpPr>
        <p:spPr bwMode="auto">
          <a:xfrm>
            <a:off x="5867400" y="609599"/>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None/>
              <a:defRPr sz="20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lang="en-US" altLang="en-US" sz="1800" u="none" kern="0" dirty="0"/>
              <a:t>1910.146(b) / 1926.1202</a:t>
            </a:r>
          </a:p>
        </p:txBody>
      </p:sp>
    </p:spTree>
    <p:extLst>
      <p:ext uri="{BB962C8B-B14F-4D97-AF65-F5344CB8AC3E}">
        <p14:creationId xmlns:p14="http://schemas.microsoft.com/office/powerpoint/2010/main" val="37858222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Definitions</a:t>
            </a:r>
          </a:p>
        </p:txBody>
      </p:sp>
      <p:sp>
        <p:nvSpPr>
          <p:cNvPr id="25603" name="Content Placeholder 2"/>
          <p:cNvSpPr>
            <a:spLocks noGrp="1"/>
          </p:cNvSpPr>
          <p:nvPr>
            <p:ph idx="1"/>
          </p:nvPr>
        </p:nvSpPr>
        <p:spPr>
          <a:xfrm>
            <a:off x="533400" y="1219200"/>
            <a:ext cx="8001000" cy="4724400"/>
          </a:xfrm>
        </p:spPr>
        <p:txBody>
          <a:bodyPr/>
          <a:lstStyle/>
          <a:p>
            <a:r>
              <a:rPr lang="en-US" altLang="en-US" dirty="0"/>
              <a:t>Control</a:t>
            </a:r>
          </a:p>
          <a:p>
            <a:pPr lvl="1"/>
            <a:endParaRPr lang="en-US" altLang="en-US" sz="800" dirty="0"/>
          </a:p>
          <a:p>
            <a:pPr lvl="1"/>
            <a:r>
              <a:rPr lang="en-US" altLang="en-US" dirty="0"/>
              <a:t>Action taken to reduce level of any hazard inside a confined space using engineering methods (for example, by ventilation), and then using these methods to maintain the reduced hazard level</a:t>
            </a:r>
          </a:p>
          <a:p>
            <a:pPr marL="457200" lvl="1" indent="0">
              <a:buNone/>
            </a:pPr>
            <a:r>
              <a:rPr lang="en-US" altLang="en-US" dirty="0"/>
              <a:t>	</a:t>
            </a:r>
            <a:r>
              <a:rPr lang="en-US" altLang="en-US" u="sng" dirty="0"/>
              <a:t>Note: </a:t>
            </a:r>
            <a:r>
              <a:rPr lang="en-US" altLang="en-US" b="1" u="sng" dirty="0"/>
              <a:t>Personal protective equipment is not 	considered a control.</a:t>
            </a:r>
          </a:p>
          <a:p>
            <a:pPr lvl="1"/>
            <a:endParaRPr lang="en-US" altLang="en-US" sz="800" dirty="0"/>
          </a:p>
          <a:p>
            <a:endParaRPr lang="en-US" altLang="en-US" sz="1200" dirty="0"/>
          </a:p>
          <a:p>
            <a:r>
              <a:rPr lang="en-US" altLang="en-US" dirty="0"/>
              <a:t>Controlling contractor</a:t>
            </a:r>
          </a:p>
          <a:p>
            <a:endParaRPr lang="en-US" altLang="en-US" sz="800" dirty="0"/>
          </a:p>
          <a:p>
            <a:pPr lvl="1"/>
            <a:r>
              <a:rPr lang="en-US" altLang="en-US" dirty="0"/>
              <a:t>Employer that has overall responsibility for construction at worksite.  </a:t>
            </a:r>
          </a:p>
        </p:txBody>
      </p:sp>
      <p:sp>
        <p:nvSpPr>
          <p:cNvPr id="5" name="Content Placeholder 4"/>
          <p:cNvSpPr txBox="1">
            <a:spLocks/>
          </p:cNvSpPr>
          <p:nvPr/>
        </p:nvSpPr>
        <p:spPr bwMode="auto">
          <a:xfrm>
            <a:off x="7315200" y="6096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None/>
              <a:defRPr sz="20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lang="en-US" altLang="en-US" sz="1800" u="none" kern="0" dirty="0"/>
              <a:t>1926.1202</a:t>
            </a:r>
          </a:p>
        </p:txBody>
      </p:sp>
    </p:spTree>
    <p:extLst>
      <p:ext uri="{BB962C8B-B14F-4D97-AF65-F5344CB8AC3E}">
        <p14:creationId xmlns:p14="http://schemas.microsoft.com/office/powerpoint/2010/main" val="38202560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Definitions</a:t>
            </a:r>
          </a:p>
        </p:txBody>
      </p:sp>
      <p:sp>
        <p:nvSpPr>
          <p:cNvPr id="27651" name="Content Placeholder 2"/>
          <p:cNvSpPr>
            <a:spLocks noGrp="1"/>
          </p:cNvSpPr>
          <p:nvPr>
            <p:ph idx="1"/>
          </p:nvPr>
        </p:nvSpPr>
        <p:spPr>
          <a:xfrm>
            <a:off x="533400" y="1219200"/>
            <a:ext cx="8001000" cy="4724400"/>
          </a:xfrm>
        </p:spPr>
        <p:txBody>
          <a:bodyPr/>
          <a:lstStyle/>
          <a:p>
            <a:r>
              <a:rPr lang="en-US" altLang="en-US" dirty="0"/>
              <a:t>Host employer</a:t>
            </a:r>
          </a:p>
          <a:p>
            <a:pPr lvl="1"/>
            <a:r>
              <a:rPr lang="en-US" altLang="en-US" dirty="0"/>
              <a:t>Employer that owns or manages the property where construction work is taking place</a:t>
            </a:r>
          </a:p>
          <a:p>
            <a:pPr lvl="1"/>
            <a:endParaRPr lang="en-US" altLang="en-US" sz="800" dirty="0"/>
          </a:p>
          <a:p>
            <a:pPr lvl="1"/>
            <a:endParaRPr lang="en-US" altLang="en-US" sz="800" dirty="0"/>
          </a:p>
          <a:p>
            <a:r>
              <a:rPr lang="en-US" altLang="en-US" dirty="0"/>
              <a:t>Monitor or monitoring</a:t>
            </a:r>
          </a:p>
          <a:p>
            <a:pPr lvl="1"/>
            <a:r>
              <a:rPr lang="en-US" altLang="en-US" dirty="0"/>
              <a:t>Process used to identify and evaluate hazards after an authorized entrant enters space</a:t>
            </a:r>
          </a:p>
          <a:p>
            <a:endParaRPr lang="en-US" altLang="en-US" sz="1200" i="1" dirty="0"/>
          </a:p>
          <a:p>
            <a:endParaRPr lang="en-US" altLang="en-US" sz="1200" i="1" dirty="0"/>
          </a:p>
          <a:p>
            <a:r>
              <a:rPr lang="en-US" altLang="en-US" dirty="0"/>
              <a:t>Early-warning system*</a:t>
            </a:r>
          </a:p>
          <a:p>
            <a:pPr lvl="1"/>
            <a:endParaRPr lang="en-US" altLang="en-US" sz="800" dirty="0"/>
          </a:p>
          <a:p>
            <a:pPr lvl="1"/>
            <a:r>
              <a:rPr lang="en-US" altLang="en-US" dirty="0"/>
              <a:t>Method used to alert authorized entrants and attendants that an engulfment hazard may be developing</a:t>
            </a:r>
          </a:p>
        </p:txBody>
      </p:sp>
      <p:sp>
        <p:nvSpPr>
          <p:cNvPr id="5" name="Content Placeholder 4"/>
          <p:cNvSpPr txBox="1">
            <a:spLocks/>
          </p:cNvSpPr>
          <p:nvPr/>
        </p:nvSpPr>
        <p:spPr bwMode="auto">
          <a:xfrm>
            <a:off x="7315200" y="6096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None/>
              <a:defRPr sz="20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lang="en-US" altLang="en-US" sz="1800" u="none" kern="0" dirty="0"/>
              <a:t>1926.1202</a:t>
            </a:r>
          </a:p>
        </p:txBody>
      </p:sp>
    </p:spTree>
    <p:extLst>
      <p:ext uri="{BB962C8B-B14F-4D97-AF65-F5344CB8AC3E}">
        <p14:creationId xmlns:p14="http://schemas.microsoft.com/office/powerpoint/2010/main" val="15364488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Definitions</a:t>
            </a:r>
          </a:p>
        </p:txBody>
      </p:sp>
      <p:sp>
        <p:nvSpPr>
          <p:cNvPr id="29699" name="Content Placeholder 2"/>
          <p:cNvSpPr>
            <a:spLocks noGrp="1"/>
          </p:cNvSpPr>
          <p:nvPr>
            <p:ph idx="1"/>
          </p:nvPr>
        </p:nvSpPr>
        <p:spPr>
          <a:xfrm>
            <a:off x="533400" y="1219200"/>
            <a:ext cx="8001000" cy="4724400"/>
          </a:xfrm>
        </p:spPr>
        <p:txBody>
          <a:bodyPr/>
          <a:lstStyle/>
          <a:p>
            <a:r>
              <a:rPr lang="en-US" altLang="en-US"/>
              <a:t>Physical hazard</a:t>
            </a:r>
          </a:p>
          <a:p>
            <a:pPr lvl="1"/>
            <a:endParaRPr lang="en-US" altLang="en-US" sz="800"/>
          </a:p>
          <a:p>
            <a:pPr lvl="1"/>
            <a:r>
              <a:rPr lang="en-US" altLang="en-US"/>
              <a:t>An existing or potential hazard that can cause death or serious physical damage</a:t>
            </a:r>
          </a:p>
          <a:p>
            <a:pPr lvl="2"/>
            <a:endParaRPr lang="en-US" altLang="en-US" sz="800"/>
          </a:p>
          <a:p>
            <a:pPr lvl="2"/>
            <a:r>
              <a:rPr lang="en-US" altLang="en-US"/>
              <a:t>Examples include, but are not limited to:</a:t>
            </a:r>
          </a:p>
          <a:p>
            <a:pPr lvl="3"/>
            <a:endParaRPr lang="en-US" altLang="en-US" sz="800"/>
          </a:p>
          <a:p>
            <a:pPr lvl="3"/>
            <a:r>
              <a:rPr lang="en-US" altLang="en-US" sz="1800"/>
              <a:t>Explosives (as defined by 1926.914(n));</a:t>
            </a:r>
          </a:p>
          <a:p>
            <a:pPr lvl="3"/>
            <a:endParaRPr lang="en-US" altLang="en-US" sz="800"/>
          </a:p>
          <a:p>
            <a:pPr lvl="3"/>
            <a:r>
              <a:rPr lang="en-US" altLang="en-US" sz="1800"/>
              <a:t>Mechanical, electrical, hydraulic and pneumatic energy; radiation; temperature extremes; engulfment; noise; and inwardly converging surfaces</a:t>
            </a:r>
          </a:p>
          <a:p>
            <a:pPr lvl="3"/>
            <a:endParaRPr lang="en-US" altLang="en-US" sz="800"/>
          </a:p>
          <a:p>
            <a:pPr lvl="2"/>
            <a:r>
              <a:rPr lang="en-US" altLang="en-US"/>
              <a:t>Includes chemicals that can cause death or serious physical damage through skin or eye contact (rather than through inhalation) </a:t>
            </a:r>
          </a:p>
        </p:txBody>
      </p:sp>
      <p:sp>
        <p:nvSpPr>
          <p:cNvPr id="5" name="Content Placeholder 4"/>
          <p:cNvSpPr txBox="1">
            <a:spLocks/>
          </p:cNvSpPr>
          <p:nvPr/>
        </p:nvSpPr>
        <p:spPr bwMode="auto">
          <a:xfrm>
            <a:off x="7315200" y="6096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None/>
              <a:defRPr sz="20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lang="en-US" altLang="en-US" sz="1800" u="none" kern="0" dirty="0"/>
              <a:t>1926.1202</a:t>
            </a:r>
          </a:p>
        </p:txBody>
      </p:sp>
    </p:spTree>
    <p:extLst>
      <p:ext uri="{BB962C8B-B14F-4D97-AF65-F5344CB8AC3E}">
        <p14:creationId xmlns:p14="http://schemas.microsoft.com/office/powerpoint/2010/main" val="24966702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D309-F7A1-4124-9BEB-321A9A68055B}"/>
              </a:ext>
            </a:extLst>
          </p:cNvPr>
          <p:cNvSpPr>
            <a:spLocks noGrp="1"/>
          </p:cNvSpPr>
          <p:nvPr>
            <p:ph type="title"/>
          </p:nvPr>
        </p:nvSpPr>
        <p:spPr/>
        <p:txBody>
          <a:bodyPr/>
          <a:lstStyle/>
          <a:p>
            <a:r>
              <a:rPr lang="en-US" dirty="0"/>
              <a:t>Total :  914 deaths (2011-2018)</a:t>
            </a:r>
          </a:p>
        </p:txBody>
      </p:sp>
      <p:pic>
        <p:nvPicPr>
          <p:cNvPr id="5" name="Content Placeholder 4">
            <a:extLst>
              <a:ext uri="{FF2B5EF4-FFF2-40B4-BE49-F238E27FC236}">
                <a16:creationId xmlns:a16="http://schemas.microsoft.com/office/drawing/2014/main" id="{F4BB30E1-10D9-441B-BFFC-8C017753DE88}"/>
              </a:ext>
            </a:extLst>
          </p:cNvPr>
          <p:cNvPicPr>
            <a:picLocks noGrp="1" noChangeAspect="1"/>
          </p:cNvPicPr>
          <p:nvPr>
            <p:ph idx="1"/>
          </p:nvPr>
        </p:nvPicPr>
        <p:blipFill>
          <a:blip r:embed="rId3"/>
          <a:stretch>
            <a:fillRect/>
          </a:stretch>
        </p:blipFill>
        <p:spPr>
          <a:xfrm>
            <a:off x="609600" y="1158875"/>
            <a:ext cx="8486878" cy="4784725"/>
          </a:xfrm>
          <a:prstGeom prst="rect">
            <a:avLst/>
          </a:prstGeom>
        </p:spPr>
      </p:pic>
    </p:spTree>
    <p:extLst>
      <p:ext uri="{BB962C8B-B14F-4D97-AF65-F5344CB8AC3E}">
        <p14:creationId xmlns:p14="http://schemas.microsoft.com/office/powerpoint/2010/main" val="24125400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D69C-89A1-4F22-B823-C805068F4EEE}"/>
              </a:ext>
            </a:extLst>
          </p:cNvPr>
          <p:cNvSpPr>
            <a:spLocks noGrp="1"/>
          </p:cNvSpPr>
          <p:nvPr>
            <p:ph type="title"/>
          </p:nvPr>
        </p:nvSpPr>
        <p:spPr>
          <a:xfrm>
            <a:off x="609600" y="457202"/>
            <a:ext cx="7924800" cy="553998"/>
          </a:xfrm>
        </p:spPr>
        <p:txBody>
          <a:bodyPr/>
          <a:lstStyle/>
          <a:p>
            <a:r>
              <a:rPr lang="en-US" dirty="0"/>
              <a:t>Responsible persons</a:t>
            </a:r>
            <a:endParaRPr lang="en-US" sz="3600" dirty="0"/>
          </a:p>
        </p:txBody>
      </p:sp>
      <p:sp>
        <p:nvSpPr>
          <p:cNvPr id="3" name="Content Placeholder 2">
            <a:extLst>
              <a:ext uri="{FF2B5EF4-FFF2-40B4-BE49-F238E27FC236}">
                <a16:creationId xmlns:a16="http://schemas.microsoft.com/office/drawing/2014/main" id="{C5E9316E-1865-4B4B-A4AD-6F32AA5B2C2C}"/>
              </a:ext>
            </a:extLst>
          </p:cNvPr>
          <p:cNvSpPr>
            <a:spLocks noGrp="1"/>
          </p:cNvSpPr>
          <p:nvPr>
            <p:ph idx="1"/>
          </p:nvPr>
        </p:nvSpPr>
        <p:spPr>
          <a:xfrm>
            <a:off x="609600" y="1219200"/>
            <a:ext cx="7772400" cy="4724400"/>
          </a:xfrm>
        </p:spPr>
        <p:txBody>
          <a:bodyPr/>
          <a:lstStyle/>
          <a:p>
            <a:r>
              <a:rPr lang="en-US" sz="2800" dirty="0"/>
              <a:t>General Industry </a:t>
            </a:r>
            <a:r>
              <a:rPr lang="en-US" sz="2800" b="1" dirty="0"/>
              <a:t>1910.146</a:t>
            </a:r>
          </a:p>
          <a:p>
            <a:endParaRPr lang="en-US" sz="800" dirty="0"/>
          </a:p>
          <a:p>
            <a:pPr lvl="1"/>
            <a:r>
              <a:rPr lang="en-US" dirty="0"/>
              <a:t>The q</a:t>
            </a:r>
            <a:r>
              <a:rPr lang="en-US" sz="2400" dirty="0"/>
              <a:t>ualified person normally determines CS/PRCS locations</a:t>
            </a:r>
          </a:p>
          <a:p>
            <a:pPr lvl="1"/>
            <a:endParaRPr lang="en-US" sz="800" dirty="0"/>
          </a:p>
          <a:p>
            <a:pPr lvl="1"/>
            <a:r>
              <a:rPr lang="en-US" dirty="0"/>
              <a:t>A </a:t>
            </a:r>
            <a:r>
              <a:rPr lang="en-US" sz="2400" dirty="0"/>
              <a:t>management team member (Supervisor, Maintenance Lead, Safety person) would be responsible for any entries into the PRCS.</a:t>
            </a:r>
          </a:p>
          <a:p>
            <a:pPr lvl="1"/>
            <a:endParaRPr lang="en-US" sz="2400" dirty="0"/>
          </a:p>
          <a:p>
            <a:pPr lvl="1"/>
            <a:r>
              <a:rPr lang="en-US" sz="2400" dirty="0"/>
              <a:t>All spaces that are Confined or Permit Required must be marked and categorized and are typically static without change in location.</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1096374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06AB52-CA52-4676-A50A-AC2FB98C5E8A}"/>
              </a:ext>
            </a:extLst>
          </p:cNvPr>
          <p:cNvSpPr>
            <a:spLocks noGrp="1"/>
          </p:cNvSpPr>
          <p:nvPr>
            <p:ph idx="1"/>
          </p:nvPr>
        </p:nvSpPr>
        <p:spPr>
          <a:xfrm>
            <a:off x="609600" y="1219200"/>
            <a:ext cx="7696200" cy="4724400"/>
          </a:xfrm>
        </p:spPr>
        <p:txBody>
          <a:bodyPr/>
          <a:lstStyle/>
          <a:p>
            <a:r>
              <a:rPr lang="en-US" sz="2800" dirty="0"/>
              <a:t>Construction </a:t>
            </a:r>
            <a:r>
              <a:rPr lang="en-US" sz="2800" b="1" dirty="0"/>
              <a:t>1926.1200</a:t>
            </a:r>
          </a:p>
          <a:p>
            <a:endParaRPr lang="en-US" sz="800" dirty="0"/>
          </a:p>
          <a:p>
            <a:pPr lvl="1"/>
            <a:r>
              <a:rPr lang="en-US" sz="2400" dirty="0"/>
              <a:t>The General Contractor or Host Employer, Competent Person, and Subcontractors are all involved in performing and responsible for PRCS entry on a construction site. </a:t>
            </a:r>
          </a:p>
          <a:p>
            <a:pPr lvl="1"/>
            <a:endParaRPr lang="en-US" sz="800" dirty="0"/>
          </a:p>
          <a:p>
            <a:pPr lvl="1"/>
            <a:r>
              <a:rPr lang="en-US" sz="2400" dirty="0"/>
              <a:t>The competent person, however, is the key lead person responsible at the worksite.</a:t>
            </a:r>
          </a:p>
          <a:p>
            <a:endParaRPr lang="en-US" dirty="0"/>
          </a:p>
        </p:txBody>
      </p:sp>
      <p:sp>
        <p:nvSpPr>
          <p:cNvPr id="5" name="Title 1">
            <a:extLst>
              <a:ext uri="{FF2B5EF4-FFF2-40B4-BE49-F238E27FC236}">
                <a16:creationId xmlns:a16="http://schemas.microsoft.com/office/drawing/2014/main" id="{C3A04971-CF02-4E13-AB07-A289B104BF4F}"/>
              </a:ext>
            </a:extLst>
          </p:cNvPr>
          <p:cNvSpPr>
            <a:spLocks noGrp="1"/>
          </p:cNvSpPr>
          <p:nvPr>
            <p:ph type="title"/>
          </p:nvPr>
        </p:nvSpPr>
        <p:spPr>
          <a:xfrm>
            <a:off x="609600" y="457200"/>
            <a:ext cx="7924800" cy="553998"/>
          </a:xfrm>
        </p:spPr>
        <p:txBody>
          <a:bodyPr/>
          <a:lstStyle/>
          <a:p>
            <a:r>
              <a:rPr lang="en-US" sz="3600" dirty="0"/>
              <a:t>Responsible persons</a:t>
            </a:r>
          </a:p>
        </p:txBody>
      </p:sp>
    </p:spTree>
    <p:extLst>
      <p:ext uri="{BB962C8B-B14F-4D97-AF65-F5344CB8AC3E}">
        <p14:creationId xmlns:p14="http://schemas.microsoft.com/office/powerpoint/2010/main" val="12732599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3F3DAE9D-3087-4ADD-9064-7EB533E06433}"/>
              </a:ext>
            </a:extLst>
          </p:cNvPr>
          <p:cNvSpPr>
            <a:spLocks noGrp="1" noChangeArrowheads="1"/>
          </p:cNvSpPr>
          <p:nvPr>
            <p:ph type="title"/>
          </p:nvPr>
        </p:nvSpPr>
        <p:spPr/>
        <p:txBody>
          <a:bodyPr/>
          <a:lstStyle/>
          <a:p>
            <a:r>
              <a:rPr lang="en-US" altLang="en-US" dirty="0"/>
              <a:t>Permit Space Decision Making Tool</a:t>
            </a:r>
          </a:p>
        </p:txBody>
      </p:sp>
      <p:pic>
        <p:nvPicPr>
          <p:cNvPr id="74757" name="Content Placeholder 2">
            <a:extLst>
              <a:ext uri="{FF2B5EF4-FFF2-40B4-BE49-F238E27FC236}">
                <a16:creationId xmlns:a16="http://schemas.microsoft.com/office/drawing/2014/main" id="{360CCFB0-483E-4055-B4E3-6B40C569554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b="3226"/>
          <a:stretch>
            <a:fillRect/>
          </a:stretch>
        </p:blipFill>
        <p:spPr>
          <a:xfrm>
            <a:off x="2475619" y="1149532"/>
            <a:ext cx="4192762" cy="4854284"/>
          </a:xfrm>
          <a:ln>
            <a:solidFill>
              <a:schemeClr val="bg1">
                <a:lumMod val="85000"/>
              </a:schemeClr>
            </a:solidFill>
          </a:ln>
        </p:spPr>
      </p:pic>
      <p:sp>
        <p:nvSpPr>
          <p:cNvPr id="6" name="Rectangle 5">
            <a:extLst>
              <a:ext uri="{FF2B5EF4-FFF2-40B4-BE49-F238E27FC236}">
                <a16:creationId xmlns:a16="http://schemas.microsoft.com/office/drawing/2014/main" id="{39448CD2-60BA-439D-A62D-4AC4FCD5A47D}"/>
              </a:ext>
            </a:extLst>
          </p:cNvPr>
          <p:cNvSpPr/>
          <p:nvPr/>
        </p:nvSpPr>
        <p:spPr>
          <a:xfrm>
            <a:off x="6934200" y="5562600"/>
            <a:ext cx="1306768" cy="230832"/>
          </a:xfrm>
          <a:prstGeom prst="rect">
            <a:avLst/>
          </a:prstGeom>
        </p:spPr>
        <p:txBody>
          <a:bodyPr wrap="none">
            <a:spAutoFit/>
          </a:bodyPr>
          <a:lstStyle/>
          <a:p>
            <a:pPr eaLnBrk="0" fontAlgn="base" hangingPunct="0">
              <a:spcBef>
                <a:spcPct val="0"/>
              </a:spcBef>
              <a:spcAft>
                <a:spcPct val="0"/>
              </a:spcAft>
              <a:defRPr/>
            </a:pPr>
            <a:r>
              <a:rPr lang="en-US" sz="900" dirty="0">
                <a:solidFill>
                  <a:srgbClr val="000000"/>
                </a:solidFill>
                <a:latin typeface="Arial"/>
              </a:rPr>
              <a:t>NCDOL Photo Library</a:t>
            </a:r>
          </a:p>
        </p:txBody>
      </p:sp>
    </p:spTree>
    <p:extLst>
      <p:ext uri="{BB962C8B-B14F-4D97-AF65-F5344CB8AC3E}">
        <p14:creationId xmlns:p14="http://schemas.microsoft.com/office/powerpoint/2010/main" val="94355720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457200"/>
            <a:ext cx="7924800" cy="554038"/>
          </a:xfrm>
        </p:spPr>
        <p:txBody>
          <a:bodyPr/>
          <a:lstStyle/>
          <a:p>
            <a:r>
              <a:rPr lang="en-US" altLang="en-US">
                <a:solidFill>
                  <a:srgbClr val="012D91"/>
                </a:solidFill>
              </a:rPr>
              <a:t>General Requirements</a:t>
            </a:r>
          </a:p>
        </p:txBody>
      </p:sp>
      <p:sp>
        <p:nvSpPr>
          <p:cNvPr id="24579" name="Content Placeholder 2"/>
          <p:cNvSpPr>
            <a:spLocks noGrp="1"/>
          </p:cNvSpPr>
          <p:nvPr>
            <p:ph idx="1"/>
          </p:nvPr>
        </p:nvSpPr>
        <p:spPr>
          <a:xfrm>
            <a:off x="533400" y="1219200"/>
            <a:ext cx="7772400" cy="4114800"/>
          </a:xfrm>
        </p:spPr>
        <p:txBody>
          <a:bodyPr/>
          <a:lstStyle/>
          <a:p>
            <a:pPr>
              <a:defRPr/>
            </a:pPr>
            <a:r>
              <a:rPr lang="en-US" altLang="en-US" dirty="0"/>
              <a:t>Prior to work starting, a competent person must evaluate the worksite</a:t>
            </a:r>
          </a:p>
          <a:p>
            <a:pPr lvl="1">
              <a:defRPr/>
            </a:pPr>
            <a:endParaRPr lang="en-US" altLang="en-US" sz="800" dirty="0"/>
          </a:p>
          <a:p>
            <a:pPr lvl="1">
              <a:defRPr/>
            </a:pPr>
            <a:r>
              <a:rPr lang="en-US" altLang="en-US" dirty="0"/>
              <a:t>Identify confined spaces, including permit spaces</a:t>
            </a:r>
          </a:p>
          <a:p>
            <a:pPr lvl="1">
              <a:defRPr/>
            </a:pPr>
            <a:endParaRPr lang="en-US" altLang="en-US" sz="800" dirty="0"/>
          </a:p>
          <a:p>
            <a:pPr>
              <a:defRPr/>
            </a:pPr>
            <a:endParaRPr lang="en-US" altLang="en-US" sz="800" dirty="0"/>
          </a:p>
          <a:p>
            <a:pPr>
              <a:defRPr/>
            </a:pPr>
            <a:r>
              <a:rPr lang="en-US" altLang="en-US" dirty="0"/>
              <a:t>When there are changes in use or configuration to the non-permit space</a:t>
            </a:r>
          </a:p>
          <a:p>
            <a:pPr lvl="1">
              <a:defRPr/>
            </a:pPr>
            <a:endParaRPr lang="en-US" altLang="en-US" sz="800" dirty="0"/>
          </a:p>
          <a:p>
            <a:pPr lvl="1">
              <a:defRPr/>
            </a:pPr>
            <a:r>
              <a:rPr lang="en-US" altLang="en-US" dirty="0"/>
              <a:t>Competent person must reevaluate the space and reclassify it, if necessary</a:t>
            </a:r>
          </a:p>
          <a:p>
            <a:pPr marL="457200" lvl="1" indent="0">
              <a:buFont typeface="Symbol" panose="05050102010706020507" pitchFamily="18" charset="2"/>
              <a:buNone/>
              <a:defRPr/>
            </a:pPr>
            <a:endParaRPr lang="en-US" altLang="en-US" dirty="0"/>
          </a:p>
        </p:txBody>
      </p:sp>
      <p:sp>
        <p:nvSpPr>
          <p:cNvPr id="6" name="Content Placeholder 4"/>
          <p:cNvSpPr txBox="1">
            <a:spLocks/>
          </p:cNvSpPr>
          <p:nvPr/>
        </p:nvSpPr>
        <p:spPr bwMode="auto">
          <a:xfrm>
            <a:off x="70866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None/>
              <a:defRPr sz="20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lang="en-US" altLang="en-US" sz="1800" u="none" kern="0" dirty="0"/>
              <a:t>1926.1203(a)</a:t>
            </a:r>
          </a:p>
        </p:txBody>
      </p:sp>
      <p:pic>
        <p:nvPicPr>
          <p:cNvPr id="337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200525"/>
            <a:ext cx="2057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53238" y="4200525"/>
            <a:ext cx="1185862" cy="215900"/>
          </a:xfrm>
          <a:prstGeom prst="rect">
            <a:avLst/>
          </a:prstGeom>
        </p:spPr>
        <p:txBody>
          <a:bodyPr wrap="none">
            <a:spAutoFit/>
          </a:bodyPr>
          <a:lstStyle/>
          <a:p>
            <a:pPr>
              <a:defRPr/>
            </a:pPr>
            <a:r>
              <a:rPr lang="en-US" sz="800" u="none" dirty="0">
                <a:latin typeface="+mj-lt"/>
              </a:rPr>
              <a:t>NCDOL Photo Library</a:t>
            </a:r>
          </a:p>
        </p:txBody>
      </p:sp>
    </p:spTree>
    <p:extLst>
      <p:ext uri="{BB962C8B-B14F-4D97-AF65-F5344CB8AC3E}">
        <p14:creationId xmlns:p14="http://schemas.microsoft.com/office/powerpoint/2010/main" val="41058006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p:cNvPicPr>
            <a:picLocks noChangeAspect="1" noChangeArrowheads="1"/>
          </p:cNvPicPr>
          <p:nvPr/>
        </p:nvPicPr>
        <p:blipFill>
          <a:blip r:embed="rId3">
            <a:extLst>
              <a:ext uri="{28A0092B-C50C-407E-A947-70E740481C1C}">
                <a14:useLocalDpi xmlns:a14="http://schemas.microsoft.com/office/drawing/2010/main" val="0"/>
              </a:ext>
            </a:extLst>
          </a:blip>
          <a:srcRect l="19551" t="16020" r="62180" b="55209"/>
          <a:stretch>
            <a:fillRect/>
          </a:stretch>
        </p:blipFill>
        <p:spPr bwMode="auto">
          <a:xfrm>
            <a:off x="4800600" y="3852863"/>
            <a:ext cx="2611438"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p:cNvSpPr>
            <a:spLocks noGrp="1"/>
          </p:cNvSpPr>
          <p:nvPr>
            <p:ph type="title"/>
          </p:nvPr>
        </p:nvSpPr>
        <p:spPr>
          <a:xfrm>
            <a:off x="609600" y="457200"/>
            <a:ext cx="7924800" cy="554038"/>
          </a:xfrm>
        </p:spPr>
        <p:txBody>
          <a:bodyPr/>
          <a:lstStyle/>
          <a:p>
            <a:r>
              <a:rPr lang="en-US" altLang="en-US">
                <a:solidFill>
                  <a:srgbClr val="012D91"/>
                </a:solidFill>
              </a:rPr>
              <a:t>General Requirements</a:t>
            </a:r>
          </a:p>
        </p:txBody>
      </p:sp>
      <p:sp>
        <p:nvSpPr>
          <p:cNvPr id="35844" name="Content Placeholder 2"/>
          <p:cNvSpPr>
            <a:spLocks noGrp="1"/>
          </p:cNvSpPr>
          <p:nvPr>
            <p:ph idx="1"/>
          </p:nvPr>
        </p:nvSpPr>
        <p:spPr>
          <a:xfrm>
            <a:off x="533400" y="1219200"/>
            <a:ext cx="7772400" cy="4648200"/>
          </a:xfrm>
        </p:spPr>
        <p:txBody>
          <a:bodyPr/>
          <a:lstStyle/>
          <a:p>
            <a:r>
              <a:rPr lang="en-US" altLang="en-US"/>
              <a:t>Competent person must identify all permit spaces - those workers will enter, and those they will not enter</a:t>
            </a:r>
          </a:p>
          <a:p>
            <a:endParaRPr lang="en-US" altLang="en-US" sz="800"/>
          </a:p>
          <a:p>
            <a:endParaRPr lang="en-US" altLang="en-US" sz="800"/>
          </a:p>
          <a:p>
            <a:r>
              <a:rPr lang="en-US" altLang="en-US" b="1"/>
              <a:t>All permit spaces </a:t>
            </a:r>
            <a:r>
              <a:rPr lang="en-US" altLang="en-US"/>
              <a:t>must be posted/identified in some way</a:t>
            </a:r>
          </a:p>
        </p:txBody>
      </p:sp>
      <p:sp>
        <p:nvSpPr>
          <p:cNvPr id="6" name="Content Placeholder 4"/>
          <p:cNvSpPr txBox="1">
            <a:spLocks/>
          </p:cNvSpPr>
          <p:nvPr/>
        </p:nvSpPr>
        <p:spPr bwMode="auto">
          <a:xfrm>
            <a:off x="70866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None/>
              <a:defRPr sz="20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lang="en-US" altLang="en-US" sz="1800" u="none" kern="0" dirty="0"/>
              <a:t>1926.1203(b)</a:t>
            </a:r>
          </a:p>
        </p:txBody>
      </p:sp>
      <p:pic>
        <p:nvPicPr>
          <p:cNvPr id="3584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873500"/>
            <a:ext cx="236696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1288" y="5789613"/>
            <a:ext cx="1306512" cy="230187"/>
          </a:xfrm>
          <a:prstGeom prst="rect">
            <a:avLst/>
          </a:prstGeom>
        </p:spPr>
        <p:txBody>
          <a:bodyPr wrap="none">
            <a:spAutoFit/>
          </a:bodyPr>
          <a:lstStyle/>
          <a:p>
            <a:pPr>
              <a:defRPr/>
            </a:pPr>
            <a:r>
              <a:rPr lang="en-US" sz="900" u="none" dirty="0">
                <a:latin typeface="+mj-lt"/>
              </a:rPr>
              <a:t>NCDOL Photo Library</a:t>
            </a:r>
          </a:p>
        </p:txBody>
      </p:sp>
    </p:spTree>
    <p:extLst>
      <p:ext uri="{BB962C8B-B14F-4D97-AF65-F5344CB8AC3E}">
        <p14:creationId xmlns:p14="http://schemas.microsoft.com/office/powerpoint/2010/main" val="209263171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533400" y="1219200"/>
            <a:ext cx="7772400" cy="4724400"/>
          </a:xfrm>
        </p:spPr>
        <p:txBody>
          <a:bodyPr/>
          <a:lstStyle/>
          <a:p>
            <a:r>
              <a:rPr lang="en-US" altLang="en-US"/>
              <a:t>If workers will not perform work in permit spaces</a:t>
            </a:r>
          </a:p>
          <a:p>
            <a:pPr lvl="1"/>
            <a:endParaRPr lang="en-US" altLang="en-US" sz="800"/>
          </a:p>
          <a:p>
            <a:pPr lvl="1"/>
            <a:r>
              <a:rPr lang="en-US" altLang="en-US" sz="2200"/>
              <a:t>Employer must ensure that workers are prevented from entering permit spaces</a:t>
            </a:r>
          </a:p>
          <a:p>
            <a:endParaRPr lang="en-US" altLang="en-US" sz="800"/>
          </a:p>
          <a:p>
            <a:endParaRPr lang="en-US" altLang="en-US" sz="800"/>
          </a:p>
          <a:p>
            <a:r>
              <a:rPr lang="en-US" altLang="en-US"/>
              <a:t>Employers who have determined that workers will perform work in permit spaces must develop a permit space program</a:t>
            </a:r>
          </a:p>
        </p:txBody>
      </p:sp>
      <p:pic>
        <p:nvPicPr>
          <p:cNvPr id="37891" name="Picture 1"/>
          <p:cNvPicPr>
            <a:picLocks noChangeAspect="1"/>
          </p:cNvPicPr>
          <p:nvPr/>
        </p:nvPicPr>
        <p:blipFill>
          <a:blip r:embed="rId3"/>
          <a:srcRect b="4369"/>
          <a:stretch>
            <a:fillRect/>
          </a:stretch>
        </p:blipFill>
        <p:spPr bwMode="auto">
          <a:xfrm>
            <a:off x="6735763" y="4038600"/>
            <a:ext cx="1673225" cy="190500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7892" name="Title 1"/>
          <p:cNvSpPr>
            <a:spLocks noGrp="1"/>
          </p:cNvSpPr>
          <p:nvPr>
            <p:ph type="title"/>
          </p:nvPr>
        </p:nvSpPr>
        <p:spPr>
          <a:xfrm>
            <a:off x="609600" y="457200"/>
            <a:ext cx="7924800" cy="554038"/>
          </a:xfrm>
        </p:spPr>
        <p:txBody>
          <a:bodyPr/>
          <a:lstStyle/>
          <a:p>
            <a:r>
              <a:rPr lang="en-US" altLang="en-US">
                <a:solidFill>
                  <a:srgbClr val="012D91"/>
                </a:solidFill>
              </a:rPr>
              <a:t>General Requirements</a:t>
            </a:r>
          </a:p>
        </p:txBody>
      </p:sp>
      <p:sp>
        <p:nvSpPr>
          <p:cNvPr id="6" name="Content Placeholder 4"/>
          <p:cNvSpPr txBox="1">
            <a:spLocks/>
          </p:cNvSpPr>
          <p:nvPr/>
        </p:nvSpPr>
        <p:spPr bwMode="auto">
          <a:xfrm>
            <a:off x="6781800" y="6096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None/>
              <a:defRPr sz="20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lang="en-US" altLang="en-US" sz="1800" u="none" kern="0" dirty="0"/>
              <a:t>1926.1203(c)-(d)</a:t>
            </a:r>
          </a:p>
        </p:txBody>
      </p:sp>
      <p:sp>
        <p:nvSpPr>
          <p:cNvPr id="7" name="Rectangle 6"/>
          <p:cNvSpPr/>
          <p:nvPr/>
        </p:nvSpPr>
        <p:spPr>
          <a:xfrm>
            <a:off x="5461000" y="5713413"/>
            <a:ext cx="1306513" cy="230187"/>
          </a:xfrm>
          <a:prstGeom prst="rect">
            <a:avLst/>
          </a:prstGeom>
        </p:spPr>
        <p:txBody>
          <a:bodyPr wrap="none">
            <a:spAutoFit/>
          </a:bodyPr>
          <a:lstStyle/>
          <a:p>
            <a:pPr>
              <a:defRPr/>
            </a:pPr>
            <a:r>
              <a:rPr lang="en-US" sz="900" u="none" dirty="0">
                <a:latin typeface="+mj-lt"/>
              </a:rPr>
              <a:t>NCDOL Photo Library</a:t>
            </a:r>
          </a:p>
        </p:txBody>
      </p:sp>
    </p:spTree>
    <p:extLst>
      <p:ext uri="{BB962C8B-B14F-4D97-AF65-F5344CB8AC3E}">
        <p14:creationId xmlns:p14="http://schemas.microsoft.com/office/powerpoint/2010/main" val="33445893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457200"/>
            <a:ext cx="7924800" cy="554038"/>
          </a:xfrm>
        </p:spPr>
        <p:txBody>
          <a:bodyPr/>
          <a:lstStyle/>
          <a:p>
            <a:r>
              <a:rPr lang="en-US" altLang="en-US">
                <a:solidFill>
                  <a:srgbClr val="012D91"/>
                </a:solidFill>
              </a:rPr>
              <a:t>General Requirements</a:t>
            </a:r>
          </a:p>
        </p:txBody>
      </p:sp>
      <p:sp>
        <p:nvSpPr>
          <p:cNvPr id="39939" name="Content Placeholder 2"/>
          <p:cNvSpPr>
            <a:spLocks noGrp="1"/>
          </p:cNvSpPr>
          <p:nvPr>
            <p:ph idx="1"/>
          </p:nvPr>
        </p:nvSpPr>
        <p:spPr>
          <a:xfrm>
            <a:off x="533400" y="1219200"/>
            <a:ext cx="7696200" cy="4038600"/>
          </a:xfrm>
        </p:spPr>
        <p:txBody>
          <a:bodyPr/>
          <a:lstStyle/>
          <a:p>
            <a:r>
              <a:rPr lang="en-US" altLang="en-US" dirty="0"/>
              <a:t>Employers may use </a:t>
            </a:r>
            <a:r>
              <a:rPr lang="en-US" altLang="en-US" b="1" dirty="0"/>
              <a:t>alternate procedures</a:t>
            </a:r>
            <a:r>
              <a:rPr lang="en-US" altLang="en-US" dirty="0"/>
              <a:t> for entering a permit space when only hazard is actual or potential atmosphere</a:t>
            </a:r>
          </a:p>
          <a:p>
            <a:pPr lvl="1"/>
            <a:endParaRPr lang="en-US" altLang="en-US" sz="800" dirty="0"/>
          </a:p>
          <a:p>
            <a:pPr lvl="1"/>
            <a:r>
              <a:rPr lang="en-US" altLang="en-US" dirty="0"/>
              <a:t>Must demonstrate that all physical hazards in the space are eliminated or isolated through engineering controls</a:t>
            </a:r>
            <a:endParaRPr lang="en-US" altLang="en-US" sz="800" dirty="0"/>
          </a:p>
        </p:txBody>
      </p:sp>
      <p:sp>
        <p:nvSpPr>
          <p:cNvPr id="6" name="Content Placeholder 4"/>
          <p:cNvSpPr txBox="1">
            <a:spLocks/>
          </p:cNvSpPr>
          <p:nvPr/>
        </p:nvSpPr>
        <p:spPr bwMode="auto">
          <a:xfrm>
            <a:off x="6629400" y="609600"/>
            <a:ext cx="251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None/>
              <a:defRPr sz="20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lang="en-US" altLang="en-US" sz="1800" u="none" kern="0" dirty="0"/>
              <a:t>1926.1203(e)(1)(</a:t>
            </a:r>
            <a:r>
              <a:rPr lang="en-US" altLang="en-US" sz="1800" u="none" kern="0" dirty="0" err="1"/>
              <a:t>i</a:t>
            </a:r>
            <a:r>
              <a:rPr lang="en-US" altLang="en-US" sz="1800" u="none" kern="0" dirty="0"/>
              <a:t>)</a:t>
            </a:r>
          </a:p>
        </p:txBody>
      </p:sp>
      <p:pic>
        <p:nvPicPr>
          <p:cNvPr id="39941" name="Picture 2"/>
          <p:cNvPicPr>
            <a:picLocks noChangeAspect="1"/>
          </p:cNvPicPr>
          <p:nvPr/>
        </p:nvPicPr>
        <p:blipFill>
          <a:blip r:embed="rId3">
            <a:extLst>
              <a:ext uri="{28A0092B-C50C-407E-A947-70E740481C1C}">
                <a14:useLocalDpi xmlns:a14="http://schemas.microsoft.com/office/drawing/2010/main" val="0"/>
              </a:ext>
            </a:extLst>
          </a:blip>
          <a:srcRect l="2499" b="34166"/>
          <a:stretch>
            <a:fillRect/>
          </a:stretch>
        </p:blipFill>
        <p:spPr bwMode="auto">
          <a:xfrm>
            <a:off x="5486400" y="3981450"/>
            <a:ext cx="2971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5400000">
            <a:off x="7508082" y="4874419"/>
            <a:ext cx="1671637" cy="276225"/>
          </a:xfrm>
          <a:prstGeom prst="rect">
            <a:avLst/>
          </a:prstGeom>
        </p:spPr>
        <p:txBody>
          <a:bodyPr wrap="none">
            <a:spAutoFit/>
          </a:body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38582998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9600" y="457200"/>
            <a:ext cx="7924800" cy="554038"/>
          </a:xfrm>
        </p:spPr>
        <p:txBody>
          <a:bodyPr/>
          <a:lstStyle/>
          <a:p>
            <a:r>
              <a:rPr lang="en-US" altLang="en-US">
                <a:solidFill>
                  <a:srgbClr val="012D91"/>
                </a:solidFill>
              </a:rPr>
              <a:t>General Requirements</a:t>
            </a:r>
          </a:p>
        </p:txBody>
      </p:sp>
      <p:sp>
        <p:nvSpPr>
          <p:cNvPr id="41987" name="Content Placeholder 2"/>
          <p:cNvSpPr>
            <a:spLocks noGrp="1"/>
          </p:cNvSpPr>
          <p:nvPr>
            <p:ph idx="1"/>
          </p:nvPr>
        </p:nvSpPr>
        <p:spPr>
          <a:xfrm>
            <a:off x="533400" y="1219200"/>
            <a:ext cx="7772400" cy="4724400"/>
          </a:xfrm>
        </p:spPr>
        <p:txBody>
          <a:bodyPr/>
          <a:lstStyle/>
          <a:p>
            <a:pPr>
              <a:defRPr/>
            </a:pPr>
            <a:r>
              <a:rPr lang="en-US" altLang="en-US" dirty="0"/>
              <a:t>Employers must</a:t>
            </a:r>
            <a:r>
              <a:rPr lang="en-US" altLang="en-US" sz="2400" dirty="0"/>
              <a:t>:</a:t>
            </a:r>
          </a:p>
          <a:p>
            <a:pPr lvl="1">
              <a:defRPr/>
            </a:pPr>
            <a:endParaRPr lang="en-US" altLang="en-US" sz="800" dirty="0"/>
          </a:p>
          <a:p>
            <a:pPr lvl="1">
              <a:defRPr/>
            </a:pPr>
            <a:r>
              <a:rPr lang="en-US" altLang="en-US" sz="2000" dirty="0"/>
              <a:t>Demonstrate that continuous forced air ventilation alone is sufficient to maintain that permit space safe for entry</a:t>
            </a:r>
          </a:p>
          <a:p>
            <a:pPr lvl="1">
              <a:defRPr/>
            </a:pPr>
            <a:endParaRPr lang="en-US" altLang="en-US" sz="800" dirty="0"/>
          </a:p>
          <a:p>
            <a:pPr lvl="1">
              <a:defRPr/>
            </a:pPr>
            <a:endParaRPr lang="en-US" altLang="en-US" sz="800" dirty="0"/>
          </a:p>
          <a:p>
            <a:pPr lvl="1">
              <a:defRPr/>
            </a:pPr>
            <a:r>
              <a:rPr lang="en-US" altLang="en-US" sz="2000" dirty="0"/>
              <a:t>Develop monitoring and inspection data</a:t>
            </a:r>
          </a:p>
          <a:p>
            <a:pPr>
              <a:defRPr/>
            </a:pPr>
            <a:endParaRPr lang="en-US" altLang="en-US" sz="800" dirty="0"/>
          </a:p>
          <a:p>
            <a:pPr>
              <a:defRPr/>
            </a:pPr>
            <a:endParaRPr lang="en-US" altLang="en-US" sz="800" dirty="0"/>
          </a:p>
          <a:p>
            <a:pPr lvl="1">
              <a:defRPr/>
            </a:pPr>
            <a:r>
              <a:rPr lang="en-US" altLang="en-US" sz="2000" dirty="0"/>
              <a:t>Document the determinations and supporting data and make them available to each employee who enters the permit space</a:t>
            </a:r>
          </a:p>
          <a:p>
            <a:pPr marL="0" indent="0">
              <a:buNone/>
              <a:defRPr/>
            </a:pPr>
            <a:endParaRPr lang="en-US" altLang="en-US" sz="800" dirty="0"/>
          </a:p>
          <a:p>
            <a:pPr>
              <a:defRPr/>
            </a:pPr>
            <a:endParaRPr lang="en-US" altLang="en-US" sz="800" dirty="0"/>
          </a:p>
          <a:p>
            <a:pPr>
              <a:defRPr/>
            </a:pPr>
            <a:r>
              <a:rPr lang="en-US" kern="1200" dirty="0"/>
              <a:t>Permit space can be reclassified after all hazards within the space have been eliminated.  </a:t>
            </a:r>
            <a:r>
              <a:rPr lang="en-US" sz="2400" b="1" kern="1200" dirty="0"/>
              <a:t>1926.1203(g)/1910.146(c)(7)</a:t>
            </a:r>
            <a:endParaRPr lang="en-US" altLang="en-US" sz="2400" b="1" dirty="0"/>
          </a:p>
          <a:p>
            <a:pPr>
              <a:defRPr/>
            </a:pPr>
            <a:endParaRPr lang="en-US" altLang="en-US" sz="2400" dirty="0"/>
          </a:p>
        </p:txBody>
      </p:sp>
      <p:sp>
        <p:nvSpPr>
          <p:cNvPr id="6" name="Content Placeholder 4"/>
          <p:cNvSpPr txBox="1">
            <a:spLocks/>
          </p:cNvSpPr>
          <p:nvPr/>
        </p:nvSpPr>
        <p:spPr bwMode="auto">
          <a:xfrm>
            <a:off x="6248400" y="6096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None/>
              <a:defRPr sz="20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lang="en-US" altLang="en-US" sz="1800" u="none" kern="0" dirty="0"/>
              <a:t>1926.1203(e)(1)(ii)-(vi)</a:t>
            </a:r>
          </a:p>
        </p:txBody>
      </p:sp>
    </p:spTree>
    <p:extLst>
      <p:ext uri="{BB962C8B-B14F-4D97-AF65-F5344CB8AC3E}">
        <p14:creationId xmlns:p14="http://schemas.microsoft.com/office/powerpoint/2010/main" val="25528738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solidFill>
                  <a:srgbClr val="012D91"/>
                </a:solidFill>
              </a:rPr>
              <a:t>General Requirements</a:t>
            </a:r>
            <a:endParaRPr lang="en-US" altLang="en-US"/>
          </a:p>
        </p:txBody>
      </p:sp>
      <p:sp>
        <p:nvSpPr>
          <p:cNvPr id="44035" name="Content Placeholder 2"/>
          <p:cNvSpPr>
            <a:spLocks noGrp="1"/>
          </p:cNvSpPr>
          <p:nvPr>
            <p:ph idx="1"/>
          </p:nvPr>
        </p:nvSpPr>
        <p:spPr>
          <a:xfrm>
            <a:off x="533400" y="1219200"/>
            <a:ext cx="8001000" cy="4724400"/>
          </a:xfrm>
        </p:spPr>
        <p:txBody>
          <a:bodyPr/>
          <a:lstStyle/>
          <a:p>
            <a:r>
              <a:rPr lang="en-US" altLang="en-US"/>
              <a:t>If entrance covers are removed, the opening must:</a:t>
            </a:r>
          </a:p>
          <a:p>
            <a:pPr lvl="1"/>
            <a:endParaRPr lang="en-US" altLang="en-US" sz="800"/>
          </a:p>
          <a:p>
            <a:pPr lvl="1"/>
            <a:r>
              <a:rPr lang="en-US" altLang="en-US"/>
              <a:t>Be immediately guarded by a railing or temporary cover or barrier to prevent an accidental fall through the opening</a:t>
            </a:r>
          </a:p>
          <a:p>
            <a:pPr lvl="1"/>
            <a:endParaRPr lang="en-US" altLang="en-US" sz="800"/>
          </a:p>
          <a:p>
            <a:pPr lvl="1"/>
            <a:r>
              <a:rPr lang="en-US" altLang="en-US"/>
              <a:t>Protect each employee working in the space from foreign objects entering the space</a:t>
            </a:r>
          </a:p>
          <a:p>
            <a:endParaRPr lang="en-US" altLang="en-US"/>
          </a:p>
        </p:txBody>
      </p:sp>
      <p:sp>
        <p:nvSpPr>
          <p:cNvPr id="44036" name="Content Placeholder 3"/>
          <p:cNvSpPr>
            <a:spLocks noGrp="1"/>
          </p:cNvSpPr>
          <p:nvPr>
            <p:ph sz="quarter" idx="10"/>
          </p:nvPr>
        </p:nvSpPr>
        <p:spPr>
          <a:xfrm>
            <a:off x="6553200" y="609600"/>
            <a:ext cx="2286000" cy="381000"/>
          </a:xfrm>
        </p:spPr>
        <p:txBody>
          <a:bodyPr/>
          <a:lstStyle/>
          <a:p>
            <a:r>
              <a:rPr lang="en-US" altLang="en-US" sz="1800"/>
              <a:t>1926.1203(e)(2)(ii)</a:t>
            </a:r>
          </a:p>
          <a:p>
            <a:endParaRPr lang="en-US" altLang="en-US"/>
          </a:p>
        </p:txBody>
      </p:sp>
      <p:pic>
        <p:nvPicPr>
          <p:cNvPr id="44037" name="Picture 1"/>
          <p:cNvPicPr>
            <a:picLocks noChangeAspect="1"/>
          </p:cNvPicPr>
          <p:nvPr/>
        </p:nvPicPr>
        <p:blipFill>
          <a:blip r:embed="rId3">
            <a:extLst>
              <a:ext uri="{28A0092B-C50C-407E-A947-70E740481C1C}">
                <a14:useLocalDpi xmlns:a14="http://schemas.microsoft.com/office/drawing/2010/main" val="0"/>
              </a:ext>
            </a:extLst>
          </a:blip>
          <a:srcRect l="32500" t="54443" r="27499" b="1111"/>
          <a:stretch>
            <a:fillRect/>
          </a:stretch>
        </p:blipFill>
        <p:spPr bwMode="auto">
          <a:xfrm>
            <a:off x="5867400" y="4370388"/>
            <a:ext cx="25606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48475" y="5803900"/>
            <a:ext cx="1185863" cy="215900"/>
          </a:xfrm>
          <a:prstGeom prst="rect">
            <a:avLst/>
          </a:prstGeom>
        </p:spPr>
        <p:txBody>
          <a:bodyPr wrap="none">
            <a:spAutoFit/>
          </a:bodyPr>
          <a:lstStyle/>
          <a:p>
            <a:pPr>
              <a:defRPr/>
            </a:pPr>
            <a:r>
              <a:rPr lang="en-US" sz="800" u="none" dirty="0">
                <a:latin typeface="+mj-lt"/>
              </a:rPr>
              <a:t>NCDOL Photo Library</a:t>
            </a:r>
          </a:p>
        </p:txBody>
      </p:sp>
    </p:spTree>
    <p:extLst>
      <p:ext uri="{BB962C8B-B14F-4D97-AF65-F5344CB8AC3E}">
        <p14:creationId xmlns:p14="http://schemas.microsoft.com/office/powerpoint/2010/main" val="11506804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solidFill>
                  <a:srgbClr val="012D91"/>
                </a:solidFill>
              </a:rPr>
              <a:t>General Requirements</a:t>
            </a:r>
            <a:endParaRPr lang="en-US" altLang="en-US"/>
          </a:p>
        </p:txBody>
      </p:sp>
      <p:sp>
        <p:nvSpPr>
          <p:cNvPr id="32771" name="Content Placeholder 2"/>
          <p:cNvSpPr>
            <a:spLocks noGrp="1"/>
          </p:cNvSpPr>
          <p:nvPr>
            <p:ph idx="1"/>
          </p:nvPr>
        </p:nvSpPr>
        <p:spPr>
          <a:xfrm>
            <a:off x="533400" y="1219200"/>
            <a:ext cx="8001000" cy="4724400"/>
          </a:xfrm>
        </p:spPr>
        <p:txBody>
          <a:bodyPr/>
          <a:lstStyle/>
          <a:p>
            <a:pPr>
              <a:defRPr/>
            </a:pPr>
            <a:r>
              <a:rPr lang="en-US" altLang="en-US" dirty="0"/>
              <a:t>Continuous forced air ventilation</a:t>
            </a:r>
          </a:p>
          <a:p>
            <a:pPr lvl="1">
              <a:defRPr/>
            </a:pPr>
            <a:endParaRPr lang="en-US" altLang="en-US" sz="800" dirty="0"/>
          </a:p>
          <a:p>
            <a:pPr lvl="1">
              <a:defRPr/>
            </a:pPr>
            <a:r>
              <a:rPr lang="en-US" dirty="0"/>
              <a:t>Employees must n</a:t>
            </a:r>
            <a:r>
              <a:rPr lang="en-US" altLang="en-US" dirty="0"/>
              <a:t>ot enter the space until forced air ventilation has eliminated any hazardous atmosphere</a:t>
            </a:r>
          </a:p>
          <a:p>
            <a:pPr lvl="1">
              <a:defRPr/>
            </a:pPr>
            <a:endParaRPr lang="en-US" altLang="en-US" sz="800" dirty="0"/>
          </a:p>
          <a:p>
            <a:pPr lvl="1">
              <a:defRPr/>
            </a:pPr>
            <a:r>
              <a:rPr lang="en-US" kern="1200" dirty="0"/>
              <a:t>Be so directed as to ventilate immediate areas where an employee is/will be present within the space and continue until all employees have left space</a:t>
            </a:r>
          </a:p>
          <a:p>
            <a:pPr lvl="1">
              <a:defRPr/>
            </a:pPr>
            <a:endParaRPr lang="en-US" altLang="en-US" sz="800" kern="1200" dirty="0"/>
          </a:p>
          <a:p>
            <a:pPr lvl="1">
              <a:defRPr/>
            </a:pPr>
            <a:r>
              <a:rPr lang="en-US" kern="1200" dirty="0"/>
              <a:t>Air supply for forced air ventilation must be from a clean source and must not increase hazards in space</a:t>
            </a:r>
          </a:p>
          <a:p>
            <a:pPr lvl="1">
              <a:defRPr/>
            </a:pPr>
            <a:endParaRPr lang="en-US" altLang="en-US" dirty="0"/>
          </a:p>
        </p:txBody>
      </p:sp>
      <p:sp>
        <p:nvSpPr>
          <p:cNvPr id="46084" name="Content Placeholder 3"/>
          <p:cNvSpPr>
            <a:spLocks noGrp="1"/>
          </p:cNvSpPr>
          <p:nvPr>
            <p:ph sz="quarter" idx="10"/>
          </p:nvPr>
        </p:nvSpPr>
        <p:spPr>
          <a:xfrm>
            <a:off x="5867400" y="609600"/>
            <a:ext cx="3124200" cy="381000"/>
          </a:xfrm>
        </p:spPr>
        <p:txBody>
          <a:bodyPr/>
          <a:lstStyle/>
          <a:p>
            <a:r>
              <a:rPr lang="en-US" altLang="en-US" sz="1800"/>
              <a:t>1926.1203(e)(2)(v)(A)-(C)</a:t>
            </a:r>
          </a:p>
          <a:p>
            <a:endParaRPr lang="en-US" altLang="en-US"/>
          </a:p>
        </p:txBody>
      </p:sp>
    </p:spTree>
    <p:extLst>
      <p:ext uri="{BB962C8B-B14F-4D97-AF65-F5344CB8AC3E}">
        <p14:creationId xmlns:p14="http://schemas.microsoft.com/office/powerpoint/2010/main" val="30413259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Objectives</a:t>
            </a:r>
          </a:p>
        </p:txBody>
      </p:sp>
      <p:sp>
        <p:nvSpPr>
          <p:cNvPr id="2" name="TextBox 1">
            <a:extLst>
              <a:ext uri="{FF2B5EF4-FFF2-40B4-BE49-F238E27FC236}">
                <a16:creationId xmlns:a16="http://schemas.microsoft.com/office/drawing/2014/main" id="{605C24FC-0FBE-4E38-8B5F-8BFE1A8ED593}"/>
              </a:ext>
            </a:extLst>
          </p:cNvPr>
          <p:cNvSpPr txBox="1"/>
          <p:nvPr/>
        </p:nvSpPr>
        <p:spPr>
          <a:xfrm>
            <a:off x="606426" y="1371600"/>
            <a:ext cx="7931150" cy="523220"/>
          </a:xfrm>
          <a:prstGeom prst="rect">
            <a:avLst/>
          </a:prstGeom>
          <a:noFill/>
        </p:spPr>
        <p:txBody>
          <a:bodyPr wrap="square" rtlCol="0">
            <a:spAutoFit/>
          </a:bodyPr>
          <a:lstStyle/>
          <a:p>
            <a:r>
              <a:rPr lang="en-US" sz="2800" u="none" dirty="0"/>
              <a:t>At the end of this course, students will be able to:</a:t>
            </a:r>
          </a:p>
        </p:txBody>
      </p:sp>
      <p:sp>
        <p:nvSpPr>
          <p:cNvPr id="5" name="Content Placeholder 2">
            <a:extLst>
              <a:ext uri="{FF2B5EF4-FFF2-40B4-BE49-F238E27FC236}">
                <a16:creationId xmlns:a16="http://schemas.microsoft.com/office/drawing/2014/main" id="{4F907924-ECB7-431A-8160-BF70DD7148CD}"/>
              </a:ext>
            </a:extLst>
          </p:cNvPr>
          <p:cNvSpPr>
            <a:spLocks noGrp="1"/>
          </p:cNvSpPr>
          <p:nvPr>
            <p:ph type="body" sz="half" idx="1"/>
          </p:nvPr>
        </p:nvSpPr>
        <p:spPr>
          <a:xfrm>
            <a:off x="609600" y="2057400"/>
            <a:ext cx="7927975" cy="3763963"/>
          </a:xfrm>
        </p:spPr>
        <p:txBody>
          <a:bodyPr/>
          <a:lstStyle/>
          <a:p>
            <a:r>
              <a:rPr lang="en-US" altLang="en-US" sz="2400" dirty="0"/>
              <a:t>Discuss and recognize the differences/similarities in Confined Spaces in General Industry and Construction</a:t>
            </a:r>
          </a:p>
          <a:p>
            <a:pPr marL="0" indent="0">
              <a:buNone/>
            </a:pPr>
            <a:endParaRPr lang="en-US" altLang="en-US" sz="2400" dirty="0"/>
          </a:p>
          <a:p>
            <a:r>
              <a:rPr lang="en-US" altLang="en-US" sz="2400" dirty="0"/>
              <a:t>Use and understand the Terms and Definitions used within CSE application</a:t>
            </a:r>
          </a:p>
          <a:p>
            <a:pPr marL="0" indent="0">
              <a:buNone/>
            </a:pPr>
            <a:endParaRPr lang="en-US" altLang="en-US" sz="2400" dirty="0"/>
          </a:p>
          <a:p>
            <a:r>
              <a:rPr lang="en-US" altLang="en-US" sz="2400" dirty="0"/>
              <a:t>Understand the components of PRCS and employer responsibilities</a:t>
            </a:r>
          </a:p>
          <a:p>
            <a:pPr marL="0" indent="0">
              <a:buNone/>
            </a:pPr>
            <a:endParaRPr lang="en-US" altLang="en-US" sz="2400" dirty="0"/>
          </a:p>
          <a:p>
            <a:pPr marL="0" indent="0">
              <a:buNone/>
            </a:pPr>
            <a:endParaRPr lang="en-US" altLang="en-US" sz="2400" dirty="0"/>
          </a:p>
          <a:p>
            <a:pPr marL="0" indent="0">
              <a:buNone/>
            </a:pPr>
            <a:endParaRPr lang="en-US" altLang="en-US" sz="1200" dirty="0"/>
          </a:p>
          <a:p>
            <a:pPr marL="0" indent="0">
              <a:buNone/>
            </a:pPr>
            <a:endParaRPr lang="en-US" altLang="en-US" dirty="0"/>
          </a:p>
          <a:p>
            <a:endParaRPr lang="en-US" altLang="en-US" dirty="0"/>
          </a:p>
          <a:p>
            <a:endParaRPr lang="en-US" altLang="en-US" dirty="0"/>
          </a:p>
          <a:p>
            <a:pPr marL="0" indent="0">
              <a:buNone/>
            </a:pPr>
            <a:endParaRPr lang="en-US" dirty="0"/>
          </a:p>
        </p:txBody>
      </p:sp>
      <p:sp>
        <p:nvSpPr>
          <p:cNvPr id="6" name="Content Placeholder 3">
            <a:extLst>
              <a:ext uri="{FF2B5EF4-FFF2-40B4-BE49-F238E27FC236}">
                <a16:creationId xmlns:a16="http://schemas.microsoft.com/office/drawing/2014/main" id="{F3BCD716-3EE9-4A90-AC6C-3A2F7F8181D3}"/>
              </a:ext>
            </a:extLst>
          </p:cNvPr>
          <p:cNvSpPr txBox="1">
            <a:spLocks/>
          </p:cNvSpPr>
          <p:nvPr/>
        </p:nvSpPr>
        <p:spPr>
          <a:xfrm>
            <a:off x="5638800" y="626809"/>
            <a:ext cx="2976716" cy="466046"/>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buNone/>
            </a:pPr>
            <a:r>
              <a:rPr lang="en-US" sz="2000" u="none" kern="0" dirty="0"/>
              <a:t>Subpart AA / Subpart J</a:t>
            </a:r>
          </a:p>
        </p:txBody>
      </p:sp>
    </p:spTree>
    <p:extLst>
      <p:ext uri="{BB962C8B-B14F-4D97-AF65-F5344CB8AC3E}">
        <p14:creationId xmlns:p14="http://schemas.microsoft.com/office/powerpoint/2010/main" val="4223323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solidFill>
                  <a:srgbClr val="012D91"/>
                </a:solidFill>
              </a:rPr>
              <a:t>General Requirements</a:t>
            </a:r>
            <a:endParaRPr lang="en-US" altLang="en-US"/>
          </a:p>
        </p:txBody>
      </p:sp>
      <p:sp>
        <p:nvSpPr>
          <p:cNvPr id="48131" name="Content Placeholder 2"/>
          <p:cNvSpPr>
            <a:spLocks noGrp="1"/>
          </p:cNvSpPr>
          <p:nvPr>
            <p:ph idx="1"/>
          </p:nvPr>
        </p:nvSpPr>
        <p:spPr>
          <a:xfrm>
            <a:off x="533400" y="1143000"/>
            <a:ext cx="8001000" cy="4724400"/>
          </a:xfrm>
        </p:spPr>
        <p:txBody>
          <a:bodyPr/>
          <a:lstStyle/>
          <a:p>
            <a:r>
              <a:rPr lang="en-US" altLang="en-US" dirty="0"/>
              <a:t>Employers who allow workers to enter a permit space using </a:t>
            </a:r>
            <a:r>
              <a:rPr lang="en-US" altLang="en-US" i="1" dirty="0"/>
              <a:t>alternate entry procedures</a:t>
            </a:r>
          </a:p>
          <a:p>
            <a:endParaRPr lang="en-US" altLang="en-US" sz="800" dirty="0"/>
          </a:p>
          <a:p>
            <a:pPr lvl="1"/>
            <a:r>
              <a:rPr lang="en-US" altLang="en-US" dirty="0"/>
              <a:t>Must verify that space is safe for entry with the following:</a:t>
            </a:r>
          </a:p>
          <a:p>
            <a:pPr lvl="1"/>
            <a:endParaRPr lang="en-US" altLang="en-US" sz="800" dirty="0"/>
          </a:p>
          <a:p>
            <a:pPr lvl="2"/>
            <a:r>
              <a:rPr lang="en-US" altLang="en-US" dirty="0"/>
              <a:t>Written certification that contains date</a:t>
            </a:r>
          </a:p>
          <a:p>
            <a:pPr lvl="1"/>
            <a:endParaRPr lang="en-US" altLang="en-US" sz="800" dirty="0"/>
          </a:p>
          <a:p>
            <a:pPr lvl="2"/>
            <a:r>
              <a:rPr lang="en-US" altLang="en-US" dirty="0"/>
              <a:t>Location of space </a:t>
            </a:r>
            <a:r>
              <a:rPr lang="en-US" altLang="en-US" i="1" dirty="0"/>
              <a:t>and</a:t>
            </a:r>
          </a:p>
          <a:p>
            <a:pPr lvl="1"/>
            <a:endParaRPr lang="en-US" altLang="en-US" sz="800" dirty="0"/>
          </a:p>
          <a:p>
            <a:pPr lvl="2"/>
            <a:r>
              <a:rPr lang="en-US" altLang="en-US" dirty="0"/>
              <a:t>Signature of the person providing certification</a:t>
            </a:r>
          </a:p>
        </p:txBody>
      </p:sp>
      <p:sp>
        <p:nvSpPr>
          <p:cNvPr id="48132" name="Content Placeholder 3"/>
          <p:cNvSpPr>
            <a:spLocks noGrp="1"/>
          </p:cNvSpPr>
          <p:nvPr>
            <p:ph sz="quarter" idx="10"/>
          </p:nvPr>
        </p:nvSpPr>
        <p:spPr>
          <a:xfrm>
            <a:off x="6477000" y="609600"/>
            <a:ext cx="2438400" cy="381000"/>
          </a:xfrm>
        </p:spPr>
        <p:txBody>
          <a:bodyPr/>
          <a:lstStyle/>
          <a:p>
            <a:r>
              <a:rPr lang="en-US" altLang="en-US" sz="1800"/>
              <a:t>1926.1203(e)(2)(ix)</a:t>
            </a:r>
          </a:p>
          <a:p>
            <a:endParaRPr lang="en-US" altLang="en-US"/>
          </a:p>
        </p:txBody>
      </p:sp>
      <p:pic>
        <p:nvPicPr>
          <p:cNvPr id="4813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7513" y="4267200"/>
            <a:ext cx="423068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848475" y="5803900"/>
            <a:ext cx="1185863" cy="215900"/>
          </a:xfrm>
          <a:prstGeom prst="rect">
            <a:avLst/>
          </a:prstGeom>
        </p:spPr>
        <p:txBody>
          <a:bodyPr wrap="none">
            <a:spAutoFit/>
          </a:bodyPr>
          <a:lstStyle/>
          <a:p>
            <a:pPr>
              <a:defRPr/>
            </a:pPr>
            <a:r>
              <a:rPr lang="en-US" sz="800" u="none" dirty="0">
                <a:latin typeface="+mj-lt"/>
              </a:rPr>
              <a:t>NCDOL Photo Library</a:t>
            </a:r>
          </a:p>
        </p:txBody>
      </p:sp>
    </p:spTree>
    <p:extLst>
      <p:ext uri="{BB962C8B-B14F-4D97-AF65-F5344CB8AC3E}">
        <p14:creationId xmlns:p14="http://schemas.microsoft.com/office/powerpoint/2010/main" val="91287983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09600" y="457200"/>
            <a:ext cx="7924800" cy="554038"/>
          </a:xfrm>
        </p:spPr>
        <p:txBody>
          <a:bodyPr/>
          <a:lstStyle/>
          <a:p>
            <a:r>
              <a:rPr lang="en-US" altLang="en-US">
                <a:solidFill>
                  <a:srgbClr val="012D91"/>
                </a:solidFill>
              </a:rPr>
              <a:t>General Requirements</a:t>
            </a:r>
          </a:p>
        </p:txBody>
      </p:sp>
      <p:sp>
        <p:nvSpPr>
          <p:cNvPr id="50179" name="Content Placeholder 2"/>
          <p:cNvSpPr>
            <a:spLocks noGrp="1"/>
          </p:cNvSpPr>
          <p:nvPr>
            <p:ph idx="1"/>
          </p:nvPr>
        </p:nvSpPr>
        <p:spPr>
          <a:xfrm>
            <a:off x="533400" y="1219200"/>
            <a:ext cx="7772400" cy="4724400"/>
          </a:xfrm>
        </p:spPr>
        <p:txBody>
          <a:bodyPr/>
          <a:lstStyle/>
          <a:p>
            <a:r>
              <a:rPr lang="en-US" altLang="en-US" dirty="0"/>
              <a:t>When there are changes in use or configuration of a non-permit confined space that might increase hazards to entrants, </a:t>
            </a:r>
            <a:r>
              <a:rPr lang="en-US" altLang="en-US" i="1" dirty="0"/>
              <a:t>or:</a:t>
            </a:r>
          </a:p>
          <a:p>
            <a:pPr lvl="1"/>
            <a:endParaRPr lang="en-US" altLang="en-US" sz="800" dirty="0"/>
          </a:p>
          <a:p>
            <a:pPr lvl="1"/>
            <a:r>
              <a:rPr lang="en-US" altLang="en-US" sz="2000" dirty="0"/>
              <a:t>Some indication that initial evaluation of space may not have been adequate</a:t>
            </a:r>
          </a:p>
          <a:p>
            <a:pPr lvl="1"/>
            <a:endParaRPr lang="en-US" altLang="en-US" sz="800" dirty="0"/>
          </a:p>
          <a:p>
            <a:pPr lvl="1"/>
            <a:endParaRPr lang="en-US" altLang="en-US" sz="800" dirty="0"/>
          </a:p>
          <a:p>
            <a:r>
              <a:rPr lang="en-US" altLang="en-US" dirty="0"/>
              <a:t>Each entry employer must have a competent person reevaluate that space and, if necessary, reclassify it as a permit-required confined space</a:t>
            </a:r>
          </a:p>
        </p:txBody>
      </p:sp>
      <p:sp>
        <p:nvSpPr>
          <p:cNvPr id="6" name="Content Placeholder 4"/>
          <p:cNvSpPr txBox="1">
            <a:spLocks/>
          </p:cNvSpPr>
          <p:nvPr/>
        </p:nvSpPr>
        <p:spPr bwMode="auto">
          <a:xfrm>
            <a:off x="7162800" y="6096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None/>
              <a:defRPr sz="20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None/>
              <a:defRPr sz="2000">
                <a:solidFill>
                  <a:schemeClr val="tx1"/>
                </a:solidFill>
                <a:latin typeface="+mn-lt"/>
              </a:defRPr>
            </a:lvl2pPr>
            <a:lvl3pPr marL="1084263" indent="-169863" algn="l" rtl="0" eaLnBrk="0" fontAlgn="base" hangingPunct="0">
              <a:spcBef>
                <a:spcPct val="0"/>
              </a:spcBef>
              <a:spcAft>
                <a:spcPct val="0"/>
              </a:spcAft>
              <a:buClr>
                <a:srgbClr val="012D9A"/>
              </a:buClr>
              <a:buNone/>
              <a:defRPr sz="2000">
                <a:solidFill>
                  <a:schemeClr val="tx1"/>
                </a:solidFill>
                <a:latin typeface="+mn-lt"/>
              </a:defRPr>
            </a:lvl3pPr>
            <a:lvl4pPr marL="1423988" indent="-169863" algn="l" rtl="0" eaLnBrk="0" fontAlgn="base" hangingPunct="0">
              <a:spcBef>
                <a:spcPct val="0"/>
              </a:spcBef>
              <a:spcAft>
                <a:spcPct val="0"/>
              </a:spcAft>
              <a:buClr>
                <a:srgbClr val="012D9A"/>
              </a:buClr>
              <a:buNone/>
              <a:defRPr sz="2000">
                <a:solidFill>
                  <a:schemeClr val="tx1"/>
                </a:solidFill>
                <a:latin typeface="+mn-lt"/>
              </a:defRPr>
            </a:lvl4pPr>
            <a:lvl5pPr marL="1776413" indent="-234950" algn="l" rtl="0" eaLnBrk="0" fontAlgn="base" hangingPunct="0">
              <a:spcBef>
                <a:spcPct val="0"/>
              </a:spcBef>
              <a:spcAft>
                <a:spcPct val="0"/>
              </a:spcAft>
              <a:buClr>
                <a:srgbClr val="012D9A"/>
              </a:buClr>
              <a:buNone/>
              <a:defRPr sz="20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defRPr/>
            </a:pPr>
            <a:r>
              <a:rPr lang="en-US" altLang="en-US" sz="1800" u="none" kern="0" dirty="0"/>
              <a:t>1926.1203(f)</a:t>
            </a:r>
          </a:p>
        </p:txBody>
      </p:sp>
      <p:sp>
        <p:nvSpPr>
          <p:cNvPr id="2" name="Rectangle 1"/>
          <p:cNvSpPr/>
          <p:nvPr/>
        </p:nvSpPr>
        <p:spPr>
          <a:xfrm>
            <a:off x="6819900" y="4519613"/>
            <a:ext cx="1671638" cy="276225"/>
          </a:xfrm>
          <a:prstGeom prst="rect">
            <a:avLst/>
          </a:prstGeom>
        </p:spPr>
        <p:txBody>
          <a:bodyPr wrap="none">
            <a:spAutoFit/>
          </a:bodyPr>
          <a:lstStyle/>
          <a:p>
            <a:pPr>
              <a:defRPr/>
            </a:pPr>
            <a:r>
              <a:rPr lang="en-US" sz="1200" u="none" dirty="0">
                <a:solidFill>
                  <a:schemeClr val="bg1"/>
                </a:solidFill>
                <a:latin typeface="+mj-lt"/>
              </a:rPr>
              <a:t>NCDOL Photo Library</a:t>
            </a:r>
          </a:p>
        </p:txBody>
      </p:sp>
    </p:spTree>
    <p:extLst>
      <p:ext uri="{BB962C8B-B14F-4D97-AF65-F5344CB8AC3E}">
        <p14:creationId xmlns:p14="http://schemas.microsoft.com/office/powerpoint/2010/main" val="399296778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a:solidFill>
                  <a:srgbClr val="012D91"/>
                </a:solidFill>
              </a:rPr>
              <a:t>General Requirements</a:t>
            </a:r>
            <a:endParaRPr lang="en-US" altLang="en-US"/>
          </a:p>
        </p:txBody>
      </p:sp>
      <p:sp>
        <p:nvSpPr>
          <p:cNvPr id="52227" name="Content Placeholder 2"/>
          <p:cNvSpPr>
            <a:spLocks noGrp="1"/>
          </p:cNvSpPr>
          <p:nvPr>
            <p:ph idx="1"/>
          </p:nvPr>
        </p:nvSpPr>
        <p:spPr>
          <a:xfrm>
            <a:off x="533400" y="1143000"/>
            <a:ext cx="8001000" cy="4724400"/>
          </a:xfrm>
        </p:spPr>
        <p:txBody>
          <a:bodyPr/>
          <a:lstStyle/>
          <a:p>
            <a:r>
              <a:rPr lang="en-US" altLang="en-US" dirty="0"/>
              <a:t>1926.1203(g) A space classified by an employer as a permit-required confined space may only be reclassified as a non-permit confined space when a competent person determines that all applicable requirements have been met</a:t>
            </a:r>
          </a:p>
          <a:p>
            <a:endParaRPr lang="en-US" altLang="en-US" dirty="0"/>
          </a:p>
          <a:p>
            <a:pPr marL="0" indent="0">
              <a:buNone/>
            </a:pPr>
            <a:endParaRPr lang="en-US" altLang="en-US" dirty="0"/>
          </a:p>
          <a:p>
            <a:r>
              <a:rPr lang="en-US" altLang="en-US" dirty="0"/>
              <a:t>1910.146(c)(7)</a:t>
            </a:r>
          </a:p>
        </p:txBody>
      </p:sp>
      <p:sp>
        <p:nvSpPr>
          <p:cNvPr id="52228" name="Content Placeholder 3"/>
          <p:cNvSpPr>
            <a:spLocks noGrp="1"/>
          </p:cNvSpPr>
          <p:nvPr>
            <p:ph sz="quarter" idx="10"/>
          </p:nvPr>
        </p:nvSpPr>
        <p:spPr>
          <a:xfrm>
            <a:off x="7086600" y="609600"/>
            <a:ext cx="1981200" cy="381000"/>
          </a:xfrm>
        </p:spPr>
        <p:txBody>
          <a:bodyPr/>
          <a:lstStyle/>
          <a:p>
            <a:r>
              <a:rPr lang="en-US" altLang="en-US" sz="1800"/>
              <a:t>1926.1203(g)</a:t>
            </a:r>
          </a:p>
          <a:p>
            <a:endParaRPr lang="en-US" altLang="en-US"/>
          </a:p>
        </p:txBody>
      </p:sp>
      <p:pic>
        <p:nvPicPr>
          <p:cNvPr id="52229" name="Picture 1"/>
          <p:cNvPicPr>
            <a:picLocks noChangeAspect="1"/>
          </p:cNvPicPr>
          <p:nvPr/>
        </p:nvPicPr>
        <p:blipFill>
          <a:blip r:embed="rId3">
            <a:extLst>
              <a:ext uri="{28A0092B-C50C-407E-A947-70E740481C1C}">
                <a14:useLocalDpi xmlns:a14="http://schemas.microsoft.com/office/drawing/2010/main" val="0"/>
              </a:ext>
            </a:extLst>
          </a:blip>
          <a:srcRect l="32500" t="1111" r="5833" b="1111"/>
          <a:stretch>
            <a:fillRect/>
          </a:stretch>
        </p:blipFill>
        <p:spPr bwMode="auto">
          <a:xfrm>
            <a:off x="5486400" y="3429000"/>
            <a:ext cx="2819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5400000">
            <a:off x="5001419" y="3871119"/>
            <a:ext cx="1185862" cy="215900"/>
          </a:xfrm>
          <a:prstGeom prst="rect">
            <a:avLst/>
          </a:prstGeom>
        </p:spPr>
        <p:txBody>
          <a:bodyPr wrap="none">
            <a:spAutoFit/>
          </a:bodyPr>
          <a:lstStyle/>
          <a:p>
            <a:pPr>
              <a:defRPr/>
            </a:pPr>
            <a:r>
              <a:rPr lang="en-US" sz="800" u="none" dirty="0">
                <a:latin typeface="+mn-lt"/>
              </a:rPr>
              <a:t>NCDOL Photo Library</a:t>
            </a:r>
          </a:p>
        </p:txBody>
      </p:sp>
    </p:spTree>
    <p:extLst>
      <p:ext uri="{BB962C8B-B14F-4D97-AF65-F5344CB8AC3E}">
        <p14:creationId xmlns:p14="http://schemas.microsoft.com/office/powerpoint/2010/main" val="61011735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solidFill>
                  <a:srgbClr val="012D91"/>
                </a:solidFill>
              </a:rPr>
              <a:t>General Requirements</a:t>
            </a:r>
            <a:endParaRPr lang="en-US" altLang="en-US"/>
          </a:p>
        </p:txBody>
      </p:sp>
      <p:sp>
        <p:nvSpPr>
          <p:cNvPr id="54275" name="Content Placeholder 2"/>
          <p:cNvSpPr>
            <a:spLocks noGrp="1"/>
          </p:cNvSpPr>
          <p:nvPr>
            <p:ph idx="1"/>
          </p:nvPr>
        </p:nvSpPr>
        <p:spPr>
          <a:xfrm>
            <a:off x="533400" y="1143000"/>
            <a:ext cx="8001000" cy="4724400"/>
          </a:xfrm>
        </p:spPr>
        <p:txBody>
          <a:bodyPr/>
          <a:lstStyle/>
          <a:p>
            <a:r>
              <a:rPr lang="en-US" altLang="en-US" dirty="0"/>
              <a:t>Permit space entry communication and coordination</a:t>
            </a:r>
            <a:endParaRPr lang="en-US" altLang="en-US" sz="2800" dirty="0"/>
          </a:p>
          <a:p>
            <a:r>
              <a:rPr lang="en-US" altLang="en-US" dirty="0"/>
              <a:t>Before entry operations begin, host employer must provide the following information:</a:t>
            </a:r>
          </a:p>
          <a:p>
            <a:pPr lvl="1"/>
            <a:endParaRPr lang="en-US" altLang="en-US" sz="800" dirty="0"/>
          </a:p>
          <a:p>
            <a:pPr lvl="1"/>
            <a:r>
              <a:rPr lang="en-US" altLang="en-US" sz="2000" dirty="0"/>
              <a:t>Location of each known permit space</a:t>
            </a:r>
          </a:p>
          <a:p>
            <a:pPr lvl="1"/>
            <a:endParaRPr lang="en-US" altLang="en-US" sz="800" dirty="0"/>
          </a:p>
          <a:p>
            <a:pPr lvl="1"/>
            <a:r>
              <a:rPr lang="en-US" altLang="en-US" sz="2000" dirty="0"/>
              <a:t>Hazards or potential hazards in each space or reason it is a permit space</a:t>
            </a:r>
          </a:p>
          <a:p>
            <a:pPr lvl="1"/>
            <a:endParaRPr lang="en-US" altLang="en-US" sz="800" dirty="0"/>
          </a:p>
          <a:p>
            <a:pPr lvl="1"/>
            <a:r>
              <a:rPr lang="en-US" altLang="en-US" sz="2000" dirty="0"/>
              <a:t>Precautions that host employer or any previous controlling contractor or entry employer implemented for protection of employees in permit space</a:t>
            </a:r>
            <a:endParaRPr lang="en-US" altLang="en-US" dirty="0"/>
          </a:p>
        </p:txBody>
      </p:sp>
      <p:sp>
        <p:nvSpPr>
          <p:cNvPr id="54276" name="Content Placeholder 3"/>
          <p:cNvSpPr>
            <a:spLocks noGrp="1"/>
          </p:cNvSpPr>
          <p:nvPr>
            <p:ph sz="quarter" idx="10"/>
          </p:nvPr>
        </p:nvSpPr>
        <p:spPr>
          <a:xfrm>
            <a:off x="6781800" y="609600"/>
            <a:ext cx="2057400" cy="381000"/>
          </a:xfrm>
        </p:spPr>
        <p:txBody>
          <a:bodyPr/>
          <a:lstStyle/>
          <a:p>
            <a:r>
              <a:rPr lang="en-US" altLang="en-US" sz="1800"/>
              <a:t>1926.1203(h)(1)</a:t>
            </a:r>
          </a:p>
          <a:p>
            <a:endParaRPr lang="en-US" altLang="en-US"/>
          </a:p>
        </p:txBody>
      </p:sp>
      <p:pic>
        <p:nvPicPr>
          <p:cNvPr id="542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773424"/>
            <a:ext cx="1765300" cy="11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72200" y="5716588"/>
            <a:ext cx="1185863" cy="214312"/>
          </a:xfrm>
          <a:prstGeom prst="rect">
            <a:avLst/>
          </a:prstGeom>
        </p:spPr>
        <p:txBody>
          <a:bodyPr wrap="none">
            <a:spAutoFit/>
          </a:bodyPr>
          <a:lstStyle/>
          <a:p>
            <a:pP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230665817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solidFill>
                  <a:srgbClr val="012D91"/>
                </a:solidFill>
              </a:rPr>
              <a:t>General Requirements</a:t>
            </a:r>
            <a:endParaRPr lang="en-US" altLang="en-US"/>
          </a:p>
        </p:txBody>
      </p:sp>
      <p:sp>
        <p:nvSpPr>
          <p:cNvPr id="56323" name="Content Placeholder 2"/>
          <p:cNvSpPr>
            <a:spLocks noGrp="1"/>
          </p:cNvSpPr>
          <p:nvPr>
            <p:ph idx="1"/>
          </p:nvPr>
        </p:nvSpPr>
        <p:spPr>
          <a:xfrm>
            <a:off x="533400" y="1219200"/>
            <a:ext cx="8001000" cy="4724400"/>
          </a:xfrm>
        </p:spPr>
        <p:txBody>
          <a:bodyPr/>
          <a:lstStyle/>
          <a:p>
            <a:r>
              <a:rPr lang="en-US" altLang="en-US" dirty="0"/>
              <a:t>Before entry operations begin, controlling contractor must:</a:t>
            </a:r>
          </a:p>
          <a:p>
            <a:pPr lvl="1"/>
            <a:endParaRPr lang="en-US" altLang="en-US" sz="800" dirty="0"/>
          </a:p>
          <a:p>
            <a:pPr lvl="1"/>
            <a:r>
              <a:rPr lang="en-US" altLang="en-US" sz="2000" dirty="0"/>
              <a:t>Obtain host employer’s information about permit space hazards and previous entry operations, </a:t>
            </a:r>
            <a:r>
              <a:rPr lang="en-US" altLang="en-US" sz="2000" i="1" dirty="0"/>
              <a:t>and</a:t>
            </a:r>
          </a:p>
          <a:p>
            <a:pPr lvl="2"/>
            <a:endParaRPr lang="en-US" altLang="en-US" sz="800" dirty="0"/>
          </a:p>
          <a:p>
            <a:pPr lvl="1"/>
            <a:r>
              <a:rPr lang="en-US" altLang="en-US" sz="2000" dirty="0"/>
              <a:t>Provide the following information to each entity entering a permit space and any other entity at worksite whose activities could foreseeably result in a hazard in permit space</a:t>
            </a:r>
            <a:endParaRPr lang="en-US" altLang="en-US" dirty="0"/>
          </a:p>
        </p:txBody>
      </p:sp>
      <p:sp>
        <p:nvSpPr>
          <p:cNvPr id="56324" name="Content Placeholder 3"/>
          <p:cNvSpPr>
            <a:spLocks noGrp="1"/>
          </p:cNvSpPr>
          <p:nvPr>
            <p:ph sz="quarter" idx="10"/>
          </p:nvPr>
        </p:nvSpPr>
        <p:spPr>
          <a:xfrm>
            <a:off x="6248400" y="609600"/>
            <a:ext cx="2667000" cy="381000"/>
          </a:xfrm>
        </p:spPr>
        <p:txBody>
          <a:bodyPr/>
          <a:lstStyle/>
          <a:p>
            <a:r>
              <a:rPr lang="en-US" altLang="en-US" sz="1800"/>
              <a:t>1926.1203(h)(2)(i)-(ii)</a:t>
            </a:r>
          </a:p>
        </p:txBody>
      </p:sp>
      <p:pic>
        <p:nvPicPr>
          <p:cNvPr id="56325" name="Picture 1"/>
          <p:cNvPicPr>
            <a:picLocks noChangeAspect="1"/>
          </p:cNvPicPr>
          <p:nvPr/>
        </p:nvPicPr>
        <p:blipFill>
          <a:blip r:embed="rId3">
            <a:extLst>
              <a:ext uri="{28A0092B-C50C-407E-A947-70E740481C1C}">
                <a14:useLocalDpi xmlns:a14="http://schemas.microsoft.com/office/drawing/2010/main" val="0"/>
              </a:ext>
            </a:extLst>
          </a:blip>
          <a:srcRect r="16200"/>
          <a:stretch>
            <a:fillRect/>
          </a:stretch>
        </p:blipFill>
        <p:spPr bwMode="auto">
          <a:xfrm>
            <a:off x="4237038" y="3875088"/>
            <a:ext cx="35655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1612936">
            <a:off x="5367338" y="5111750"/>
            <a:ext cx="936625" cy="184150"/>
          </a:xfrm>
          <a:prstGeom prst="rect">
            <a:avLst/>
          </a:prstGeom>
        </p:spPr>
        <p:txBody>
          <a:bodyPr wrap="none">
            <a:spAutoFit/>
          </a:bodyPr>
          <a:lstStyle/>
          <a:p>
            <a:pPr>
              <a:defRPr/>
            </a:pPr>
            <a:r>
              <a:rPr lang="en-US" sz="600" u="none" dirty="0">
                <a:latin typeface="+mj-lt"/>
              </a:rPr>
              <a:t>NCDOL Photo Library</a:t>
            </a:r>
          </a:p>
        </p:txBody>
      </p:sp>
    </p:spTree>
    <p:extLst>
      <p:ext uri="{BB962C8B-B14F-4D97-AF65-F5344CB8AC3E}">
        <p14:creationId xmlns:p14="http://schemas.microsoft.com/office/powerpoint/2010/main" val="164434177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a:solidFill>
                  <a:srgbClr val="012D91"/>
                </a:solidFill>
              </a:rPr>
              <a:t>General Requirements</a:t>
            </a:r>
            <a:endParaRPr lang="en-US" altLang="en-US"/>
          </a:p>
        </p:txBody>
      </p:sp>
      <p:sp>
        <p:nvSpPr>
          <p:cNvPr id="58371" name="Content Placeholder 2"/>
          <p:cNvSpPr>
            <a:spLocks noGrp="1"/>
          </p:cNvSpPr>
          <p:nvPr>
            <p:ph idx="1"/>
          </p:nvPr>
        </p:nvSpPr>
        <p:spPr/>
        <p:txBody>
          <a:bodyPr/>
          <a:lstStyle/>
          <a:p>
            <a:pPr lvl="1"/>
            <a:r>
              <a:rPr lang="en-US" altLang="en-US" sz="2000"/>
              <a:t>Information received from host employer</a:t>
            </a:r>
          </a:p>
          <a:p>
            <a:pPr lvl="2"/>
            <a:endParaRPr lang="en-US" altLang="en-US" sz="800"/>
          </a:p>
          <a:p>
            <a:pPr lvl="1"/>
            <a:r>
              <a:rPr lang="en-US" altLang="en-US" sz="2000"/>
              <a:t>Any additional information the controlling contractor has about subjects (permit space location, hazards)  </a:t>
            </a:r>
          </a:p>
          <a:p>
            <a:pPr lvl="2"/>
            <a:endParaRPr lang="en-US" altLang="en-US" sz="900"/>
          </a:p>
          <a:p>
            <a:pPr lvl="1"/>
            <a:r>
              <a:rPr lang="en-US" altLang="en-US" sz="2000"/>
              <a:t>Precautions host employer, controlling contractor, or other entry employers implemented for protection of employees in permit spaces</a:t>
            </a:r>
            <a:endParaRPr lang="en-US" altLang="en-US"/>
          </a:p>
        </p:txBody>
      </p:sp>
      <p:sp>
        <p:nvSpPr>
          <p:cNvPr id="58372" name="Content Placeholder 3"/>
          <p:cNvSpPr>
            <a:spLocks noGrp="1"/>
          </p:cNvSpPr>
          <p:nvPr>
            <p:ph sz="quarter" idx="10"/>
          </p:nvPr>
        </p:nvSpPr>
        <p:spPr>
          <a:xfrm>
            <a:off x="5867400" y="609600"/>
            <a:ext cx="3124200" cy="381000"/>
          </a:xfrm>
        </p:spPr>
        <p:txBody>
          <a:bodyPr/>
          <a:lstStyle/>
          <a:p>
            <a:r>
              <a:rPr lang="en-US" altLang="en-US" sz="1800"/>
              <a:t>1926.1203(h)(2)(ii)(A)-(C)</a:t>
            </a:r>
          </a:p>
          <a:p>
            <a:endParaRPr lang="en-US" altLang="en-US"/>
          </a:p>
        </p:txBody>
      </p:sp>
    </p:spTree>
    <p:extLst>
      <p:ext uri="{BB962C8B-B14F-4D97-AF65-F5344CB8AC3E}">
        <p14:creationId xmlns:p14="http://schemas.microsoft.com/office/powerpoint/2010/main" val="248689503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a:solidFill>
                  <a:srgbClr val="012D91"/>
                </a:solidFill>
              </a:rPr>
              <a:t>General Requirements</a:t>
            </a:r>
            <a:endParaRPr lang="en-US" altLang="en-US"/>
          </a:p>
        </p:txBody>
      </p:sp>
      <p:sp>
        <p:nvSpPr>
          <p:cNvPr id="62467" name="Content Placeholder 2"/>
          <p:cNvSpPr>
            <a:spLocks noGrp="1"/>
          </p:cNvSpPr>
          <p:nvPr>
            <p:ph idx="1"/>
          </p:nvPr>
        </p:nvSpPr>
        <p:spPr>
          <a:xfrm>
            <a:off x="533400" y="1219200"/>
            <a:ext cx="8001000" cy="4724400"/>
          </a:xfrm>
        </p:spPr>
        <p:txBody>
          <a:bodyPr/>
          <a:lstStyle/>
          <a:p>
            <a:pPr>
              <a:defRPr/>
            </a:pPr>
            <a:r>
              <a:rPr lang="en-US" altLang="en-US" dirty="0"/>
              <a:t>Before entry operations begin, each entry employer must:</a:t>
            </a:r>
          </a:p>
          <a:p>
            <a:pPr lvl="1">
              <a:defRPr/>
            </a:pPr>
            <a:endParaRPr lang="en-US" altLang="en-US" sz="800" dirty="0"/>
          </a:p>
          <a:p>
            <a:pPr lvl="1">
              <a:defRPr/>
            </a:pPr>
            <a:r>
              <a:rPr lang="en-US" altLang="en-US" sz="2000" dirty="0"/>
              <a:t>Obtain all controlling contractor’s information regarding permit space hazards and entry operations, </a:t>
            </a:r>
            <a:r>
              <a:rPr lang="en-US" altLang="en-US" sz="2000" i="1" dirty="0"/>
              <a:t>and</a:t>
            </a:r>
          </a:p>
          <a:p>
            <a:pPr lvl="1">
              <a:defRPr/>
            </a:pPr>
            <a:endParaRPr lang="en-US" altLang="en-US" sz="800" dirty="0"/>
          </a:p>
          <a:p>
            <a:pPr lvl="1">
              <a:defRPr/>
            </a:pPr>
            <a:r>
              <a:rPr lang="en-US" altLang="en-US" sz="2000" dirty="0"/>
              <a:t>Inform controlling contractor of permit space program that entry employer will follow, including any hazards likely to be</a:t>
            </a:r>
          </a:p>
          <a:p>
            <a:pPr marL="457200" lvl="1" indent="0">
              <a:buFont typeface="Symbol" panose="05050102010706020507" pitchFamily="18" charset="2"/>
              <a:buNone/>
              <a:defRPr/>
            </a:pPr>
            <a:r>
              <a:rPr lang="en-US" altLang="en-US" sz="2000" dirty="0"/>
              <a:t>   confronted or created in each permit</a:t>
            </a:r>
          </a:p>
          <a:p>
            <a:pPr marL="457200" lvl="1" indent="0">
              <a:buFont typeface="Symbol" panose="05050102010706020507" pitchFamily="18" charset="2"/>
              <a:buNone/>
              <a:defRPr/>
            </a:pPr>
            <a:r>
              <a:rPr lang="en-US" altLang="en-US" sz="2000" dirty="0"/>
              <a:t>   space</a:t>
            </a:r>
          </a:p>
        </p:txBody>
      </p:sp>
      <p:sp>
        <p:nvSpPr>
          <p:cNvPr id="60420" name="Content Placeholder 3"/>
          <p:cNvSpPr>
            <a:spLocks noGrp="1"/>
          </p:cNvSpPr>
          <p:nvPr>
            <p:ph sz="quarter" idx="10"/>
          </p:nvPr>
        </p:nvSpPr>
        <p:spPr>
          <a:xfrm>
            <a:off x="6248400" y="609600"/>
            <a:ext cx="3124200" cy="381000"/>
          </a:xfrm>
        </p:spPr>
        <p:txBody>
          <a:bodyPr/>
          <a:lstStyle/>
          <a:p>
            <a:r>
              <a:rPr lang="en-US" altLang="en-US" sz="1800"/>
              <a:t>1926.1203(h)(3)(i)-(ii)</a:t>
            </a:r>
          </a:p>
          <a:p>
            <a:endParaRPr lang="en-US" altLang="en-US"/>
          </a:p>
        </p:txBody>
      </p:sp>
      <p:sp>
        <p:nvSpPr>
          <p:cNvPr id="6" name="Rectangle 5"/>
          <p:cNvSpPr/>
          <p:nvPr/>
        </p:nvSpPr>
        <p:spPr>
          <a:xfrm>
            <a:off x="6265863" y="5781675"/>
            <a:ext cx="1671637" cy="276225"/>
          </a:xfrm>
          <a:prstGeom prst="rect">
            <a:avLst/>
          </a:prstGeom>
        </p:spPr>
        <p:txBody>
          <a:bodyPr wrap="none">
            <a:spAutoFit/>
          </a:bodyPr>
          <a:lstStyle/>
          <a:p>
            <a:pPr>
              <a:defRPr/>
            </a:pPr>
            <a:r>
              <a:rPr lang="en-US" sz="1200" u="none" dirty="0">
                <a:latin typeface="+mj-lt"/>
              </a:rPr>
              <a:t>NCDOL Photo Library</a:t>
            </a:r>
          </a:p>
        </p:txBody>
      </p:sp>
      <p:pic>
        <p:nvPicPr>
          <p:cNvPr id="604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11550"/>
            <a:ext cx="289560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94628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a:solidFill>
                  <a:srgbClr val="012D91"/>
                </a:solidFill>
              </a:rPr>
              <a:t>General Requirements</a:t>
            </a:r>
            <a:endParaRPr lang="en-US" altLang="en-US"/>
          </a:p>
        </p:txBody>
      </p:sp>
      <p:sp>
        <p:nvSpPr>
          <p:cNvPr id="62467" name="Content Placeholder 2"/>
          <p:cNvSpPr>
            <a:spLocks noGrp="1"/>
          </p:cNvSpPr>
          <p:nvPr>
            <p:ph idx="1"/>
          </p:nvPr>
        </p:nvSpPr>
        <p:spPr>
          <a:xfrm>
            <a:off x="533400" y="1219200"/>
            <a:ext cx="8001000" cy="4724400"/>
          </a:xfrm>
        </p:spPr>
        <p:txBody>
          <a:bodyPr/>
          <a:lstStyle/>
          <a:p>
            <a:r>
              <a:rPr lang="en-US" altLang="en-US" dirty="0"/>
              <a:t>Controlling contractor and entry employer(s) must coordinate entry operations when:</a:t>
            </a:r>
          </a:p>
          <a:p>
            <a:pPr lvl="1"/>
            <a:endParaRPr lang="en-US" altLang="en-US" sz="800" dirty="0"/>
          </a:p>
          <a:p>
            <a:pPr lvl="1"/>
            <a:r>
              <a:rPr lang="en-US" altLang="en-US" sz="2000" dirty="0"/>
              <a:t>More than one entity performs permit space entry at same time, </a:t>
            </a:r>
            <a:r>
              <a:rPr lang="en-US" altLang="en-US" sz="2000" i="1" dirty="0"/>
              <a:t>or</a:t>
            </a:r>
          </a:p>
          <a:p>
            <a:pPr lvl="1"/>
            <a:endParaRPr lang="en-US" altLang="en-US" sz="2000" dirty="0"/>
          </a:p>
          <a:p>
            <a:pPr lvl="1"/>
            <a:r>
              <a:rPr lang="en-US" altLang="en-US" sz="2000" dirty="0"/>
              <a:t>Permit space entry is performed at same time that any activities that could foreseeably result in a hazard in permit space are performed</a:t>
            </a:r>
          </a:p>
          <a:p>
            <a:endParaRPr lang="en-US" altLang="en-US" sz="2000" dirty="0"/>
          </a:p>
        </p:txBody>
      </p:sp>
      <p:sp>
        <p:nvSpPr>
          <p:cNvPr id="62468" name="Content Placeholder 3"/>
          <p:cNvSpPr>
            <a:spLocks noGrp="1"/>
          </p:cNvSpPr>
          <p:nvPr>
            <p:ph sz="quarter" idx="10"/>
          </p:nvPr>
        </p:nvSpPr>
        <p:spPr>
          <a:xfrm>
            <a:off x="6248400" y="622300"/>
            <a:ext cx="2590800" cy="381000"/>
          </a:xfrm>
        </p:spPr>
        <p:txBody>
          <a:bodyPr/>
          <a:lstStyle/>
          <a:p>
            <a:r>
              <a:rPr lang="en-US" altLang="en-US" sz="1800"/>
              <a:t>1926.1203(h)(4)(i)-(ii)</a:t>
            </a:r>
          </a:p>
          <a:p>
            <a:endParaRPr lang="en-US" altLang="en-US"/>
          </a:p>
        </p:txBody>
      </p:sp>
    </p:spTree>
    <p:extLst>
      <p:ext uri="{BB962C8B-B14F-4D97-AF65-F5344CB8AC3E}">
        <p14:creationId xmlns:p14="http://schemas.microsoft.com/office/powerpoint/2010/main" val="26317987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solidFill>
                  <a:srgbClr val="012D91"/>
                </a:solidFill>
              </a:rPr>
              <a:t>General Requirements</a:t>
            </a:r>
            <a:endParaRPr lang="en-US" altLang="en-US"/>
          </a:p>
        </p:txBody>
      </p:sp>
      <p:sp>
        <p:nvSpPr>
          <p:cNvPr id="64515" name="Content Placeholder 2"/>
          <p:cNvSpPr>
            <a:spLocks noGrp="1"/>
          </p:cNvSpPr>
          <p:nvPr>
            <p:ph idx="1"/>
          </p:nvPr>
        </p:nvSpPr>
        <p:spPr>
          <a:xfrm>
            <a:off x="533400" y="1219200"/>
            <a:ext cx="8001000" cy="4724400"/>
          </a:xfrm>
        </p:spPr>
        <p:txBody>
          <a:bodyPr/>
          <a:lstStyle/>
          <a:p>
            <a:r>
              <a:rPr lang="en-US" altLang="en-US" dirty="0"/>
              <a:t>After entry operations, controlling contractor must debrief each entity that entered a permit space regarding the permit space program and any hazards confronted or created in permit space(s) during entry operations</a:t>
            </a:r>
          </a:p>
          <a:p>
            <a:pPr lvl="1"/>
            <a:endParaRPr lang="en-US" altLang="en-US" sz="800" dirty="0"/>
          </a:p>
          <a:p>
            <a:pPr lvl="1"/>
            <a:r>
              <a:rPr lang="en-US" altLang="en-US" sz="2000" dirty="0"/>
              <a:t>Entry employer must inform controlling contractor in a timely manner of the permit space program and of any hazards confronted or created in permit space(s) during entry operations, </a:t>
            </a:r>
            <a:r>
              <a:rPr lang="en-US" altLang="en-US" sz="2000" i="1" dirty="0"/>
              <a:t>and</a:t>
            </a:r>
          </a:p>
          <a:p>
            <a:pPr lvl="1"/>
            <a:endParaRPr lang="en-US" altLang="en-US" sz="800" dirty="0"/>
          </a:p>
          <a:p>
            <a:pPr lvl="1"/>
            <a:r>
              <a:rPr lang="en-US" altLang="en-US" sz="2000" dirty="0"/>
              <a:t>Controlling contractor must apprise host employer of information exchanged with entry entities</a:t>
            </a:r>
          </a:p>
        </p:txBody>
      </p:sp>
      <p:sp>
        <p:nvSpPr>
          <p:cNvPr id="64516" name="Content Placeholder 3"/>
          <p:cNvSpPr>
            <a:spLocks noGrp="1"/>
          </p:cNvSpPr>
          <p:nvPr>
            <p:ph sz="quarter" idx="10"/>
          </p:nvPr>
        </p:nvSpPr>
        <p:spPr>
          <a:xfrm>
            <a:off x="6781800" y="609600"/>
            <a:ext cx="2057400" cy="381000"/>
          </a:xfrm>
        </p:spPr>
        <p:txBody>
          <a:bodyPr/>
          <a:lstStyle/>
          <a:p>
            <a:r>
              <a:rPr lang="en-US" altLang="en-US" sz="1800"/>
              <a:t>1926.1203(h)(5)</a:t>
            </a:r>
          </a:p>
          <a:p>
            <a:endParaRPr lang="en-US" altLang="en-US"/>
          </a:p>
        </p:txBody>
      </p:sp>
    </p:spTree>
    <p:extLst>
      <p:ext uri="{BB962C8B-B14F-4D97-AF65-F5344CB8AC3E}">
        <p14:creationId xmlns:p14="http://schemas.microsoft.com/office/powerpoint/2010/main" val="107926677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solidFill>
                  <a:srgbClr val="012D91"/>
                </a:solidFill>
              </a:rPr>
              <a:t>General Requirements</a:t>
            </a:r>
            <a:endParaRPr lang="en-US" altLang="en-US"/>
          </a:p>
        </p:txBody>
      </p:sp>
      <p:sp>
        <p:nvSpPr>
          <p:cNvPr id="66563" name="Content Placeholder 2"/>
          <p:cNvSpPr>
            <a:spLocks noGrp="1"/>
          </p:cNvSpPr>
          <p:nvPr>
            <p:ph idx="1"/>
          </p:nvPr>
        </p:nvSpPr>
        <p:spPr>
          <a:xfrm>
            <a:off x="533400" y="1143000"/>
            <a:ext cx="8001000" cy="4724400"/>
          </a:xfrm>
        </p:spPr>
        <p:txBody>
          <a:bodyPr/>
          <a:lstStyle/>
          <a:p>
            <a:r>
              <a:rPr lang="en-US" altLang="en-US" dirty="0"/>
              <a:t>If there is no controlling contractor present at worksite, requirements for, </a:t>
            </a:r>
            <a:r>
              <a:rPr lang="en-US" altLang="en-US" i="1" dirty="0"/>
              <a:t>and role of, </a:t>
            </a:r>
            <a:r>
              <a:rPr lang="en-US" altLang="en-US" dirty="0"/>
              <a:t>controlling contactors must be fulfilled by host employer or other employer who arranges to have employees of another employer perform work that involves permit space entry</a:t>
            </a:r>
          </a:p>
        </p:txBody>
      </p:sp>
      <p:sp>
        <p:nvSpPr>
          <p:cNvPr id="66564" name="Content Placeholder 3"/>
          <p:cNvSpPr>
            <a:spLocks noGrp="1"/>
          </p:cNvSpPr>
          <p:nvPr>
            <p:ph sz="quarter" idx="10"/>
          </p:nvPr>
        </p:nvSpPr>
        <p:spPr>
          <a:xfrm>
            <a:off x="7162800" y="609600"/>
            <a:ext cx="1981200" cy="381000"/>
          </a:xfrm>
        </p:spPr>
        <p:txBody>
          <a:bodyPr/>
          <a:lstStyle/>
          <a:p>
            <a:r>
              <a:rPr lang="en-US" altLang="en-US" sz="1800"/>
              <a:t>1926.1203(i)</a:t>
            </a:r>
          </a:p>
          <a:p>
            <a:endParaRPr lang="en-US" altLang="en-US"/>
          </a:p>
        </p:txBody>
      </p:sp>
      <p:pic>
        <p:nvPicPr>
          <p:cNvPr id="6656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0706" y="3733800"/>
            <a:ext cx="3971293"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rot="4749158">
            <a:off x="3698082" y="4098131"/>
            <a:ext cx="1306512" cy="231775"/>
          </a:xfrm>
          <a:prstGeom prst="rect">
            <a:avLst/>
          </a:prstGeom>
        </p:spPr>
        <p:txBody>
          <a:bodyPr wrap="none">
            <a:spAutoFit/>
          </a:bodyPr>
          <a:lstStyle/>
          <a:p>
            <a:pPr>
              <a:defRPr/>
            </a:pPr>
            <a:r>
              <a:rPr lang="en-US" sz="900" u="none" dirty="0">
                <a:latin typeface="+mn-lt"/>
              </a:rPr>
              <a:t>NCDOL Photo Library</a:t>
            </a:r>
          </a:p>
        </p:txBody>
      </p:sp>
    </p:spTree>
    <p:extLst>
      <p:ext uri="{BB962C8B-B14F-4D97-AF65-F5344CB8AC3E}">
        <p14:creationId xmlns:p14="http://schemas.microsoft.com/office/powerpoint/2010/main" val="12303428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77C88-2D2C-46C1-85D1-39CB6B8F5E72}"/>
              </a:ext>
            </a:extLst>
          </p:cNvPr>
          <p:cNvSpPr>
            <a:spLocks noGrp="1"/>
          </p:cNvSpPr>
          <p:nvPr>
            <p:ph idx="1"/>
          </p:nvPr>
        </p:nvSpPr>
        <p:spPr>
          <a:xfrm>
            <a:off x="735107" y="1165411"/>
            <a:ext cx="8001000" cy="5038165"/>
          </a:xfrm>
        </p:spPr>
        <p:txBody>
          <a:bodyPr/>
          <a:lstStyle/>
          <a:p>
            <a:r>
              <a:rPr lang="en-US" altLang="en-US" sz="2400" dirty="0"/>
              <a:t>Recognize and define a Confined Space and/or Permitted Space and incorporate that knowledge in your investigations</a:t>
            </a:r>
          </a:p>
          <a:p>
            <a:pPr marL="0" indent="0">
              <a:buNone/>
            </a:pPr>
            <a:endParaRPr lang="en-US" altLang="en-US" sz="2400" dirty="0"/>
          </a:p>
          <a:p>
            <a:r>
              <a:rPr lang="en-US" altLang="en-US" sz="2400" dirty="0"/>
              <a:t>Understand the required components of a PRCS such as Written Program, Alternate Entry, and Air Monitoring</a:t>
            </a:r>
          </a:p>
          <a:p>
            <a:pPr marL="457200" lvl="1" indent="0">
              <a:buNone/>
            </a:pPr>
            <a:endParaRPr lang="en-US" altLang="en-US" sz="2400" dirty="0"/>
          </a:p>
          <a:p>
            <a:endParaRPr lang="en-US" dirty="0"/>
          </a:p>
        </p:txBody>
      </p:sp>
      <p:sp>
        <p:nvSpPr>
          <p:cNvPr id="5" name="Title 4">
            <a:extLst>
              <a:ext uri="{FF2B5EF4-FFF2-40B4-BE49-F238E27FC236}">
                <a16:creationId xmlns:a16="http://schemas.microsoft.com/office/drawing/2014/main" id="{3966F05F-CF48-42FF-BEDC-AE2DF61B0B0A}"/>
              </a:ext>
            </a:extLst>
          </p:cNvPr>
          <p:cNvSpPr>
            <a:spLocks noGrp="1" noChangeArrowheads="1"/>
          </p:cNvSpPr>
          <p:nvPr>
            <p:ph type="title"/>
          </p:nvPr>
        </p:nvSpPr>
        <p:spPr>
          <a:xfrm>
            <a:off x="609600" y="446461"/>
            <a:ext cx="7924800" cy="553998"/>
          </a:xfrm>
        </p:spPr>
        <p:txBody>
          <a:bodyPr/>
          <a:lstStyle/>
          <a:p>
            <a:r>
              <a:rPr lang="en-US" altLang="en-US" sz="3600" dirty="0"/>
              <a:t>Objectives</a:t>
            </a:r>
            <a:endParaRPr lang="en-US" altLang="en-US" sz="3200" dirty="0"/>
          </a:p>
        </p:txBody>
      </p:sp>
      <p:pic>
        <p:nvPicPr>
          <p:cNvPr id="6" name="Picture 5" descr="A person standing on a sidewalk&#10;&#10;Description automatically generated">
            <a:extLst>
              <a:ext uri="{FF2B5EF4-FFF2-40B4-BE49-F238E27FC236}">
                <a16:creationId xmlns:a16="http://schemas.microsoft.com/office/drawing/2014/main" id="{B9C48607-B2EB-48D0-AEAC-CECB18C54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71800" y="3667983"/>
            <a:ext cx="2667000" cy="2024606"/>
          </a:xfrm>
          <a:prstGeom prst="rect">
            <a:avLst/>
          </a:prstGeom>
        </p:spPr>
      </p:pic>
      <p:sp>
        <p:nvSpPr>
          <p:cNvPr id="7" name="Content Placeholder 3">
            <a:extLst>
              <a:ext uri="{FF2B5EF4-FFF2-40B4-BE49-F238E27FC236}">
                <a16:creationId xmlns:a16="http://schemas.microsoft.com/office/drawing/2014/main" id="{B23AEDAF-B411-4713-9FC5-D4E1989AD642}"/>
              </a:ext>
            </a:extLst>
          </p:cNvPr>
          <p:cNvSpPr txBox="1">
            <a:spLocks/>
          </p:cNvSpPr>
          <p:nvPr/>
        </p:nvSpPr>
        <p:spPr>
          <a:xfrm>
            <a:off x="5638800" y="626809"/>
            <a:ext cx="2976716" cy="466046"/>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buNone/>
            </a:pPr>
            <a:r>
              <a:rPr lang="en-US" sz="2000" u="none" kern="0" dirty="0"/>
              <a:t>Subpart AA / Subpart J</a:t>
            </a:r>
          </a:p>
        </p:txBody>
      </p:sp>
    </p:spTree>
    <p:extLst>
      <p:ext uri="{BB962C8B-B14F-4D97-AF65-F5344CB8AC3E}">
        <p14:creationId xmlns:p14="http://schemas.microsoft.com/office/powerpoint/2010/main" val="112613081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609600" y="457202"/>
            <a:ext cx="7924800" cy="553998"/>
          </a:xfrm>
        </p:spPr>
        <p:txBody>
          <a:bodyPr/>
          <a:lstStyle/>
          <a:p>
            <a:r>
              <a:rPr lang="en-US" altLang="en-US" sz="3600" dirty="0"/>
              <a:t>Discussion (Trench or Excavation) </a:t>
            </a:r>
          </a:p>
        </p:txBody>
      </p:sp>
      <p:pic>
        <p:nvPicPr>
          <p:cNvPr id="7" name="Picture 6" descr="Diagram&#10;&#10;Description automatically generated">
            <a:extLst>
              <a:ext uri="{FF2B5EF4-FFF2-40B4-BE49-F238E27FC236}">
                <a16:creationId xmlns:a16="http://schemas.microsoft.com/office/drawing/2014/main" id="{207AA0CD-BE4B-4F11-8F26-4D0293DBBB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7737" y="1381125"/>
            <a:ext cx="7248525" cy="4095750"/>
          </a:xfrm>
          <a:prstGeom prst="rect">
            <a:avLst/>
          </a:prstGeo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2F6C64A-A4D8-40D1-97FF-9B5921A598CD}"/>
              </a:ext>
            </a:extLst>
          </p:cNvPr>
          <p:cNvSpPr>
            <a:spLocks noGrp="1" noChangeArrowheads="1"/>
          </p:cNvSpPr>
          <p:nvPr>
            <p:ph type="title"/>
          </p:nvPr>
        </p:nvSpPr>
        <p:spPr>
          <a:xfrm>
            <a:off x="719164" y="506293"/>
            <a:ext cx="6291235" cy="1107996"/>
          </a:xfrm>
        </p:spPr>
        <p:txBody>
          <a:bodyPr/>
          <a:lstStyle/>
          <a:p>
            <a:r>
              <a:rPr lang="en-US" altLang="en-US" sz="3600" dirty="0"/>
              <a:t>Confined Spaces Examples</a:t>
            </a:r>
          </a:p>
        </p:txBody>
      </p:sp>
      <p:sp>
        <p:nvSpPr>
          <p:cNvPr id="13315" name="Content Placeholder 2">
            <a:extLst>
              <a:ext uri="{FF2B5EF4-FFF2-40B4-BE49-F238E27FC236}">
                <a16:creationId xmlns:a16="http://schemas.microsoft.com/office/drawing/2014/main" id="{7741A390-78CA-4412-8F24-04A675FA695D}"/>
              </a:ext>
            </a:extLst>
          </p:cNvPr>
          <p:cNvSpPr>
            <a:spLocks noGrp="1" noChangeArrowheads="1"/>
          </p:cNvSpPr>
          <p:nvPr>
            <p:ph idx="1"/>
          </p:nvPr>
        </p:nvSpPr>
        <p:spPr>
          <a:xfrm>
            <a:off x="719165" y="1227043"/>
            <a:ext cx="4114800" cy="4582085"/>
          </a:xfrm>
        </p:spPr>
        <p:txBody>
          <a:bodyPr/>
          <a:lstStyle/>
          <a:p>
            <a:pPr>
              <a:lnSpc>
                <a:spcPct val="150000"/>
              </a:lnSpc>
            </a:pPr>
            <a:r>
              <a:rPr lang="en-US" altLang="en-US" sz="2800" dirty="0"/>
              <a:t>Storage tanks</a:t>
            </a:r>
          </a:p>
          <a:p>
            <a:pPr>
              <a:lnSpc>
                <a:spcPct val="150000"/>
              </a:lnSpc>
            </a:pPr>
            <a:r>
              <a:rPr lang="en-US" altLang="en-US" sz="2800" dirty="0"/>
              <a:t>Manholes and sewers</a:t>
            </a:r>
          </a:p>
          <a:p>
            <a:pPr>
              <a:lnSpc>
                <a:spcPct val="150000"/>
              </a:lnSpc>
            </a:pPr>
            <a:r>
              <a:rPr lang="en-US" altLang="en-US" sz="2800" dirty="0"/>
              <a:t>Grain storage bins</a:t>
            </a:r>
          </a:p>
          <a:p>
            <a:pPr>
              <a:lnSpc>
                <a:spcPct val="150000"/>
              </a:lnSpc>
            </a:pPr>
            <a:r>
              <a:rPr lang="en-US" altLang="en-US" sz="2800" dirty="0"/>
              <a:t>Boilers</a:t>
            </a:r>
          </a:p>
          <a:p>
            <a:pPr>
              <a:lnSpc>
                <a:spcPct val="150000"/>
              </a:lnSpc>
            </a:pPr>
            <a:r>
              <a:rPr lang="en-US" altLang="en-US" sz="2800" dirty="0"/>
              <a:t>Ducts</a:t>
            </a:r>
          </a:p>
          <a:p>
            <a:pPr>
              <a:lnSpc>
                <a:spcPct val="150000"/>
              </a:lnSpc>
            </a:pPr>
            <a:r>
              <a:rPr lang="en-US" altLang="en-US" sz="2800" dirty="0"/>
              <a:t>Tank cars</a:t>
            </a:r>
          </a:p>
          <a:p>
            <a:endParaRPr lang="en-US" altLang="en-US" dirty="0"/>
          </a:p>
        </p:txBody>
      </p:sp>
      <p:pic>
        <p:nvPicPr>
          <p:cNvPr id="3" name="Picture 2" descr="A picture containing indoor, building, sitting, bed&#10;&#10;Description automatically generated">
            <a:extLst>
              <a:ext uri="{FF2B5EF4-FFF2-40B4-BE49-F238E27FC236}">
                <a16:creationId xmlns:a16="http://schemas.microsoft.com/office/drawing/2014/main" id="{588F602C-D406-44D3-A348-78F20E8243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5663" y="2819400"/>
            <a:ext cx="3984899" cy="2989728"/>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A191AE6-82E3-4F6C-AF96-A050F7F5167B}"/>
              </a:ext>
            </a:extLst>
          </p:cNvPr>
          <p:cNvSpPr>
            <a:spLocks noGrp="1" noChangeArrowheads="1"/>
          </p:cNvSpPr>
          <p:nvPr>
            <p:ph type="title"/>
          </p:nvPr>
        </p:nvSpPr>
        <p:spPr>
          <a:xfrm>
            <a:off x="686950" y="480521"/>
            <a:ext cx="6323450" cy="1107996"/>
          </a:xfrm>
        </p:spPr>
        <p:txBody>
          <a:bodyPr/>
          <a:lstStyle/>
          <a:p>
            <a:r>
              <a:rPr lang="en-US" altLang="en-US" sz="3600" dirty="0"/>
              <a:t>Confined Spaces Examples</a:t>
            </a:r>
          </a:p>
        </p:txBody>
      </p:sp>
      <p:sp>
        <p:nvSpPr>
          <p:cNvPr id="15363" name="Content Placeholder 2">
            <a:extLst>
              <a:ext uri="{FF2B5EF4-FFF2-40B4-BE49-F238E27FC236}">
                <a16:creationId xmlns:a16="http://schemas.microsoft.com/office/drawing/2014/main" id="{094B4939-A132-4391-892A-3F32DE73A4B5}"/>
              </a:ext>
            </a:extLst>
          </p:cNvPr>
          <p:cNvSpPr>
            <a:spLocks noGrp="1" noChangeArrowheads="1"/>
          </p:cNvSpPr>
          <p:nvPr>
            <p:ph idx="1"/>
          </p:nvPr>
        </p:nvSpPr>
        <p:spPr>
          <a:xfrm>
            <a:off x="692584" y="1241702"/>
            <a:ext cx="5079566" cy="4549497"/>
          </a:xfrm>
        </p:spPr>
        <p:txBody>
          <a:bodyPr/>
          <a:lstStyle/>
          <a:p>
            <a:endParaRPr lang="en-US" altLang="en-US" sz="600" dirty="0"/>
          </a:p>
          <a:p>
            <a:pPr>
              <a:lnSpc>
                <a:spcPct val="150000"/>
              </a:lnSpc>
            </a:pPr>
            <a:r>
              <a:rPr lang="en-US" altLang="en-US" sz="2800" dirty="0"/>
              <a:t>Sewers</a:t>
            </a:r>
          </a:p>
          <a:p>
            <a:pPr>
              <a:lnSpc>
                <a:spcPct val="150000"/>
              </a:lnSpc>
            </a:pPr>
            <a:r>
              <a:rPr lang="en-US" altLang="en-US" sz="2800" dirty="0"/>
              <a:t>Utility vaults</a:t>
            </a:r>
          </a:p>
          <a:p>
            <a:pPr>
              <a:lnSpc>
                <a:spcPct val="150000"/>
              </a:lnSpc>
            </a:pPr>
            <a:r>
              <a:rPr lang="en-US" altLang="en-US" sz="2800" dirty="0"/>
              <a:t>Pipelines</a:t>
            </a:r>
          </a:p>
          <a:p>
            <a:pPr>
              <a:lnSpc>
                <a:spcPct val="150000"/>
              </a:lnSpc>
            </a:pPr>
            <a:r>
              <a:rPr lang="en-US" altLang="en-US" sz="2800" dirty="0"/>
              <a:t>Equipment and machinery</a:t>
            </a:r>
          </a:p>
          <a:p>
            <a:pPr>
              <a:lnSpc>
                <a:spcPct val="150000"/>
              </a:lnSpc>
            </a:pPr>
            <a:r>
              <a:rPr lang="en-US" altLang="en-US" sz="2800" dirty="0"/>
              <a:t>Tunnels</a:t>
            </a:r>
          </a:p>
          <a:p>
            <a:pPr>
              <a:lnSpc>
                <a:spcPct val="150000"/>
              </a:lnSpc>
            </a:pPr>
            <a:endParaRPr lang="en-US" altLang="en-US" sz="600" dirty="0"/>
          </a:p>
          <a:p>
            <a:pPr marL="0" indent="0">
              <a:lnSpc>
                <a:spcPct val="150000"/>
              </a:lnSpc>
              <a:buNone/>
            </a:pPr>
            <a:endParaRPr lang="en-US" altLang="en-US" dirty="0"/>
          </a:p>
        </p:txBody>
      </p:sp>
      <p:pic>
        <p:nvPicPr>
          <p:cNvPr id="3" name="Picture 2" descr="A close up of a coin&#10;&#10;Description automatically generated">
            <a:extLst>
              <a:ext uri="{FF2B5EF4-FFF2-40B4-BE49-F238E27FC236}">
                <a16:creationId xmlns:a16="http://schemas.microsoft.com/office/drawing/2014/main" id="{3B375247-5A80-4F3E-B2D0-9B7B1C4671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2705099"/>
            <a:ext cx="3009900" cy="3086100"/>
          </a:xfrm>
          <a:prstGeom prst="rect">
            <a:avLst/>
          </a:prstGeo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ADF5916-201A-4688-9BD8-452E1012D376}"/>
              </a:ext>
            </a:extLst>
          </p:cNvPr>
          <p:cNvSpPr>
            <a:spLocks noGrp="1" noChangeArrowheads="1"/>
          </p:cNvSpPr>
          <p:nvPr>
            <p:ph type="title"/>
          </p:nvPr>
        </p:nvSpPr>
        <p:spPr>
          <a:xfrm>
            <a:off x="512281" y="457200"/>
            <a:ext cx="8143084" cy="553998"/>
          </a:xfrm>
        </p:spPr>
        <p:txBody>
          <a:bodyPr/>
          <a:lstStyle/>
          <a:p>
            <a:r>
              <a:rPr lang="en-US" altLang="en-US" sz="3600" dirty="0">
                <a:solidFill>
                  <a:srgbClr val="012D91"/>
                </a:solidFill>
              </a:rPr>
              <a:t>Confined Space – PRCS </a:t>
            </a:r>
            <a:r>
              <a:rPr lang="en-US" altLang="en-US" dirty="0">
                <a:solidFill>
                  <a:srgbClr val="012D91"/>
                </a:solidFill>
              </a:rPr>
              <a:t>Hazards</a:t>
            </a:r>
            <a:endParaRPr lang="en-US" altLang="en-US" sz="3600" dirty="0">
              <a:solidFill>
                <a:srgbClr val="012D91"/>
              </a:solidFill>
            </a:endParaRPr>
          </a:p>
        </p:txBody>
      </p:sp>
      <p:sp>
        <p:nvSpPr>
          <p:cNvPr id="19459" name="Content Placeholder 2">
            <a:extLst>
              <a:ext uri="{FF2B5EF4-FFF2-40B4-BE49-F238E27FC236}">
                <a16:creationId xmlns:a16="http://schemas.microsoft.com/office/drawing/2014/main" id="{C2C23337-6788-4C9B-9C23-904E28CA42A0}"/>
              </a:ext>
            </a:extLst>
          </p:cNvPr>
          <p:cNvSpPr>
            <a:spLocks noGrp="1" noChangeArrowheads="1"/>
          </p:cNvSpPr>
          <p:nvPr>
            <p:ph idx="1"/>
          </p:nvPr>
        </p:nvSpPr>
        <p:spPr>
          <a:xfrm>
            <a:off x="512281" y="1218049"/>
            <a:ext cx="8500436" cy="4421902"/>
          </a:xfrm>
        </p:spPr>
        <p:txBody>
          <a:bodyPr>
            <a:normAutofit fontScale="92500"/>
          </a:bodyPr>
          <a:lstStyle/>
          <a:p>
            <a:r>
              <a:rPr lang="en-US" altLang="en-US" sz="3000" dirty="0"/>
              <a:t>An Oxygen level of 19.5% - 21% is ideal</a:t>
            </a:r>
          </a:p>
          <a:p>
            <a:endParaRPr lang="en-US" altLang="en-US" sz="800" dirty="0"/>
          </a:p>
          <a:p>
            <a:r>
              <a:rPr lang="en-US" altLang="en-US" sz="3000" dirty="0"/>
              <a:t>A deficient or enriched oxygen atmosphere can create additional hazards</a:t>
            </a:r>
          </a:p>
          <a:p>
            <a:endParaRPr lang="en-US" altLang="en-US" sz="800" dirty="0"/>
          </a:p>
          <a:p>
            <a:pPr lvl="1"/>
            <a:r>
              <a:rPr lang="en-US" altLang="en-US" sz="2200" dirty="0"/>
              <a:t>&gt; 23.5% results in an explosion</a:t>
            </a:r>
          </a:p>
          <a:p>
            <a:pPr lvl="1"/>
            <a:endParaRPr lang="en-US" altLang="en-US" sz="800" dirty="0"/>
          </a:p>
          <a:p>
            <a:pPr lvl="1"/>
            <a:r>
              <a:rPr lang="en-US" altLang="en-US" sz="2200" dirty="0"/>
              <a:t>17% results in accelerated heart rate</a:t>
            </a:r>
          </a:p>
          <a:p>
            <a:pPr marL="457200" lvl="1" indent="0">
              <a:buNone/>
            </a:pPr>
            <a:r>
              <a:rPr lang="en-US" altLang="en-US" sz="800" dirty="0"/>
              <a:t> </a:t>
            </a:r>
          </a:p>
          <a:p>
            <a:pPr lvl="1"/>
            <a:r>
              <a:rPr lang="en-US" altLang="en-US" sz="2200" dirty="0"/>
              <a:t>14-16% results in rapid fatigue/respiration</a:t>
            </a:r>
          </a:p>
          <a:p>
            <a:pPr lvl="1"/>
            <a:endParaRPr lang="en-US" altLang="en-US" sz="800" dirty="0"/>
          </a:p>
          <a:p>
            <a:pPr lvl="1"/>
            <a:r>
              <a:rPr lang="en-US" altLang="en-US" sz="2200" dirty="0"/>
              <a:t>6% results in loss of consciousness/death   </a:t>
            </a:r>
          </a:p>
          <a:p>
            <a:pPr lvl="1"/>
            <a:endParaRPr lang="en-US" altLang="en-US" sz="800" dirty="0"/>
          </a:p>
          <a:p>
            <a:r>
              <a:rPr lang="en-US" altLang="en-US" sz="3000" dirty="0"/>
              <a:t>Flammable atmospheres (&gt;10% of LFL)</a:t>
            </a:r>
          </a:p>
          <a:p>
            <a:endParaRPr lang="en-US" altLang="en-US" sz="800" dirty="0"/>
          </a:p>
          <a:p>
            <a:r>
              <a:rPr lang="en-US" altLang="en-US" sz="3000" dirty="0"/>
              <a:t>Toxic atmospheres (&gt; PEL and/or STEL or IDLH)</a:t>
            </a:r>
          </a:p>
          <a:p>
            <a:endParaRPr lang="en-US" altLang="en-US" sz="600" dirty="0"/>
          </a:p>
          <a:p>
            <a:pPr marL="0" indent="0">
              <a:buNone/>
            </a:pPr>
            <a:endParaRPr lang="en-US" altLang="en-US" sz="600"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16918D-73DF-46AF-AA9D-9A532D43FFAF}"/>
              </a:ext>
            </a:extLst>
          </p:cNvPr>
          <p:cNvSpPr>
            <a:spLocks noGrp="1"/>
          </p:cNvSpPr>
          <p:nvPr>
            <p:ph idx="1"/>
          </p:nvPr>
        </p:nvSpPr>
        <p:spPr/>
        <p:txBody>
          <a:bodyPr/>
          <a:lstStyle/>
          <a:p>
            <a:r>
              <a:rPr lang="en-US" altLang="en-US" sz="2800" dirty="0"/>
              <a:t>General/physical (noise, entrapment, engulfment, temperature)</a:t>
            </a:r>
          </a:p>
          <a:p>
            <a:pPr marL="0" indent="0">
              <a:buNone/>
            </a:pPr>
            <a:endParaRPr lang="en-US" altLang="en-US" sz="2800" dirty="0"/>
          </a:p>
          <a:p>
            <a:r>
              <a:rPr lang="en-US" altLang="en-US" sz="2800" dirty="0"/>
              <a:t>Mechanical (moving parts)</a:t>
            </a:r>
          </a:p>
          <a:p>
            <a:pPr marL="0" indent="0">
              <a:buNone/>
            </a:pPr>
            <a:endParaRPr lang="en-US" altLang="en-US" sz="2800" dirty="0"/>
          </a:p>
          <a:p>
            <a:r>
              <a:rPr lang="en-US" altLang="en-US" sz="2800" dirty="0"/>
              <a:t>Electrical</a:t>
            </a:r>
          </a:p>
          <a:p>
            <a:pPr marL="0" indent="0">
              <a:buNone/>
            </a:pPr>
            <a:endParaRPr lang="en-US" dirty="0"/>
          </a:p>
        </p:txBody>
      </p:sp>
      <p:sp>
        <p:nvSpPr>
          <p:cNvPr id="5" name="Title 1">
            <a:extLst>
              <a:ext uri="{FF2B5EF4-FFF2-40B4-BE49-F238E27FC236}">
                <a16:creationId xmlns:a16="http://schemas.microsoft.com/office/drawing/2014/main" id="{F05A5CE3-B1C3-4006-B152-A7331BBB30BA}"/>
              </a:ext>
            </a:extLst>
          </p:cNvPr>
          <p:cNvSpPr>
            <a:spLocks noGrp="1" noChangeArrowheads="1"/>
          </p:cNvSpPr>
          <p:nvPr>
            <p:ph type="title"/>
          </p:nvPr>
        </p:nvSpPr>
        <p:spPr>
          <a:xfrm>
            <a:off x="609600" y="457200"/>
            <a:ext cx="7924800" cy="553998"/>
          </a:xfrm>
        </p:spPr>
        <p:txBody>
          <a:bodyPr/>
          <a:lstStyle/>
          <a:p>
            <a:r>
              <a:rPr lang="en-US" altLang="en-US" sz="3600" dirty="0">
                <a:solidFill>
                  <a:srgbClr val="012D91"/>
                </a:solidFill>
              </a:rPr>
              <a:t>Confined Space – PRCS </a:t>
            </a:r>
            <a:r>
              <a:rPr lang="en-US" altLang="en-US" dirty="0">
                <a:solidFill>
                  <a:srgbClr val="012D91"/>
                </a:solidFill>
              </a:rPr>
              <a:t>Hazards</a:t>
            </a:r>
            <a:endParaRPr lang="en-US" altLang="en-US" sz="3600" dirty="0">
              <a:solidFill>
                <a:srgbClr val="012D91"/>
              </a:solidFill>
            </a:endParaRPr>
          </a:p>
        </p:txBody>
      </p:sp>
      <p:pic>
        <p:nvPicPr>
          <p:cNvPr id="4" name="Picture 3" descr="A group of people standing in the grass&#10;&#10;Description automatically generated">
            <a:extLst>
              <a:ext uri="{FF2B5EF4-FFF2-40B4-BE49-F238E27FC236}">
                <a16:creationId xmlns:a16="http://schemas.microsoft.com/office/drawing/2014/main" id="{B72A0BFC-1463-41C7-BE2D-F8F96078D0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0" y="3124200"/>
            <a:ext cx="4876800" cy="2708833"/>
          </a:xfrm>
          <a:prstGeom prst="rect">
            <a:avLst/>
          </a:prstGeom>
        </p:spPr>
      </p:pic>
    </p:spTree>
    <p:extLst>
      <p:ext uri="{BB962C8B-B14F-4D97-AF65-F5344CB8AC3E}">
        <p14:creationId xmlns:p14="http://schemas.microsoft.com/office/powerpoint/2010/main" val="75489762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09A8C0F-EDB6-4A5E-985A-BA83A5AC2891}"/>
              </a:ext>
            </a:extLst>
          </p:cNvPr>
          <p:cNvSpPr>
            <a:spLocks noGrp="1" noChangeArrowheads="1"/>
          </p:cNvSpPr>
          <p:nvPr>
            <p:ph type="title"/>
          </p:nvPr>
        </p:nvSpPr>
        <p:spPr>
          <a:xfrm>
            <a:off x="544603" y="562939"/>
            <a:ext cx="8438031" cy="1107996"/>
          </a:xfrm>
        </p:spPr>
        <p:txBody>
          <a:bodyPr/>
          <a:lstStyle/>
          <a:p>
            <a:r>
              <a:rPr lang="en-US" altLang="en-US" sz="3600" dirty="0"/>
              <a:t>Controlling Confined Space Hazards</a:t>
            </a:r>
          </a:p>
        </p:txBody>
      </p:sp>
      <p:sp>
        <p:nvSpPr>
          <p:cNvPr id="3" name="Content Placeholder 2">
            <a:extLst>
              <a:ext uri="{FF2B5EF4-FFF2-40B4-BE49-F238E27FC236}">
                <a16:creationId xmlns:a16="http://schemas.microsoft.com/office/drawing/2014/main" id="{34AB0416-9586-47A2-9276-779937B4F7A6}"/>
              </a:ext>
            </a:extLst>
          </p:cNvPr>
          <p:cNvSpPr>
            <a:spLocks noGrp="1"/>
          </p:cNvSpPr>
          <p:nvPr>
            <p:ph idx="1"/>
          </p:nvPr>
        </p:nvSpPr>
        <p:spPr>
          <a:xfrm>
            <a:off x="544603" y="1116937"/>
            <a:ext cx="6313396" cy="4765294"/>
          </a:xfrm>
        </p:spPr>
        <p:txBody>
          <a:bodyPr/>
          <a:lstStyle/>
          <a:p>
            <a:pPr>
              <a:defRPr/>
            </a:pPr>
            <a:r>
              <a:rPr lang="en-US" dirty="0"/>
              <a:t>Locking out moving parts</a:t>
            </a:r>
          </a:p>
          <a:p>
            <a:pPr>
              <a:defRPr/>
            </a:pPr>
            <a:endParaRPr lang="en-US" sz="800" dirty="0"/>
          </a:p>
          <a:p>
            <a:pPr>
              <a:defRPr/>
            </a:pPr>
            <a:r>
              <a:rPr lang="en-US" dirty="0"/>
              <a:t>De-energizing electrical parts or wiring</a:t>
            </a:r>
          </a:p>
          <a:p>
            <a:pPr>
              <a:defRPr/>
            </a:pPr>
            <a:endParaRPr lang="en-US" sz="800" dirty="0"/>
          </a:p>
          <a:p>
            <a:pPr>
              <a:defRPr/>
            </a:pPr>
            <a:r>
              <a:rPr lang="en-US" dirty="0"/>
              <a:t>Blocking (blanking) steam pipes and product</a:t>
            </a:r>
          </a:p>
          <a:p>
            <a:pPr>
              <a:defRPr/>
            </a:pPr>
            <a:endParaRPr lang="en-US" sz="800" dirty="0"/>
          </a:p>
          <a:p>
            <a:pPr lvl="1">
              <a:defRPr/>
            </a:pPr>
            <a:r>
              <a:rPr lang="en-US" sz="2000" dirty="0"/>
              <a:t>in-feeding pipes must meet ASME B31.3, paragraph 304.5.2b</a:t>
            </a:r>
          </a:p>
          <a:p>
            <a:pPr lvl="1">
              <a:defRPr/>
            </a:pPr>
            <a:endParaRPr lang="en-US" sz="800" dirty="0"/>
          </a:p>
          <a:p>
            <a:pPr>
              <a:defRPr/>
            </a:pPr>
            <a:r>
              <a:rPr lang="en-US" dirty="0"/>
              <a:t>Draining or pumping out liquid contents</a:t>
            </a:r>
          </a:p>
          <a:p>
            <a:pPr>
              <a:defRPr/>
            </a:pPr>
            <a:endParaRPr lang="en-US" sz="800" dirty="0"/>
          </a:p>
          <a:p>
            <a:pPr>
              <a:defRPr/>
            </a:pPr>
            <a:r>
              <a:rPr lang="en-US" dirty="0"/>
              <a:t>Air monitoring and ventilating</a:t>
            </a:r>
          </a:p>
          <a:p>
            <a:pPr>
              <a:defRPr/>
            </a:pPr>
            <a:endParaRPr lang="en-US" dirty="0"/>
          </a:p>
          <a:p>
            <a:pPr>
              <a:defRPr/>
            </a:pPr>
            <a:endParaRPr lang="en-US" dirty="0"/>
          </a:p>
          <a:p>
            <a:pPr>
              <a:defRPr/>
            </a:pPr>
            <a:endParaRPr lang="en-US" dirty="0"/>
          </a:p>
        </p:txBody>
      </p:sp>
      <p:pic>
        <p:nvPicPr>
          <p:cNvPr id="4" name="Picture 3" descr="A picture containing person, holding, person, food&#10;&#10;Description automatically generated">
            <a:extLst>
              <a:ext uri="{FF2B5EF4-FFF2-40B4-BE49-F238E27FC236}">
                <a16:creationId xmlns:a16="http://schemas.microsoft.com/office/drawing/2014/main" id="{6A5C470F-E013-4DF0-8060-0741BEDE9B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3539077"/>
            <a:ext cx="2028320" cy="2384404"/>
          </a:xfrm>
          <a:prstGeom prst="rect">
            <a:avLst/>
          </a:prstGeo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5D3A2-00EA-494F-B4AB-1149B005E62A}"/>
              </a:ext>
            </a:extLst>
          </p:cNvPr>
          <p:cNvSpPr>
            <a:spLocks noGrp="1"/>
          </p:cNvSpPr>
          <p:nvPr>
            <p:ph type="title"/>
          </p:nvPr>
        </p:nvSpPr>
        <p:spPr/>
        <p:txBody>
          <a:bodyPr/>
          <a:lstStyle/>
          <a:p>
            <a:r>
              <a:rPr lang="en-US" dirty="0"/>
              <a:t>Blind/Blanked Steam Pipe Dwg</a:t>
            </a:r>
          </a:p>
        </p:txBody>
      </p:sp>
      <p:sp>
        <p:nvSpPr>
          <p:cNvPr id="3" name="Content Placeholder 2">
            <a:extLst>
              <a:ext uri="{FF2B5EF4-FFF2-40B4-BE49-F238E27FC236}">
                <a16:creationId xmlns:a16="http://schemas.microsoft.com/office/drawing/2014/main" id="{B55EC178-69C4-4ED8-807B-D425FFE76B5E}"/>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3200" b="1" dirty="0"/>
              <a:t>     </a:t>
            </a:r>
          </a:p>
        </p:txBody>
      </p:sp>
      <p:sp>
        <p:nvSpPr>
          <p:cNvPr id="17" name="Text Box 11">
            <a:extLst>
              <a:ext uri="{FF2B5EF4-FFF2-40B4-BE49-F238E27FC236}">
                <a16:creationId xmlns:a16="http://schemas.microsoft.com/office/drawing/2014/main" id="{9399E235-B91A-433D-BCEF-40462108628E}"/>
              </a:ext>
            </a:extLst>
          </p:cNvPr>
          <p:cNvSpPr txBox="1"/>
          <p:nvPr/>
        </p:nvSpPr>
        <p:spPr>
          <a:xfrm>
            <a:off x="3594100" y="1552575"/>
            <a:ext cx="749300" cy="7334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Solid  Blank</a:t>
            </a:r>
          </a:p>
        </p:txBody>
      </p:sp>
      <p:pic>
        <p:nvPicPr>
          <p:cNvPr id="21" name="Picture 20">
            <a:extLst>
              <a:ext uri="{FF2B5EF4-FFF2-40B4-BE49-F238E27FC236}">
                <a16:creationId xmlns:a16="http://schemas.microsoft.com/office/drawing/2014/main" id="{C948A9C1-8686-4AA6-BFBD-42F4BD980433}"/>
              </a:ext>
            </a:extLst>
          </p:cNvPr>
          <p:cNvPicPr>
            <a:picLocks noChangeAspect="1"/>
          </p:cNvPicPr>
          <p:nvPr/>
        </p:nvPicPr>
        <p:blipFill>
          <a:blip r:embed="rId3"/>
          <a:stretch>
            <a:fillRect/>
          </a:stretch>
        </p:blipFill>
        <p:spPr>
          <a:xfrm>
            <a:off x="1450577" y="2538907"/>
            <a:ext cx="6242845" cy="1780186"/>
          </a:xfrm>
          <a:prstGeom prst="rect">
            <a:avLst/>
          </a:prstGeom>
        </p:spPr>
      </p:pic>
      <p:cxnSp>
        <p:nvCxnSpPr>
          <p:cNvPr id="19" name="Straight Arrow Connector 18">
            <a:extLst>
              <a:ext uri="{FF2B5EF4-FFF2-40B4-BE49-F238E27FC236}">
                <a16:creationId xmlns:a16="http://schemas.microsoft.com/office/drawing/2014/main" id="{E67F8BFA-594F-4446-BF5A-2BDDD053E573}"/>
              </a:ext>
            </a:extLst>
          </p:cNvPr>
          <p:cNvCxnSpPr>
            <a:stCxn id="17" idx="2"/>
          </p:cNvCxnSpPr>
          <p:nvPr/>
        </p:nvCxnSpPr>
        <p:spPr bwMode="auto">
          <a:xfrm>
            <a:off x="3968750" y="2286000"/>
            <a:ext cx="69850" cy="3810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 name="TextBox 3">
            <a:extLst>
              <a:ext uri="{FF2B5EF4-FFF2-40B4-BE49-F238E27FC236}">
                <a16:creationId xmlns:a16="http://schemas.microsoft.com/office/drawing/2014/main" id="{009253A0-E88F-4B7A-A508-586C318504A7}"/>
              </a:ext>
            </a:extLst>
          </p:cNvPr>
          <p:cNvSpPr txBox="1"/>
          <p:nvPr/>
        </p:nvSpPr>
        <p:spPr>
          <a:xfrm>
            <a:off x="838200" y="2286000"/>
            <a:ext cx="1447800" cy="369332"/>
          </a:xfrm>
          <a:prstGeom prst="rect">
            <a:avLst/>
          </a:prstGeom>
          <a:noFill/>
        </p:spPr>
        <p:txBody>
          <a:bodyPr wrap="square" rtlCol="0">
            <a:spAutoFit/>
          </a:bodyPr>
          <a:lstStyle/>
          <a:p>
            <a:r>
              <a:rPr lang="en-US" sz="1800" dirty="0"/>
              <a:t>Material flow</a:t>
            </a:r>
          </a:p>
        </p:txBody>
      </p:sp>
    </p:spTree>
    <p:extLst>
      <p:ext uri="{BB962C8B-B14F-4D97-AF65-F5344CB8AC3E}">
        <p14:creationId xmlns:p14="http://schemas.microsoft.com/office/powerpoint/2010/main" val="165367614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44D29EC-8187-402E-9D71-457A6C20AFF7}"/>
              </a:ext>
            </a:extLst>
          </p:cNvPr>
          <p:cNvSpPr>
            <a:spLocks noGrp="1" noChangeArrowheads="1"/>
          </p:cNvSpPr>
          <p:nvPr>
            <p:ph type="title"/>
          </p:nvPr>
        </p:nvSpPr>
        <p:spPr>
          <a:xfrm>
            <a:off x="609600" y="457202"/>
            <a:ext cx="7924800" cy="553998"/>
          </a:xfrm>
        </p:spPr>
        <p:txBody>
          <a:bodyPr/>
          <a:lstStyle/>
          <a:p>
            <a:r>
              <a:rPr lang="en-US" altLang="en-US" sz="3600" dirty="0"/>
              <a:t>Permit Space Signs</a:t>
            </a:r>
          </a:p>
        </p:txBody>
      </p:sp>
      <p:sp>
        <p:nvSpPr>
          <p:cNvPr id="23555" name="Content Placeholder 2">
            <a:extLst>
              <a:ext uri="{FF2B5EF4-FFF2-40B4-BE49-F238E27FC236}">
                <a16:creationId xmlns:a16="http://schemas.microsoft.com/office/drawing/2014/main" id="{E6AD52B9-BAA6-450A-BF85-B86313DCCC5B}"/>
              </a:ext>
            </a:extLst>
          </p:cNvPr>
          <p:cNvSpPr>
            <a:spLocks noGrp="1" noChangeArrowheads="1"/>
          </p:cNvSpPr>
          <p:nvPr>
            <p:ph idx="1"/>
          </p:nvPr>
        </p:nvSpPr>
        <p:spPr>
          <a:xfrm>
            <a:off x="609600" y="1317576"/>
            <a:ext cx="7772400" cy="3543300"/>
          </a:xfrm>
        </p:spPr>
        <p:txBody>
          <a:bodyPr/>
          <a:lstStyle/>
          <a:p>
            <a:r>
              <a:rPr lang="en-US" altLang="en-US" sz="2800" dirty="0"/>
              <a:t>In Gen. Ind. </a:t>
            </a:r>
            <a:r>
              <a:rPr lang="en-US" altLang="en-US" dirty="0"/>
              <a:t>the </a:t>
            </a:r>
            <a:r>
              <a:rPr lang="en-US" altLang="en-US" sz="2800" dirty="0"/>
              <a:t>employer shall inform exposed employees by posting signs or other equally effective means.</a:t>
            </a:r>
          </a:p>
          <a:p>
            <a:r>
              <a:rPr lang="en-US" altLang="en-US" dirty="0"/>
              <a:t>In Construction the competent person identifies, evaluates, and tests and informs.</a:t>
            </a:r>
            <a:endParaRPr lang="en-US" altLang="en-US" sz="2800" dirty="0"/>
          </a:p>
        </p:txBody>
      </p:sp>
      <p:sp>
        <p:nvSpPr>
          <p:cNvPr id="23556" name="Content Placeholder 3">
            <a:extLst>
              <a:ext uri="{FF2B5EF4-FFF2-40B4-BE49-F238E27FC236}">
                <a16:creationId xmlns:a16="http://schemas.microsoft.com/office/drawing/2014/main" id="{1E1FB3FE-FA59-49B0-8C2D-34EE234430F3}"/>
              </a:ext>
            </a:extLst>
          </p:cNvPr>
          <p:cNvSpPr>
            <a:spLocks noGrp="1" noChangeArrowheads="1"/>
          </p:cNvSpPr>
          <p:nvPr>
            <p:ph sz="quarter" idx="10"/>
          </p:nvPr>
        </p:nvSpPr>
        <p:spPr>
          <a:xfrm>
            <a:off x="5029200" y="676631"/>
            <a:ext cx="3741822" cy="553998"/>
          </a:xfrm>
        </p:spPr>
        <p:txBody>
          <a:bodyPr/>
          <a:lstStyle/>
          <a:p>
            <a:r>
              <a:rPr lang="en-US" altLang="en-US" dirty="0"/>
              <a:t>1910.146(c)(2) / 1926.1203(b)1</a:t>
            </a:r>
          </a:p>
        </p:txBody>
      </p:sp>
      <p:pic>
        <p:nvPicPr>
          <p:cNvPr id="3" name="Picture 2" descr="Logo, company name&#10;&#10;Description automatically generated">
            <a:extLst>
              <a:ext uri="{FF2B5EF4-FFF2-40B4-BE49-F238E27FC236}">
                <a16:creationId xmlns:a16="http://schemas.microsoft.com/office/drawing/2014/main" id="{6C2CAC2C-3EB6-4752-9B58-9D2DB6B902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3550006"/>
            <a:ext cx="2743200" cy="2312825"/>
          </a:xfrm>
          <a:prstGeom prst="rect">
            <a:avLst/>
          </a:prstGeom>
        </p:spPr>
      </p:pic>
      <p:pic>
        <p:nvPicPr>
          <p:cNvPr id="4" name="Picture 3">
            <a:extLst>
              <a:ext uri="{FF2B5EF4-FFF2-40B4-BE49-F238E27FC236}">
                <a16:creationId xmlns:a16="http://schemas.microsoft.com/office/drawing/2014/main" id="{F5506AD0-29C9-4C20-BDD8-FCFE266631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3657599"/>
            <a:ext cx="1954293" cy="2205231"/>
          </a:xfrm>
          <a:prstGeom prst="rect">
            <a:avLst/>
          </a:prstGeo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B5A602E-0DAA-485D-9E67-DDE70D0F41F0}"/>
              </a:ext>
            </a:extLst>
          </p:cNvPr>
          <p:cNvSpPr>
            <a:spLocks noGrp="1" noChangeArrowheads="1"/>
          </p:cNvSpPr>
          <p:nvPr>
            <p:ph type="title"/>
          </p:nvPr>
        </p:nvSpPr>
        <p:spPr>
          <a:xfrm>
            <a:off x="627529" y="493060"/>
            <a:ext cx="7924800" cy="523220"/>
          </a:xfrm>
        </p:spPr>
        <p:txBody>
          <a:bodyPr/>
          <a:lstStyle/>
          <a:p>
            <a:r>
              <a:rPr lang="en-US" altLang="en-US" sz="3400" dirty="0"/>
              <a:t>Permit Space Non-Entry</a:t>
            </a:r>
          </a:p>
        </p:txBody>
      </p:sp>
      <p:sp>
        <p:nvSpPr>
          <p:cNvPr id="25603" name="Content Placeholder 2">
            <a:extLst>
              <a:ext uri="{FF2B5EF4-FFF2-40B4-BE49-F238E27FC236}">
                <a16:creationId xmlns:a16="http://schemas.microsoft.com/office/drawing/2014/main" id="{BAF09E20-A877-45E2-AC8A-66A0CBF81EF9}"/>
              </a:ext>
            </a:extLst>
          </p:cNvPr>
          <p:cNvSpPr>
            <a:spLocks noGrp="1" noChangeArrowheads="1"/>
          </p:cNvSpPr>
          <p:nvPr>
            <p:ph idx="1"/>
          </p:nvPr>
        </p:nvSpPr>
        <p:spPr>
          <a:xfrm>
            <a:off x="627528" y="1287555"/>
            <a:ext cx="7924799" cy="3543300"/>
          </a:xfrm>
        </p:spPr>
        <p:txBody>
          <a:bodyPr/>
          <a:lstStyle/>
          <a:p>
            <a:r>
              <a:rPr lang="en-US" altLang="en-US" sz="2800" dirty="0"/>
              <a:t>If employer decides its employees will not enter permit spaces, employer shall take effective measures to prevent employees from entering permit spaces</a:t>
            </a:r>
          </a:p>
          <a:p>
            <a:pPr marL="0" indent="0">
              <a:buNone/>
            </a:pPr>
            <a:endParaRPr lang="en-US" altLang="en-US" sz="2800" dirty="0"/>
          </a:p>
          <a:p>
            <a:r>
              <a:rPr lang="en-US" altLang="en-US" dirty="0"/>
              <a:t>Both Const. / Gen Ind.</a:t>
            </a:r>
            <a:endParaRPr lang="en-US" altLang="en-US" sz="2800" dirty="0"/>
          </a:p>
        </p:txBody>
      </p:sp>
      <p:pic>
        <p:nvPicPr>
          <p:cNvPr id="3" name="Picture 2" descr="Logo, company name&#10;&#10;Description automatically generated">
            <a:extLst>
              <a:ext uri="{FF2B5EF4-FFF2-40B4-BE49-F238E27FC236}">
                <a16:creationId xmlns:a16="http://schemas.microsoft.com/office/drawing/2014/main" id="{89E5BFEE-2E80-4EB0-9D19-8145FCC37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5691" y="2971800"/>
            <a:ext cx="3445175" cy="2946531"/>
          </a:xfrm>
          <a:prstGeom prst="rect">
            <a:avLst/>
          </a:prstGeom>
        </p:spPr>
      </p:pic>
      <p:sp>
        <p:nvSpPr>
          <p:cNvPr id="6" name="Content Placeholder 3">
            <a:extLst>
              <a:ext uri="{FF2B5EF4-FFF2-40B4-BE49-F238E27FC236}">
                <a16:creationId xmlns:a16="http://schemas.microsoft.com/office/drawing/2014/main" id="{B98E4072-1F82-4213-B32D-78BE8B3B507E}"/>
              </a:ext>
            </a:extLst>
          </p:cNvPr>
          <p:cNvSpPr>
            <a:spLocks noGrp="1" noChangeArrowheads="1"/>
          </p:cNvSpPr>
          <p:nvPr>
            <p:ph sz="quarter" idx="10"/>
          </p:nvPr>
        </p:nvSpPr>
        <p:spPr>
          <a:xfrm>
            <a:off x="5562600" y="652799"/>
            <a:ext cx="3581400" cy="573740"/>
          </a:xfrm>
        </p:spPr>
        <p:txBody>
          <a:bodyPr/>
          <a:lstStyle/>
          <a:p>
            <a:r>
              <a:rPr lang="en-US" altLang="en-US" dirty="0"/>
              <a:t>1910.146(c)(2)/1926.1203(b)1</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24F7E4C-6238-4B57-8BA3-7FA73253D5A3}"/>
              </a:ext>
            </a:extLst>
          </p:cNvPr>
          <p:cNvSpPr>
            <a:spLocks noGrp="1" noChangeArrowheads="1"/>
          </p:cNvSpPr>
          <p:nvPr>
            <p:ph type="title"/>
          </p:nvPr>
        </p:nvSpPr>
        <p:spPr>
          <a:xfrm>
            <a:off x="533400" y="559474"/>
            <a:ext cx="7071110" cy="492443"/>
          </a:xfrm>
        </p:spPr>
        <p:txBody>
          <a:bodyPr/>
          <a:lstStyle/>
          <a:p>
            <a:r>
              <a:rPr lang="en-US" altLang="en-US" sz="3200" dirty="0"/>
              <a:t>Written Permit Space Program</a:t>
            </a:r>
          </a:p>
        </p:txBody>
      </p:sp>
      <p:sp>
        <p:nvSpPr>
          <p:cNvPr id="27651" name="Content Placeholder 2">
            <a:extLst>
              <a:ext uri="{FF2B5EF4-FFF2-40B4-BE49-F238E27FC236}">
                <a16:creationId xmlns:a16="http://schemas.microsoft.com/office/drawing/2014/main" id="{062ACCD3-AF3C-4029-B8A7-EDBB674BD5A3}"/>
              </a:ext>
            </a:extLst>
          </p:cNvPr>
          <p:cNvSpPr>
            <a:spLocks noGrp="1" noChangeArrowheads="1"/>
          </p:cNvSpPr>
          <p:nvPr>
            <p:ph idx="1"/>
          </p:nvPr>
        </p:nvSpPr>
        <p:spPr>
          <a:xfrm>
            <a:off x="696988" y="1312209"/>
            <a:ext cx="4103611" cy="3543300"/>
          </a:xfrm>
        </p:spPr>
        <p:txBody>
          <a:bodyPr/>
          <a:lstStyle/>
          <a:p>
            <a:r>
              <a:rPr lang="en-US" altLang="en-US" sz="2800" dirty="0"/>
              <a:t>If employees enter permit spaces, the employer shall develop and implement a written permit space program</a:t>
            </a:r>
          </a:p>
          <a:p>
            <a:pPr lvl="1"/>
            <a:endParaRPr lang="en-US" altLang="en-US" dirty="0"/>
          </a:p>
        </p:txBody>
      </p:sp>
      <p:sp>
        <p:nvSpPr>
          <p:cNvPr id="27652" name="Content Placeholder 3">
            <a:extLst>
              <a:ext uri="{FF2B5EF4-FFF2-40B4-BE49-F238E27FC236}">
                <a16:creationId xmlns:a16="http://schemas.microsoft.com/office/drawing/2014/main" id="{1EF6B643-4E41-4C8B-A76B-F0DF0283AF91}"/>
              </a:ext>
            </a:extLst>
          </p:cNvPr>
          <p:cNvSpPr>
            <a:spLocks noGrp="1" noChangeArrowheads="1"/>
          </p:cNvSpPr>
          <p:nvPr>
            <p:ph sz="quarter" idx="10"/>
          </p:nvPr>
        </p:nvSpPr>
        <p:spPr>
          <a:xfrm>
            <a:off x="6858000" y="614603"/>
            <a:ext cx="2037036" cy="437314"/>
          </a:xfrm>
        </p:spPr>
        <p:txBody>
          <a:bodyPr/>
          <a:lstStyle/>
          <a:p>
            <a:r>
              <a:rPr lang="en-US" altLang="en-US" sz="1800" dirty="0"/>
              <a:t>1910.146(c)(4)</a:t>
            </a:r>
          </a:p>
        </p:txBody>
      </p:sp>
      <p:pic>
        <p:nvPicPr>
          <p:cNvPr id="3" name="Picture 2" descr="Text, letter&#10;&#10;Description automatically generated">
            <a:extLst>
              <a:ext uri="{FF2B5EF4-FFF2-40B4-BE49-F238E27FC236}">
                <a16:creationId xmlns:a16="http://schemas.microsoft.com/office/drawing/2014/main" id="{174543DC-DE57-4AD0-8422-D3B8DB7E1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599" y="1308079"/>
            <a:ext cx="3678891" cy="4652357"/>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072A-BCC5-4727-BF48-F6BD37AA4B3E}"/>
              </a:ext>
            </a:extLst>
          </p:cNvPr>
          <p:cNvSpPr>
            <a:spLocks noGrp="1"/>
          </p:cNvSpPr>
          <p:nvPr>
            <p:ph type="title"/>
          </p:nvPr>
        </p:nvSpPr>
        <p:spPr/>
        <p:txBody>
          <a:bodyPr/>
          <a:lstStyle/>
          <a:p>
            <a:r>
              <a:rPr lang="en-US" dirty="0"/>
              <a:t>Scope</a:t>
            </a:r>
          </a:p>
        </p:txBody>
      </p:sp>
      <p:sp>
        <p:nvSpPr>
          <p:cNvPr id="3" name="Content Placeholder 2">
            <a:extLst>
              <a:ext uri="{FF2B5EF4-FFF2-40B4-BE49-F238E27FC236}">
                <a16:creationId xmlns:a16="http://schemas.microsoft.com/office/drawing/2014/main" id="{CDB37AF4-810C-4FB0-AC25-08C412F626F5}"/>
              </a:ext>
            </a:extLst>
          </p:cNvPr>
          <p:cNvSpPr>
            <a:spLocks noGrp="1"/>
          </p:cNvSpPr>
          <p:nvPr>
            <p:ph idx="1"/>
          </p:nvPr>
        </p:nvSpPr>
        <p:spPr/>
        <p:txBody>
          <a:bodyPr/>
          <a:lstStyle/>
          <a:p>
            <a:pPr marL="0" indent="0">
              <a:buNone/>
            </a:pPr>
            <a:r>
              <a:rPr lang="en-US" altLang="en-US" sz="2400" b="1" dirty="0"/>
              <a:t>Construction Standard</a:t>
            </a:r>
          </a:p>
          <a:p>
            <a:r>
              <a:rPr lang="en-US" altLang="en-US" sz="2400" dirty="0"/>
              <a:t>Standard contains practices and procedures to protect workers engaged in construction activities at a worksite with one or more confined spaces</a:t>
            </a:r>
          </a:p>
          <a:p>
            <a:endParaRPr lang="en-US" altLang="en-US" sz="2400" dirty="0"/>
          </a:p>
          <a:p>
            <a:pPr marL="0" indent="0">
              <a:buNone/>
            </a:pPr>
            <a:r>
              <a:rPr lang="en-US" altLang="en-US" sz="2400" b="1" dirty="0"/>
              <a:t>General Industry Standard</a:t>
            </a:r>
          </a:p>
          <a:p>
            <a:pPr lvl="0"/>
            <a:r>
              <a:rPr lang="en-US" altLang="en-US" sz="2400" dirty="0">
                <a:solidFill>
                  <a:srgbClr val="000000"/>
                </a:solidFill>
              </a:rPr>
              <a:t>Standard contains practices and procedures to protect workers engaged in general industry from the hazards of entry into permit-required confined spaces.</a:t>
            </a:r>
          </a:p>
          <a:p>
            <a:pPr marL="0" indent="0">
              <a:buNone/>
            </a:pPr>
            <a:endParaRPr lang="en-US" altLang="en-US" sz="1200" dirty="0"/>
          </a:p>
          <a:p>
            <a:endParaRPr lang="en-US" altLang="en-US" sz="800" dirty="0"/>
          </a:p>
          <a:p>
            <a:pPr marL="0" indent="0">
              <a:buNone/>
            </a:pPr>
            <a:endParaRPr lang="en-US" dirty="0"/>
          </a:p>
        </p:txBody>
      </p:sp>
      <p:sp>
        <p:nvSpPr>
          <p:cNvPr id="5" name="Content Placeholder 3">
            <a:extLst>
              <a:ext uri="{FF2B5EF4-FFF2-40B4-BE49-F238E27FC236}">
                <a16:creationId xmlns:a16="http://schemas.microsoft.com/office/drawing/2014/main" id="{B21D6041-9A0D-40B7-A1EA-BD179CA11556}"/>
              </a:ext>
            </a:extLst>
          </p:cNvPr>
          <p:cNvSpPr>
            <a:spLocks noGrp="1"/>
          </p:cNvSpPr>
          <p:nvPr>
            <p:ph sz="quarter" idx="10"/>
          </p:nvPr>
        </p:nvSpPr>
        <p:spPr>
          <a:xfrm>
            <a:off x="5638800" y="626809"/>
            <a:ext cx="2976716" cy="287591"/>
          </a:xfrm>
        </p:spPr>
        <p:txBody>
          <a:bodyPr/>
          <a:lstStyle/>
          <a:p>
            <a:r>
              <a:rPr lang="en-US" dirty="0"/>
              <a:t>1926.1201a / 1910.146</a:t>
            </a:r>
          </a:p>
        </p:txBody>
      </p:sp>
    </p:spTree>
    <p:extLst>
      <p:ext uri="{BB962C8B-B14F-4D97-AF65-F5344CB8AC3E}">
        <p14:creationId xmlns:p14="http://schemas.microsoft.com/office/powerpoint/2010/main" val="75389443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C4166AC3-A5C7-40EE-84F2-1E7F51035ABF}"/>
              </a:ext>
            </a:extLst>
          </p:cNvPr>
          <p:cNvSpPr>
            <a:spLocks noGrp="1" noChangeArrowheads="1"/>
          </p:cNvSpPr>
          <p:nvPr>
            <p:ph idx="1"/>
          </p:nvPr>
        </p:nvSpPr>
        <p:spPr>
          <a:xfrm>
            <a:off x="622100" y="1096968"/>
            <a:ext cx="8140899" cy="4891456"/>
          </a:xfrm>
        </p:spPr>
        <p:txBody>
          <a:bodyPr/>
          <a:lstStyle/>
          <a:p>
            <a:pPr lvl="1"/>
            <a:endParaRPr lang="en-US" altLang="en-US" sz="675" dirty="0"/>
          </a:p>
          <a:p>
            <a:r>
              <a:rPr lang="en-US" altLang="en-US" sz="2800" dirty="0"/>
              <a:t>Provide measures and procedures:</a:t>
            </a:r>
          </a:p>
          <a:p>
            <a:endParaRPr lang="en-US" altLang="en-US" sz="600" dirty="0"/>
          </a:p>
          <a:p>
            <a:pPr lvl="1"/>
            <a:r>
              <a:rPr lang="en-US" altLang="en-US" sz="2000" dirty="0"/>
              <a:t>Prevent unauthorized entry</a:t>
            </a:r>
          </a:p>
          <a:p>
            <a:pPr lvl="1"/>
            <a:endParaRPr lang="en-US" altLang="en-US" sz="2000" dirty="0"/>
          </a:p>
          <a:p>
            <a:pPr lvl="1"/>
            <a:r>
              <a:rPr lang="en-US" altLang="en-US" sz="2000" dirty="0"/>
              <a:t>Identify permit space hazards</a:t>
            </a:r>
          </a:p>
          <a:p>
            <a:pPr lvl="1"/>
            <a:endParaRPr lang="en-US" altLang="en-US" sz="2000" dirty="0"/>
          </a:p>
          <a:p>
            <a:pPr lvl="1"/>
            <a:r>
              <a:rPr lang="en-US" altLang="en-US" sz="2000" dirty="0"/>
              <a:t>Ensure implementation for safe entry</a:t>
            </a:r>
          </a:p>
          <a:p>
            <a:pPr lvl="1"/>
            <a:endParaRPr lang="en-US" altLang="en-US" sz="2000" dirty="0"/>
          </a:p>
          <a:p>
            <a:pPr lvl="1"/>
            <a:r>
              <a:rPr lang="en-US" altLang="en-US" sz="2000" dirty="0"/>
              <a:t>Provide, maintain and ensure proper use of equipment</a:t>
            </a:r>
          </a:p>
          <a:p>
            <a:pPr lvl="1"/>
            <a:endParaRPr lang="en-US" altLang="en-US" sz="2000" dirty="0"/>
          </a:p>
          <a:p>
            <a:pPr lvl="1"/>
            <a:r>
              <a:rPr lang="en-US" altLang="en-US" sz="2000" dirty="0"/>
              <a:t>Evaluate permit space conditions</a:t>
            </a:r>
          </a:p>
          <a:p>
            <a:pPr lvl="1"/>
            <a:endParaRPr lang="en-US" altLang="en-US" sz="2000" dirty="0"/>
          </a:p>
          <a:p>
            <a:pPr lvl="1"/>
            <a:r>
              <a:rPr lang="en-US" altLang="en-US" sz="2000" dirty="0"/>
              <a:t>Provide for at least one attendant</a:t>
            </a:r>
          </a:p>
          <a:p>
            <a:pPr lvl="1"/>
            <a:endParaRPr lang="en-US" altLang="en-US" sz="2000" dirty="0"/>
          </a:p>
          <a:p>
            <a:pPr lvl="1"/>
            <a:r>
              <a:rPr lang="en-US" altLang="en-US" sz="2000" dirty="0"/>
              <a:t>Monitoring multiple spaces</a:t>
            </a:r>
          </a:p>
          <a:p>
            <a:pPr lvl="1"/>
            <a:endParaRPr lang="en-US" altLang="en-US" sz="675" dirty="0"/>
          </a:p>
        </p:txBody>
      </p:sp>
      <p:sp>
        <p:nvSpPr>
          <p:cNvPr id="29699" name="Content Placeholder 4">
            <a:extLst>
              <a:ext uri="{FF2B5EF4-FFF2-40B4-BE49-F238E27FC236}">
                <a16:creationId xmlns:a16="http://schemas.microsoft.com/office/drawing/2014/main" id="{03FE2973-724E-41E8-9451-3606E084816B}"/>
              </a:ext>
            </a:extLst>
          </p:cNvPr>
          <p:cNvSpPr>
            <a:spLocks noGrp="1" noChangeArrowheads="1"/>
          </p:cNvSpPr>
          <p:nvPr>
            <p:ph sz="quarter" idx="10"/>
          </p:nvPr>
        </p:nvSpPr>
        <p:spPr>
          <a:xfrm>
            <a:off x="6553200" y="629390"/>
            <a:ext cx="3352800" cy="480372"/>
          </a:xfrm>
        </p:spPr>
        <p:txBody>
          <a:bodyPr/>
          <a:lstStyle/>
          <a:p>
            <a:r>
              <a:rPr lang="en-US" altLang="en-US" sz="1800" dirty="0"/>
              <a:t>1926.1204/1910.146(d)</a:t>
            </a:r>
          </a:p>
        </p:txBody>
      </p:sp>
      <p:sp>
        <p:nvSpPr>
          <p:cNvPr id="29703" name="Title 1">
            <a:extLst>
              <a:ext uri="{FF2B5EF4-FFF2-40B4-BE49-F238E27FC236}">
                <a16:creationId xmlns:a16="http://schemas.microsoft.com/office/drawing/2014/main" id="{32126954-2E55-4D80-BA30-95A7838A1F7B}"/>
              </a:ext>
            </a:extLst>
          </p:cNvPr>
          <p:cNvSpPr>
            <a:spLocks noGrp="1" noChangeArrowheads="1"/>
          </p:cNvSpPr>
          <p:nvPr>
            <p:ph type="title"/>
          </p:nvPr>
        </p:nvSpPr>
        <p:spPr>
          <a:xfrm>
            <a:off x="622102" y="542970"/>
            <a:ext cx="6921698" cy="492443"/>
          </a:xfrm>
        </p:spPr>
        <p:txBody>
          <a:bodyPr/>
          <a:lstStyle/>
          <a:p>
            <a:r>
              <a:rPr lang="en-US" altLang="en-US" sz="3200" dirty="0"/>
              <a:t>Written Permit Space Program</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70072464-8BC9-40BB-917A-14D0BE665836}"/>
              </a:ext>
            </a:extLst>
          </p:cNvPr>
          <p:cNvSpPr>
            <a:spLocks noGrp="1" noChangeArrowheads="1"/>
          </p:cNvSpPr>
          <p:nvPr>
            <p:ph idx="1"/>
          </p:nvPr>
        </p:nvSpPr>
        <p:spPr>
          <a:xfrm>
            <a:off x="634583" y="1185012"/>
            <a:ext cx="7874834" cy="5843003"/>
          </a:xfrm>
        </p:spPr>
        <p:txBody>
          <a:bodyPr/>
          <a:lstStyle/>
          <a:p>
            <a:endParaRPr lang="en-US" altLang="en-US" sz="675" dirty="0"/>
          </a:p>
          <a:p>
            <a:r>
              <a:rPr lang="en-US" altLang="en-US" dirty="0"/>
              <a:t>D</a:t>
            </a:r>
            <a:r>
              <a:rPr lang="en-US" altLang="en-US" sz="2800" dirty="0"/>
              <a:t>esignate active the role</a:t>
            </a:r>
            <a:r>
              <a:rPr lang="en-US" altLang="en-US" dirty="0"/>
              <a:t>s:</a:t>
            </a:r>
          </a:p>
          <a:p>
            <a:pPr lvl="1"/>
            <a:r>
              <a:rPr lang="en-US" altLang="en-US" dirty="0"/>
              <a:t>Attendants</a:t>
            </a:r>
          </a:p>
          <a:p>
            <a:pPr lvl="1"/>
            <a:r>
              <a:rPr lang="en-US" altLang="en-US" dirty="0"/>
              <a:t>Entry supervisors</a:t>
            </a:r>
          </a:p>
          <a:p>
            <a:pPr lvl="1"/>
            <a:r>
              <a:rPr lang="en-US" altLang="en-US" dirty="0"/>
              <a:t>Entrants</a:t>
            </a:r>
          </a:p>
          <a:p>
            <a:pPr marL="0" indent="0">
              <a:buNone/>
            </a:pPr>
            <a:endParaRPr lang="en-US" altLang="en-US" sz="2800" dirty="0"/>
          </a:p>
          <a:p>
            <a:r>
              <a:rPr lang="en-US" altLang="en-US" dirty="0"/>
              <a:t>S</a:t>
            </a:r>
            <a:r>
              <a:rPr lang="en-US" altLang="en-US" sz="2800" dirty="0"/>
              <a:t>ummoning rescue and other emergency operations</a:t>
            </a:r>
          </a:p>
          <a:p>
            <a:pPr marL="0" indent="0">
              <a:buNone/>
            </a:pPr>
            <a:endParaRPr lang="en-US" altLang="en-US" sz="2800" dirty="0"/>
          </a:p>
          <a:p>
            <a:r>
              <a:rPr lang="en-US" altLang="en-US" sz="2800" dirty="0"/>
              <a:t>System for preparation, issuance, use and cancellation entry permit</a:t>
            </a:r>
          </a:p>
          <a:p>
            <a:pPr lvl="1"/>
            <a:endParaRPr lang="en-US" altLang="en-US" dirty="0"/>
          </a:p>
        </p:txBody>
      </p:sp>
      <p:sp>
        <p:nvSpPr>
          <p:cNvPr id="31747" name="Content Placeholder 4">
            <a:extLst>
              <a:ext uri="{FF2B5EF4-FFF2-40B4-BE49-F238E27FC236}">
                <a16:creationId xmlns:a16="http://schemas.microsoft.com/office/drawing/2014/main" id="{48C3E39B-0342-4624-B612-DD95BA256F96}"/>
              </a:ext>
            </a:extLst>
          </p:cNvPr>
          <p:cNvSpPr>
            <a:spLocks noGrp="1" noChangeArrowheads="1"/>
          </p:cNvSpPr>
          <p:nvPr>
            <p:ph sz="quarter" idx="10"/>
          </p:nvPr>
        </p:nvSpPr>
        <p:spPr>
          <a:xfrm>
            <a:off x="6966455" y="646018"/>
            <a:ext cx="1600200" cy="285750"/>
          </a:xfrm>
        </p:spPr>
        <p:txBody>
          <a:bodyPr/>
          <a:lstStyle/>
          <a:p>
            <a:r>
              <a:rPr lang="en-US" altLang="en-US" dirty="0"/>
              <a:t>1910.146(d)</a:t>
            </a:r>
          </a:p>
        </p:txBody>
      </p:sp>
      <p:sp>
        <p:nvSpPr>
          <p:cNvPr id="31748" name="Title 1">
            <a:extLst>
              <a:ext uri="{FF2B5EF4-FFF2-40B4-BE49-F238E27FC236}">
                <a16:creationId xmlns:a16="http://schemas.microsoft.com/office/drawing/2014/main" id="{1E66A0DF-4E9D-4AAE-86F6-9EED4BD5B107}"/>
              </a:ext>
            </a:extLst>
          </p:cNvPr>
          <p:cNvSpPr>
            <a:spLocks noGrp="1" noChangeArrowheads="1"/>
          </p:cNvSpPr>
          <p:nvPr>
            <p:ph type="title"/>
          </p:nvPr>
        </p:nvSpPr>
        <p:spPr>
          <a:xfrm>
            <a:off x="577345" y="537882"/>
            <a:ext cx="6917148" cy="502023"/>
          </a:xfrm>
        </p:spPr>
        <p:txBody>
          <a:bodyPr/>
          <a:lstStyle/>
          <a:p>
            <a:r>
              <a:rPr lang="en-US" altLang="en-US" sz="3200" dirty="0"/>
              <a:t>Written Permit Space Program</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0DBC4-C5E2-4A74-B284-7F9A0B14F9CC}"/>
              </a:ext>
            </a:extLst>
          </p:cNvPr>
          <p:cNvSpPr>
            <a:spLocks noGrp="1"/>
          </p:cNvSpPr>
          <p:nvPr>
            <p:ph idx="1"/>
          </p:nvPr>
        </p:nvSpPr>
        <p:spPr>
          <a:xfrm>
            <a:off x="685800" y="1219200"/>
            <a:ext cx="4343400" cy="3460376"/>
          </a:xfrm>
        </p:spPr>
        <p:txBody>
          <a:bodyPr/>
          <a:lstStyle/>
          <a:p>
            <a:r>
              <a:rPr lang="en-US" altLang="en-US" sz="2800" dirty="0"/>
              <a:t>System for concluding entry after entry completion</a:t>
            </a:r>
          </a:p>
          <a:p>
            <a:pPr marL="0" indent="0">
              <a:buNone/>
            </a:pPr>
            <a:endParaRPr lang="en-US" altLang="en-US" sz="2800" dirty="0"/>
          </a:p>
          <a:p>
            <a:r>
              <a:rPr lang="en-US" altLang="en-US" sz="2800" dirty="0"/>
              <a:t>Coordination with multiple employers</a:t>
            </a:r>
          </a:p>
          <a:p>
            <a:pPr marL="0" indent="0">
              <a:buNone/>
            </a:pPr>
            <a:endParaRPr lang="en-US" altLang="en-US" sz="2800" dirty="0"/>
          </a:p>
          <a:p>
            <a:r>
              <a:rPr lang="en-US" altLang="en-US" sz="2800" dirty="0"/>
              <a:t>System to review entry operations and permit space program</a:t>
            </a:r>
          </a:p>
          <a:p>
            <a:pPr marL="0" indent="0">
              <a:buNone/>
            </a:pPr>
            <a:endParaRPr lang="en-US" dirty="0"/>
          </a:p>
        </p:txBody>
      </p:sp>
      <p:sp>
        <p:nvSpPr>
          <p:cNvPr id="5" name="Title 1">
            <a:extLst>
              <a:ext uri="{FF2B5EF4-FFF2-40B4-BE49-F238E27FC236}">
                <a16:creationId xmlns:a16="http://schemas.microsoft.com/office/drawing/2014/main" id="{CD50F930-4DD1-4E84-B160-84EBD07D979C}"/>
              </a:ext>
            </a:extLst>
          </p:cNvPr>
          <p:cNvSpPr>
            <a:spLocks noGrp="1" noChangeArrowheads="1"/>
          </p:cNvSpPr>
          <p:nvPr>
            <p:ph type="title"/>
          </p:nvPr>
        </p:nvSpPr>
        <p:spPr>
          <a:xfrm>
            <a:off x="609600" y="580513"/>
            <a:ext cx="7924800" cy="492443"/>
          </a:xfrm>
        </p:spPr>
        <p:txBody>
          <a:bodyPr/>
          <a:lstStyle/>
          <a:p>
            <a:r>
              <a:rPr lang="en-US" altLang="en-US" sz="3200" dirty="0"/>
              <a:t>Written Permit Space Program</a:t>
            </a:r>
          </a:p>
        </p:txBody>
      </p:sp>
      <p:sp>
        <p:nvSpPr>
          <p:cNvPr id="6" name="Content Placeholder 4">
            <a:extLst>
              <a:ext uri="{FF2B5EF4-FFF2-40B4-BE49-F238E27FC236}">
                <a16:creationId xmlns:a16="http://schemas.microsoft.com/office/drawing/2014/main" id="{C97DBDF9-D4D3-433F-BF97-96926CDA028F}"/>
              </a:ext>
            </a:extLst>
          </p:cNvPr>
          <p:cNvSpPr>
            <a:spLocks noGrp="1" noChangeArrowheads="1"/>
          </p:cNvSpPr>
          <p:nvPr>
            <p:ph sz="quarter" idx="10"/>
          </p:nvPr>
        </p:nvSpPr>
        <p:spPr>
          <a:xfrm>
            <a:off x="7041630" y="623409"/>
            <a:ext cx="1600200" cy="285750"/>
          </a:xfrm>
        </p:spPr>
        <p:txBody>
          <a:bodyPr/>
          <a:lstStyle/>
          <a:p>
            <a:r>
              <a:rPr lang="en-US" altLang="en-US" dirty="0"/>
              <a:t>1910.146(d)</a:t>
            </a:r>
          </a:p>
        </p:txBody>
      </p:sp>
      <p:pic>
        <p:nvPicPr>
          <p:cNvPr id="4" name="Picture 3" descr="Table&#10;&#10;Description automatically generated">
            <a:extLst>
              <a:ext uri="{FF2B5EF4-FFF2-40B4-BE49-F238E27FC236}">
                <a16:creationId xmlns:a16="http://schemas.microsoft.com/office/drawing/2014/main" id="{5648E2DC-2B2F-42D6-9F4E-315896CBBD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7118" y="1676400"/>
            <a:ext cx="3492343" cy="4131850"/>
          </a:xfrm>
          <a:prstGeom prst="rect">
            <a:avLst/>
          </a:prstGeom>
        </p:spPr>
      </p:pic>
    </p:spTree>
    <p:extLst>
      <p:ext uri="{BB962C8B-B14F-4D97-AF65-F5344CB8AC3E}">
        <p14:creationId xmlns:p14="http://schemas.microsoft.com/office/powerpoint/2010/main" val="406719295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FF0D741-7AD3-4045-AC4D-FD2B2D1B9357}"/>
              </a:ext>
            </a:extLst>
          </p:cNvPr>
          <p:cNvSpPr>
            <a:spLocks noGrp="1" noChangeArrowheads="1"/>
          </p:cNvSpPr>
          <p:nvPr>
            <p:ph type="title"/>
          </p:nvPr>
        </p:nvSpPr>
        <p:spPr>
          <a:xfrm>
            <a:off x="609600" y="458550"/>
            <a:ext cx="7924800" cy="608751"/>
          </a:xfrm>
        </p:spPr>
        <p:txBody>
          <a:bodyPr/>
          <a:lstStyle/>
          <a:p>
            <a:r>
              <a:rPr lang="en-US" altLang="en-US" sz="3600" dirty="0"/>
              <a:t>Confined Space Entry Hierarchy</a:t>
            </a:r>
          </a:p>
        </p:txBody>
      </p:sp>
      <p:sp>
        <p:nvSpPr>
          <p:cNvPr id="33795" name="Content Placeholder 2">
            <a:extLst>
              <a:ext uri="{FF2B5EF4-FFF2-40B4-BE49-F238E27FC236}">
                <a16:creationId xmlns:a16="http://schemas.microsoft.com/office/drawing/2014/main" id="{2558087E-3CB4-4D0F-ABC8-513B3ACA3272}"/>
              </a:ext>
            </a:extLst>
          </p:cNvPr>
          <p:cNvSpPr>
            <a:spLocks noGrp="1" noChangeArrowheads="1"/>
          </p:cNvSpPr>
          <p:nvPr>
            <p:ph idx="1"/>
          </p:nvPr>
        </p:nvSpPr>
        <p:spPr>
          <a:xfrm>
            <a:off x="609600" y="1164563"/>
            <a:ext cx="8077200" cy="3543300"/>
          </a:xfrm>
        </p:spPr>
        <p:txBody>
          <a:bodyPr/>
          <a:lstStyle/>
          <a:p>
            <a:r>
              <a:rPr lang="en-US" altLang="en-US" sz="2800" dirty="0"/>
              <a:t>No “permit” space</a:t>
            </a:r>
          </a:p>
          <a:p>
            <a:endParaRPr lang="en-US" altLang="en-US" sz="300" dirty="0"/>
          </a:p>
          <a:p>
            <a:pPr lvl="1"/>
            <a:r>
              <a:rPr lang="en-US" altLang="en-US" sz="2400" dirty="0"/>
              <a:t>Entry permitted only if no hazards exist or </a:t>
            </a:r>
            <a:r>
              <a:rPr lang="en-US" altLang="en-US" sz="2400" i="1" dirty="0"/>
              <a:t>all </a:t>
            </a:r>
            <a:r>
              <a:rPr lang="en-US" altLang="en-US" sz="2400" dirty="0"/>
              <a:t>hazards are eliminated without entry</a:t>
            </a:r>
            <a:endParaRPr lang="en-US" altLang="en-US" sz="2400" b="1" i="1" u="sng" dirty="0"/>
          </a:p>
          <a:p>
            <a:pPr lvl="1"/>
            <a:endParaRPr lang="en-US" altLang="en-US" sz="750" dirty="0"/>
          </a:p>
          <a:p>
            <a:pPr lvl="1"/>
            <a:endParaRPr lang="en-US" altLang="en-US" sz="750" dirty="0"/>
          </a:p>
          <a:p>
            <a:r>
              <a:rPr lang="en-US" altLang="en-US" sz="2800" dirty="0"/>
              <a:t>Alternate entry procedures</a:t>
            </a:r>
          </a:p>
          <a:p>
            <a:endParaRPr lang="en-US" altLang="en-US" sz="300" dirty="0"/>
          </a:p>
          <a:p>
            <a:pPr lvl="1"/>
            <a:r>
              <a:rPr lang="en-US" altLang="en-US" sz="2400" dirty="0"/>
              <a:t>Only in spaces with </a:t>
            </a:r>
            <a:br>
              <a:rPr lang="en-US" altLang="en-US" sz="2400" dirty="0"/>
            </a:br>
            <a:r>
              <a:rPr lang="en-US" altLang="en-US" sz="2400" dirty="0"/>
              <a:t>controlled atmospheric hazards</a:t>
            </a:r>
          </a:p>
          <a:p>
            <a:endParaRPr lang="en-US" altLang="en-US" sz="750" dirty="0"/>
          </a:p>
          <a:p>
            <a:endParaRPr lang="en-US" altLang="en-US" sz="750" dirty="0"/>
          </a:p>
          <a:p>
            <a:r>
              <a:rPr lang="en-US" altLang="en-US" sz="2800" dirty="0"/>
              <a:t>Written </a:t>
            </a:r>
            <a:r>
              <a:rPr lang="en-US" altLang="en-US" sz="2800" b="1" dirty="0"/>
              <a:t>permit system</a:t>
            </a:r>
          </a:p>
          <a:p>
            <a:endParaRPr lang="en-US" altLang="en-US" sz="300" b="1" dirty="0"/>
          </a:p>
          <a:p>
            <a:pPr lvl="1"/>
            <a:r>
              <a:rPr lang="en-US" altLang="en-US" sz="2400" dirty="0"/>
              <a:t>Required for </a:t>
            </a:r>
            <a:r>
              <a:rPr lang="en-US" altLang="en-US" sz="2400" i="1" dirty="0"/>
              <a:t>any</a:t>
            </a:r>
            <a:r>
              <a:rPr lang="en-US" altLang="en-US" sz="2400" b="1" i="1" dirty="0"/>
              <a:t> </a:t>
            </a:r>
            <a:r>
              <a:rPr lang="en-US" altLang="en-US" sz="2400" dirty="0"/>
              <a:t>high hazard space</a:t>
            </a:r>
          </a:p>
          <a:p>
            <a:endParaRPr lang="en-US" altLang="en-US" sz="750" dirty="0"/>
          </a:p>
          <a:p>
            <a:pPr lvl="1">
              <a:buFont typeface="Symbol" panose="05050102010706020507" pitchFamily="18" charset="2"/>
              <a:buNone/>
            </a:pPr>
            <a:endParaRPr lang="en-US" altLang="en-US" b="1" i="1" dirty="0"/>
          </a:p>
          <a:p>
            <a:pPr>
              <a:buFont typeface="Wingdings" panose="05000000000000000000" pitchFamily="2" charset="2"/>
              <a:buNone/>
            </a:pPr>
            <a:r>
              <a:rPr lang="en-US" altLang="en-US" dirty="0"/>
              <a:t>	</a:t>
            </a:r>
          </a:p>
          <a:p>
            <a:endParaRPr lang="en-US" alt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824D-CB8B-4FE1-9554-0906A5531430}"/>
              </a:ext>
            </a:extLst>
          </p:cNvPr>
          <p:cNvSpPr>
            <a:spLocks noGrp="1"/>
          </p:cNvSpPr>
          <p:nvPr>
            <p:ph type="title"/>
          </p:nvPr>
        </p:nvSpPr>
        <p:spPr/>
        <p:txBody>
          <a:bodyPr/>
          <a:lstStyle/>
          <a:p>
            <a:r>
              <a:rPr lang="en-US" altLang="en-US" dirty="0"/>
              <a:t>Alternate Entry</a:t>
            </a:r>
            <a:endParaRPr lang="en-US" dirty="0"/>
          </a:p>
        </p:txBody>
      </p:sp>
      <p:sp>
        <p:nvSpPr>
          <p:cNvPr id="3" name="Content Placeholder 2">
            <a:extLst>
              <a:ext uri="{FF2B5EF4-FFF2-40B4-BE49-F238E27FC236}">
                <a16:creationId xmlns:a16="http://schemas.microsoft.com/office/drawing/2014/main" id="{A7014095-B80B-4CF3-AF31-58698074834E}"/>
              </a:ext>
            </a:extLst>
          </p:cNvPr>
          <p:cNvSpPr>
            <a:spLocks noGrp="1"/>
          </p:cNvSpPr>
          <p:nvPr>
            <p:ph idx="1"/>
          </p:nvPr>
        </p:nvSpPr>
        <p:spPr>
          <a:xfrm>
            <a:off x="609600" y="1158874"/>
            <a:ext cx="7924800" cy="4784725"/>
          </a:xfrm>
        </p:spPr>
        <p:txBody>
          <a:bodyPr/>
          <a:lstStyle/>
          <a:p>
            <a:r>
              <a:rPr lang="en-US" altLang="en-US" dirty="0"/>
              <a:t>Employers may use </a:t>
            </a:r>
            <a:r>
              <a:rPr lang="en-US" altLang="en-US" b="1" dirty="0"/>
              <a:t>alternate procedures</a:t>
            </a:r>
            <a:r>
              <a:rPr lang="en-US" altLang="en-US" dirty="0"/>
              <a:t> for entering a permit space when only hazard is actual or potential atmosphere</a:t>
            </a:r>
          </a:p>
          <a:p>
            <a:pPr lvl="1"/>
            <a:endParaRPr lang="en-US" altLang="en-US" sz="800" dirty="0"/>
          </a:p>
          <a:p>
            <a:pPr lvl="1"/>
            <a:r>
              <a:rPr lang="en-US" altLang="en-US" dirty="0"/>
              <a:t>Must demonstrate that all physical hazards in the space are eliminated or isolated through engineering controls</a:t>
            </a:r>
          </a:p>
          <a:p>
            <a:pPr lvl="1"/>
            <a:r>
              <a:rPr lang="en-US" altLang="en-US" dirty="0"/>
              <a:t>Must verify that space is safe for entry with the following:</a:t>
            </a:r>
          </a:p>
          <a:p>
            <a:pPr lvl="1"/>
            <a:endParaRPr lang="en-US" altLang="en-US" sz="800" dirty="0"/>
          </a:p>
          <a:p>
            <a:pPr lvl="2"/>
            <a:r>
              <a:rPr lang="en-US" altLang="en-US" dirty="0"/>
              <a:t>Written certification that contains date</a:t>
            </a:r>
          </a:p>
          <a:p>
            <a:pPr lvl="1"/>
            <a:endParaRPr lang="en-US" altLang="en-US" sz="800" dirty="0"/>
          </a:p>
          <a:p>
            <a:pPr lvl="2"/>
            <a:r>
              <a:rPr lang="en-US" altLang="en-US" dirty="0"/>
              <a:t>Location of space </a:t>
            </a:r>
            <a:r>
              <a:rPr lang="en-US" altLang="en-US" i="1" dirty="0"/>
              <a:t>and</a:t>
            </a:r>
          </a:p>
          <a:p>
            <a:pPr lvl="1"/>
            <a:endParaRPr lang="en-US" altLang="en-US" sz="800" dirty="0"/>
          </a:p>
          <a:p>
            <a:pPr lvl="2"/>
            <a:r>
              <a:rPr lang="en-US" altLang="en-US" dirty="0"/>
              <a:t>Signature of the person providing certification</a:t>
            </a:r>
          </a:p>
          <a:p>
            <a:pPr lvl="1"/>
            <a:endParaRPr lang="en-US" altLang="en-US" sz="800" dirty="0"/>
          </a:p>
          <a:p>
            <a:endParaRPr lang="en-US" dirty="0"/>
          </a:p>
        </p:txBody>
      </p:sp>
      <p:sp>
        <p:nvSpPr>
          <p:cNvPr id="4" name="Content Placeholder 3">
            <a:extLst>
              <a:ext uri="{FF2B5EF4-FFF2-40B4-BE49-F238E27FC236}">
                <a16:creationId xmlns:a16="http://schemas.microsoft.com/office/drawing/2014/main" id="{37D6EC1B-D9BC-46C3-ABC0-B5212F03EBE6}"/>
              </a:ext>
            </a:extLst>
          </p:cNvPr>
          <p:cNvSpPr>
            <a:spLocks noGrp="1"/>
          </p:cNvSpPr>
          <p:nvPr>
            <p:ph sz="quarter" idx="10"/>
          </p:nvPr>
        </p:nvSpPr>
        <p:spPr>
          <a:xfrm>
            <a:off x="4800600" y="609600"/>
            <a:ext cx="3810000" cy="381000"/>
          </a:xfrm>
        </p:spPr>
        <p:txBody>
          <a:bodyPr/>
          <a:lstStyle/>
          <a:p>
            <a:r>
              <a:rPr lang="en-US" altLang="en-US" dirty="0"/>
              <a:t>1910.146(c)(5)/</a:t>
            </a:r>
            <a:r>
              <a:rPr lang="en-US" dirty="0">
                <a:latin typeface="Arial" panose="020B0604020202020204" pitchFamily="34" charset="0"/>
                <a:cs typeface="Arial" panose="020B0604020202020204" pitchFamily="34" charset="0"/>
              </a:rPr>
              <a:t>1926.1203(e)(2) </a:t>
            </a:r>
            <a:endParaRPr lang="en-US" altLang="en-US" dirty="0"/>
          </a:p>
          <a:p>
            <a:endParaRPr lang="en-US" dirty="0"/>
          </a:p>
        </p:txBody>
      </p:sp>
    </p:spTree>
    <p:extLst>
      <p:ext uri="{BB962C8B-B14F-4D97-AF65-F5344CB8AC3E}">
        <p14:creationId xmlns:p14="http://schemas.microsoft.com/office/powerpoint/2010/main" val="107923861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934B057-C9BB-469F-802A-1D7CB2E29511}"/>
              </a:ext>
            </a:extLst>
          </p:cNvPr>
          <p:cNvSpPr>
            <a:spLocks noGrp="1" noChangeArrowheads="1"/>
          </p:cNvSpPr>
          <p:nvPr>
            <p:ph type="title"/>
          </p:nvPr>
        </p:nvSpPr>
        <p:spPr>
          <a:xfrm>
            <a:off x="559555" y="429062"/>
            <a:ext cx="6596984" cy="553998"/>
          </a:xfrm>
        </p:spPr>
        <p:txBody>
          <a:bodyPr/>
          <a:lstStyle/>
          <a:p>
            <a:r>
              <a:rPr lang="en-US" altLang="en-US" sz="3600" dirty="0"/>
              <a:t>Alternate Entry</a:t>
            </a:r>
          </a:p>
        </p:txBody>
      </p:sp>
      <p:sp>
        <p:nvSpPr>
          <p:cNvPr id="37891" name="Content Placeholder 2">
            <a:extLst>
              <a:ext uri="{FF2B5EF4-FFF2-40B4-BE49-F238E27FC236}">
                <a16:creationId xmlns:a16="http://schemas.microsoft.com/office/drawing/2014/main" id="{9E5FFCF4-624C-4AD7-830E-F3E52AC4626C}"/>
              </a:ext>
            </a:extLst>
          </p:cNvPr>
          <p:cNvSpPr>
            <a:spLocks noGrp="1"/>
          </p:cNvSpPr>
          <p:nvPr>
            <p:ph idx="1"/>
          </p:nvPr>
        </p:nvSpPr>
        <p:spPr>
          <a:xfrm>
            <a:off x="577948" y="1129179"/>
            <a:ext cx="5670452" cy="4585820"/>
          </a:xfrm>
        </p:spPr>
        <p:txBody>
          <a:bodyPr/>
          <a:lstStyle/>
          <a:p>
            <a:pPr>
              <a:defRPr/>
            </a:pPr>
            <a:r>
              <a:rPr lang="en-US" sz="2800" dirty="0"/>
              <a:t>Employees must be trained</a:t>
            </a:r>
          </a:p>
          <a:p>
            <a:pPr marL="0" indent="0">
              <a:buNone/>
              <a:defRPr/>
            </a:pPr>
            <a:endParaRPr lang="en-US" sz="2800" dirty="0"/>
          </a:p>
          <a:p>
            <a:pPr>
              <a:defRPr/>
            </a:pPr>
            <a:r>
              <a:rPr lang="en-US" sz="2800" dirty="0"/>
              <a:t>Atmosphere tested before and during entry</a:t>
            </a:r>
          </a:p>
          <a:p>
            <a:pPr marL="0" indent="0">
              <a:buNone/>
              <a:defRPr/>
            </a:pPr>
            <a:endParaRPr lang="en-US" sz="2800" dirty="0"/>
          </a:p>
          <a:p>
            <a:pPr>
              <a:defRPr/>
            </a:pPr>
            <a:r>
              <a:rPr lang="en-US" sz="2800" dirty="0"/>
              <a:t>Continuous forced air ventilation</a:t>
            </a:r>
          </a:p>
          <a:p>
            <a:pPr marL="0" indent="0">
              <a:buNone/>
              <a:defRPr/>
            </a:pPr>
            <a:endParaRPr lang="en-US" sz="2800" dirty="0"/>
          </a:p>
          <a:p>
            <a:pPr>
              <a:defRPr/>
            </a:pPr>
            <a:r>
              <a:rPr lang="en-US" sz="2800" dirty="0"/>
              <a:t>If a hazardous atmosphere is detected, or ventilation stops, the space must be promptly exited</a:t>
            </a:r>
          </a:p>
        </p:txBody>
      </p:sp>
      <p:sp>
        <p:nvSpPr>
          <p:cNvPr id="35844" name="Content Placeholder 6">
            <a:extLst>
              <a:ext uri="{FF2B5EF4-FFF2-40B4-BE49-F238E27FC236}">
                <a16:creationId xmlns:a16="http://schemas.microsoft.com/office/drawing/2014/main" id="{941E12E3-B628-4BC5-8B9A-F07A6C3BA143}"/>
              </a:ext>
            </a:extLst>
          </p:cNvPr>
          <p:cNvSpPr>
            <a:spLocks noGrp="1" noChangeArrowheads="1"/>
          </p:cNvSpPr>
          <p:nvPr>
            <p:ph sz="quarter" idx="10"/>
          </p:nvPr>
        </p:nvSpPr>
        <p:spPr>
          <a:xfrm>
            <a:off x="4876800" y="599793"/>
            <a:ext cx="3810000" cy="495227"/>
          </a:xfrm>
        </p:spPr>
        <p:txBody>
          <a:bodyPr/>
          <a:lstStyle/>
          <a:p>
            <a:r>
              <a:rPr lang="en-US" altLang="en-US" dirty="0"/>
              <a:t>1910.146(c)(5)/</a:t>
            </a:r>
            <a:r>
              <a:rPr lang="en-US" dirty="0">
                <a:latin typeface="Arial" panose="020B0604020202020204" pitchFamily="34" charset="0"/>
                <a:cs typeface="Arial" panose="020B0604020202020204" pitchFamily="34" charset="0"/>
              </a:rPr>
              <a:t>1926.1203(e)(2) </a:t>
            </a:r>
            <a:endParaRPr lang="en-US" altLang="en-US" dirty="0"/>
          </a:p>
        </p:txBody>
      </p:sp>
      <p:pic>
        <p:nvPicPr>
          <p:cNvPr id="3" name="Picture 2" descr="A picture containing person, holding, person, food&#10;&#10;Description automatically generated">
            <a:extLst>
              <a:ext uri="{FF2B5EF4-FFF2-40B4-BE49-F238E27FC236}">
                <a16:creationId xmlns:a16="http://schemas.microsoft.com/office/drawing/2014/main" id="{A240F7C5-9230-4734-87CD-2D526C853B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3133354"/>
            <a:ext cx="2196106" cy="2581645"/>
          </a:xfrm>
          <a:prstGeom prst="rect">
            <a:avLst/>
          </a:prstGeom>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solidFill>
                  <a:srgbClr val="012D91"/>
                </a:solidFill>
              </a:rPr>
              <a:t>General Requirements</a:t>
            </a:r>
            <a:endParaRPr lang="en-US" altLang="en-US"/>
          </a:p>
        </p:txBody>
      </p:sp>
      <p:sp>
        <p:nvSpPr>
          <p:cNvPr id="32771" name="Content Placeholder 2"/>
          <p:cNvSpPr>
            <a:spLocks noGrp="1"/>
          </p:cNvSpPr>
          <p:nvPr>
            <p:ph idx="1"/>
          </p:nvPr>
        </p:nvSpPr>
        <p:spPr>
          <a:xfrm>
            <a:off x="533400" y="1219200"/>
            <a:ext cx="8001000" cy="4724400"/>
          </a:xfrm>
        </p:spPr>
        <p:txBody>
          <a:bodyPr/>
          <a:lstStyle/>
          <a:p>
            <a:pPr>
              <a:defRPr/>
            </a:pPr>
            <a:r>
              <a:rPr lang="en-US" altLang="en-US" dirty="0"/>
              <a:t>Continuous forced air ventilation</a:t>
            </a:r>
          </a:p>
          <a:p>
            <a:pPr lvl="1">
              <a:defRPr/>
            </a:pPr>
            <a:endParaRPr lang="en-US" altLang="en-US" sz="800" dirty="0"/>
          </a:p>
          <a:p>
            <a:pPr lvl="1">
              <a:defRPr/>
            </a:pPr>
            <a:r>
              <a:rPr lang="en-US" dirty="0"/>
              <a:t>Employees must n</a:t>
            </a:r>
            <a:r>
              <a:rPr lang="en-US" altLang="en-US" dirty="0"/>
              <a:t>ot enter the space until forced air ventilation has eliminated any hazardous atmosphere</a:t>
            </a:r>
          </a:p>
          <a:p>
            <a:pPr lvl="1">
              <a:defRPr/>
            </a:pPr>
            <a:endParaRPr lang="en-US" altLang="en-US" sz="800" dirty="0"/>
          </a:p>
          <a:p>
            <a:pPr lvl="1">
              <a:defRPr/>
            </a:pPr>
            <a:r>
              <a:rPr lang="en-US" kern="1200" dirty="0"/>
              <a:t>Be so directed as to ventilate immediate areas where an employee is/will be present within the space and continue until all employees have left space</a:t>
            </a:r>
          </a:p>
          <a:p>
            <a:pPr lvl="1">
              <a:defRPr/>
            </a:pPr>
            <a:endParaRPr lang="en-US" altLang="en-US" sz="800" kern="1200" dirty="0"/>
          </a:p>
          <a:p>
            <a:pPr lvl="1">
              <a:defRPr/>
            </a:pPr>
            <a:r>
              <a:rPr lang="en-US" kern="1200" dirty="0"/>
              <a:t>Air supply for forced air ventilation must be from a clean source and must not increase hazards in space</a:t>
            </a:r>
          </a:p>
          <a:p>
            <a:pPr lvl="1">
              <a:defRPr/>
            </a:pPr>
            <a:endParaRPr lang="en-US" altLang="en-US" dirty="0"/>
          </a:p>
        </p:txBody>
      </p:sp>
      <p:sp>
        <p:nvSpPr>
          <p:cNvPr id="46084" name="Content Placeholder 3"/>
          <p:cNvSpPr>
            <a:spLocks noGrp="1"/>
          </p:cNvSpPr>
          <p:nvPr>
            <p:ph sz="quarter" idx="10"/>
          </p:nvPr>
        </p:nvSpPr>
        <p:spPr>
          <a:xfrm>
            <a:off x="5867400" y="609600"/>
            <a:ext cx="3124200" cy="381000"/>
          </a:xfrm>
        </p:spPr>
        <p:txBody>
          <a:bodyPr/>
          <a:lstStyle/>
          <a:p>
            <a:r>
              <a:rPr lang="en-US" altLang="en-US" sz="1800"/>
              <a:t>1926.1203(e)(2)(v)(A)-(C)</a:t>
            </a:r>
          </a:p>
          <a:p>
            <a:endParaRPr lang="en-US" altLang="en-US"/>
          </a:p>
        </p:txBody>
      </p:sp>
    </p:spTree>
    <p:extLst>
      <p:ext uri="{BB962C8B-B14F-4D97-AF65-F5344CB8AC3E}">
        <p14:creationId xmlns:p14="http://schemas.microsoft.com/office/powerpoint/2010/main" val="214136391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40D8DCF-154C-41DF-B245-C6DFDBD96846}"/>
              </a:ext>
            </a:extLst>
          </p:cNvPr>
          <p:cNvSpPr>
            <a:spLocks noGrp="1" noChangeArrowheads="1"/>
          </p:cNvSpPr>
          <p:nvPr>
            <p:ph type="title"/>
          </p:nvPr>
        </p:nvSpPr>
        <p:spPr>
          <a:xfrm>
            <a:off x="626887" y="499328"/>
            <a:ext cx="5943600" cy="553998"/>
          </a:xfrm>
        </p:spPr>
        <p:txBody>
          <a:bodyPr/>
          <a:lstStyle/>
          <a:p>
            <a:r>
              <a:rPr lang="en-US" altLang="en-US" sz="3600" dirty="0"/>
              <a:t>Permit System </a:t>
            </a:r>
          </a:p>
        </p:txBody>
      </p:sp>
      <p:sp>
        <p:nvSpPr>
          <p:cNvPr id="37891" name="Content Placeholder 2">
            <a:extLst>
              <a:ext uri="{FF2B5EF4-FFF2-40B4-BE49-F238E27FC236}">
                <a16:creationId xmlns:a16="http://schemas.microsoft.com/office/drawing/2014/main" id="{E193D39B-00A2-4BDB-B8C8-7CAED4F5453E}"/>
              </a:ext>
            </a:extLst>
          </p:cNvPr>
          <p:cNvSpPr>
            <a:spLocks noGrp="1" noChangeArrowheads="1"/>
          </p:cNvSpPr>
          <p:nvPr>
            <p:ph idx="1"/>
          </p:nvPr>
        </p:nvSpPr>
        <p:spPr>
          <a:xfrm>
            <a:off x="626886" y="1269626"/>
            <a:ext cx="7907513" cy="5089046"/>
          </a:xfrm>
        </p:spPr>
        <p:txBody>
          <a:bodyPr/>
          <a:lstStyle/>
          <a:p>
            <a:r>
              <a:rPr lang="en-US" altLang="en-US" sz="2800" dirty="0"/>
              <a:t>Written procedure for preparing and issuing permits for entry and returning permit space to service</a:t>
            </a:r>
          </a:p>
          <a:p>
            <a:endParaRPr lang="en-US" altLang="en-US" sz="600" dirty="0"/>
          </a:p>
          <a:p>
            <a:endParaRPr lang="en-US" altLang="en-US" sz="600" dirty="0"/>
          </a:p>
          <a:p>
            <a:r>
              <a:rPr lang="en-US" altLang="en-US" sz="2800" dirty="0"/>
              <a:t>Requirements:</a:t>
            </a:r>
          </a:p>
          <a:p>
            <a:endParaRPr lang="en-US" altLang="en-US" sz="300" dirty="0"/>
          </a:p>
          <a:p>
            <a:pPr lvl="1"/>
            <a:r>
              <a:rPr lang="en-US" altLang="en-US" sz="2400" dirty="0"/>
              <a:t>Document completion of required measures</a:t>
            </a:r>
          </a:p>
          <a:p>
            <a:pPr lvl="1"/>
            <a:r>
              <a:rPr lang="en-US" altLang="en-US" sz="2400" dirty="0"/>
              <a:t>Permit availability</a:t>
            </a:r>
          </a:p>
          <a:p>
            <a:pPr lvl="1"/>
            <a:r>
              <a:rPr lang="en-US" altLang="en-US" sz="2400" dirty="0"/>
              <a:t>Supervisor signature</a:t>
            </a:r>
          </a:p>
          <a:p>
            <a:pPr lvl="1"/>
            <a:r>
              <a:rPr lang="en-US" altLang="en-US" sz="2400" dirty="0"/>
              <a:t>Activity (job) duration</a:t>
            </a:r>
          </a:p>
          <a:p>
            <a:pPr lvl="1"/>
            <a:r>
              <a:rPr lang="en-US" altLang="en-US" sz="2400" dirty="0"/>
              <a:t>Permit termination/cancellation (1 year)</a:t>
            </a:r>
            <a:endParaRPr lang="en-US" altLang="en-US" sz="2400" i="1" dirty="0"/>
          </a:p>
        </p:txBody>
      </p:sp>
      <p:sp>
        <p:nvSpPr>
          <p:cNvPr id="37892" name="Content Placeholder 6">
            <a:extLst>
              <a:ext uri="{FF2B5EF4-FFF2-40B4-BE49-F238E27FC236}">
                <a16:creationId xmlns:a16="http://schemas.microsoft.com/office/drawing/2014/main" id="{14889A1F-F83B-4C75-9653-42E030EB520C}"/>
              </a:ext>
            </a:extLst>
          </p:cNvPr>
          <p:cNvSpPr>
            <a:spLocks noGrp="1" noChangeArrowheads="1"/>
          </p:cNvSpPr>
          <p:nvPr>
            <p:ph sz="quarter" idx="10"/>
          </p:nvPr>
        </p:nvSpPr>
        <p:spPr>
          <a:xfrm>
            <a:off x="5486400" y="685800"/>
            <a:ext cx="2934793" cy="367525"/>
          </a:xfrm>
        </p:spPr>
        <p:txBody>
          <a:bodyPr/>
          <a:lstStyle/>
          <a:p>
            <a:r>
              <a:rPr lang="en-US" altLang="en-US" dirty="0"/>
              <a:t>1910.146(e), 1926.1206</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Title 1">
            <a:extLst>
              <a:ext uri="{FF2B5EF4-FFF2-40B4-BE49-F238E27FC236}">
                <a16:creationId xmlns:a16="http://schemas.microsoft.com/office/drawing/2014/main" id="{5AE888DC-7F98-45F8-A821-37FA9F1AD791}"/>
              </a:ext>
            </a:extLst>
          </p:cNvPr>
          <p:cNvSpPr>
            <a:spLocks noGrp="1" noChangeArrowheads="1"/>
          </p:cNvSpPr>
          <p:nvPr>
            <p:ph type="title"/>
          </p:nvPr>
        </p:nvSpPr>
        <p:spPr>
          <a:xfrm>
            <a:off x="634093" y="544967"/>
            <a:ext cx="7924800" cy="553998"/>
          </a:xfrm>
        </p:spPr>
        <p:txBody>
          <a:bodyPr/>
          <a:lstStyle/>
          <a:p>
            <a:r>
              <a:rPr lang="en-US" altLang="en-US" sz="3600" dirty="0"/>
              <a:t>Entry Permit </a:t>
            </a:r>
            <a:r>
              <a:rPr lang="en-US" altLang="en-US" dirty="0"/>
              <a:t>				</a:t>
            </a:r>
          </a:p>
        </p:txBody>
      </p:sp>
      <p:sp>
        <p:nvSpPr>
          <p:cNvPr id="39938" name="Content Placeholder 2">
            <a:extLst>
              <a:ext uri="{FF2B5EF4-FFF2-40B4-BE49-F238E27FC236}">
                <a16:creationId xmlns:a16="http://schemas.microsoft.com/office/drawing/2014/main" id="{707802C7-759D-44CD-BB8B-931130F891E0}"/>
              </a:ext>
            </a:extLst>
          </p:cNvPr>
          <p:cNvSpPr>
            <a:spLocks noGrp="1" noChangeArrowheads="1"/>
          </p:cNvSpPr>
          <p:nvPr>
            <p:ph idx="1"/>
          </p:nvPr>
        </p:nvSpPr>
        <p:spPr>
          <a:xfrm>
            <a:off x="634093" y="1285876"/>
            <a:ext cx="7875814" cy="3600450"/>
          </a:xfrm>
        </p:spPr>
        <p:txBody>
          <a:bodyPr/>
          <a:lstStyle/>
          <a:p>
            <a:r>
              <a:rPr lang="en-US" altLang="en-US" dirty="0"/>
              <a:t>Entry permit shall identify:</a:t>
            </a:r>
          </a:p>
          <a:p>
            <a:endParaRPr lang="en-US" altLang="en-US" sz="675" dirty="0"/>
          </a:p>
          <a:p>
            <a:pPr lvl="1"/>
            <a:r>
              <a:rPr lang="en-US" altLang="en-US" dirty="0"/>
              <a:t>Space to be entered</a:t>
            </a:r>
          </a:p>
          <a:p>
            <a:pPr lvl="1"/>
            <a:endParaRPr lang="en-US" altLang="en-US" sz="675" dirty="0"/>
          </a:p>
          <a:p>
            <a:pPr lvl="1"/>
            <a:r>
              <a:rPr lang="en-US" altLang="en-US" dirty="0"/>
              <a:t>Purpose of entry</a:t>
            </a:r>
          </a:p>
          <a:p>
            <a:pPr lvl="1"/>
            <a:endParaRPr lang="en-US" altLang="en-US" sz="675" dirty="0"/>
          </a:p>
          <a:p>
            <a:pPr lvl="1"/>
            <a:r>
              <a:rPr lang="en-US" altLang="en-US" dirty="0"/>
              <a:t>Date and duration</a:t>
            </a:r>
          </a:p>
          <a:p>
            <a:pPr lvl="1"/>
            <a:endParaRPr lang="en-US" altLang="en-US" sz="675" dirty="0"/>
          </a:p>
          <a:p>
            <a:pPr lvl="1"/>
            <a:r>
              <a:rPr lang="en-US" altLang="en-US" dirty="0"/>
              <a:t>Authorized entrants</a:t>
            </a:r>
          </a:p>
          <a:p>
            <a:pPr lvl="1"/>
            <a:endParaRPr lang="en-US" altLang="en-US" sz="675" dirty="0"/>
          </a:p>
          <a:p>
            <a:pPr lvl="1"/>
            <a:r>
              <a:rPr lang="en-US" altLang="en-US" dirty="0"/>
              <a:t>Personnel (attendant and supervisor)</a:t>
            </a:r>
          </a:p>
          <a:p>
            <a:pPr lvl="1"/>
            <a:endParaRPr lang="en-US" altLang="en-US" sz="675" dirty="0"/>
          </a:p>
          <a:p>
            <a:pPr lvl="1"/>
            <a:r>
              <a:rPr lang="en-US" altLang="en-US" dirty="0"/>
              <a:t>Hazards within the space</a:t>
            </a:r>
          </a:p>
          <a:p>
            <a:pPr lvl="1"/>
            <a:endParaRPr lang="en-US" altLang="en-US" sz="675" dirty="0"/>
          </a:p>
          <a:p>
            <a:pPr lvl="1"/>
            <a:r>
              <a:rPr lang="en-US" altLang="en-US" dirty="0"/>
              <a:t>Isolation of space</a:t>
            </a:r>
          </a:p>
          <a:p>
            <a:pPr lvl="1"/>
            <a:endParaRPr lang="en-US" altLang="en-US" sz="675" dirty="0"/>
          </a:p>
          <a:p>
            <a:pPr lvl="1"/>
            <a:r>
              <a:rPr lang="en-US" altLang="en-US" dirty="0"/>
              <a:t>Acceptable entry conditions</a:t>
            </a:r>
          </a:p>
        </p:txBody>
      </p:sp>
      <p:sp>
        <p:nvSpPr>
          <p:cNvPr id="39939" name="Content Placeholder 6">
            <a:extLst>
              <a:ext uri="{FF2B5EF4-FFF2-40B4-BE49-F238E27FC236}">
                <a16:creationId xmlns:a16="http://schemas.microsoft.com/office/drawing/2014/main" id="{149EB070-7036-4AC1-831D-D129D7EBA347}"/>
              </a:ext>
            </a:extLst>
          </p:cNvPr>
          <p:cNvSpPr>
            <a:spLocks noGrp="1" noChangeArrowheads="1"/>
          </p:cNvSpPr>
          <p:nvPr>
            <p:ph sz="quarter" idx="10"/>
          </p:nvPr>
        </p:nvSpPr>
        <p:spPr>
          <a:xfrm>
            <a:off x="5486400" y="664951"/>
            <a:ext cx="3023507" cy="434014"/>
          </a:xfrm>
        </p:spPr>
        <p:txBody>
          <a:bodyPr/>
          <a:lstStyle/>
          <a:p>
            <a:r>
              <a:rPr lang="en-US" altLang="en-US" dirty="0"/>
              <a:t>1910.146(f), 1926.1206</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5C8AD25-9163-437D-9D46-65285B9EAB20}"/>
              </a:ext>
            </a:extLst>
          </p:cNvPr>
          <p:cNvSpPr>
            <a:spLocks noGrp="1" noChangeArrowheads="1"/>
          </p:cNvSpPr>
          <p:nvPr>
            <p:ph type="title"/>
          </p:nvPr>
        </p:nvSpPr>
        <p:spPr/>
        <p:txBody>
          <a:bodyPr/>
          <a:lstStyle/>
          <a:p>
            <a:r>
              <a:rPr lang="en-US" altLang="en-US" dirty="0"/>
              <a:t>Entry Permit 				</a:t>
            </a:r>
          </a:p>
        </p:txBody>
      </p:sp>
      <p:sp>
        <p:nvSpPr>
          <p:cNvPr id="46083" name="Content Placeholder 2">
            <a:extLst>
              <a:ext uri="{FF2B5EF4-FFF2-40B4-BE49-F238E27FC236}">
                <a16:creationId xmlns:a16="http://schemas.microsoft.com/office/drawing/2014/main" id="{C18DC964-AFFF-4314-8E65-DE4CC86AC626}"/>
              </a:ext>
            </a:extLst>
          </p:cNvPr>
          <p:cNvSpPr>
            <a:spLocks noGrp="1"/>
          </p:cNvSpPr>
          <p:nvPr>
            <p:ph idx="1"/>
          </p:nvPr>
        </p:nvSpPr>
        <p:spPr>
          <a:xfrm>
            <a:off x="609600" y="1215400"/>
            <a:ext cx="5105400" cy="3600450"/>
          </a:xfrm>
        </p:spPr>
        <p:txBody>
          <a:bodyPr/>
          <a:lstStyle/>
          <a:p>
            <a:pPr>
              <a:defRPr/>
            </a:pPr>
            <a:r>
              <a:rPr lang="en-US" altLang="en-US" dirty="0"/>
              <a:t>Additional requirements</a:t>
            </a:r>
          </a:p>
          <a:p>
            <a:pPr>
              <a:defRPr/>
            </a:pPr>
            <a:endParaRPr lang="en-US" altLang="en-US" sz="600" dirty="0"/>
          </a:p>
          <a:p>
            <a:pPr lvl="1">
              <a:defRPr/>
            </a:pPr>
            <a:r>
              <a:rPr lang="en-US" altLang="en-US" dirty="0"/>
              <a:t>Air monitoring test results</a:t>
            </a:r>
          </a:p>
          <a:p>
            <a:pPr lvl="1">
              <a:defRPr/>
            </a:pPr>
            <a:endParaRPr lang="en-US" altLang="en-US" sz="675" dirty="0"/>
          </a:p>
          <a:p>
            <a:pPr lvl="1">
              <a:defRPr/>
            </a:pPr>
            <a:r>
              <a:rPr lang="en-US" altLang="en-US" dirty="0"/>
              <a:t>Specifies safety equipment/PPE</a:t>
            </a:r>
          </a:p>
          <a:p>
            <a:pPr lvl="1">
              <a:defRPr/>
            </a:pPr>
            <a:endParaRPr lang="en-US" altLang="en-US" sz="675" dirty="0"/>
          </a:p>
          <a:p>
            <a:pPr lvl="1">
              <a:defRPr/>
            </a:pPr>
            <a:r>
              <a:rPr lang="en-US" altLang="en-US" dirty="0"/>
              <a:t>Methods used to control the hazards</a:t>
            </a:r>
          </a:p>
          <a:p>
            <a:pPr lvl="1">
              <a:defRPr/>
            </a:pPr>
            <a:endParaRPr lang="en-US" altLang="en-US" sz="675" dirty="0"/>
          </a:p>
          <a:p>
            <a:pPr lvl="1">
              <a:defRPr/>
            </a:pPr>
            <a:r>
              <a:rPr lang="en-US" altLang="en-US" dirty="0"/>
              <a:t>Communication procedures</a:t>
            </a:r>
          </a:p>
          <a:p>
            <a:pPr lvl="1">
              <a:defRPr/>
            </a:pPr>
            <a:endParaRPr lang="en-US" altLang="en-US" sz="675" dirty="0"/>
          </a:p>
          <a:p>
            <a:pPr lvl="1">
              <a:defRPr/>
            </a:pPr>
            <a:r>
              <a:rPr lang="en-US" altLang="en-US" dirty="0"/>
              <a:t>Rescue and emergency services</a:t>
            </a:r>
          </a:p>
          <a:p>
            <a:pPr lvl="2">
              <a:defRPr/>
            </a:pPr>
            <a:endParaRPr lang="en-US" altLang="en-US" sz="675" dirty="0"/>
          </a:p>
          <a:p>
            <a:pPr lvl="2">
              <a:defRPr/>
            </a:pPr>
            <a:r>
              <a:rPr lang="en-US" altLang="en-US" i="1" dirty="0"/>
              <a:t>Name and telephone number of the rescue service</a:t>
            </a:r>
          </a:p>
          <a:p>
            <a:pPr marL="342900" lvl="1" indent="0">
              <a:buNone/>
              <a:defRPr/>
            </a:pPr>
            <a:endParaRPr lang="en-US" altLang="en-US" i="1" dirty="0"/>
          </a:p>
        </p:txBody>
      </p:sp>
      <p:sp>
        <p:nvSpPr>
          <p:cNvPr id="41988" name="Content Placeholder 6">
            <a:extLst>
              <a:ext uri="{FF2B5EF4-FFF2-40B4-BE49-F238E27FC236}">
                <a16:creationId xmlns:a16="http://schemas.microsoft.com/office/drawing/2014/main" id="{B29D18A0-682D-4EBA-B249-42157578B6C9}"/>
              </a:ext>
            </a:extLst>
          </p:cNvPr>
          <p:cNvSpPr>
            <a:spLocks noGrp="1" noChangeArrowheads="1"/>
          </p:cNvSpPr>
          <p:nvPr>
            <p:ph sz="quarter" idx="10"/>
          </p:nvPr>
        </p:nvSpPr>
        <p:spPr>
          <a:xfrm>
            <a:off x="5565649" y="601437"/>
            <a:ext cx="2971799" cy="396875"/>
          </a:xfrm>
        </p:spPr>
        <p:txBody>
          <a:bodyPr/>
          <a:lstStyle/>
          <a:p>
            <a:r>
              <a:rPr lang="en-US" altLang="en-US" dirty="0"/>
              <a:t>1910.146(f)/1926.1206</a:t>
            </a:r>
          </a:p>
        </p:txBody>
      </p:sp>
      <p:sp>
        <p:nvSpPr>
          <p:cNvPr id="41989" name="Picture 1">
            <a:extLst>
              <a:ext uri="{FF2B5EF4-FFF2-40B4-BE49-F238E27FC236}">
                <a16:creationId xmlns:a16="http://schemas.microsoft.com/office/drawing/2014/main" id="{A42E76C4-F2A0-4256-93CD-8C9F95973F4E}"/>
              </a:ext>
            </a:extLst>
          </p:cNvPr>
          <p:cNvSpPr>
            <a:spLocks noChangeAspect="1"/>
          </p:cNvSpPr>
          <p:nvPr/>
        </p:nvSpPr>
        <p:spPr bwMode="auto">
          <a:xfrm>
            <a:off x="5715000" y="4035030"/>
            <a:ext cx="1752600" cy="126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eaLnBrk="0" fontAlgn="base" hangingPunct="0">
              <a:spcBef>
                <a:spcPct val="0"/>
              </a:spcBef>
              <a:spcAft>
                <a:spcPct val="0"/>
              </a:spcAft>
            </a:pPr>
            <a:endParaRPr lang="en-US" altLang="en-US" sz="2700">
              <a:solidFill>
                <a:srgbClr val="000000"/>
              </a:solidFill>
            </a:endParaRPr>
          </a:p>
        </p:txBody>
      </p:sp>
      <p:pic>
        <p:nvPicPr>
          <p:cNvPr id="9" name="Picture 8" descr="A picture containing person, holding, person, food&#10;&#10;Description automatically generated">
            <a:extLst>
              <a:ext uri="{FF2B5EF4-FFF2-40B4-BE49-F238E27FC236}">
                <a16:creationId xmlns:a16="http://schemas.microsoft.com/office/drawing/2014/main" id="{74890B15-BD62-4AEA-B049-D5DC651527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2327158"/>
            <a:ext cx="2881906" cy="3387841"/>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D69C-89A1-4F22-B823-C805068F4EEE}"/>
              </a:ext>
            </a:extLst>
          </p:cNvPr>
          <p:cNvSpPr>
            <a:spLocks noGrp="1"/>
          </p:cNvSpPr>
          <p:nvPr>
            <p:ph type="title"/>
          </p:nvPr>
        </p:nvSpPr>
        <p:spPr>
          <a:xfrm>
            <a:off x="609600" y="457202"/>
            <a:ext cx="7924800" cy="553998"/>
          </a:xfrm>
        </p:spPr>
        <p:txBody>
          <a:bodyPr/>
          <a:lstStyle/>
          <a:p>
            <a:r>
              <a:rPr lang="en-US" dirty="0"/>
              <a:t>Enforcement</a:t>
            </a:r>
            <a:endParaRPr lang="en-US" sz="3600" dirty="0"/>
          </a:p>
        </p:txBody>
      </p:sp>
      <p:sp>
        <p:nvSpPr>
          <p:cNvPr id="3" name="Content Placeholder 2">
            <a:extLst>
              <a:ext uri="{FF2B5EF4-FFF2-40B4-BE49-F238E27FC236}">
                <a16:creationId xmlns:a16="http://schemas.microsoft.com/office/drawing/2014/main" id="{C5E9316E-1865-4B4B-A4AD-6F32AA5B2C2C}"/>
              </a:ext>
            </a:extLst>
          </p:cNvPr>
          <p:cNvSpPr>
            <a:spLocks noGrp="1"/>
          </p:cNvSpPr>
          <p:nvPr>
            <p:ph idx="1"/>
          </p:nvPr>
        </p:nvSpPr>
        <p:spPr>
          <a:xfrm>
            <a:off x="609600" y="1219200"/>
            <a:ext cx="7924800" cy="4724400"/>
          </a:xfrm>
        </p:spPr>
        <p:txBody>
          <a:bodyPr/>
          <a:lstStyle/>
          <a:p>
            <a:r>
              <a:rPr lang="en-US" altLang="en-US" dirty="0"/>
              <a:t>NC adopted the OSHA Confined Spaces in Construction standard verbatim</a:t>
            </a:r>
          </a:p>
          <a:p>
            <a:endParaRPr lang="en-US" altLang="en-US" sz="800" dirty="0"/>
          </a:p>
          <a:p>
            <a:pPr lvl="1"/>
            <a:r>
              <a:rPr lang="en-US" altLang="en-US" dirty="0"/>
              <a:t>Effective date of October 2, 2015 </a:t>
            </a:r>
          </a:p>
          <a:p>
            <a:pPr lvl="1"/>
            <a:r>
              <a:rPr lang="en-US" altLang="en-US" dirty="0"/>
              <a:t>Delayed enforcement of some sections until January 8, 2016 </a:t>
            </a:r>
          </a:p>
          <a:p>
            <a:pPr lvl="1"/>
            <a:r>
              <a:rPr lang="en-US" altLang="en-US" dirty="0"/>
              <a:t>Now in full effect under Subpart AA 1926. </a:t>
            </a:r>
          </a:p>
          <a:p>
            <a:pPr lvl="1"/>
            <a:r>
              <a:rPr lang="en-US" altLang="en-US" dirty="0"/>
              <a:t>In comparison,1910.146 became effective on Nov 4, 1994.</a:t>
            </a:r>
          </a:p>
          <a:p>
            <a:r>
              <a:rPr lang="en-US" altLang="en-US" dirty="0"/>
              <a:t>CPL 02-00-100 </a:t>
            </a:r>
            <a:r>
              <a:rPr lang="en-US" dirty="0"/>
              <a:t>Confined Spaces-PRCS space inspection instructions for CSHO’s.</a:t>
            </a:r>
          </a:p>
          <a:p>
            <a:r>
              <a:rPr lang="en-US" b="1" dirty="0"/>
              <a:t>NO CSHO is to enter a CS/ PRCS.     </a:t>
            </a:r>
          </a:p>
          <a:p>
            <a:pPr lvl="1"/>
            <a:endParaRPr lang="en-US" dirty="0"/>
          </a:p>
        </p:txBody>
      </p:sp>
    </p:spTree>
    <p:extLst>
      <p:ext uri="{BB962C8B-B14F-4D97-AF65-F5344CB8AC3E}">
        <p14:creationId xmlns:p14="http://schemas.microsoft.com/office/powerpoint/2010/main" val="190690975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a:extLst>
              <a:ext uri="{FF2B5EF4-FFF2-40B4-BE49-F238E27FC236}">
                <a16:creationId xmlns:a16="http://schemas.microsoft.com/office/drawing/2014/main" id="{263FFC71-B67F-4549-A77B-49D9A91ED2CA}"/>
              </a:ext>
            </a:extLst>
          </p:cNvPr>
          <p:cNvSpPr>
            <a:spLocks noGrp="1" noChangeArrowheads="1"/>
          </p:cNvSpPr>
          <p:nvPr>
            <p:ph type="title"/>
          </p:nvPr>
        </p:nvSpPr>
        <p:spPr>
          <a:xfrm>
            <a:off x="533400" y="315729"/>
            <a:ext cx="6705600" cy="1107996"/>
          </a:xfrm>
        </p:spPr>
        <p:txBody>
          <a:bodyPr/>
          <a:lstStyle/>
          <a:p>
            <a:r>
              <a:rPr lang="en-US" altLang="en-US"/>
              <a:t>Air Monitoring and Ventilation</a:t>
            </a:r>
            <a:endParaRPr lang="en-US" altLang="en-US" dirty="0"/>
          </a:p>
        </p:txBody>
      </p:sp>
      <p:pic>
        <p:nvPicPr>
          <p:cNvPr id="7" name="Picture 6" descr="Diagram&#10;&#10;Description automatically generated">
            <a:extLst>
              <a:ext uri="{FF2B5EF4-FFF2-40B4-BE49-F238E27FC236}">
                <a16:creationId xmlns:a16="http://schemas.microsoft.com/office/drawing/2014/main" id="{7EFDC587-DEF1-462D-A1B2-D4878C9D16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1197359"/>
            <a:ext cx="6072698" cy="4680232"/>
          </a:xfrm>
          <a:prstGeom prst="rect">
            <a:avLst/>
          </a:prstGeom>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A1E0780-6B41-4904-829A-C2324FB1576C}"/>
              </a:ext>
            </a:extLst>
          </p:cNvPr>
          <p:cNvSpPr>
            <a:spLocks noGrp="1" noChangeArrowheads="1"/>
          </p:cNvSpPr>
          <p:nvPr>
            <p:ph type="title"/>
          </p:nvPr>
        </p:nvSpPr>
        <p:spPr/>
        <p:txBody>
          <a:bodyPr/>
          <a:lstStyle/>
          <a:p>
            <a:r>
              <a:rPr lang="en-US" altLang="en-US"/>
              <a:t>Air Monitoring and Ventilation</a:t>
            </a:r>
          </a:p>
        </p:txBody>
      </p:sp>
      <p:pic>
        <p:nvPicPr>
          <p:cNvPr id="9" name="Picture 8">
            <a:extLst>
              <a:ext uri="{FF2B5EF4-FFF2-40B4-BE49-F238E27FC236}">
                <a16:creationId xmlns:a16="http://schemas.microsoft.com/office/drawing/2014/main" id="{C4FF448E-A31B-4C42-AE7F-9CCED7D90B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615" y="1219200"/>
            <a:ext cx="3604038" cy="4686300"/>
          </a:xfrm>
          <a:prstGeom prst="rect">
            <a:avLst/>
          </a:prstGeom>
        </p:spPr>
      </p:pic>
      <p:pic>
        <p:nvPicPr>
          <p:cNvPr id="11" name="Picture 10">
            <a:extLst>
              <a:ext uri="{FF2B5EF4-FFF2-40B4-BE49-F238E27FC236}">
                <a16:creationId xmlns:a16="http://schemas.microsoft.com/office/drawing/2014/main" id="{A2B4B09B-2485-4E76-BF68-6AE59F824C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3493" y="3506752"/>
            <a:ext cx="3159889" cy="2398748"/>
          </a:xfrm>
          <a:prstGeom prst="rect">
            <a:avLst/>
          </a:prstGeom>
        </p:spPr>
      </p:pic>
      <p:pic>
        <p:nvPicPr>
          <p:cNvPr id="15" name="Picture 14">
            <a:extLst>
              <a:ext uri="{FF2B5EF4-FFF2-40B4-BE49-F238E27FC236}">
                <a16:creationId xmlns:a16="http://schemas.microsoft.com/office/drawing/2014/main" id="{55A5BC32-5F68-45F8-A4CB-4483E872B6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3493" y="1219200"/>
            <a:ext cx="2577296" cy="2176461"/>
          </a:xfrm>
          <a:prstGeom prst="rect">
            <a:avLst/>
          </a:prstGeom>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688BB899-8AD4-4317-9869-D20B1DC19FCD}"/>
              </a:ext>
            </a:extLst>
          </p:cNvPr>
          <p:cNvSpPr>
            <a:spLocks noGrp="1" noChangeArrowheads="1"/>
          </p:cNvSpPr>
          <p:nvPr>
            <p:ph type="title"/>
          </p:nvPr>
        </p:nvSpPr>
        <p:spPr/>
        <p:txBody>
          <a:bodyPr/>
          <a:lstStyle/>
          <a:p>
            <a:r>
              <a:rPr lang="en-US" altLang="en-US" dirty="0"/>
              <a:t>Training</a:t>
            </a:r>
          </a:p>
        </p:txBody>
      </p:sp>
      <p:sp>
        <p:nvSpPr>
          <p:cNvPr id="58371" name="Content Placeholder 2">
            <a:extLst>
              <a:ext uri="{FF2B5EF4-FFF2-40B4-BE49-F238E27FC236}">
                <a16:creationId xmlns:a16="http://schemas.microsoft.com/office/drawing/2014/main" id="{471A51E3-D4BE-4208-BE40-DEB52E3ADB21}"/>
              </a:ext>
            </a:extLst>
          </p:cNvPr>
          <p:cNvSpPr>
            <a:spLocks noGrp="1" noChangeArrowheads="1"/>
          </p:cNvSpPr>
          <p:nvPr>
            <p:ph idx="1"/>
          </p:nvPr>
        </p:nvSpPr>
        <p:spPr>
          <a:xfrm>
            <a:off x="742950" y="1143000"/>
            <a:ext cx="7791450" cy="3543300"/>
          </a:xfrm>
        </p:spPr>
        <p:txBody>
          <a:bodyPr/>
          <a:lstStyle/>
          <a:p>
            <a:r>
              <a:rPr lang="en-US" altLang="en-US" dirty="0"/>
              <a:t>Employees must acquire the understanding, knowledge and skills necessary for the safe performance of duties assigned</a:t>
            </a:r>
          </a:p>
          <a:p>
            <a:pPr lvl="1">
              <a:lnSpc>
                <a:spcPct val="150000"/>
              </a:lnSpc>
            </a:pPr>
            <a:r>
              <a:rPr lang="en-US" altLang="en-US" dirty="0"/>
              <a:t>Before first assigned to duties</a:t>
            </a:r>
          </a:p>
          <a:p>
            <a:pPr lvl="1">
              <a:lnSpc>
                <a:spcPct val="150000"/>
              </a:lnSpc>
            </a:pPr>
            <a:r>
              <a:rPr lang="en-US" altLang="en-US" dirty="0"/>
              <a:t>Before change in assigned duties</a:t>
            </a:r>
          </a:p>
          <a:p>
            <a:pPr lvl="1">
              <a:lnSpc>
                <a:spcPct val="150000"/>
              </a:lnSpc>
            </a:pPr>
            <a:r>
              <a:rPr lang="en-US" altLang="en-US" dirty="0"/>
              <a:t>When change in operations</a:t>
            </a:r>
          </a:p>
          <a:p>
            <a:pPr lvl="1">
              <a:lnSpc>
                <a:spcPct val="150000"/>
              </a:lnSpc>
            </a:pPr>
            <a:r>
              <a:rPr lang="en-US" altLang="en-US" dirty="0"/>
              <a:t>Employee proficiency</a:t>
            </a:r>
          </a:p>
          <a:p>
            <a:pPr lvl="1">
              <a:lnSpc>
                <a:spcPct val="150000"/>
              </a:lnSpc>
            </a:pPr>
            <a:r>
              <a:rPr lang="en-US" altLang="en-US" dirty="0"/>
              <a:t>Certification of training</a:t>
            </a:r>
          </a:p>
        </p:txBody>
      </p:sp>
      <p:sp>
        <p:nvSpPr>
          <p:cNvPr id="58372" name="Content Placeholder 3">
            <a:extLst>
              <a:ext uri="{FF2B5EF4-FFF2-40B4-BE49-F238E27FC236}">
                <a16:creationId xmlns:a16="http://schemas.microsoft.com/office/drawing/2014/main" id="{A7489D3E-594A-43A4-8884-64835730FDD3}"/>
              </a:ext>
            </a:extLst>
          </p:cNvPr>
          <p:cNvSpPr>
            <a:spLocks noGrp="1" noChangeArrowheads="1"/>
          </p:cNvSpPr>
          <p:nvPr>
            <p:ph sz="quarter" idx="10"/>
          </p:nvPr>
        </p:nvSpPr>
        <p:spPr>
          <a:xfrm>
            <a:off x="5410200" y="609600"/>
            <a:ext cx="2990850" cy="368801"/>
          </a:xfrm>
        </p:spPr>
        <p:txBody>
          <a:bodyPr/>
          <a:lstStyle/>
          <a:p>
            <a:r>
              <a:rPr lang="en-US" altLang="en-US" dirty="0"/>
              <a:t>1910.146(g), 1926.1207</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0C126AE-076A-4077-B612-6CEFF4EE1DC5}"/>
              </a:ext>
            </a:extLst>
          </p:cNvPr>
          <p:cNvSpPr>
            <a:spLocks noGrp="1" noChangeArrowheads="1"/>
          </p:cNvSpPr>
          <p:nvPr>
            <p:ph type="title"/>
          </p:nvPr>
        </p:nvSpPr>
        <p:spPr/>
        <p:txBody>
          <a:bodyPr/>
          <a:lstStyle/>
          <a:p>
            <a:r>
              <a:rPr lang="en-US" altLang="en-US" dirty="0"/>
              <a:t>Assigned Duties </a:t>
            </a:r>
          </a:p>
        </p:txBody>
      </p:sp>
      <p:sp>
        <p:nvSpPr>
          <p:cNvPr id="48131" name="Content Placeholder 2">
            <a:extLst>
              <a:ext uri="{FF2B5EF4-FFF2-40B4-BE49-F238E27FC236}">
                <a16:creationId xmlns:a16="http://schemas.microsoft.com/office/drawing/2014/main" id="{4F8D6B90-58BB-4A01-8E2C-7B4315BA3046}"/>
              </a:ext>
            </a:extLst>
          </p:cNvPr>
          <p:cNvSpPr>
            <a:spLocks noGrp="1" noChangeArrowheads="1"/>
          </p:cNvSpPr>
          <p:nvPr>
            <p:ph idx="1"/>
          </p:nvPr>
        </p:nvSpPr>
        <p:spPr>
          <a:xfrm>
            <a:off x="619246" y="1256916"/>
            <a:ext cx="7915154" cy="3429000"/>
          </a:xfrm>
        </p:spPr>
        <p:txBody>
          <a:bodyPr/>
          <a:lstStyle/>
          <a:p>
            <a:r>
              <a:rPr lang="en-US" altLang="en-US" b="1" dirty="0"/>
              <a:t>Authorized entrant:</a:t>
            </a:r>
            <a:r>
              <a:rPr lang="en-US" altLang="en-US" dirty="0"/>
              <a:t> Employee(s) who enter the permit space</a:t>
            </a:r>
          </a:p>
          <a:p>
            <a:endParaRPr lang="en-US" altLang="en-US" sz="600" dirty="0"/>
          </a:p>
          <a:p>
            <a:endParaRPr lang="en-US" altLang="en-US" sz="600" dirty="0"/>
          </a:p>
          <a:p>
            <a:r>
              <a:rPr lang="en-US" altLang="en-US" b="1" dirty="0"/>
              <a:t>Attendant:</a:t>
            </a:r>
            <a:r>
              <a:rPr lang="en-US" altLang="en-US" dirty="0"/>
              <a:t> Individual stationed outside space who monitors entrant(s)</a:t>
            </a:r>
          </a:p>
          <a:p>
            <a:endParaRPr lang="en-US" altLang="en-US" sz="600" dirty="0"/>
          </a:p>
          <a:p>
            <a:endParaRPr lang="en-US" altLang="en-US" sz="600" dirty="0"/>
          </a:p>
          <a:p>
            <a:r>
              <a:rPr lang="en-US" altLang="en-US" b="1" dirty="0"/>
              <a:t>Entry supervisor: </a:t>
            </a:r>
            <a:r>
              <a:rPr lang="en-US" altLang="en-US" dirty="0"/>
              <a:t>Person responsible for planning, authorizing, and terminating entry</a:t>
            </a:r>
          </a:p>
        </p:txBody>
      </p:sp>
      <p:sp>
        <p:nvSpPr>
          <p:cNvPr id="48132" name="Content Placeholder 3">
            <a:extLst>
              <a:ext uri="{FF2B5EF4-FFF2-40B4-BE49-F238E27FC236}">
                <a16:creationId xmlns:a16="http://schemas.microsoft.com/office/drawing/2014/main" id="{6750875B-145C-4A36-942D-5B0AE92421D1}"/>
              </a:ext>
            </a:extLst>
          </p:cNvPr>
          <p:cNvSpPr>
            <a:spLocks noGrp="1" noChangeArrowheads="1"/>
          </p:cNvSpPr>
          <p:nvPr>
            <p:ph sz="quarter" idx="10"/>
          </p:nvPr>
        </p:nvSpPr>
        <p:spPr>
          <a:xfrm>
            <a:off x="5562600" y="609600"/>
            <a:ext cx="3733800" cy="571500"/>
          </a:xfrm>
        </p:spPr>
        <p:txBody>
          <a:bodyPr/>
          <a:lstStyle/>
          <a:p>
            <a:r>
              <a:rPr lang="en-US" altLang="en-US" dirty="0"/>
              <a:t>1910.146(h)-(j)/1926.1208 </a:t>
            </a:r>
          </a:p>
        </p:txBody>
      </p:sp>
      <p:pic>
        <p:nvPicPr>
          <p:cNvPr id="3" name="Picture 2">
            <a:extLst>
              <a:ext uri="{FF2B5EF4-FFF2-40B4-BE49-F238E27FC236}">
                <a16:creationId xmlns:a16="http://schemas.microsoft.com/office/drawing/2014/main" id="{3F3205EB-4BF6-418A-BFF7-50901B7624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4343400"/>
            <a:ext cx="1866707" cy="1576387"/>
          </a:xfrm>
          <a:prstGeom prst="rect">
            <a:avLst/>
          </a:prstGeom>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290D98D-E12F-4984-A998-4D42D344A416}"/>
              </a:ext>
            </a:extLst>
          </p:cNvPr>
          <p:cNvSpPr>
            <a:spLocks noGrp="1" noChangeArrowheads="1"/>
          </p:cNvSpPr>
          <p:nvPr>
            <p:ph type="title"/>
          </p:nvPr>
        </p:nvSpPr>
        <p:spPr/>
        <p:txBody>
          <a:bodyPr/>
          <a:lstStyle/>
          <a:p>
            <a:r>
              <a:rPr lang="en-US" altLang="en-US"/>
              <a:t>Authorized Entrant</a:t>
            </a:r>
          </a:p>
        </p:txBody>
      </p:sp>
      <p:sp>
        <p:nvSpPr>
          <p:cNvPr id="50179" name="Content Placeholder 2">
            <a:extLst>
              <a:ext uri="{FF2B5EF4-FFF2-40B4-BE49-F238E27FC236}">
                <a16:creationId xmlns:a16="http://schemas.microsoft.com/office/drawing/2014/main" id="{D90EBB70-90A1-4A6A-9D21-2DD4C02F4B7F}"/>
              </a:ext>
            </a:extLst>
          </p:cNvPr>
          <p:cNvSpPr>
            <a:spLocks noGrp="1" noChangeArrowheads="1"/>
          </p:cNvSpPr>
          <p:nvPr>
            <p:ph idx="1"/>
          </p:nvPr>
        </p:nvSpPr>
        <p:spPr>
          <a:xfrm>
            <a:off x="715691" y="1142833"/>
            <a:ext cx="6000750" cy="3714750"/>
          </a:xfrm>
        </p:spPr>
        <p:txBody>
          <a:bodyPr/>
          <a:lstStyle/>
          <a:p>
            <a:pPr>
              <a:lnSpc>
                <a:spcPct val="150000"/>
              </a:lnSpc>
            </a:pPr>
            <a:r>
              <a:rPr lang="en-US" altLang="en-US" dirty="0"/>
              <a:t>Knowledge of hazards in permit space</a:t>
            </a:r>
          </a:p>
          <a:p>
            <a:pPr>
              <a:lnSpc>
                <a:spcPct val="150000"/>
              </a:lnSpc>
            </a:pPr>
            <a:r>
              <a:rPr lang="en-US" altLang="en-US" dirty="0"/>
              <a:t>Proper use of equipment</a:t>
            </a:r>
          </a:p>
          <a:p>
            <a:pPr>
              <a:lnSpc>
                <a:spcPct val="150000"/>
              </a:lnSpc>
            </a:pPr>
            <a:r>
              <a:rPr lang="en-US" altLang="en-US" dirty="0"/>
              <a:t>Communication methods</a:t>
            </a:r>
          </a:p>
          <a:p>
            <a:pPr>
              <a:lnSpc>
                <a:spcPct val="150000"/>
              </a:lnSpc>
            </a:pPr>
            <a:r>
              <a:rPr lang="en-US" altLang="en-US" dirty="0"/>
              <a:t>When to alert attendant</a:t>
            </a:r>
          </a:p>
          <a:p>
            <a:pPr>
              <a:lnSpc>
                <a:spcPct val="150000"/>
              </a:lnSpc>
            </a:pPr>
            <a:r>
              <a:rPr lang="en-US" altLang="en-US" dirty="0"/>
              <a:t>When to exit</a:t>
            </a:r>
          </a:p>
        </p:txBody>
      </p:sp>
      <p:sp>
        <p:nvSpPr>
          <p:cNvPr id="50180" name="Content Placeholder 3">
            <a:extLst>
              <a:ext uri="{FF2B5EF4-FFF2-40B4-BE49-F238E27FC236}">
                <a16:creationId xmlns:a16="http://schemas.microsoft.com/office/drawing/2014/main" id="{34FD117C-0D12-4C06-B0EE-DBF039786D66}"/>
              </a:ext>
            </a:extLst>
          </p:cNvPr>
          <p:cNvSpPr>
            <a:spLocks noGrp="1" noChangeArrowheads="1"/>
          </p:cNvSpPr>
          <p:nvPr>
            <p:ph sz="quarter" idx="10"/>
          </p:nvPr>
        </p:nvSpPr>
        <p:spPr>
          <a:xfrm>
            <a:off x="5943601" y="609600"/>
            <a:ext cx="3124200" cy="549275"/>
          </a:xfrm>
        </p:spPr>
        <p:txBody>
          <a:bodyPr/>
          <a:lstStyle/>
          <a:p>
            <a:r>
              <a:rPr lang="en-US" altLang="en-US" dirty="0"/>
              <a:t> 1910.146(h), 1926.1208</a:t>
            </a:r>
          </a:p>
        </p:txBody>
      </p:sp>
      <p:sp>
        <p:nvSpPr>
          <p:cNvPr id="6" name="Rectangle 5">
            <a:extLst>
              <a:ext uri="{FF2B5EF4-FFF2-40B4-BE49-F238E27FC236}">
                <a16:creationId xmlns:a16="http://schemas.microsoft.com/office/drawing/2014/main" id="{40E5BF62-4F94-4C1C-8278-2E1EC573DDA3}"/>
              </a:ext>
            </a:extLst>
          </p:cNvPr>
          <p:cNvSpPr/>
          <p:nvPr/>
        </p:nvSpPr>
        <p:spPr>
          <a:xfrm>
            <a:off x="5486400" y="5068492"/>
            <a:ext cx="1306768" cy="230832"/>
          </a:xfrm>
          <a:prstGeom prst="rect">
            <a:avLst/>
          </a:prstGeom>
        </p:spPr>
        <p:txBody>
          <a:bodyPr wrap="none">
            <a:spAutoFit/>
          </a:bodyPr>
          <a:lstStyle/>
          <a:p>
            <a:pPr eaLnBrk="0" fontAlgn="base" hangingPunct="0">
              <a:spcBef>
                <a:spcPct val="0"/>
              </a:spcBef>
              <a:spcAft>
                <a:spcPct val="0"/>
              </a:spcAft>
              <a:defRPr/>
            </a:pPr>
            <a:r>
              <a:rPr lang="en-US" sz="900" dirty="0">
                <a:solidFill>
                  <a:srgbClr val="FFFFFF"/>
                </a:solidFill>
                <a:latin typeface="Arial"/>
              </a:rPr>
              <a:t>NCDOL Photo Library</a:t>
            </a:r>
          </a:p>
        </p:txBody>
      </p:sp>
      <p:pic>
        <p:nvPicPr>
          <p:cNvPr id="3" name="Picture 2">
            <a:extLst>
              <a:ext uri="{FF2B5EF4-FFF2-40B4-BE49-F238E27FC236}">
                <a16:creationId xmlns:a16="http://schemas.microsoft.com/office/drawing/2014/main" id="{604F565E-E0BA-47D3-84D6-298660456E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429000"/>
            <a:ext cx="2909887" cy="2382952"/>
          </a:xfrm>
          <a:prstGeom prst="rect">
            <a:avLst/>
          </a:prstGeom>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5C041E3-816E-4BFD-9D8F-4E44B2125951}"/>
              </a:ext>
            </a:extLst>
          </p:cNvPr>
          <p:cNvSpPr>
            <a:spLocks noGrp="1" noChangeArrowheads="1"/>
          </p:cNvSpPr>
          <p:nvPr>
            <p:ph type="title"/>
          </p:nvPr>
        </p:nvSpPr>
        <p:spPr/>
        <p:txBody>
          <a:bodyPr/>
          <a:lstStyle/>
          <a:p>
            <a:r>
              <a:rPr lang="en-US" altLang="en-US" dirty="0"/>
              <a:t>Attendants</a:t>
            </a:r>
          </a:p>
        </p:txBody>
      </p:sp>
      <p:sp>
        <p:nvSpPr>
          <p:cNvPr id="52227" name="Content Placeholder 2">
            <a:extLst>
              <a:ext uri="{FF2B5EF4-FFF2-40B4-BE49-F238E27FC236}">
                <a16:creationId xmlns:a16="http://schemas.microsoft.com/office/drawing/2014/main" id="{23E9F0E7-D393-46BA-9CAF-F282DD0C6299}"/>
              </a:ext>
            </a:extLst>
          </p:cNvPr>
          <p:cNvSpPr>
            <a:spLocks noGrp="1" noChangeArrowheads="1"/>
          </p:cNvSpPr>
          <p:nvPr>
            <p:ph idx="1"/>
          </p:nvPr>
        </p:nvSpPr>
        <p:spPr>
          <a:xfrm>
            <a:off x="609600" y="1042570"/>
            <a:ext cx="8534400" cy="3714750"/>
          </a:xfrm>
        </p:spPr>
        <p:txBody>
          <a:bodyPr/>
          <a:lstStyle/>
          <a:p>
            <a:pPr>
              <a:lnSpc>
                <a:spcPct val="150000"/>
              </a:lnSpc>
            </a:pPr>
            <a:r>
              <a:rPr lang="en-US" altLang="en-US" dirty="0"/>
              <a:t>Knowledge of hazards in permit space</a:t>
            </a:r>
          </a:p>
          <a:p>
            <a:pPr>
              <a:lnSpc>
                <a:spcPct val="150000"/>
              </a:lnSpc>
            </a:pPr>
            <a:r>
              <a:rPr lang="en-US" altLang="en-US" dirty="0"/>
              <a:t>Aware of behavioral effects of exposure</a:t>
            </a:r>
          </a:p>
          <a:p>
            <a:pPr>
              <a:lnSpc>
                <a:spcPct val="150000"/>
              </a:lnSpc>
            </a:pPr>
            <a:r>
              <a:rPr lang="en-US" altLang="en-US" dirty="0"/>
              <a:t>Maintains an accurate count of entrants</a:t>
            </a:r>
          </a:p>
          <a:p>
            <a:pPr>
              <a:lnSpc>
                <a:spcPct val="150000"/>
              </a:lnSpc>
            </a:pPr>
            <a:r>
              <a:rPr lang="en-US" altLang="en-US" dirty="0"/>
              <a:t>Remains outside permit space during operations</a:t>
            </a:r>
          </a:p>
          <a:p>
            <a:pPr>
              <a:lnSpc>
                <a:spcPct val="150000"/>
              </a:lnSpc>
            </a:pPr>
            <a:r>
              <a:rPr lang="en-US" altLang="en-US" dirty="0"/>
              <a:t>Communicates with entrants</a:t>
            </a:r>
          </a:p>
          <a:p>
            <a:pPr>
              <a:lnSpc>
                <a:spcPct val="150000"/>
              </a:lnSpc>
            </a:pPr>
            <a:r>
              <a:rPr lang="en-US" altLang="en-US" dirty="0"/>
              <a:t>Monitors activities inside and outside space</a:t>
            </a:r>
          </a:p>
          <a:p>
            <a:pPr>
              <a:lnSpc>
                <a:spcPct val="150000"/>
              </a:lnSpc>
            </a:pPr>
            <a:r>
              <a:rPr lang="en-US" altLang="en-US" dirty="0"/>
              <a:t>Summons rescue and emergency services</a:t>
            </a:r>
          </a:p>
          <a:p>
            <a:pPr>
              <a:lnSpc>
                <a:spcPct val="150000"/>
              </a:lnSpc>
            </a:pPr>
            <a:endParaRPr lang="en-US" altLang="en-US" dirty="0"/>
          </a:p>
        </p:txBody>
      </p:sp>
      <p:sp>
        <p:nvSpPr>
          <p:cNvPr id="52228" name="Content Placeholder 3">
            <a:extLst>
              <a:ext uri="{FF2B5EF4-FFF2-40B4-BE49-F238E27FC236}">
                <a16:creationId xmlns:a16="http://schemas.microsoft.com/office/drawing/2014/main" id="{6943AFC3-583D-47CE-8C6F-BC2823D62D5D}"/>
              </a:ext>
            </a:extLst>
          </p:cNvPr>
          <p:cNvSpPr>
            <a:spLocks noGrp="1" noChangeArrowheads="1"/>
          </p:cNvSpPr>
          <p:nvPr>
            <p:ph sz="quarter" idx="10"/>
          </p:nvPr>
        </p:nvSpPr>
        <p:spPr>
          <a:xfrm>
            <a:off x="5257800" y="609601"/>
            <a:ext cx="3276600" cy="396874"/>
          </a:xfrm>
        </p:spPr>
        <p:txBody>
          <a:bodyPr/>
          <a:lstStyle/>
          <a:p>
            <a:r>
              <a:rPr lang="en-US" altLang="en-US" dirty="0"/>
              <a:t> 1910.146(</a:t>
            </a:r>
            <a:r>
              <a:rPr lang="en-US" altLang="en-US" dirty="0" err="1"/>
              <a:t>i</a:t>
            </a:r>
            <a:r>
              <a:rPr lang="en-US" altLang="en-US" dirty="0"/>
              <a:t>) vs. 1926.1209</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56DA1455-8631-406F-B4D7-27AED5781A5F}"/>
              </a:ext>
            </a:extLst>
          </p:cNvPr>
          <p:cNvSpPr>
            <a:spLocks noGrp="1" noChangeArrowheads="1"/>
          </p:cNvSpPr>
          <p:nvPr>
            <p:ph type="title"/>
          </p:nvPr>
        </p:nvSpPr>
        <p:spPr/>
        <p:txBody>
          <a:bodyPr/>
          <a:lstStyle/>
          <a:p>
            <a:r>
              <a:rPr lang="en-US" altLang="en-US"/>
              <a:t>Attendants</a:t>
            </a:r>
          </a:p>
        </p:txBody>
      </p:sp>
      <p:sp>
        <p:nvSpPr>
          <p:cNvPr id="54275" name="Content Placeholder 2">
            <a:extLst>
              <a:ext uri="{FF2B5EF4-FFF2-40B4-BE49-F238E27FC236}">
                <a16:creationId xmlns:a16="http://schemas.microsoft.com/office/drawing/2014/main" id="{3153764E-232E-48D7-8836-5427E233106A}"/>
              </a:ext>
            </a:extLst>
          </p:cNvPr>
          <p:cNvSpPr>
            <a:spLocks noGrp="1" noChangeArrowheads="1"/>
          </p:cNvSpPr>
          <p:nvPr>
            <p:ph idx="1"/>
          </p:nvPr>
        </p:nvSpPr>
        <p:spPr>
          <a:xfrm>
            <a:off x="609600" y="1295400"/>
            <a:ext cx="6096000" cy="3714750"/>
          </a:xfrm>
        </p:spPr>
        <p:txBody>
          <a:bodyPr/>
          <a:lstStyle/>
          <a:p>
            <a:r>
              <a:rPr lang="en-US" altLang="en-US" dirty="0"/>
              <a:t>Prevents unauthorized persons from approaching permit space</a:t>
            </a:r>
          </a:p>
          <a:p>
            <a:endParaRPr lang="en-US" altLang="en-US" sz="600" dirty="0"/>
          </a:p>
          <a:p>
            <a:endParaRPr lang="en-US" altLang="en-US" sz="600" dirty="0"/>
          </a:p>
          <a:p>
            <a:r>
              <a:rPr lang="en-US" altLang="en-US" dirty="0"/>
              <a:t>Performs non-entry rescues</a:t>
            </a:r>
          </a:p>
          <a:p>
            <a:endParaRPr lang="en-US" altLang="en-US" sz="600" dirty="0"/>
          </a:p>
          <a:p>
            <a:endParaRPr lang="en-US" altLang="en-US" sz="600" dirty="0"/>
          </a:p>
          <a:p>
            <a:r>
              <a:rPr lang="en-US" altLang="en-US" dirty="0"/>
              <a:t>Performs no other duties that might interfere with primary duty</a:t>
            </a:r>
          </a:p>
          <a:p>
            <a:endParaRPr lang="en-US" altLang="en-US" sz="800" dirty="0"/>
          </a:p>
          <a:p>
            <a:pPr>
              <a:buFont typeface="Wingdings" panose="05000000000000000000" pitchFamily="2" charset="2"/>
              <a:buNone/>
            </a:pPr>
            <a:endParaRPr lang="en-US" altLang="en-US" sz="300" dirty="0"/>
          </a:p>
          <a:p>
            <a:pPr lvl="1"/>
            <a:r>
              <a:rPr lang="en-US" altLang="en-US" dirty="0"/>
              <a:t>To monitor and protect entrants</a:t>
            </a:r>
          </a:p>
        </p:txBody>
      </p:sp>
      <p:sp>
        <p:nvSpPr>
          <p:cNvPr id="54276" name="Content Placeholder 3">
            <a:extLst>
              <a:ext uri="{FF2B5EF4-FFF2-40B4-BE49-F238E27FC236}">
                <a16:creationId xmlns:a16="http://schemas.microsoft.com/office/drawing/2014/main" id="{5858C340-8913-4424-B873-04EB64433058}"/>
              </a:ext>
            </a:extLst>
          </p:cNvPr>
          <p:cNvSpPr>
            <a:spLocks noGrp="1" noChangeArrowheads="1"/>
          </p:cNvSpPr>
          <p:nvPr>
            <p:ph sz="quarter" idx="10"/>
          </p:nvPr>
        </p:nvSpPr>
        <p:spPr>
          <a:xfrm>
            <a:off x="5507830" y="611000"/>
            <a:ext cx="3262314" cy="539937"/>
          </a:xfrm>
        </p:spPr>
        <p:txBody>
          <a:bodyPr/>
          <a:lstStyle/>
          <a:p>
            <a:r>
              <a:rPr lang="en-US" altLang="en-US" dirty="0"/>
              <a:t> 1910.146(</a:t>
            </a:r>
            <a:r>
              <a:rPr lang="en-US" altLang="en-US" dirty="0" err="1"/>
              <a:t>i</a:t>
            </a:r>
            <a:r>
              <a:rPr lang="en-US" altLang="en-US" dirty="0"/>
              <a:t>)/1926.1209</a:t>
            </a:r>
          </a:p>
        </p:txBody>
      </p:sp>
      <p:pic>
        <p:nvPicPr>
          <p:cNvPr id="3" name="Picture 2">
            <a:extLst>
              <a:ext uri="{FF2B5EF4-FFF2-40B4-BE49-F238E27FC236}">
                <a16:creationId xmlns:a16="http://schemas.microsoft.com/office/drawing/2014/main" id="{AF1512EB-B3D9-47F1-9C18-7DB8378350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0" y="3908426"/>
            <a:ext cx="2543175" cy="1930586"/>
          </a:xfrm>
          <a:prstGeom prst="rect">
            <a:avLst/>
          </a:prstGeom>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A5824DE-0771-4372-A90A-13F02C3F042E}"/>
              </a:ext>
            </a:extLst>
          </p:cNvPr>
          <p:cNvSpPr txBox="1">
            <a:spLocks noChangeArrowheads="1"/>
          </p:cNvSpPr>
          <p:nvPr/>
        </p:nvSpPr>
        <p:spPr bwMode="gray">
          <a:xfrm>
            <a:off x="609600" y="475804"/>
            <a:ext cx="7772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lvl1pPr algn="l" rtl="0" eaLnBrk="0" fontAlgn="base" hangingPunct="0">
              <a:spcBef>
                <a:spcPct val="0"/>
              </a:spcBef>
              <a:spcAft>
                <a:spcPct val="0"/>
              </a:spcAft>
              <a:defRPr sz="2700" b="1">
                <a:solidFill>
                  <a:srgbClr val="012D9A"/>
                </a:solidFill>
                <a:latin typeface="+mj-lt"/>
                <a:ea typeface="+mj-ea"/>
                <a:cs typeface="+mj-cs"/>
              </a:defRPr>
            </a:lvl1pPr>
            <a:lvl2pPr algn="l" rtl="0" eaLnBrk="0" fontAlgn="base" hangingPunct="0">
              <a:spcBef>
                <a:spcPct val="0"/>
              </a:spcBef>
              <a:spcAft>
                <a:spcPct val="0"/>
              </a:spcAft>
              <a:defRPr sz="2700" b="1">
                <a:solidFill>
                  <a:srgbClr val="012D9A"/>
                </a:solidFill>
                <a:latin typeface="Arial" charset="0"/>
              </a:defRPr>
            </a:lvl2pPr>
            <a:lvl3pPr algn="l" rtl="0" eaLnBrk="0" fontAlgn="base" hangingPunct="0">
              <a:spcBef>
                <a:spcPct val="0"/>
              </a:spcBef>
              <a:spcAft>
                <a:spcPct val="0"/>
              </a:spcAft>
              <a:defRPr sz="2700" b="1">
                <a:solidFill>
                  <a:srgbClr val="012D9A"/>
                </a:solidFill>
                <a:latin typeface="Arial" charset="0"/>
              </a:defRPr>
            </a:lvl3pPr>
            <a:lvl4pPr algn="l" rtl="0" eaLnBrk="0" fontAlgn="base" hangingPunct="0">
              <a:spcBef>
                <a:spcPct val="0"/>
              </a:spcBef>
              <a:spcAft>
                <a:spcPct val="0"/>
              </a:spcAft>
              <a:defRPr sz="2700" b="1">
                <a:solidFill>
                  <a:srgbClr val="012D9A"/>
                </a:solidFill>
                <a:latin typeface="Arial" charset="0"/>
              </a:defRPr>
            </a:lvl4pPr>
            <a:lvl5pPr algn="l" rtl="0" eaLnBrk="0" fontAlgn="base" hangingPunct="0">
              <a:spcBef>
                <a:spcPct val="0"/>
              </a:spcBef>
              <a:spcAft>
                <a:spcPct val="0"/>
              </a:spcAft>
              <a:defRPr sz="2700" b="1">
                <a:solidFill>
                  <a:srgbClr val="012D9A"/>
                </a:solidFill>
                <a:latin typeface="Arial" charset="0"/>
              </a:defRPr>
            </a:lvl5pPr>
            <a:lvl6pPr marL="342900" algn="l" rtl="0" eaLnBrk="0" fontAlgn="base" hangingPunct="0">
              <a:spcBef>
                <a:spcPct val="0"/>
              </a:spcBef>
              <a:spcAft>
                <a:spcPct val="0"/>
              </a:spcAft>
              <a:defRPr sz="2700" b="1">
                <a:solidFill>
                  <a:srgbClr val="012D9A"/>
                </a:solidFill>
                <a:latin typeface="Arial" charset="0"/>
              </a:defRPr>
            </a:lvl6pPr>
            <a:lvl7pPr marL="685800" algn="l" rtl="0" eaLnBrk="0" fontAlgn="base" hangingPunct="0">
              <a:spcBef>
                <a:spcPct val="0"/>
              </a:spcBef>
              <a:spcAft>
                <a:spcPct val="0"/>
              </a:spcAft>
              <a:defRPr sz="2700" b="1">
                <a:solidFill>
                  <a:srgbClr val="012D9A"/>
                </a:solidFill>
                <a:latin typeface="Arial" charset="0"/>
              </a:defRPr>
            </a:lvl7pPr>
            <a:lvl8pPr marL="1028700" algn="l" rtl="0" eaLnBrk="0" fontAlgn="base" hangingPunct="0">
              <a:spcBef>
                <a:spcPct val="0"/>
              </a:spcBef>
              <a:spcAft>
                <a:spcPct val="0"/>
              </a:spcAft>
              <a:defRPr sz="2700" b="1">
                <a:solidFill>
                  <a:srgbClr val="012D9A"/>
                </a:solidFill>
                <a:latin typeface="Arial" charset="0"/>
              </a:defRPr>
            </a:lvl8pPr>
            <a:lvl9pPr marL="1371600" algn="l" rtl="0" eaLnBrk="0" fontAlgn="base" hangingPunct="0">
              <a:spcBef>
                <a:spcPct val="0"/>
              </a:spcBef>
              <a:spcAft>
                <a:spcPct val="0"/>
              </a:spcAft>
              <a:defRPr sz="2700" b="1">
                <a:solidFill>
                  <a:srgbClr val="012D9A"/>
                </a:solidFill>
                <a:latin typeface="Arial" charset="0"/>
              </a:defRPr>
            </a:lvl9pPr>
          </a:lstStyle>
          <a:p>
            <a:r>
              <a:rPr lang="en-US" altLang="en-US" sz="3600" u="none" kern="0" dirty="0"/>
              <a:t>Attendants and Non-entry Rescue</a:t>
            </a:r>
          </a:p>
        </p:txBody>
      </p:sp>
      <p:pic>
        <p:nvPicPr>
          <p:cNvPr id="4" name="Picture 3">
            <a:extLst>
              <a:ext uri="{FF2B5EF4-FFF2-40B4-BE49-F238E27FC236}">
                <a16:creationId xmlns:a16="http://schemas.microsoft.com/office/drawing/2014/main" id="{B43A186B-CEB8-4F3B-842F-03E8E2A5E1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4353" y="1295400"/>
            <a:ext cx="6275294" cy="4510573"/>
          </a:xfrm>
          <a:prstGeom prst="rect">
            <a:avLst/>
          </a:prstGeom>
        </p:spPr>
      </p:pic>
    </p:spTree>
    <p:extLst>
      <p:ext uri="{BB962C8B-B14F-4D97-AF65-F5344CB8AC3E}">
        <p14:creationId xmlns:p14="http://schemas.microsoft.com/office/powerpoint/2010/main" val="360250158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3D6AFFD2-3FDD-492C-8ACC-C2C07A9486B8}"/>
              </a:ext>
            </a:extLst>
          </p:cNvPr>
          <p:cNvSpPr>
            <a:spLocks noGrp="1" noChangeArrowheads="1"/>
          </p:cNvSpPr>
          <p:nvPr>
            <p:ph type="title"/>
          </p:nvPr>
        </p:nvSpPr>
        <p:spPr>
          <a:xfrm>
            <a:off x="609600" y="416859"/>
            <a:ext cx="7924800" cy="549275"/>
          </a:xfrm>
        </p:spPr>
        <p:txBody>
          <a:bodyPr/>
          <a:lstStyle/>
          <a:p>
            <a:r>
              <a:rPr lang="en-US" altLang="en-US"/>
              <a:t>Entry Supervisors</a:t>
            </a:r>
          </a:p>
        </p:txBody>
      </p:sp>
      <p:sp>
        <p:nvSpPr>
          <p:cNvPr id="56323" name="Content Placeholder 2">
            <a:extLst>
              <a:ext uri="{FF2B5EF4-FFF2-40B4-BE49-F238E27FC236}">
                <a16:creationId xmlns:a16="http://schemas.microsoft.com/office/drawing/2014/main" id="{D2628CE7-E251-4B81-ADC4-50C6A976E574}"/>
              </a:ext>
            </a:extLst>
          </p:cNvPr>
          <p:cNvSpPr>
            <a:spLocks noGrp="1" noChangeArrowheads="1"/>
          </p:cNvSpPr>
          <p:nvPr>
            <p:ph idx="1"/>
          </p:nvPr>
        </p:nvSpPr>
        <p:spPr>
          <a:xfrm>
            <a:off x="621632" y="1371600"/>
            <a:ext cx="8293768" cy="3714750"/>
          </a:xfrm>
        </p:spPr>
        <p:txBody>
          <a:bodyPr/>
          <a:lstStyle/>
          <a:p>
            <a:r>
              <a:rPr lang="en-US" altLang="en-US" dirty="0"/>
              <a:t>Knowledge of hazards in permit space</a:t>
            </a:r>
          </a:p>
          <a:p>
            <a:endParaRPr lang="en-US" altLang="en-US" sz="750" dirty="0"/>
          </a:p>
          <a:p>
            <a:endParaRPr lang="en-US" altLang="en-US" sz="300" dirty="0"/>
          </a:p>
          <a:p>
            <a:r>
              <a:rPr lang="en-US" altLang="en-US" dirty="0"/>
              <a:t>Verifies completion of all tests; procedures and equipment in place as specified by permit </a:t>
            </a:r>
          </a:p>
          <a:p>
            <a:endParaRPr lang="en-US" altLang="en-US" sz="750" dirty="0"/>
          </a:p>
          <a:p>
            <a:endParaRPr lang="en-US" altLang="en-US" sz="300" dirty="0"/>
          </a:p>
          <a:p>
            <a:r>
              <a:rPr lang="en-US" altLang="en-US" dirty="0"/>
              <a:t>Terminates and cancels permit as required</a:t>
            </a:r>
          </a:p>
          <a:p>
            <a:endParaRPr lang="en-US" altLang="en-US" sz="750" dirty="0"/>
          </a:p>
          <a:p>
            <a:endParaRPr lang="en-US" altLang="en-US" sz="300" dirty="0"/>
          </a:p>
          <a:p>
            <a:r>
              <a:rPr lang="en-US" altLang="en-US" dirty="0"/>
              <a:t>Verifies rescue services availability and operable summons capability</a:t>
            </a:r>
          </a:p>
          <a:p>
            <a:endParaRPr lang="en-US" altLang="en-US" sz="750" dirty="0"/>
          </a:p>
          <a:p>
            <a:endParaRPr lang="en-US" altLang="en-US" sz="300" dirty="0"/>
          </a:p>
          <a:p>
            <a:r>
              <a:rPr lang="en-US" altLang="en-US" dirty="0"/>
              <a:t>Removes unauthorized individuals</a:t>
            </a:r>
          </a:p>
          <a:p>
            <a:endParaRPr lang="en-US" altLang="en-US" sz="750" dirty="0"/>
          </a:p>
          <a:p>
            <a:endParaRPr lang="en-US" altLang="en-US" sz="300" dirty="0"/>
          </a:p>
          <a:p>
            <a:r>
              <a:rPr lang="en-US" altLang="en-US" dirty="0"/>
              <a:t>Ensures entry operations remain intact </a:t>
            </a:r>
          </a:p>
        </p:txBody>
      </p:sp>
      <p:sp>
        <p:nvSpPr>
          <p:cNvPr id="56324" name="Content Placeholder 3">
            <a:extLst>
              <a:ext uri="{FF2B5EF4-FFF2-40B4-BE49-F238E27FC236}">
                <a16:creationId xmlns:a16="http://schemas.microsoft.com/office/drawing/2014/main" id="{C81ACA2A-910F-408F-9D15-19B7DC91312A}"/>
              </a:ext>
            </a:extLst>
          </p:cNvPr>
          <p:cNvSpPr>
            <a:spLocks noGrp="1" noChangeArrowheads="1"/>
          </p:cNvSpPr>
          <p:nvPr>
            <p:ph sz="quarter" idx="10"/>
          </p:nvPr>
        </p:nvSpPr>
        <p:spPr>
          <a:xfrm>
            <a:off x="5410200" y="639762"/>
            <a:ext cx="3276600" cy="549275"/>
          </a:xfrm>
        </p:spPr>
        <p:txBody>
          <a:bodyPr/>
          <a:lstStyle/>
          <a:p>
            <a:r>
              <a:rPr lang="en-US" altLang="en-US" dirty="0"/>
              <a:t> 1910.146(j) &amp; 1926.1210</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A5824DE-0771-4372-A90A-13F02C3F042E}"/>
              </a:ext>
            </a:extLst>
          </p:cNvPr>
          <p:cNvSpPr txBox="1">
            <a:spLocks noChangeArrowheads="1"/>
          </p:cNvSpPr>
          <p:nvPr/>
        </p:nvSpPr>
        <p:spPr bwMode="gray">
          <a:xfrm>
            <a:off x="609600" y="79711"/>
            <a:ext cx="56388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lvl1pPr algn="l" rtl="0" eaLnBrk="0" fontAlgn="base" hangingPunct="0">
              <a:spcBef>
                <a:spcPct val="0"/>
              </a:spcBef>
              <a:spcAft>
                <a:spcPct val="0"/>
              </a:spcAft>
              <a:defRPr sz="2700" b="1">
                <a:solidFill>
                  <a:srgbClr val="012D9A"/>
                </a:solidFill>
                <a:latin typeface="+mj-lt"/>
                <a:ea typeface="+mj-ea"/>
                <a:cs typeface="+mj-cs"/>
              </a:defRPr>
            </a:lvl1pPr>
            <a:lvl2pPr algn="l" rtl="0" eaLnBrk="0" fontAlgn="base" hangingPunct="0">
              <a:spcBef>
                <a:spcPct val="0"/>
              </a:spcBef>
              <a:spcAft>
                <a:spcPct val="0"/>
              </a:spcAft>
              <a:defRPr sz="2700" b="1">
                <a:solidFill>
                  <a:srgbClr val="012D9A"/>
                </a:solidFill>
                <a:latin typeface="Arial" charset="0"/>
              </a:defRPr>
            </a:lvl2pPr>
            <a:lvl3pPr algn="l" rtl="0" eaLnBrk="0" fontAlgn="base" hangingPunct="0">
              <a:spcBef>
                <a:spcPct val="0"/>
              </a:spcBef>
              <a:spcAft>
                <a:spcPct val="0"/>
              </a:spcAft>
              <a:defRPr sz="2700" b="1">
                <a:solidFill>
                  <a:srgbClr val="012D9A"/>
                </a:solidFill>
                <a:latin typeface="Arial" charset="0"/>
              </a:defRPr>
            </a:lvl3pPr>
            <a:lvl4pPr algn="l" rtl="0" eaLnBrk="0" fontAlgn="base" hangingPunct="0">
              <a:spcBef>
                <a:spcPct val="0"/>
              </a:spcBef>
              <a:spcAft>
                <a:spcPct val="0"/>
              </a:spcAft>
              <a:defRPr sz="2700" b="1">
                <a:solidFill>
                  <a:srgbClr val="012D9A"/>
                </a:solidFill>
                <a:latin typeface="Arial" charset="0"/>
              </a:defRPr>
            </a:lvl4pPr>
            <a:lvl5pPr algn="l" rtl="0" eaLnBrk="0" fontAlgn="base" hangingPunct="0">
              <a:spcBef>
                <a:spcPct val="0"/>
              </a:spcBef>
              <a:spcAft>
                <a:spcPct val="0"/>
              </a:spcAft>
              <a:defRPr sz="2700" b="1">
                <a:solidFill>
                  <a:srgbClr val="012D9A"/>
                </a:solidFill>
                <a:latin typeface="Arial" charset="0"/>
              </a:defRPr>
            </a:lvl5pPr>
            <a:lvl6pPr marL="342900" algn="l" rtl="0" eaLnBrk="0" fontAlgn="base" hangingPunct="0">
              <a:spcBef>
                <a:spcPct val="0"/>
              </a:spcBef>
              <a:spcAft>
                <a:spcPct val="0"/>
              </a:spcAft>
              <a:defRPr sz="2700" b="1">
                <a:solidFill>
                  <a:srgbClr val="012D9A"/>
                </a:solidFill>
                <a:latin typeface="Arial" charset="0"/>
              </a:defRPr>
            </a:lvl6pPr>
            <a:lvl7pPr marL="685800" algn="l" rtl="0" eaLnBrk="0" fontAlgn="base" hangingPunct="0">
              <a:spcBef>
                <a:spcPct val="0"/>
              </a:spcBef>
              <a:spcAft>
                <a:spcPct val="0"/>
              </a:spcAft>
              <a:defRPr sz="2700" b="1">
                <a:solidFill>
                  <a:srgbClr val="012D9A"/>
                </a:solidFill>
                <a:latin typeface="Arial" charset="0"/>
              </a:defRPr>
            </a:lvl7pPr>
            <a:lvl8pPr marL="1028700" algn="l" rtl="0" eaLnBrk="0" fontAlgn="base" hangingPunct="0">
              <a:spcBef>
                <a:spcPct val="0"/>
              </a:spcBef>
              <a:spcAft>
                <a:spcPct val="0"/>
              </a:spcAft>
              <a:defRPr sz="2700" b="1">
                <a:solidFill>
                  <a:srgbClr val="012D9A"/>
                </a:solidFill>
                <a:latin typeface="Arial" charset="0"/>
              </a:defRPr>
            </a:lvl8pPr>
            <a:lvl9pPr marL="1371600" algn="l" rtl="0" eaLnBrk="0" fontAlgn="base" hangingPunct="0">
              <a:spcBef>
                <a:spcPct val="0"/>
              </a:spcBef>
              <a:spcAft>
                <a:spcPct val="0"/>
              </a:spcAft>
              <a:defRPr sz="2700" b="1">
                <a:solidFill>
                  <a:srgbClr val="012D9A"/>
                </a:solidFill>
                <a:latin typeface="Arial" charset="0"/>
              </a:defRPr>
            </a:lvl9pPr>
          </a:lstStyle>
          <a:p>
            <a:r>
              <a:rPr lang="en-US" altLang="en-US" sz="3200" u="none" kern="0" dirty="0"/>
              <a:t>Rescue &amp; Emergency Services</a:t>
            </a:r>
          </a:p>
        </p:txBody>
      </p:sp>
      <p:sp>
        <p:nvSpPr>
          <p:cNvPr id="60418" name="Content Placeholder 2">
            <a:extLst>
              <a:ext uri="{FF2B5EF4-FFF2-40B4-BE49-F238E27FC236}">
                <a16:creationId xmlns:a16="http://schemas.microsoft.com/office/drawing/2014/main" id="{8230ABA8-BFF5-415A-9EA2-7A9366729479}"/>
              </a:ext>
            </a:extLst>
          </p:cNvPr>
          <p:cNvSpPr>
            <a:spLocks noGrp="1" noChangeArrowheads="1"/>
          </p:cNvSpPr>
          <p:nvPr>
            <p:ph idx="1"/>
          </p:nvPr>
        </p:nvSpPr>
        <p:spPr>
          <a:xfrm>
            <a:off x="609600" y="1169790"/>
            <a:ext cx="4495800" cy="3371850"/>
          </a:xfrm>
        </p:spPr>
        <p:txBody>
          <a:bodyPr/>
          <a:lstStyle/>
          <a:p>
            <a:pPr>
              <a:buFont typeface="Wingdings" panose="05000000000000000000" pitchFamily="2" charset="2"/>
              <a:buNone/>
            </a:pPr>
            <a:endParaRPr lang="en-US" altLang="en-US" sz="675" dirty="0"/>
          </a:p>
          <a:p>
            <a:r>
              <a:rPr lang="en-US" altLang="en-US" dirty="0"/>
              <a:t>Entry rescue</a:t>
            </a:r>
          </a:p>
          <a:p>
            <a:endParaRPr lang="en-US" altLang="en-US" sz="600" dirty="0"/>
          </a:p>
          <a:p>
            <a:pPr lvl="1"/>
            <a:r>
              <a:rPr lang="en-US" altLang="en-US" dirty="0"/>
              <a:t>Use rescue and emergency services</a:t>
            </a:r>
          </a:p>
          <a:p>
            <a:pPr lvl="1"/>
            <a:endParaRPr lang="en-US" altLang="en-US" sz="750" dirty="0"/>
          </a:p>
          <a:p>
            <a:pPr lvl="1"/>
            <a:r>
              <a:rPr lang="en-US" altLang="en-US" dirty="0"/>
              <a:t>Use own employees </a:t>
            </a:r>
          </a:p>
          <a:p>
            <a:endParaRPr lang="en-US" altLang="en-US" sz="675" dirty="0"/>
          </a:p>
          <a:p>
            <a:endParaRPr lang="en-US" altLang="en-US" sz="675" dirty="0"/>
          </a:p>
          <a:p>
            <a:endParaRPr lang="en-US" altLang="en-US" sz="675" dirty="0"/>
          </a:p>
          <a:p>
            <a:r>
              <a:rPr lang="en-US" altLang="en-US" dirty="0"/>
              <a:t>Non-entry rescue</a:t>
            </a:r>
          </a:p>
          <a:p>
            <a:endParaRPr lang="en-US" altLang="en-US" sz="600" dirty="0"/>
          </a:p>
          <a:p>
            <a:pPr lvl="1"/>
            <a:r>
              <a:rPr lang="en-US" altLang="en-US" dirty="0"/>
              <a:t>Entrants use retrieval systems or methods</a:t>
            </a:r>
          </a:p>
          <a:p>
            <a:endParaRPr lang="en-US" altLang="en-US" dirty="0"/>
          </a:p>
        </p:txBody>
      </p:sp>
      <p:sp>
        <p:nvSpPr>
          <p:cNvPr id="60419" name="Content Placeholder 3">
            <a:extLst>
              <a:ext uri="{FF2B5EF4-FFF2-40B4-BE49-F238E27FC236}">
                <a16:creationId xmlns:a16="http://schemas.microsoft.com/office/drawing/2014/main" id="{6338BA85-F1C8-4C2C-87FE-563DF8F2D589}"/>
              </a:ext>
            </a:extLst>
          </p:cNvPr>
          <p:cNvSpPr>
            <a:spLocks noGrp="1" noChangeArrowheads="1"/>
          </p:cNvSpPr>
          <p:nvPr>
            <p:ph sz="quarter" idx="10"/>
          </p:nvPr>
        </p:nvSpPr>
        <p:spPr>
          <a:xfrm>
            <a:off x="5257800" y="590699"/>
            <a:ext cx="3733800" cy="415497"/>
          </a:xfrm>
        </p:spPr>
        <p:txBody>
          <a:bodyPr/>
          <a:lstStyle/>
          <a:p>
            <a:r>
              <a:rPr lang="en-US" altLang="en-US" dirty="0"/>
              <a:t>1910.146(k) &amp; 1926.1211</a:t>
            </a:r>
          </a:p>
        </p:txBody>
      </p:sp>
      <p:pic>
        <p:nvPicPr>
          <p:cNvPr id="3" name="Picture 2">
            <a:extLst>
              <a:ext uri="{FF2B5EF4-FFF2-40B4-BE49-F238E27FC236}">
                <a16:creationId xmlns:a16="http://schemas.microsoft.com/office/drawing/2014/main" id="{3A387D14-4CD6-4113-B9D3-4C1EB311E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4032" y="1999822"/>
            <a:ext cx="3733800" cy="3812553"/>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8ACD43D-0FBC-4DC6-8148-4C13BF410D5D}"/>
              </a:ext>
            </a:extLst>
          </p:cNvPr>
          <p:cNvSpPr>
            <a:spLocks noGrp="1" noChangeArrowheads="1"/>
          </p:cNvSpPr>
          <p:nvPr>
            <p:ph type="title"/>
          </p:nvPr>
        </p:nvSpPr>
        <p:spPr>
          <a:xfrm>
            <a:off x="746520" y="447593"/>
            <a:ext cx="4099321" cy="553998"/>
          </a:xfrm>
        </p:spPr>
        <p:txBody>
          <a:bodyPr/>
          <a:lstStyle/>
          <a:p>
            <a:r>
              <a:rPr lang="en-US" altLang="en-US" sz="3600" dirty="0"/>
              <a:t>Exceptions</a:t>
            </a:r>
          </a:p>
        </p:txBody>
      </p:sp>
      <p:sp>
        <p:nvSpPr>
          <p:cNvPr id="9219" name="Content Placeholder 2">
            <a:extLst>
              <a:ext uri="{FF2B5EF4-FFF2-40B4-BE49-F238E27FC236}">
                <a16:creationId xmlns:a16="http://schemas.microsoft.com/office/drawing/2014/main" id="{DF494D1B-EB37-4CE3-ADE3-26C0CAA160E1}"/>
              </a:ext>
            </a:extLst>
          </p:cNvPr>
          <p:cNvSpPr>
            <a:spLocks noGrp="1" noChangeArrowheads="1"/>
          </p:cNvSpPr>
          <p:nvPr>
            <p:ph idx="1"/>
          </p:nvPr>
        </p:nvSpPr>
        <p:spPr>
          <a:xfrm>
            <a:off x="726855" y="1219200"/>
            <a:ext cx="7375503" cy="4210742"/>
          </a:xfrm>
        </p:spPr>
        <p:txBody>
          <a:bodyPr/>
          <a:lstStyle/>
          <a:p>
            <a:r>
              <a:rPr lang="en-US" altLang="en-US" sz="3200" b="1" dirty="0"/>
              <a:t>1910.146(a), </a:t>
            </a:r>
            <a:r>
              <a:rPr lang="en-US" altLang="en-US" sz="2800" dirty="0"/>
              <a:t>excludes the General Industry Standard from </a:t>
            </a:r>
            <a:r>
              <a:rPr lang="en-US" altLang="en-US" sz="2800" u="sng" dirty="0"/>
              <a:t>agriculture, construction, and shipyard employment</a:t>
            </a:r>
            <a:r>
              <a:rPr lang="en-US" altLang="en-US" sz="2800" dirty="0"/>
              <a:t>.</a:t>
            </a:r>
          </a:p>
          <a:p>
            <a:pPr marL="0" indent="0">
              <a:buNone/>
            </a:pPr>
            <a:endParaRPr lang="en-US" altLang="en-US" i="1" dirty="0"/>
          </a:p>
        </p:txBody>
      </p:sp>
      <p:sp>
        <p:nvSpPr>
          <p:cNvPr id="9220" name="Content Placeholder 3">
            <a:extLst>
              <a:ext uri="{FF2B5EF4-FFF2-40B4-BE49-F238E27FC236}">
                <a16:creationId xmlns:a16="http://schemas.microsoft.com/office/drawing/2014/main" id="{A19E0D21-AF4F-41BF-ADFC-0CD333FD6E7B}"/>
              </a:ext>
            </a:extLst>
          </p:cNvPr>
          <p:cNvSpPr>
            <a:spLocks noGrp="1" noChangeArrowheads="1"/>
          </p:cNvSpPr>
          <p:nvPr>
            <p:ph sz="quarter" idx="10"/>
          </p:nvPr>
        </p:nvSpPr>
        <p:spPr>
          <a:xfrm>
            <a:off x="4845841" y="620591"/>
            <a:ext cx="3551639" cy="381000"/>
          </a:xfrm>
        </p:spPr>
        <p:txBody>
          <a:bodyPr/>
          <a:lstStyle/>
          <a:p>
            <a:r>
              <a:rPr lang="en-US" altLang="en-US" dirty="0"/>
              <a:t>                         1910.146(a) </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A5824DE-0771-4372-A90A-13F02C3F042E}"/>
              </a:ext>
            </a:extLst>
          </p:cNvPr>
          <p:cNvSpPr txBox="1">
            <a:spLocks noChangeArrowheads="1"/>
          </p:cNvSpPr>
          <p:nvPr/>
        </p:nvSpPr>
        <p:spPr bwMode="gray">
          <a:xfrm>
            <a:off x="609600" y="79711"/>
            <a:ext cx="56388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lvl1pPr algn="l" rtl="0" eaLnBrk="0" fontAlgn="base" hangingPunct="0">
              <a:spcBef>
                <a:spcPct val="0"/>
              </a:spcBef>
              <a:spcAft>
                <a:spcPct val="0"/>
              </a:spcAft>
              <a:defRPr sz="2700" b="1">
                <a:solidFill>
                  <a:srgbClr val="012D9A"/>
                </a:solidFill>
                <a:latin typeface="+mj-lt"/>
                <a:ea typeface="+mj-ea"/>
                <a:cs typeface="+mj-cs"/>
              </a:defRPr>
            </a:lvl1pPr>
            <a:lvl2pPr algn="l" rtl="0" eaLnBrk="0" fontAlgn="base" hangingPunct="0">
              <a:spcBef>
                <a:spcPct val="0"/>
              </a:spcBef>
              <a:spcAft>
                <a:spcPct val="0"/>
              </a:spcAft>
              <a:defRPr sz="2700" b="1">
                <a:solidFill>
                  <a:srgbClr val="012D9A"/>
                </a:solidFill>
                <a:latin typeface="Arial" charset="0"/>
              </a:defRPr>
            </a:lvl2pPr>
            <a:lvl3pPr algn="l" rtl="0" eaLnBrk="0" fontAlgn="base" hangingPunct="0">
              <a:spcBef>
                <a:spcPct val="0"/>
              </a:spcBef>
              <a:spcAft>
                <a:spcPct val="0"/>
              </a:spcAft>
              <a:defRPr sz="2700" b="1">
                <a:solidFill>
                  <a:srgbClr val="012D9A"/>
                </a:solidFill>
                <a:latin typeface="Arial" charset="0"/>
              </a:defRPr>
            </a:lvl3pPr>
            <a:lvl4pPr algn="l" rtl="0" eaLnBrk="0" fontAlgn="base" hangingPunct="0">
              <a:spcBef>
                <a:spcPct val="0"/>
              </a:spcBef>
              <a:spcAft>
                <a:spcPct val="0"/>
              </a:spcAft>
              <a:defRPr sz="2700" b="1">
                <a:solidFill>
                  <a:srgbClr val="012D9A"/>
                </a:solidFill>
                <a:latin typeface="Arial" charset="0"/>
              </a:defRPr>
            </a:lvl4pPr>
            <a:lvl5pPr algn="l" rtl="0" eaLnBrk="0" fontAlgn="base" hangingPunct="0">
              <a:spcBef>
                <a:spcPct val="0"/>
              </a:spcBef>
              <a:spcAft>
                <a:spcPct val="0"/>
              </a:spcAft>
              <a:defRPr sz="2700" b="1">
                <a:solidFill>
                  <a:srgbClr val="012D9A"/>
                </a:solidFill>
                <a:latin typeface="Arial" charset="0"/>
              </a:defRPr>
            </a:lvl5pPr>
            <a:lvl6pPr marL="342900" algn="l" rtl="0" eaLnBrk="0" fontAlgn="base" hangingPunct="0">
              <a:spcBef>
                <a:spcPct val="0"/>
              </a:spcBef>
              <a:spcAft>
                <a:spcPct val="0"/>
              </a:spcAft>
              <a:defRPr sz="2700" b="1">
                <a:solidFill>
                  <a:srgbClr val="012D9A"/>
                </a:solidFill>
                <a:latin typeface="Arial" charset="0"/>
              </a:defRPr>
            </a:lvl6pPr>
            <a:lvl7pPr marL="685800" algn="l" rtl="0" eaLnBrk="0" fontAlgn="base" hangingPunct="0">
              <a:spcBef>
                <a:spcPct val="0"/>
              </a:spcBef>
              <a:spcAft>
                <a:spcPct val="0"/>
              </a:spcAft>
              <a:defRPr sz="2700" b="1">
                <a:solidFill>
                  <a:srgbClr val="012D9A"/>
                </a:solidFill>
                <a:latin typeface="Arial" charset="0"/>
              </a:defRPr>
            </a:lvl7pPr>
            <a:lvl8pPr marL="1028700" algn="l" rtl="0" eaLnBrk="0" fontAlgn="base" hangingPunct="0">
              <a:spcBef>
                <a:spcPct val="0"/>
              </a:spcBef>
              <a:spcAft>
                <a:spcPct val="0"/>
              </a:spcAft>
              <a:defRPr sz="2700" b="1">
                <a:solidFill>
                  <a:srgbClr val="012D9A"/>
                </a:solidFill>
                <a:latin typeface="Arial" charset="0"/>
              </a:defRPr>
            </a:lvl8pPr>
            <a:lvl9pPr marL="1371600" algn="l" rtl="0" eaLnBrk="0" fontAlgn="base" hangingPunct="0">
              <a:spcBef>
                <a:spcPct val="0"/>
              </a:spcBef>
              <a:spcAft>
                <a:spcPct val="0"/>
              </a:spcAft>
              <a:defRPr sz="2700" b="1">
                <a:solidFill>
                  <a:srgbClr val="012D9A"/>
                </a:solidFill>
                <a:latin typeface="Arial" charset="0"/>
              </a:defRPr>
            </a:lvl9pPr>
          </a:lstStyle>
          <a:p>
            <a:r>
              <a:rPr lang="en-US" altLang="en-US" sz="3200" u="none" kern="0" dirty="0"/>
              <a:t>Rescue &amp; Emergency Services</a:t>
            </a:r>
          </a:p>
        </p:txBody>
      </p:sp>
      <p:sp>
        <p:nvSpPr>
          <p:cNvPr id="60419" name="Content Placeholder 3">
            <a:extLst>
              <a:ext uri="{FF2B5EF4-FFF2-40B4-BE49-F238E27FC236}">
                <a16:creationId xmlns:a16="http://schemas.microsoft.com/office/drawing/2014/main" id="{6338BA85-F1C8-4C2C-87FE-563DF8F2D589}"/>
              </a:ext>
            </a:extLst>
          </p:cNvPr>
          <p:cNvSpPr>
            <a:spLocks noGrp="1" noChangeArrowheads="1"/>
          </p:cNvSpPr>
          <p:nvPr>
            <p:ph sz="quarter" idx="10"/>
          </p:nvPr>
        </p:nvSpPr>
        <p:spPr>
          <a:xfrm>
            <a:off x="5257800" y="590699"/>
            <a:ext cx="3733800" cy="415497"/>
          </a:xfrm>
        </p:spPr>
        <p:txBody>
          <a:bodyPr/>
          <a:lstStyle/>
          <a:p>
            <a:r>
              <a:rPr lang="en-US" altLang="en-US" dirty="0"/>
              <a:t>1910.146(k) &amp; 1926.1211</a:t>
            </a:r>
          </a:p>
        </p:txBody>
      </p:sp>
      <p:sp>
        <p:nvSpPr>
          <p:cNvPr id="2" name="Content Placeholder 1">
            <a:extLst>
              <a:ext uri="{FF2B5EF4-FFF2-40B4-BE49-F238E27FC236}">
                <a16:creationId xmlns:a16="http://schemas.microsoft.com/office/drawing/2014/main" id="{4269BF42-9E72-4D5F-8422-9B44CB80A6E0}"/>
              </a:ext>
            </a:extLst>
          </p:cNvPr>
          <p:cNvSpPr>
            <a:spLocks noGrp="1"/>
          </p:cNvSpPr>
          <p:nvPr>
            <p:ph idx="1"/>
          </p:nvPr>
        </p:nvSpPr>
        <p:spPr>
          <a:xfrm>
            <a:off x="609600" y="1219200"/>
            <a:ext cx="7696200" cy="4724400"/>
          </a:xfrm>
        </p:spPr>
        <p:txBody>
          <a:bodyPr/>
          <a:lstStyle/>
          <a:p>
            <a:r>
              <a:rPr lang="en-US" altLang="en-US" dirty="0"/>
              <a:t>Using rescue and emergency services(</a:t>
            </a:r>
          </a:p>
          <a:p>
            <a:endParaRPr lang="en-US" altLang="en-US" sz="600" dirty="0"/>
          </a:p>
          <a:p>
            <a:pPr lvl="1"/>
            <a:r>
              <a:rPr lang="en-US" altLang="en-US" dirty="0"/>
              <a:t>Evaluate prospective services ability to perform the summons in a timely and proficient manner </a:t>
            </a:r>
          </a:p>
          <a:p>
            <a:pPr lvl="1"/>
            <a:endParaRPr lang="en-US" altLang="en-US" sz="600" dirty="0"/>
          </a:p>
          <a:p>
            <a:pPr lvl="1"/>
            <a:r>
              <a:rPr lang="en-US" altLang="en-US" dirty="0"/>
              <a:t>Identify the hazards in the space</a:t>
            </a:r>
          </a:p>
          <a:p>
            <a:pPr lvl="1"/>
            <a:endParaRPr lang="en-US" altLang="en-US" sz="600" dirty="0"/>
          </a:p>
          <a:p>
            <a:pPr lvl="1"/>
            <a:r>
              <a:rPr lang="en-US" altLang="en-US" dirty="0"/>
              <a:t>Practice mock rescues</a:t>
            </a:r>
          </a:p>
          <a:p>
            <a:endParaRPr lang="en-US" dirty="0"/>
          </a:p>
        </p:txBody>
      </p:sp>
      <p:pic>
        <p:nvPicPr>
          <p:cNvPr id="5" name="Picture 4">
            <a:extLst>
              <a:ext uri="{FF2B5EF4-FFF2-40B4-BE49-F238E27FC236}">
                <a16:creationId xmlns:a16="http://schemas.microsoft.com/office/drawing/2014/main" id="{A1029D57-ECCB-44EF-8388-3F187ECB63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278" y="3400743"/>
            <a:ext cx="3330522" cy="2409825"/>
          </a:xfrm>
          <a:prstGeom prst="rect">
            <a:avLst/>
          </a:prstGeom>
        </p:spPr>
      </p:pic>
    </p:spTree>
    <p:extLst>
      <p:ext uri="{BB962C8B-B14F-4D97-AF65-F5344CB8AC3E}">
        <p14:creationId xmlns:p14="http://schemas.microsoft.com/office/powerpoint/2010/main" val="132163317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A5824DE-0771-4372-A90A-13F02C3F042E}"/>
              </a:ext>
            </a:extLst>
          </p:cNvPr>
          <p:cNvSpPr txBox="1">
            <a:spLocks noChangeArrowheads="1"/>
          </p:cNvSpPr>
          <p:nvPr/>
        </p:nvSpPr>
        <p:spPr bwMode="gray">
          <a:xfrm>
            <a:off x="609600" y="79711"/>
            <a:ext cx="56388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lvl1pPr algn="l" rtl="0" eaLnBrk="0" fontAlgn="base" hangingPunct="0">
              <a:spcBef>
                <a:spcPct val="0"/>
              </a:spcBef>
              <a:spcAft>
                <a:spcPct val="0"/>
              </a:spcAft>
              <a:defRPr sz="2700" b="1">
                <a:solidFill>
                  <a:srgbClr val="012D9A"/>
                </a:solidFill>
                <a:latin typeface="+mj-lt"/>
                <a:ea typeface="+mj-ea"/>
                <a:cs typeface="+mj-cs"/>
              </a:defRPr>
            </a:lvl1pPr>
            <a:lvl2pPr algn="l" rtl="0" eaLnBrk="0" fontAlgn="base" hangingPunct="0">
              <a:spcBef>
                <a:spcPct val="0"/>
              </a:spcBef>
              <a:spcAft>
                <a:spcPct val="0"/>
              </a:spcAft>
              <a:defRPr sz="2700" b="1">
                <a:solidFill>
                  <a:srgbClr val="012D9A"/>
                </a:solidFill>
                <a:latin typeface="Arial" charset="0"/>
              </a:defRPr>
            </a:lvl2pPr>
            <a:lvl3pPr algn="l" rtl="0" eaLnBrk="0" fontAlgn="base" hangingPunct="0">
              <a:spcBef>
                <a:spcPct val="0"/>
              </a:spcBef>
              <a:spcAft>
                <a:spcPct val="0"/>
              </a:spcAft>
              <a:defRPr sz="2700" b="1">
                <a:solidFill>
                  <a:srgbClr val="012D9A"/>
                </a:solidFill>
                <a:latin typeface="Arial" charset="0"/>
              </a:defRPr>
            </a:lvl3pPr>
            <a:lvl4pPr algn="l" rtl="0" eaLnBrk="0" fontAlgn="base" hangingPunct="0">
              <a:spcBef>
                <a:spcPct val="0"/>
              </a:spcBef>
              <a:spcAft>
                <a:spcPct val="0"/>
              </a:spcAft>
              <a:defRPr sz="2700" b="1">
                <a:solidFill>
                  <a:srgbClr val="012D9A"/>
                </a:solidFill>
                <a:latin typeface="Arial" charset="0"/>
              </a:defRPr>
            </a:lvl4pPr>
            <a:lvl5pPr algn="l" rtl="0" eaLnBrk="0" fontAlgn="base" hangingPunct="0">
              <a:spcBef>
                <a:spcPct val="0"/>
              </a:spcBef>
              <a:spcAft>
                <a:spcPct val="0"/>
              </a:spcAft>
              <a:defRPr sz="2700" b="1">
                <a:solidFill>
                  <a:srgbClr val="012D9A"/>
                </a:solidFill>
                <a:latin typeface="Arial" charset="0"/>
              </a:defRPr>
            </a:lvl5pPr>
            <a:lvl6pPr marL="342900" algn="l" rtl="0" eaLnBrk="0" fontAlgn="base" hangingPunct="0">
              <a:spcBef>
                <a:spcPct val="0"/>
              </a:spcBef>
              <a:spcAft>
                <a:spcPct val="0"/>
              </a:spcAft>
              <a:defRPr sz="2700" b="1">
                <a:solidFill>
                  <a:srgbClr val="012D9A"/>
                </a:solidFill>
                <a:latin typeface="Arial" charset="0"/>
              </a:defRPr>
            </a:lvl6pPr>
            <a:lvl7pPr marL="685800" algn="l" rtl="0" eaLnBrk="0" fontAlgn="base" hangingPunct="0">
              <a:spcBef>
                <a:spcPct val="0"/>
              </a:spcBef>
              <a:spcAft>
                <a:spcPct val="0"/>
              </a:spcAft>
              <a:defRPr sz="2700" b="1">
                <a:solidFill>
                  <a:srgbClr val="012D9A"/>
                </a:solidFill>
                <a:latin typeface="Arial" charset="0"/>
              </a:defRPr>
            </a:lvl7pPr>
            <a:lvl8pPr marL="1028700" algn="l" rtl="0" eaLnBrk="0" fontAlgn="base" hangingPunct="0">
              <a:spcBef>
                <a:spcPct val="0"/>
              </a:spcBef>
              <a:spcAft>
                <a:spcPct val="0"/>
              </a:spcAft>
              <a:defRPr sz="2700" b="1">
                <a:solidFill>
                  <a:srgbClr val="012D9A"/>
                </a:solidFill>
                <a:latin typeface="Arial" charset="0"/>
              </a:defRPr>
            </a:lvl8pPr>
            <a:lvl9pPr marL="1371600" algn="l" rtl="0" eaLnBrk="0" fontAlgn="base" hangingPunct="0">
              <a:spcBef>
                <a:spcPct val="0"/>
              </a:spcBef>
              <a:spcAft>
                <a:spcPct val="0"/>
              </a:spcAft>
              <a:defRPr sz="2700" b="1">
                <a:solidFill>
                  <a:srgbClr val="012D9A"/>
                </a:solidFill>
                <a:latin typeface="Arial" charset="0"/>
              </a:defRPr>
            </a:lvl9pPr>
          </a:lstStyle>
          <a:p>
            <a:r>
              <a:rPr lang="en-US" altLang="en-US" sz="3200" u="none" kern="0" dirty="0"/>
              <a:t>Rescue &amp; Emergency Services</a:t>
            </a:r>
          </a:p>
        </p:txBody>
      </p:sp>
      <p:sp>
        <p:nvSpPr>
          <p:cNvPr id="60419" name="Content Placeholder 3">
            <a:extLst>
              <a:ext uri="{FF2B5EF4-FFF2-40B4-BE49-F238E27FC236}">
                <a16:creationId xmlns:a16="http://schemas.microsoft.com/office/drawing/2014/main" id="{6338BA85-F1C8-4C2C-87FE-563DF8F2D589}"/>
              </a:ext>
            </a:extLst>
          </p:cNvPr>
          <p:cNvSpPr>
            <a:spLocks noGrp="1" noChangeArrowheads="1"/>
          </p:cNvSpPr>
          <p:nvPr>
            <p:ph sz="quarter" idx="10"/>
          </p:nvPr>
        </p:nvSpPr>
        <p:spPr>
          <a:xfrm>
            <a:off x="5257800" y="590699"/>
            <a:ext cx="3733800" cy="415497"/>
          </a:xfrm>
        </p:spPr>
        <p:txBody>
          <a:bodyPr/>
          <a:lstStyle/>
          <a:p>
            <a:r>
              <a:rPr lang="en-US" altLang="en-US" dirty="0"/>
              <a:t>1910.146(k) &amp; 1926.1211</a:t>
            </a:r>
          </a:p>
        </p:txBody>
      </p:sp>
      <p:sp>
        <p:nvSpPr>
          <p:cNvPr id="2" name="Content Placeholder 1">
            <a:extLst>
              <a:ext uri="{FF2B5EF4-FFF2-40B4-BE49-F238E27FC236}">
                <a16:creationId xmlns:a16="http://schemas.microsoft.com/office/drawing/2014/main" id="{4269BF42-9E72-4D5F-8422-9B44CB80A6E0}"/>
              </a:ext>
            </a:extLst>
          </p:cNvPr>
          <p:cNvSpPr>
            <a:spLocks noGrp="1"/>
          </p:cNvSpPr>
          <p:nvPr>
            <p:ph idx="1"/>
          </p:nvPr>
        </p:nvSpPr>
        <p:spPr>
          <a:xfrm>
            <a:off x="609600" y="1219200"/>
            <a:ext cx="7924800" cy="4724400"/>
          </a:xfrm>
        </p:spPr>
        <p:txBody>
          <a:bodyPr/>
          <a:lstStyle/>
          <a:p>
            <a:r>
              <a:rPr lang="en-US" altLang="en-US" dirty="0"/>
              <a:t>Rescue using in-house employees</a:t>
            </a:r>
          </a:p>
          <a:p>
            <a:pPr lvl="1"/>
            <a:endParaRPr lang="en-US" altLang="en-US" sz="375" dirty="0"/>
          </a:p>
          <a:p>
            <a:pPr lvl="1"/>
            <a:r>
              <a:rPr lang="en-US" altLang="en-US" dirty="0"/>
              <a:t>Trained to perform assigned rescue duties</a:t>
            </a:r>
          </a:p>
          <a:p>
            <a:pPr lvl="2"/>
            <a:endParaRPr lang="en-US" altLang="en-US" sz="675" dirty="0"/>
          </a:p>
          <a:p>
            <a:pPr lvl="1"/>
            <a:r>
              <a:rPr lang="en-US" altLang="en-US" dirty="0"/>
              <a:t>Trained in basic first aid and CPR</a:t>
            </a:r>
          </a:p>
          <a:p>
            <a:pPr lvl="2"/>
            <a:endParaRPr lang="en-US" altLang="en-US" sz="675" dirty="0"/>
          </a:p>
          <a:p>
            <a:pPr lvl="1"/>
            <a:r>
              <a:rPr lang="en-US" altLang="en-US" dirty="0"/>
              <a:t>Practice rescue at least annually </a:t>
            </a:r>
          </a:p>
          <a:p>
            <a:pPr lvl="1"/>
            <a:endParaRPr lang="en-US" altLang="en-US" sz="675" dirty="0"/>
          </a:p>
          <a:p>
            <a:pPr lvl="2"/>
            <a:r>
              <a:rPr lang="en-US" altLang="en-US" b="1" i="1" dirty="0"/>
              <a:t>Note: </a:t>
            </a:r>
            <a:r>
              <a:rPr lang="en-US" altLang="en-US" i="1" dirty="0"/>
              <a:t>If using air-supplying respirators, additional training is required per 29 CFR 1910.134 (Respiratory Protection)</a:t>
            </a:r>
          </a:p>
          <a:p>
            <a:endParaRPr lang="en-US" dirty="0"/>
          </a:p>
        </p:txBody>
      </p:sp>
      <p:pic>
        <p:nvPicPr>
          <p:cNvPr id="4" name="Picture 3">
            <a:extLst>
              <a:ext uri="{FF2B5EF4-FFF2-40B4-BE49-F238E27FC236}">
                <a16:creationId xmlns:a16="http://schemas.microsoft.com/office/drawing/2014/main" id="{B43A186B-CEB8-4F3B-842F-03E8E2A5E1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2258" y="3886200"/>
            <a:ext cx="2630436" cy="1890712"/>
          </a:xfrm>
          <a:prstGeom prst="rect">
            <a:avLst/>
          </a:prstGeom>
        </p:spPr>
      </p:pic>
    </p:spTree>
    <p:extLst>
      <p:ext uri="{BB962C8B-B14F-4D97-AF65-F5344CB8AC3E}">
        <p14:creationId xmlns:p14="http://schemas.microsoft.com/office/powerpoint/2010/main" val="396776308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A5824DE-0771-4372-A90A-13F02C3F042E}"/>
              </a:ext>
            </a:extLst>
          </p:cNvPr>
          <p:cNvSpPr txBox="1">
            <a:spLocks noChangeArrowheads="1"/>
          </p:cNvSpPr>
          <p:nvPr/>
        </p:nvSpPr>
        <p:spPr bwMode="gray">
          <a:xfrm>
            <a:off x="609600" y="79711"/>
            <a:ext cx="56388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lvl1pPr algn="l" rtl="0" eaLnBrk="0" fontAlgn="base" hangingPunct="0">
              <a:spcBef>
                <a:spcPct val="0"/>
              </a:spcBef>
              <a:spcAft>
                <a:spcPct val="0"/>
              </a:spcAft>
              <a:defRPr sz="2700" b="1">
                <a:solidFill>
                  <a:srgbClr val="012D9A"/>
                </a:solidFill>
                <a:latin typeface="+mj-lt"/>
                <a:ea typeface="+mj-ea"/>
                <a:cs typeface="+mj-cs"/>
              </a:defRPr>
            </a:lvl1pPr>
            <a:lvl2pPr algn="l" rtl="0" eaLnBrk="0" fontAlgn="base" hangingPunct="0">
              <a:spcBef>
                <a:spcPct val="0"/>
              </a:spcBef>
              <a:spcAft>
                <a:spcPct val="0"/>
              </a:spcAft>
              <a:defRPr sz="2700" b="1">
                <a:solidFill>
                  <a:srgbClr val="012D9A"/>
                </a:solidFill>
                <a:latin typeface="Arial" charset="0"/>
              </a:defRPr>
            </a:lvl2pPr>
            <a:lvl3pPr algn="l" rtl="0" eaLnBrk="0" fontAlgn="base" hangingPunct="0">
              <a:spcBef>
                <a:spcPct val="0"/>
              </a:spcBef>
              <a:spcAft>
                <a:spcPct val="0"/>
              </a:spcAft>
              <a:defRPr sz="2700" b="1">
                <a:solidFill>
                  <a:srgbClr val="012D9A"/>
                </a:solidFill>
                <a:latin typeface="Arial" charset="0"/>
              </a:defRPr>
            </a:lvl3pPr>
            <a:lvl4pPr algn="l" rtl="0" eaLnBrk="0" fontAlgn="base" hangingPunct="0">
              <a:spcBef>
                <a:spcPct val="0"/>
              </a:spcBef>
              <a:spcAft>
                <a:spcPct val="0"/>
              </a:spcAft>
              <a:defRPr sz="2700" b="1">
                <a:solidFill>
                  <a:srgbClr val="012D9A"/>
                </a:solidFill>
                <a:latin typeface="Arial" charset="0"/>
              </a:defRPr>
            </a:lvl4pPr>
            <a:lvl5pPr algn="l" rtl="0" eaLnBrk="0" fontAlgn="base" hangingPunct="0">
              <a:spcBef>
                <a:spcPct val="0"/>
              </a:spcBef>
              <a:spcAft>
                <a:spcPct val="0"/>
              </a:spcAft>
              <a:defRPr sz="2700" b="1">
                <a:solidFill>
                  <a:srgbClr val="012D9A"/>
                </a:solidFill>
                <a:latin typeface="Arial" charset="0"/>
              </a:defRPr>
            </a:lvl5pPr>
            <a:lvl6pPr marL="342900" algn="l" rtl="0" eaLnBrk="0" fontAlgn="base" hangingPunct="0">
              <a:spcBef>
                <a:spcPct val="0"/>
              </a:spcBef>
              <a:spcAft>
                <a:spcPct val="0"/>
              </a:spcAft>
              <a:defRPr sz="2700" b="1">
                <a:solidFill>
                  <a:srgbClr val="012D9A"/>
                </a:solidFill>
                <a:latin typeface="Arial" charset="0"/>
              </a:defRPr>
            </a:lvl6pPr>
            <a:lvl7pPr marL="685800" algn="l" rtl="0" eaLnBrk="0" fontAlgn="base" hangingPunct="0">
              <a:spcBef>
                <a:spcPct val="0"/>
              </a:spcBef>
              <a:spcAft>
                <a:spcPct val="0"/>
              </a:spcAft>
              <a:defRPr sz="2700" b="1">
                <a:solidFill>
                  <a:srgbClr val="012D9A"/>
                </a:solidFill>
                <a:latin typeface="Arial" charset="0"/>
              </a:defRPr>
            </a:lvl7pPr>
            <a:lvl8pPr marL="1028700" algn="l" rtl="0" eaLnBrk="0" fontAlgn="base" hangingPunct="0">
              <a:spcBef>
                <a:spcPct val="0"/>
              </a:spcBef>
              <a:spcAft>
                <a:spcPct val="0"/>
              </a:spcAft>
              <a:defRPr sz="2700" b="1">
                <a:solidFill>
                  <a:srgbClr val="012D9A"/>
                </a:solidFill>
                <a:latin typeface="Arial" charset="0"/>
              </a:defRPr>
            </a:lvl8pPr>
            <a:lvl9pPr marL="1371600" algn="l" rtl="0" eaLnBrk="0" fontAlgn="base" hangingPunct="0">
              <a:spcBef>
                <a:spcPct val="0"/>
              </a:spcBef>
              <a:spcAft>
                <a:spcPct val="0"/>
              </a:spcAft>
              <a:defRPr sz="2700" b="1">
                <a:solidFill>
                  <a:srgbClr val="012D9A"/>
                </a:solidFill>
                <a:latin typeface="Arial" charset="0"/>
              </a:defRPr>
            </a:lvl9pPr>
          </a:lstStyle>
          <a:p>
            <a:r>
              <a:rPr lang="en-US" altLang="en-US" sz="3200" u="none" kern="0" dirty="0"/>
              <a:t>Rescue &amp; Emergency Services</a:t>
            </a:r>
          </a:p>
        </p:txBody>
      </p:sp>
      <p:sp>
        <p:nvSpPr>
          <p:cNvPr id="60419" name="Content Placeholder 3">
            <a:extLst>
              <a:ext uri="{FF2B5EF4-FFF2-40B4-BE49-F238E27FC236}">
                <a16:creationId xmlns:a16="http://schemas.microsoft.com/office/drawing/2014/main" id="{6338BA85-F1C8-4C2C-87FE-563DF8F2D589}"/>
              </a:ext>
            </a:extLst>
          </p:cNvPr>
          <p:cNvSpPr>
            <a:spLocks noGrp="1" noChangeArrowheads="1"/>
          </p:cNvSpPr>
          <p:nvPr>
            <p:ph sz="quarter" idx="10"/>
          </p:nvPr>
        </p:nvSpPr>
        <p:spPr>
          <a:xfrm>
            <a:off x="5257800" y="590699"/>
            <a:ext cx="3733800" cy="415497"/>
          </a:xfrm>
        </p:spPr>
        <p:txBody>
          <a:bodyPr/>
          <a:lstStyle/>
          <a:p>
            <a:r>
              <a:rPr lang="en-US" altLang="en-US" dirty="0"/>
              <a:t>1910.146(k) &amp; 1926.1211</a:t>
            </a:r>
          </a:p>
        </p:txBody>
      </p:sp>
      <p:sp>
        <p:nvSpPr>
          <p:cNvPr id="2" name="Content Placeholder 1">
            <a:extLst>
              <a:ext uri="{FF2B5EF4-FFF2-40B4-BE49-F238E27FC236}">
                <a16:creationId xmlns:a16="http://schemas.microsoft.com/office/drawing/2014/main" id="{4269BF42-9E72-4D5F-8422-9B44CB80A6E0}"/>
              </a:ext>
            </a:extLst>
          </p:cNvPr>
          <p:cNvSpPr>
            <a:spLocks noGrp="1"/>
          </p:cNvSpPr>
          <p:nvPr>
            <p:ph idx="1"/>
          </p:nvPr>
        </p:nvSpPr>
        <p:spPr>
          <a:xfrm>
            <a:off x="609600" y="1219200"/>
            <a:ext cx="7924800" cy="4724400"/>
          </a:xfrm>
        </p:spPr>
        <p:txBody>
          <a:bodyPr/>
          <a:lstStyle/>
          <a:p>
            <a:r>
              <a:rPr lang="en-US" altLang="en-US" dirty="0"/>
              <a:t>Non-entry rescue </a:t>
            </a:r>
          </a:p>
          <a:p>
            <a:endParaRPr lang="en-US" altLang="en-US" sz="600" dirty="0"/>
          </a:p>
          <a:p>
            <a:pPr lvl="1"/>
            <a:r>
              <a:rPr lang="en-US" altLang="en-US" dirty="0"/>
              <a:t>Retrieving an entrant from a confined space without going into the space</a:t>
            </a:r>
          </a:p>
          <a:p>
            <a:endParaRPr lang="en-US" altLang="en-US" sz="675" dirty="0"/>
          </a:p>
          <a:p>
            <a:pPr lvl="1"/>
            <a:r>
              <a:rPr lang="en-US" altLang="en-US" dirty="0"/>
              <a:t>Entrants must wear a chest or full body harness with retrieval line attached</a:t>
            </a:r>
          </a:p>
          <a:p>
            <a:pPr lvl="1"/>
            <a:r>
              <a:rPr lang="en-US" altLang="en-US" dirty="0"/>
              <a:t>If non-entry rescue is </a:t>
            </a:r>
          </a:p>
          <a:p>
            <a:pPr marL="457200" lvl="1" indent="0">
              <a:buNone/>
            </a:pPr>
            <a:r>
              <a:rPr lang="en-US" altLang="en-US" dirty="0"/>
              <a:t>   not successful then the </a:t>
            </a:r>
          </a:p>
          <a:p>
            <a:pPr marL="457200" lvl="1" indent="0">
              <a:buNone/>
            </a:pPr>
            <a:r>
              <a:rPr lang="en-US" altLang="en-US" dirty="0"/>
              <a:t>   rescue team must be given</a:t>
            </a:r>
          </a:p>
          <a:p>
            <a:pPr marL="457200" lvl="1" indent="0">
              <a:buNone/>
            </a:pPr>
            <a:r>
              <a:rPr lang="en-US" altLang="en-US" dirty="0"/>
              <a:t>   full rescue equipment to </a:t>
            </a:r>
          </a:p>
          <a:p>
            <a:pPr marL="457200" lvl="1" indent="0">
              <a:buNone/>
            </a:pPr>
            <a:r>
              <a:rPr lang="en-US" altLang="en-US" dirty="0"/>
              <a:t>   enter the site.</a:t>
            </a:r>
          </a:p>
          <a:p>
            <a:pPr marL="457200" lvl="1" indent="0">
              <a:buNone/>
            </a:pPr>
            <a:r>
              <a:rPr lang="en-US" altLang="en-US" dirty="0"/>
              <a:t>   1926.1211(c)</a:t>
            </a:r>
          </a:p>
          <a:p>
            <a:pPr marL="457200" lvl="1" indent="0">
              <a:buNone/>
            </a:pPr>
            <a:endParaRPr lang="en-US" altLang="en-US" dirty="0"/>
          </a:p>
          <a:p>
            <a:endParaRPr lang="en-US" dirty="0"/>
          </a:p>
        </p:txBody>
      </p:sp>
      <p:pic>
        <p:nvPicPr>
          <p:cNvPr id="4" name="Picture 3">
            <a:extLst>
              <a:ext uri="{FF2B5EF4-FFF2-40B4-BE49-F238E27FC236}">
                <a16:creationId xmlns:a16="http://schemas.microsoft.com/office/drawing/2014/main" id="{B43A186B-CEB8-4F3B-842F-03E8E2A5E1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3429000"/>
            <a:ext cx="3379694" cy="2429266"/>
          </a:xfrm>
          <a:prstGeom prst="rect">
            <a:avLst/>
          </a:prstGeom>
        </p:spPr>
      </p:pic>
    </p:spTree>
    <p:extLst>
      <p:ext uri="{BB962C8B-B14F-4D97-AF65-F5344CB8AC3E}">
        <p14:creationId xmlns:p14="http://schemas.microsoft.com/office/powerpoint/2010/main" val="285797847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C641BFFD-A153-42D1-896E-BE4D38A994DA}"/>
              </a:ext>
            </a:extLst>
          </p:cNvPr>
          <p:cNvSpPr>
            <a:spLocks noGrp="1" noChangeArrowheads="1"/>
          </p:cNvSpPr>
          <p:nvPr>
            <p:ph type="title"/>
          </p:nvPr>
        </p:nvSpPr>
        <p:spPr/>
        <p:txBody>
          <a:bodyPr/>
          <a:lstStyle/>
          <a:p>
            <a:r>
              <a:rPr lang="en-US" altLang="en-US"/>
              <a:t>Additional Information</a:t>
            </a:r>
          </a:p>
        </p:txBody>
      </p:sp>
      <p:sp>
        <p:nvSpPr>
          <p:cNvPr id="68611" name="Content Placeholder 2">
            <a:extLst>
              <a:ext uri="{FF2B5EF4-FFF2-40B4-BE49-F238E27FC236}">
                <a16:creationId xmlns:a16="http://schemas.microsoft.com/office/drawing/2014/main" id="{C5F05B93-E675-47A1-B4DD-8D5B0C38E710}"/>
              </a:ext>
            </a:extLst>
          </p:cNvPr>
          <p:cNvSpPr>
            <a:spLocks noGrp="1" noChangeArrowheads="1"/>
          </p:cNvSpPr>
          <p:nvPr>
            <p:ph idx="1"/>
          </p:nvPr>
        </p:nvSpPr>
        <p:spPr>
          <a:xfrm>
            <a:off x="641684" y="1231232"/>
            <a:ext cx="7924800" cy="3543300"/>
          </a:xfrm>
        </p:spPr>
        <p:txBody>
          <a:bodyPr/>
          <a:lstStyle/>
          <a:p>
            <a:r>
              <a:rPr lang="en-US" altLang="en-US" b="1" dirty="0"/>
              <a:t>A: </a:t>
            </a:r>
            <a:r>
              <a:rPr lang="en-US" altLang="en-US" dirty="0"/>
              <a:t>Permit-required Confined Space Decision Flow Chart</a:t>
            </a:r>
          </a:p>
          <a:p>
            <a:endParaRPr lang="en-US" altLang="en-US" sz="800" dirty="0"/>
          </a:p>
          <a:p>
            <a:r>
              <a:rPr lang="en-US" altLang="en-US" b="1" dirty="0"/>
              <a:t>B:</a:t>
            </a:r>
            <a:r>
              <a:rPr lang="en-US" altLang="en-US" dirty="0"/>
              <a:t> Procedures for Atmospheric Testing</a:t>
            </a:r>
          </a:p>
          <a:p>
            <a:pPr>
              <a:buFont typeface="Wingdings" panose="05000000000000000000" pitchFamily="2" charset="2"/>
              <a:buNone/>
            </a:pPr>
            <a:endParaRPr lang="en-US" altLang="en-US" sz="800" dirty="0"/>
          </a:p>
          <a:p>
            <a:r>
              <a:rPr lang="en-US" altLang="en-US" b="1" dirty="0"/>
              <a:t>C: </a:t>
            </a:r>
            <a:r>
              <a:rPr lang="en-US" altLang="en-US" dirty="0"/>
              <a:t>Examples of Permit-required Confined Space Programs</a:t>
            </a:r>
          </a:p>
          <a:p>
            <a:endParaRPr lang="en-US" altLang="en-US" sz="800" dirty="0"/>
          </a:p>
          <a:p>
            <a:r>
              <a:rPr lang="en-US" altLang="en-US" b="1" dirty="0"/>
              <a:t>D: </a:t>
            </a:r>
            <a:r>
              <a:rPr lang="en-US" altLang="en-US" dirty="0"/>
              <a:t>Sample Permits</a:t>
            </a:r>
            <a:endParaRPr lang="en-US" altLang="en-US" b="1" dirty="0"/>
          </a:p>
          <a:p>
            <a:endParaRPr lang="en-US" altLang="en-US" sz="800" b="1" dirty="0"/>
          </a:p>
          <a:p>
            <a:r>
              <a:rPr lang="en-US" altLang="en-US" b="1" dirty="0"/>
              <a:t>E: </a:t>
            </a:r>
            <a:r>
              <a:rPr lang="en-US" altLang="en-US" dirty="0"/>
              <a:t>Sewer System Entry</a:t>
            </a:r>
            <a:endParaRPr lang="en-US" altLang="en-US" b="1" dirty="0"/>
          </a:p>
          <a:p>
            <a:endParaRPr lang="en-US" altLang="en-US" sz="800" b="1" dirty="0"/>
          </a:p>
          <a:p>
            <a:r>
              <a:rPr lang="en-US" altLang="en-US" b="1" dirty="0"/>
              <a:t>F: </a:t>
            </a:r>
            <a:r>
              <a:rPr lang="en-US" altLang="en-US" dirty="0"/>
              <a:t>Non-Mandatory: Rescue Team or Rescue Service Evaluation Criteria</a:t>
            </a:r>
            <a:endParaRPr lang="en-US" altLang="en-US" b="1" dirty="0"/>
          </a:p>
          <a:p>
            <a:endParaRPr lang="en-US" altLang="en-US" dirty="0"/>
          </a:p>
        </p:txBody>
      </p:sp>
      <p:sp>
        <p:nvSpPr>
          <p:cNvPr id="68612" name="Content Placeholder 3">
            <a:extLst>
              <a:ext uri="{FF2B5EF4-FFF2-40B4-BE49-F238E27FC236}">
                <a16:creationId xmlns:a16="http://schemas.microsoft.com/office/drawing/2014/main" id="{CEEEC5C9-DA89-444B-944F-9564B09323AF}"/>
              </a:ext>
            </a:extLst>
          </p:cNvPr>
          <p:cNvSpPr>
            <a:spLocks noGrp="1" noChangeArrowheads="1"/>
          </p:cNvSpPr>
          <p:nvPr>
            <p:ph sz="quarter" idx="10"/>
          </p:nvPr>
        </p:nvSpPr>
        <p:spPr>
          <a:xfrm>
            <a:off x="7010400" y="669925"/>
            <a:ext cx="1885950" cy="549275"/>
          </a:xfrm>
        </p:spPr>
        <p:txBody>
          <a:bodyPr/>
          <a:lstStyle/>
          <a:p>
            <a:r>
              <a:rPr lang="en-US" altLang="en-US" dirty="0"/>
              <a:t>Appendices</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4BF00F5-0847-41F6-A57F-F1ABE09E7DF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21729" y="1371600"/>
            <a:ext cx="5900542" cy="4468477"/>
          </a:xfrm>
        </p:spPr>
      </p:pic>
      <p:sp>
        <p:nvSpPr>
          <p:cNvPr id="74754" name="Title 1">
            <a:extLst>
              <a:ext uri="{FF2B5EF4-FFF2-40B4-BE49-F238E27FC236}">
                <a16:creationId xmlns:a16="http://schemas.microsoft.com/office/drawing/2014/main" id="{1486E15A-CE9A-487E-AF18-F549FCC1D762}"/>
              </a:ext>
            </a:extLst>
          </p:cNvPr>
          <p:cNvSpPr>
            <a:spLocks noGrp="1" noChangeArrowheads="1"/>
          </p:cNvSpPr>
          <p:nvPr>
            <p:ph type="title"/>
          </p:nvPr>
        </p:nvSpPr>
        <p:spPr/>
        <p:txBody>
          <a:bodyPr/>
          <a:lstStyle/>
          <a:p>
            <a:r>
              <a:rPr lang="en-US" altLang="en-US" dirty="0"/>
              <a:t>Is this a Confined Space?</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9BBBA46A-B186-4706-B9BE-F2BCB0221CCD}"/>
              </a:ext>
            </a:extLst>
          </p:cNvPr>
          <p:cNvSpPr>
            <a:spLocks noGrp="1" noChangeArrowheads="1"/>
          </p:cNvSpPr>
          <p:nvPr>
            <p:ph type="title"/>
          </p:nvPr>
        </p:nvSpPr>
        <p:spPr/>
        <p:txBody>
          <a:bodyPr/>
          <a:lstStyle/>
          <a:p>
            <a:r>
              <a:rPr lang="en-US" altLang="en-US"/>
              <a:t>Is this a Confined Space?</a:t>
            </a:r>
          </a:p>
        </p:txBody>
      </p:sp>
      <p:pic>
        <p:nvPicPr>
          <p:cNvPr id="6" name="Picture 5">
            <a:extLst>
              <a:ext uri="{FF2B5EF4-FFF2-40B4-BE49-F238E27FC236}">
                <a16:creationId xmlns:a16="http://schemas.microsoft.com/office/drawing/2014/main" id="{D413710A-6FC3-4DFA-9AF6-8049BBDFC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1143000"/>
            <a:ext cx="4181807" cy="4718765"/>
          </a:xfrm>
          <a:prstGeom prst="rect">
            <a:avLst/>
          </a:prstGeom>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C0D74CEB-2541-48E8-BF70-71A907650CE3}"/>
              </a:ext>
            </a:extLst>
          </p:cNvPr>
          <p:cNvSpPr>
            <a:spLocks noGrp="1" noChangeArrowheads="1"/>
          </p:cNvSpPr>
          <p:nvPr>
            <p:ph type="title"/>
          </p:nvPr>
        </p:nvSpPr>
        <p:spPr/>
        <p:txBody>
          <a:bodyPr/>
          <a:lstStyle/>
          <a:p>
            <a:r>
              <a:rPr lang="en-US" altLang="en-US"/>
              <a:t>Is this a Confined Space?</a:t>
            </a:r>
          </a:p>
        </p:txBody>
      </p:sp>
      <p:pic>
        <p:nvPicPr>
          <p:cNvPr id="3" name="Picture 2">
            <a:extLst>
              <a:ext uri="{FF2B5EF4-FFF2-40B4-BE49-F238E27FC236}">
                <a16:creationId xmlns:a16="http://schemas.microsoft.com/office/drawing/2014/main" id="{DAFD7F74-AD9E-48A3-A715-877F6FE4B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1143000"/>
            <a:ext cx="5054391" cy="4706079"/>
          </a:xfrm>
          <a:prstGeom prst="rect">
            <a:avLst/>
          </a:prstGeom>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EB7B7A-6AA9-42AF-90FB-5AB46BF7F78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93750" y="1219200"/>
            <a:ext cx="7632700" cy="4724400"/>
          </a:xfrm>
        </p:spPr>
      </p:pic>
      <p:sp>
        <p:nvSpPr>
          <p:cNvPr id="82946" name="Title 1">
            <a:extLst>
              <a:ext uri="{FF2B5EF4-FFF2-40B4-BE49-F238E27FC236}">
                <a16:creationId xmlns:a16="http://schemas.microsoft.com/office/drawing/2014/main" id="{54B2FDB3-1576-45CC-A435-0D81C2A534B2}"/>
              </a:ext>
            </a:extLst>
          </p:cNvPr>
          <p:cNvSpPr>
            <a:spLocks noGrp="1" noChangeArrowheads="1"/>
          </p:cNvSpPr>
          <p:nvPr>
            <p:ph type="title"/>
          </p:nvPr>
        </p:nvSpPr>
        <p:spPr/>
        <p:txBody>
          <a:bodyPr/>
          <a:lstStyle/>
          <a:p>
            <a:r>
              <a:rPr lang="en-US" altLang="en-US"/>
              <a:t>Is this a Confined Space?</a:t>
            </a:r>
          </a:p>
        </p:txBody>
      </p:sp>
      <p:cxnSp>
        <p:nvCxnSpPr>
          <p:cNvPr id="82949" name="Straight Arrow Connector 2">
            <a:extLst>
              <a:ext uri="{FF2B5EF4-FFF2-40B4-BE49-F238E27FC236}">
                <a16:creationId xmlns:a16="http://schemas.microsoft.com/office/drawing/2014/main" id="{ECD68A25-7061-4961-A01B-3CDFDC5DDC3D}"/>
              </a:ext>
            </a:extLst>
          </p:cNvPr>
          <p:cNvCxnSpPr>
            <a:cxnSpLocks noChangeShapeType="1"/>
          </p:cNvCxnSpPr>
          <p:nvPr/>
        </p:nvCxnSpPr>
        <p:spPr bwMode="auto">
          <a:xfrm>
            <a:off x="1822450" y="3886200"/>
            <a:ext cx="2501900" cy="1"/>
          </a:xfrm>
          <a:prstGeom prst="straightConnector1">
            <a:avLst/>
          </a:prstGeom>
          <a:noFill/>
          <a:ln w="57150" algn="ctr">
            <a:solidFill>
              <a:srgbClr val="33CC33"/>
            </a:solidFill>
            <a:round/>
            <a:headEnd type="none" w="sm" len="sm"/>
            <a:tailEnd type="triangle" w="med" len="med"/>
          </a:ln>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94F7CA09-BAEB-439F-A4FB-1CBF5B2AA5B2}"/>
              </a:ext>
            </a:extLst>
          </p:cNvPr>
          <p:cNvSpPr txBox="1"/>
          <p:nvPr/>
        </p:nvSpPr>
        <p:spPr>
          <a:xfrm>
            <a:off x="482600" y="3655367"/>
            <a:ext cx="1339850" cy="461665"/>
          </a:xfrm>
          <a:prstGeom prst="rect">
            <a:avLst/>
          </a:prstGeom>
          <a:noFill/>
        </p:spPr>
        <p:txBody>
          <a:bodyPr wrap="square">
            <a:spAutoFit/>
          </a:bodyPr>
          <a:lstStyle/>
          <a:p>
            <a:pPr algn="ctr" eaLnBrk="0" fontAlgn="base" hangingPunct="0">
              <a:spcBef>
                <a:spcPct val="0"/>
              </a:spcBef>
              <a:spcAft>
                <a:spcPct val="0"/>
              </a:spcAft>
              <a:defRPr/>
            </a:pPr>
            <a:r>
              <a:rPr lang="en-US" sz="2400" b="1" u="none" dirty="0">
                <a:solidFill>
                  <a:srgbClr val="33CC33"/>
                </a:solidFill>
                <a:latin typeface="Arial"/>
              </a:rPr>
              <a:t>Worker</a:t>
            </a:r>
            <a:endParaRPr lang="en-US" sz="2400" u="none" dirty="0">
              <a:solidFill>
                <a:srgbClr val="33CC33"/>
              </a:solidFill>
              <a:latin typeface="Arial"/>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0496A5-BA49-424F-8AA4-CBF8076B610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60913" y="1219200"/>
            <a:ext cx="5022174" cy="4724400"/>
          </a:xfrm>
        </p:spPr>
      </p:pic>
      <p:sp>
        <p:nvSpPr>
          <p:cNvPr id="87042" name="Title 1">
            <a:extLst>
              <a:ext uri="{FF2B5EF4-FFF2-40B4-BE49-F238E27FC236}">
                <a16:creationId xmlns:a16="http://schemas.microsoft.com/office/drawing/2014/main" id="{CDD3F5B9-7080-4934-A521-EAFDD6D1CBFD}"/>
              </a:ext>
            </a:extLst>
          </p:cNvPr>
          <p:cNvSpPr>
            <a:spLocks noGrp="1" noChangeArrowheads="1"/>
          </p:cNvSpPr>
          <p:nvPr>
            <p:ph type="title"/>
          </p:nvPr>
        </p:nvSpPr>
        <p:spPr>
          <a:xfrm>
            <a:off x="540544" y="478035"/>
            <a:ext cx="5943600" cy="415529"/>
          </a:xfrm>
        </p:spPr>
        <p:txBody>
          <a:bodyPr/>
          <a:lstStyle/>
          <a:p>
            <a:r>
              <a:rPr lang="en-US" altLang="en-US" dirty="0"/>
              <a:t>Is this a Confined Space?</a:t>
            </a:r>
          </a:p>
        </p:txBody>
      </p:sp>
      <p:cxnSp>
        <p:nvCxnSpPr>
          <p:cNvPr id="87044" name="Straight Arrow Connector 4">
            <a:extLst>
              <a:ext uri="{FF2B5EF4-FFF2-40B4-BE49-F238E27FC236}">
                <a16:creationId xmlns:a16="http://schemas.microsoft.com/office/drawing/2014/main" id="{BF9BC96A-9D14-4036-A535-CD69083AD6F0}"/>
              </a:ext>
            </a:extLst>
          </p:cNvPr>
          <p:cNvCxnSpPr>
            <a:cxnSpLocks noChangeShapeType="1"/>
          </p:cNvCxnSpPr>
          <p:nvPr/>
        </p:nvCxnSpPr>
        <p:spPr bwMode="auto">
          <a:xfrm>
            <a:off x="3021398" y="2361079"/>
            <a:ext cx="1657350" cy="1085850"/>
          </a:xfrm>
          <a:prstGeom prst="straightConnector1">
            <a:avLst/>
          </a:prstGeom>
          <a:noFill/>
          <a:ln w="38100" algn="ctr">
            <a:solidFill>
              <a:schemeClr val="accent2"/>
            </a:solidFill>
            <a:round/>
            <a:headEnd type="none" w="sm" len="sm"/>
            <a:tailEnd type="triangle" w="med" len="med"/>
          </a:ln>
          <a:extLst>
            <a:ext uri="{909E8E84-426E-40DD-AFC4-6F175D3DCCD1}">
              <a14:hiddenFill xmlns:a14="http://schemas.microsoft.com/office/drawing/2010/main">
                <a:noFill/>
              </a14:hiddenFill>
            </a:ext>
          </a:extLst>
        </p:spPr>
      </p:cxn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D3C45B59-10AD-476B-9D54-538C49E45BA9}"/>
              </a:ext>
            </a:extLst>
          </p:cNvPr>
          <p:cNvSpPr>
            <a:spLocks noGrp="1" noChangeArrowheads="1"/>
          </p:cNvSpPr>
          <p:nvPr>
            <p:ph type="title"/>
          </p:nvPr>
        </p:nvSpPr>
        <p:spPr>
          <a:xfrm>
            <a:off x="566737" y="475383"/>
            <a:ext cx="5943600" cy="415529"/>
          </a:xfrm>
        </p:spPr>
        <p:txBody>
          <a:bodyPr/>
          <a:lstStyle/>
          <a:p>
            <a:r>
              <a:rPr lang="en-US" altLang="en-US" dirty="0"/>
              <a:t>Is this a Confined Space?</a:t>
            </a:r>
          </a:p>
        </p:txBody>
      </p:sp>
      <p:pic>
        <p:nvPicPr>
          <p:cNvPr id="5" name="Picture 4" descr="A picture containing outdoor, snow, grass, car&#10;&#10;Description automatically generated">
            <a:extLst>
              <a:ext uri="{FF2B5EF4-FFF2-40B4-BE49-F238E27FC236}">
                <a16:creationId xmlns:a16="http://schemas.microsoft.com/office/drawing/2014/main" id="{4EA67586-A1EB-4520-9174-AB7E127428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039" y="1447800"/>
            <a:ext cx="7801922" cy="4233429"/>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8ACD43D-0FBC-4DC6-8148-4C13BF410D5D}"/>
              </a:ext>
            </a:extLst>
          </p:cNvPr>
          <p:cNvSpPr>
            <a:spLocks noGrp="1" noChangeArrowheads="1"/>
          </p:cNvSpPr>
          <p:nvPr>
            <p:ph type="title"/>
          </p:nvPr>
        </p:nvSpPr>
        <p:spPr>
          <a:xfrm>
            <a:off x="746520" y="447593"/>
            <a:ext cx="4099321" cy="553998"/>
          </a:xfrm>
        </p:spPr>
        <p:txBody>
          <a:bodyPr/>
          <a:lstStyle/>
          <a:p>
            <a:r>
              <a:rPr lang="en-US" altLang="en-US" sz="3600" dirty="0"/>
              <a:t>Exceptions</a:t>
            </a:r>
          </a:p>
        </p:txBody>
      </p:sp>
      <p:sp>
        <p:nvSpPr>
          <p:cNvPr id="9219" name="Content Placeholder 2">
            <a:extLst>
              <a:ext uri="{FF2B5EF4-FFF2-40B4-BE49-F238E27FC236}">
                <a16:creationId xmlns:a16="http://schemas.microsoft.com/office/drawing/2014/main" id="{DF494D1B-EB37-4CE3-ADE3-26C0CAA160E1}"/>
              </a:ext>
            </a:extLst>
          </p:cNvPr>
          <p:cNvSpPr>
            <a:spLocks noGrp="1" noChangeArrowheads="1"/>
          </p:cNvSpPr>
          <p:nvPr>
            <p:ph idx="1"/>
          </p:nvPr>
        </p:nvSpPr>
        <p:spPr>
          <a:xfrm>
            <a:off x="726855" y="1219200"/>
            <a:ext cx="7375503" cy="4210742"/>
          </a:xfrm>
        </p:spPr>
        <p:txBody>
          <a:bodyPr/>
          <a:lstStyle/>
          <a:p>
            <a:r>
              <a:rPr lang="en-US" altLang="en-US" sz="3200" b="1" dirty="0"/>
              <a:t>1926.1201(b) </a:t>
            </a:r>
            <a:r>
              <a:rPr lang="en-US" altLang="en-US" dirty="0"/>
              <a:t>this standard does</a:t>
            </a:r>
            <a:r>
              <a:rPr lang="en-US" altLang="en-US" sz="2800" dirty="0"/>
              <a:t> not apply to construction work in the following standards which have their own parts:</a:t>
            </a:r>
          </a:p>
          <a:p>
            <a:endParaRPr lang="en-US" altLang="en-US" sz="800" i="1" dirty="0"/>
          </a:p>
          <a:p>
            <a:pPr lvl="1"/>
            <a:r>
              <a:rPr lang="en-US" altLang="en-US" dirty="0"/>
              <a:t>1926 Subpart P –Excavations</a:t>
            </a:r>
          </a:p>
          <a:p>
            <a:pPr lvl="1"/>
            <a:endParaRPr lang="en-US" altLang="en-US" sz="800" dirty="0"/>
          </a:p>
          <a:p>
            <a:pPr lvl="1"/>
            <a:r>
              <a:rPr lang="en-US" altLang="en-US" sz="2400" dirty="0"/>
              <a:t>1926 Subpart S -Underground Construction, Caissons, Cofferdams and Compressed Air</a:t>
            </a:r>
          </a:p>
          <a:p>
            <a:pPr lvl="1"/>
            <a:endParaRPr lang="en-US" altLang="en-US" sz="800" dirty="0"/>
          </a:p>
          <a:p>
            <a:pPr lvl="1"/>
            <a:r>
              <a:rPr lang="en-US" altLang="en-US" sz="2400" dirty="0"/>
              <a:t>1926 Subpart Y -Diving</a:t>
            </a:r>
          </a:p>
          <a:p>
            <a:endParaRPr lang="en-US" altLang="en-US" i="1" dirty="0"/>
          </a:p>
        </p:txBody>
      </p:sp>
      <p:sp>
        <p:nvSpPr>
          <p:cNvPr id="9220" name="Content Placeholder 3">
            <a:extLst>
              <a:ext uri="{FF2B5EF4-FFF2-40B4-BE49-F238E27FC236}">
                <a16:creationId xmlns:a16="http://schemas.microsoft.com/office/drawing/2014/main" id="{A19E0D21-AF4F-41BF-ADFC-0CD333FD6E7B}"/>
              </a:ext>
            </a:extLst>
          </p:cNvPr>
          <p:cNvSpPr>
            <a:spLocks noGrp="1" noChangeArrowheads="1"/>
          </p:cNvSpPr>
          <p:nvPr>
            <p:ph sz="quarter" idx="10"/>
          </p:nvPr>
        </p:nvSpPr>
        <p:spPr>
          <a:xfrm>
            <a:off x="4845841" y="620591"/>
            <a:ext cx="3551639" cy="381000"/>
          </a:xfrm>
        </p:spPr>
        <p:txBody>
          <a:bodyPr/>
          <a:lstStyle/>
          <a:p>
            <a:r>
              <a:rPr lang="en-US" altLang="en-US" dirty="0"/>
              <a:t>                      1926.1201(b)</a:t>
            </a:r>
          </a:p>
        </p:txBody>
      </p:sp>
    </p:spTree>
    <p:extLst>
      <p:ext uri="{BB962C8B-B14F-4D97-AF65-F5344CB8AC3E}">
        <p14:creationId xmlns:p14="http://schemas.microsoft.com/office/powerpoint/2010/main" val="300307509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11CF9F49-289D-472F-8800-BB91ABEFD492}"/>
              </a:ext>
            </a:extLst>
          </p:cNvPr>
          <p:cNvSpPr>
            <a:spLocks noGrp="1" noChangeArrowheads="1"/>
          </p:cNvSpPr>
          <p:nvPr>
            <p:ph type="title"/>
          </p:nvPr>
        </p:nvSpPr>
        <p:spPr/>
        <p:txBody>
          <a:bodyPr/>
          <a:lstStyle/>
          <a:p>
            <a:r>
              <a:rPr lang="en-US" altLang="en-US"/>
              <a:t>Is this a Confined Space?</a:t>
            </a:r>
          </a:p>
        </p:txBody>
      </p:sp>
      <p:pic>
        <p:nvPicPr>
          <p:cNvPr id="4" name="Picture 3" descr="A close up&#10;&#10;Description automatically generated">
            <a:extLst>
              <a:ext uri="{FF2B5EF4-FFF2-40B4-BE49-F238E27FC236}">
                <a16:creationId xmlns:a16="http://schemas.microsoft.com/office/drawing/2014/main" id="{72EAC2A7-4CA1-4EB7-8E53-0122332ADD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8" y="1723566"/>
            <a:ext cx="7924801" cy="3207521"/>
          </a:xfrm>
          <a:prstGeom prst="rect">
            <a:avLst/>
          </a:prstGeom>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E5B2EA-A51B-494C-840A-41BFE781913D}"/>
              </a:ext>
            </a:extLst>
          </p:cNvPr>
          <p:cNvPicPr>
            <a:picLocks noChangeAspect="1"/>
          </p:cNvPicPr>
          <p:nvPr/>
        </p:nvPicPr>
        <p:blipFill>
          <a:blip r:embed="rId4"/>
          <a:stretch>
            <a:fillRect/>
          </a:stretch>
        </p:blipFill>
        <p:spPr>
          <a:xfrm>
            <a:off x="2133600" y="1066801"/>
            <a:ext cx="4248150" cy="4953000"/>
          </a:xfrm>
          <a:prstGeom prst="rect">
            <a:avLst/>
          </a:prstGeom>
        </p:spPr>
      </p:pic>
    </p:spTree>
    <p:extLst>
      <p:ext uri="{BB962C8B-B14F-4D97-AF65-F5344CB8AC3E}">
        <p14:creationId xmlns:p14="http://schemas.microsoft.com/office/powerpoint/2010/main" val="377560599"/>
      </p:ext>
    </p:extLst>
  </p:cSld>
  <p:clrMapOvr>
    <a:overrideClrMapping bg1="lt1" tx1="dk1" bg2="lt2" tx2="dk2" accent1="accent1" accent2="accent2" accent3="accent3" accent4="accent4" accent5="accent5" accent6="accent6" hlink="hlink" folHlink="folHlink"/>
  </p:clrMapOvr>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76C0-8B2F-436F-B09C-0E29CF799D1E}"/>
              </a:ext>
            </a:extLst>
          </p:cNvPr>
          <p:cNvSpPr>
            <a:spLocks noGrp="1"/>
          </p:cNvSpPr>
          <p:nvPr>
            <p:ph type="title"/>
          </p:nvPr>
        </p:nvSpPr>
        <p:spPr/>
        <p:txBody>
          <a:bodyPr/>
          <a:lstStyle/>
          <a:p>
            <a:r>
              <a:rPr lang="en-US" dirty="0"/>
              <a:t>Top Citations for 1910/1926:</a:t>
            </a:r>
          </a:p>
        </p:txBody>
      </p:sp>
      <p:sp>
        <p:nvSpPr>
          <p:cNvPr id="3" name="Content Placeholder 2">
            <a:extLst>
              <a:ext uri="{FF2B5EF4-FFF2-40B4-BE49-F238E27FC236}">
                <a16:creationId xmlns:a16="http://schemas.microsoft.com/office/drawing/2014/main" id="{EB405955-6BFA-4922-B3D3-7CE7FDAE1258}"/>
              </a:ext>
            </a:extLst>
          </p:cNvPr>
          <p:cNvSpPr>
            <a:spLocks noGrp="1"/>
          </p:cNvSpPr>
          <p:nvPr>
            <p:ph idx="1"/>
          </p:nvPr>
        </p:nvSpPr>
        <p:spPr>
          <a:xfrm>
            <a:off x="533400" y="1158875"/>
            <a:ext cx="8001000" cy="4724400"/>
          </a:xfrm>
        </p:spPr>
        <p:txBody>
          <a:bodyPr/>
          <a:lstStyle/>
          <a:p>
            <a:pPr marL="0" indent="0">
              <a:buNone/>
            </a:pPr>
            <a:r>
              <a:rPr lang="en-US" dirty="0"/>
              <a:t>	</a:t>
            </a:r>
          </a:p>
          <a:p>
            <a:pPr marL="0" indent="0">
              <a:buNone/>
            </a:pPr>
            <a:endParaRPr lang="en-US" dirty="0"/>
          </a:p>
        </p:txBody>
      </p:sp>
      <p:sp>
        <p:nvSpPr>
          <p:cNvPr id="5" name="TextBox 4">
            <a:extLst>
              <a:ext uri="{FF2B5EF4-FFF2-40B4-BE49-F238E27FC236}">
                <a16:creationId xmlns:a16="http://schemas.microsoft.com/office/drawing/2014/main" id="{7D5FDD91-B7E5-4E65-8764-6255A6B2EBF7}"/>
              </a:ext>
            </a:extLst>
          </p:cNvPr>
          <p:cNvSpPr txBox="1"/>
          <p:nvPr/>
        </p:nvSpPr>
        <p:spPr>
          <a:xfrm>
            <a:off x="914400" y="1354332"/>
            <a:ext cx="7315200" cy="1938992"/>
          </a:xfrm>
          <a:prstGeom prst="rect">
            <a:avLst/>
          </a:prstGeom>
          <a:noFill/>
        </p:spPr>
        <p:txBody>
          <a:bodyPr wrap="square" rtlCol="0">
            <a:spAutoFit/>
          </a:bodyPr>
          <a:lstStyle/>
          <a:p>
            <a:r>
              <a:rPr lang="en-US" sz="2400" dirty="0"/>
              <a:t>PROGRAM related:</a:t>
            </a:r>
          </a:p>
          <a:p>
            <a:r>
              <a:rPr lang="en-US" sz="2400" dirty="0"/>
              <a:t>1910.146(c)(1)  to evaluate the space for hazards</a:t>
            </a:r>
          </a:p>
          <a:p>
            <a:r>
              <a:rPr lang="en-US" sz="2400" dirty="0"/>
              <a:t>1910.146(c)(2)  to inform employees of hazards</a:t>
            </a:r>
          </a:p>
          <a:p>
            <a:r>
              <a:rPr lang="en-US" sz="2400" dirty="0"/>
              <a:t>1910.146(g)(1) to provide training to the employees</a:t>
            </a:r>
          </a:p>
          <a:p>
            <a:r>
              <a:rPr lang="en-US" sz="2400" dirty="0"/>
              <a:t>1910.146(d)(5)(</a:t>
            </a:r>
            <a:r>
              <a:rPr lang="en-US" sz="2400" dirty="0" err="1"/>
              <a:t>i</a:t>
            </a:r>
            <a:r>
              <a:rPr lang="en-US" sz="2400" dirty="0"/>
              <a:t>) to test atmosphere conditions</a:t>
            </a:r>
          </a:p>
        </p:txBody>
      </p:sp>
      <p:sp>
        <p:nvSpPr>
          <p:cNvPr id="6" name="TextBox 5">
            <a:extLst>
              <a:ext uri="{FF2B5EF4-FFF2-40B4-BE49-F238E27FC236}">
                <a16:creationId xmlns:a16="http://schemas.microsoft.com/office/drawing/2014/main" id="{973D00FC-ADC5-42D3-84D1-324E7D30A4F9}"/>
              </a:ext>
            </a:extLst>
          </p:cNvPr>
          <p:cNvSpPr txBox="1"/>
          <p:nvPr/>
        </p:nvSpPr>
        <p:spPr>
          <a:xfrm>
            <a:off x="914400" y="3483725"/>
            <a:ext cx="7315200" cy="2308324"/>
          </a:xfrm>
          <a:prstGeom prst="rect">
            <a:avLst/>
          </a:prstGeom>
          <a:noFill/>
        </p:spPr>
        <p:txBody>
          <a:bodyPr wrap="square" rtlCol="0">
            <a:spAutoFit/>
          </a:bodyPr>
          <a:lstStyle/>
          <a:p>
            <a:r>
              <a:rPr lang="en-US" sz="2400" dirty="0"/>
              <a:t>PERMIT related:</a:t>
            </a:r>
          </a:p>
          <a:p>
            <a:r>
              <a:rPr lang="en-US" sz="2400" dirty="0"/>
              <a:t>1926.1205(a) to have a entry permit completed</a:t>
            </a:r>
          </a:p>
          <a:p>
            <a:r>
              <a:rPr lang="en-US" sz="2400" dirty="0"/>
              <a:t>1926.1205(b) to have a signed entry permit</a:t>
            </a:r>
          </a:p>
          <a:p>
            <a:r>
              <a:rPr lang="en-US" sz="2400" dirty="0"/>
              <a:t>1926.1206(h) to have hazards entered and identified</a:t>
            </a:r>
          </a:p>
          <a:p>
            <a:r>
              <a:rPr lang="en-US" sz="2400" dirty="0"/>
              <a:t>1926.1206(j) to have acceptable entry conditions</a:t>
            </a:r>
          </a:p>
          <a:p>
            <a:r>
              <a:rPr lang="en-US" sz="2400" dirty="0"/>
              <a:t>1926.1206(k) to have results of tests and monitoring</a:t>
            </a:r>
          </a:p>
        </p:txBody>
      </p:sp>
    </p:spTree>
    <p:extLst>
      <p:ext uri="{BB962C8B-B14F-4D97-AF65-F5344CB8AC3E}">
        <p14:creationId xmlns:p14="http://schemas.microsoft.com/office/powerpoint/2010/main" val="2424744323"/>
      </p:ext>
    </p:extLst>
  </p:cSld>
  <p:clrMapOvr>
    <a:overrideClrMapping bg1="lt1" tx1="dk1" bg2="lt2" tx2="dk2" accent1="accent1" accent2="accent2" accent3="accent3" accent4="accent4" accent5="accent5" accent6="accent6" hlink="hlink" folHlink="folHlink"/>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213E65E-0093-4E2A-B073-C5DF09F9F2F8}"/>
              </a:ext>
            </a:extLst>
          </p:cNvPr>
          <p:cNvSpPr>
            <a:spLocks noGrp="1" noChangeArrowheads="1"/>
          </p:cNvSpPr>
          <p:nvPr>
            <p:ph type="title"/>
          </p:nvPr>
        </p:nvSpPr>
        <p:spPr/>
        <p:txBody>
          <a:bodyPr/>
          <a:lstStyle/>
          <a:p>
            <a:r>
              <a:rPr lang="en-US" altLang="en-US" dirty="0"/>
              <a:t>Summary</a:t>
            </a:r>
          </a:p>
        </p:txBody>
      </p:sp>
      <p:sp>
        <p:nvSpPr>
          <p:cNvPr id="97283" name="Content Placeholder 4">
            <a:extLst>
              <a:ext uri="{FF2B5EF4-FFF2-40B4-BE49-F238E27FC236}">
                <a16:creationId xmlns:a16="http://schemas.microsoft.com/office/drawing/2014/main" id="{6D87D0C3-0910-4532-9F80-EB985918BE27}"/>
              </a:ext>
            </a:extLst>
          </p:cNvPr>
          <p:cNvSpPr>
            <a:spLocks noGrp="1" noChangeArrowheads="1"/>
          </p:cNvSpPr>
          <p:nvPr>
            <p:ph idx="1"/>
          </p:nvPr>
        </p:nvSpPr>
        <p:spPr>
          <a:xfrm>
            <a:off x="609600" y="1219200"/>
            <a:ext cx="7162800" cy="4953000"/>
          </a:xfrm>
        </p:spPr>
        <p:txBody>
          <a:bodyPr/>
          <a:lstStyle/>
          <a:p>
            <a:pPr>
              <a:lnSpc>
                <a:spcPct val="90000"/>
              </a:lnSpc>
            </a:pPr>
            <a:r>
              <a:rPr lang="en-US" altLang="en-US" dirty="0"/>
              <a:t>In this course, we covered:</a:t>
            </a:r>
          </a:p>
          <a:p>
            <a:pPr lvl="1">
              <a:lnSpc>
                <a:spcPct val="90000"/>
              </a:lnSpc>
            </a:pPr>
            <a:endParaRPr lang="en-US" altLang="en-US" sz="600" dirty="0"/>
          </a:p>
          <a:p>
            <a:pPr lvl="1">
              <a:lnSpc>
                <a:spcPct val="90000"/>
              </a:lnSpc>
            </a:pPr>
            <a:r>
              <a:rPr lang="en-US" altLang="en-US" dirty="0"/>
              <a:t>Confined spaces in general industry/construction</a:t>
            </a:r>
          </a:p>
          <a:p>
            <a:pPr lvl="1">
              <a:lnSpc>
                <a:spcPct val="90000"/>
              </a:lnSpc>
            </a:pPr>
            <a:endParaRPr lang="en-US" altLang="en-US" sz="600" dirty="0"/>
          </a:p>
          <a:p>
            <a:pPr lvl="1">
              <a:lnSpc>
                <a:spcPct val="90000"/>
              </a:lnSpc>
            </a:pPr>
            <a:endParaRPr lang="en-US" altLang="en-US" sz="600" dirty="0"/>
          </a:p>
          <a:p>
            <a:pPr lvl="1">
              <a:lnSpc>
                <a:spcPct val="90000"/>
              </a:lnSpc>
            </a:pPr>
            <a:r>
              <a:rPr lang="en-US" altLang="en-US" dirty="0"/>
              <a:t>The difference between a confined space and a permit-required confined space</a:t>
            </a:r>
          </a:p>
          <a:p>
            <a:pPr lvl="1">
              <a:lnSpc>
                <a:spcPct val="90000"/>
              </a:lnSpc>
            </a:pPr>
            <a:endParaRPr lang="en-US" altLang="en-US" sz="600" dirty="0"/>
          </a:p>
          <a:p>
            <a:pPr lvl="1">
              <a:lnSpc>
                <a:spcPct val="90000"/>
              </a:lnSpc>
            </a:pPr>
            <a:endParaRPr lang="en-US" altLang="en-US" sz="600" dirty="0"/>
          </a:p>
          <a:p>
            <a:pPr lvl="1">
              <a:lnSpc>
                <a:spcPct val="90000"/>
              </a:lnSpc>
            </a:pPr>
            <a:r>
              <a:rPr lang="en-US" altLang="en-US" dirty="0"/>
              <a:t>How to determine if a hazard exists within the confined space</a:t>
            </a:r>
          </a:p>
          <a:p>
            <a:pPr lvl="1">
              <a:lnSpc>
                <a:spcPct val="90000"/>
              </a:lnSpc>
            </a:pPr>
            <a:endParaRPr lang="en-US" altLang="en-US" sz="600" dirty="0"/>
          </a:p>
          <a:p>
            <a:pPr lvl="1">
              <a:lnSpc>
                <a:spcPct val="90000"/>
              </a:lnSpc>
            </a:pPr>
            <a:endParaRPr lang="en-US" altLang="en-US" sz="600" dirty="0"/>
          </a:p>
          <a:p>
            <a:pPr lvl="1">
              <a:lnSpc>
                <a:spcPct val="90000"/>
              </a:lnSpc>
            </a:pPr>
            <a:r>
              <a:rPr lang="en-US" altLang="en-US" dirty="0"/>
              <a:t>Responsibilities for the entrant, attendant and entry supervisor, and host employer</a:t>
            </a:r>
          </a:p>
          <a:p>
            <a:pPr lvl="1">
              <a:lnSpc>
                <a:spcPct val="90000"/>
              </a:lnSpc>
            </a:pPr>
            <a:endParaRPr lang="en-US" altLang="en-US" sz="600" dirty="0"/>
          </a:p>
          <a:p>
            <a:pPr lvl="1">
              <a:lnSpc>
                <a:spcPct val="90000"/>
              </a:lnSpc>
            </a:pPr>
            <a:endParaRPr lang="en-US" altLang="en-US" sz="600" dirty="0"/>
          </a:p>
          <a:p>
            <a:pPr lvl="1">
              <a:lnSpc>
                <a:spcPct val="90000"/>
              </a:lnSpc>
            </a:pPr>
            <a:r>
              <a:rPr lang="en-US" altLang="en-US" dirty="0"/>
              <a:t>Rescue options and timing</a:t>
            </a:r>
          </a:p>
          <a:p>
            <a:endParaRPr lang="en-US" altLang="en-US" dirty="0"/>
          </a:p>
          <a:p>
            <a:endParaRPr lang="en-US" altLang="en-US" dirty="0"/>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76E3-8902-49E9-9D97-72C261A68BBA}"/>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71302D4A-94F0-4A45-B4C5-59ADFADBB5A9}"/>
              </a:ext>
            </a:extLst>
          </p:cNvPr>
          <p:cNvSpPr>
            <a:spLocks noGrp="1"/>
          </p:cNvSpPr>
          <p:nvPr>
            <p:ph idx="1"/>
          </p:nvPr>
        </p:nvSpPr>
        <p:spPr/>
        <p:txBody>
          <a:bodyPr/>
          <a:lstStyle/>
          <a:p>
            <a:r>
              <a:rPr lang="en-US" dirty="0"/>
              <a:t>What is the first thing to check before an employee enters a Confined Space?</a:t>
            </a:r>
          </a:p>
          <a:p>
            <a:pPr marL="0" indent="0">
              <a:buNone/>
            </a:pPr>
            <a:endParaRPr lang="en-US" dirty="0"/>
          </a:p>
          <a:p>
            <a:pPr marL="457200" lvl="1" indent="0">
              <a:buNone/>
            </a:pPr>
            <a:r>
              <a:rPr lang="en-US" dirty="0"/>
              <a:t>a) flammables(LFL)</a:t>
            </a:r>
          </a:p>
          <a:p>
            <a:pPr marL="457200" lvl="1" indent="0">
              <a:buNone/>
            </a:pPr>
            <a:r>
              <a:rPr lang="en-US" dirty="0"/>
              <a:t>b) oxygen</a:t>
            </a:r>
          </a:p>
          <a:p>
            <a:pPr marL="457200" lvl="1" indent="0">
              <a:buNone/>
            </a:pPr>
            <a:endParaRPr lang="en-US" dirty="0"/>
          </a:p>
        </p:txBody>
      </p:sp>
    </p:spTree>
    <p:extLst>
      <p:ext uri="{BB962C8B-B14F-4D97-AF65-F5344CB8AC3E}">
        <p14:creationId xmlns:p14="http://schemas.microsoft.com/office/powerpoint/2010/main" val="1993945810"/>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76C0-8B2F-436F-B09C-0E29CF799D1E}"/>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EB405955-6BFA-4922-B3D3-7CE7FDAE1258}"/>
              </a:ext>
            </a:extLst>
          </p:cNvPr>
          <p:cNvSpPr>
            <a:spLocks noGrp="1"/>
          </p:cNvSpPr>
          <p:nvPr>
            <p:ph idx="1"/>
          </p:nvPr>
        </p:nvSpPr>
        <p:spPr>
          <a:xfrm>
            <a:off x="533400" y="1158875"/>
            <a:ext cx="8001000" cy="4724400"/>
          </a:xfrm>
        </p:spPr>
        <p:txBody>
          <a:bodyPr/>
          <a:lstStyle/>
          <a:p>
            <a:pPr marL="0" indent="0">
              <a:buNone/>
            </a:pPr>
            <a:r>
              <a:rPr lang="en-US" dirty="0"/>
              <a:t>	</a:t>
            </a:r>
          </a:p>
          <a:p>
            <a:pPr marL="0" indent="0">
              <a:buNone/>
            </a:pPr>
            <a:endParaRPr lang="en-US" sz="2400" dirty="0"/>
          </a:p>
          <a:p>
            <a:pPr marL="0" indent="0">
              <a:buNone/>
            </a:pPr>
            <a:r>
              <a:rPr lang="en-US" sz="2400" dirty="0"/>
              <a:t>	b) oxygen</a:t>
            </a:r>
          </a:p>
          <a:p>
            <a:pPr marL="0" indent="0">
              <a:buNone/>
            </a:pPr>
            <a:endParaRPr lang="en-US" dirty="0"/>
          </a:p>
        </p:txBody>
      </p:sp>
    </p:spTree>
    <p:extLst>
      <p:ext uri="{BB962C8B-B14F-4D97-AF65-F5344CB8AC3E}">
        <p14:creationId xmlns:p14="http://schemas.microsoft.com/office/powerpoint/2010/main" val="183253933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EE1D-0B72-492B-B7E6-64EA3EE0B3C8}"/>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7D41873D-5F36-4801-90E0-EBCF97960A45}"/>
              </a:ext>
            </a:extLst>
          </p:cNvPr>
          <p:cNvSpPr>
            <a:spLocks noGrp="1"/>
          </p:cNvSpPr>
          <p:nvPr>
            <p:ph idx="1"/>
          </p:nvPr>
        </p:nvSpPr>
        <p:spPr/>
        <p:txBody>
          <a:bodyPr/>
          <a:lstStyle/>
          <a:p>
            <a:r>
              <a:rPr lang="en-US" dirty="0"/>
              <a:t>What is the Ideal range for Oxygen in the space?</a:t>
            </a:r>
          </a:p>
          <a:p>
            <a:pPr marL="0" indent="0">
              <a:buNone/>
            </a:pPr>
            <a:endParaRPr lang="en-US" dirty="0"/>
          </a:p>
          <a:p>
            <a:pPr marL="914400" lvl="1" indent="-457200">
              <a:buAutoNum type="alphaLcParenR"/>
            </a:pPr>
            <a:r>
              <a:rPr lang="en-US" dirty="0"/>
              <a:t>19.5% to 21%</a:t>
            </a:r>
          </a:p>
          <a:p>
            <a:pPr marL="914400" lvl="1" indent="-457200">
              <a:buAutoNum type="alphaLcParenR"/>
            </a:pPr>
            <a:r>
              <a:rPr lang="en-US" dirty="0"/>
              <a:t>10% to 15%</a:t>
            </a:r>
          </a:p>
          <a:p>
            <a:pPr marL="914400" lvl="1" indent="-457200">
              <a:buAutoNum type="alphaLcParenR"/>
            </a:pPr>
            <a:r>
              <a:rPr lang="en-US" dirty="0"/>
              <a:t>5% to 10%</a:t>
            </a:r>
          </a:p>
        </p:txBody>
      </p:sp>
    </p:spTree>
    <p:extLst>
      <p:ext uri="{BB962C8B-B14F-4D97-AF65-F5344CB8AC3E}">
        <p14:creationId xmlns:p14="http://schemas.microsoft.com/office/powerpoint/2010/main" val="380472238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3F24-CBE0-45C9-B707-5A3F79404B9B}"/>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8F5066E1-D93C-4780-B476-972019BD6DFB}"/>
              </a:ext>
            </a:extLst>
          </p:cNvPr>
          <p:cNvSpPr>
            <a:spLocks noGrp="1"/>
          </p:cNvSpPr>
          <p:nvPr>
            <p:ph idx="1"/>
          </p:nvPr>
        </p:nvSpPr>
        <p:spPr/>
        <p:txBody>
          <a:bodyPr/>
          <a:lstStyle/>
          <a:p>
            <a:pPr marL="0" indent="0">
              <a:buNone/>
            </a:pPr>
            <a:r>
              <a:rPr lang="en-US" dirty="0"/>
              <a:t>	</a:t>
            </a:r>
          </a:p>
          <a:p>
            <a:pPr marL="0" indent="0">
              <a:buNone/>
            </a:pPr>
            <a:endParaRPr lang="en-US" dirty="0"/>
          </a:p>
          <a:p>
            <a:pPr marL="0" indent="0">
              <a:buNone/>
            </a:pPr>
            <a:r>
              <a:rPr lang="en-US" sz="2400" dirty="0"/>
              <a:t>	a) 19.5% to 21% oxygen</a:t>
            </a:r>
            <a:r>
              <a:rPr lang="en-US" dirty="0"/>
              <a:t>	</a:t>
            </a:r>
          </a:p>
        </p:txBody>
      </p:sp>
    </p:spTree>
    <p:extLst>
      <p:ext uri="{BB962C8B-B14F-4D97-AF65-F5344CB8AC3E}">
        <p14:creationId xmlns:p14="http://schemas.microsoft.com/office/powerpoint/2010/main" val="3283564537"/>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3F24-CBE0-45C9-B707-5A3F79404B9B}"/>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8F5066E1-D93C-4780-B476-972019BD6DFB}"/>
              </a:ext>
            </a:extLst>
          </p:cNvPr>
          <p:cNvSpPr>
            <a:spLocks noGrp="1"/>
          </p:cNvSpPr>
          <p:nvPr>
            <p:ph idx="1"/>
          </p:nvPr>
        </p:nvSpPr>
        <p:spPr/>
        <p:txBody>
          <a:bodyPr/>
          <a:lstStyle/>
          <a:p>
            <a:pPr lvl="0"/>
            <a:r>
              <a:rPr lang="en-US" dirty="0">
                <a:solidFill>
                  <a:srgbClr val="000000"/>
                </a:solidFill>
              </a:rPr>
              <a:t>What is the response time required by Fed OSHA to respond to an incident?</a:t>
            </a:r>
          </a:p>
          <a:p>
            <a:pPr marL="0" indent="0">
              <a:buNone/>
            </a:pPr>
            <a:endParaRPr lang="en-US" dirty="0"/>
          </a:p>
          <a:p>
            <a:pPr marL="0" indent="0">
              <a:buNone/>
            </a:pPr>
            <a:endParaRPr lang="en-US" dirty="0"/>
          </a:p>
          <a:p>
            <a:pPr marL="0" indent="0">
              <a:buNone/>
            </a:pPr>
            <a:r>
              <a:rPr lang="en-US" sz="2400" dirty="0"/>
              <a:t>	</a:t>
            </a:r>
            <a:r>
              <a:rPr lang="en-US" dirty="0"/>
              <a:t>	</a:t>
            </a:r>
          </a:p>
        </p:txBody>
      </p:sp>
    </p:spTree>
    <p:extLst>
      <p:ext uri="{BB962C8B-B14F-4D97-AF65-F5344CB8AC3E}">
        <p14:creationId xmlns:p14="http://schemas.microsoft.com/office/powerpoint/2010/main" val="2570444577"/>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3F24-CBE0-45C9-B707-5A3F79404B9B}"/>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8F5066E1-D93C-4780-B476-972019BD6DFB}"/>
              </a:ext>
            </a:extLst>
          </p:cNvPr>
          <p:cNvSpPr>
            <a:spLocks noGrp="1"/>
          </p:cNvSpPr>
          <p:nvPr>
            <p:ph idx="1"/>
          </p:nvPr>
        </p:nvSpPr>
        <p:spPr/>
        <p:txBody>
          <a:bodyPr/>
          <a:lstStyle/>
          <a:p>
            <a:pPr lvl="1"/>
            <a:endParaRPr lang="en-US" dirty="0">
              <a:solidFill>
                <a:srgbClr val="000000"/>
              </a:solidFill>
            </a:endParaRPr>
          </a:p>
          <a:p>
            <a:pPr marL="457200" lvl="1" indent="0">
              <a:buNone/>
            </a:pPr>
            <a:r>
              <a:rPr lang="en-US" sz="3200" b="1" dirty="0">
                <a:solidFill>
                  <a:srgbClr val="000000"/>
                </a:solidFill>
              </a:rPr>
              <a:t>4 minutes</a:t>
            </a:r>
          </a:p>
          <a:p>
            <a:pPr lvl="1"/>
            <a:endParaRPr lang="en-US" dirty="0">
              <a:solidFill>
                <a:srgbClr val="000000"/>
              </a:solidFill>
            </a:endParaRPr>
          </a:p>
          <a:p>
            <a:r>
              <a:rPr lang="en-US" sz="2400" b="1" dirty="0"/>
              <a:t>While the standard does not prescribe a number of minutes, OSHA has long interpreted the term "near proximity" to mean that emergency care must be available within no more than 3-4 minutes from the time workplace entry or rescue begins. </a:t>
            </a:r>
          </a:p>
          <a:p>
            <a:pPr marL="0" indent="0">
              <a:buNone/>
            </a:pPr>
            <a:endParaRPr lang="en-US" sz="2400" b="1" dirty="0"/>
          </a:p>
          <a:p>
            <a:r>
              <a:rPr lang="en-US" sz="2400" b="1" dirty="0"/>
              <a:t>https://www.osha.gov/laws-regs/standardinterpretations/2007-02-05</a:t>
            </a:r>
            <a:endParaRPr lang="en-US" altLang="en-US" sz="2400" b="1" dirty="0">
              <a:latin typeface="Arial" panose="020B0604020202020204" pitchFamily="34" charset="0"/>
            </a:endParaRPr>
          </a:p>
          <a:p>
            <a:pPr lvl="1"/>
            <a:endParaRPr lang="en-US" dirty="0">
              <a:solidFill>
                <a:srgbClr val="000000"/>
              </a:solidFill>
            </a:endParaRPr>
          </a:p>
          <a:p>
            <a:pPr marL="0" indent="0">
              <a:buNone/>
            </a:pPr>
            <a:endParaRPr lang="en-US" dirty="0"/>
          </a:p>
          <a:p>
            <a:pPr marL="0" indent="0">
              <a:buNone/>
            </a:pPr>
            <a:endParaRPr lang="en-US" dirty="0"/>
          </a:p>
          <a:p>
            <a:pPr marL="0" indent="0">
              <a:buNone/>
            </a:pPr>
            <a:r>
              <a:rPr lang="en-US" sz="2400" dirty="0"/>
              <a:t>	</a:t>
            </a:r>
            <a:r>
              <a:rPr lang="en-US" dirty="0"/>
              <a:t>	</a:t>
            </a:r>
          </a:p>
        </p:txBody>
      </p:sp>
    </p:spTree>
    <p:extLst>
      <p:ext uri="{BB962C8B-B14F-4D97-AF65-F5344CB8AC3E}">
        <p14:creationId xmlns:p14="http://schemas.microsoft.com/office/powerpoint/2010/main" val="37779662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3">
            <a:extLst>
              <a:ext uri="{FF2B5EF4-FFF2-40B4-BE49-F238E27FC236}">
                <a16:creationId xmlns:a16="http://schemas.microsoft.com/office/drawing/2014/main" id="{3F72D2AA-4777-4278-A43A-99FC7BF40248}"/>
              </a:ext>
            </a:extLst>
          </p:cNvPr>
          <p:cNvSpPr>
            <a:spLocks noGrp="1"/>
          </p:cNvSpPr>
          <p:nvPr>
            <p:ph idx="1"/>
          </p:nvPr>
        </p:nvSpPr>
        <p:spPr>
          <a:xfrm>
            <a:off x="620981" y="1089210"/>
            <a:ext cx="8149687" cy="3635189"/>
          </a:xfrm>
        </p:spPr>
        <p:txBody>
          <a:bodyPr/>
          <a:lstStyle/>
          <a:p>
            <a:pPr>
              <a:defRPr/>
            </a:pPr>
            <a:r>
              <a:rPr lang="en-US" altLang="en-US" sz="2800" dirty="0"/>
              <a:t>1926 Subpart P - Excavations</a:t>
            </a:r>
          </a:p>
          <a:p>
            <a:pPr lvl="1">
              <a:defRPr/>
            </a:pPr>
            <a:endParaRPr lang="en-US" altLang="en-US" sz="600" dirty="0"/>
          </a:p>
          <a:p>
            <a:pPr lvl="1">
              <a:defRPr/>
            </a:pPr>
            <a:r>
              <a:rPr lang="en-US" altLang="en-US" sz="2400" dirty="0"/>
              <a:t>If there is a confined space within an </a:t>
            </a:r>
            <a:r>
              <a:rPr lang="en-US" altLang="en-US" sz="2400" b="1" dirty="0"/>
              <a:t>excavation</a:t>
            </a:r>
            <a:r>
              <a:rPr lang="en-US" altLang="en-US" sz="2400" dirty="0"/>
              <a:t>, such as a sewer pipe, and a worker enters the pipe to perform work</a:t>
            </a:r>
            <a:r>
              <a:rPr lang="en-US" altLang="en-US" sz="2400" b="1" dirty="0"/>
              <a:t>, it is covered by both 1926 Subpart AA and P </a:t>
            </a:r>
            <a:r>
              <a:rPr lang="en-US" altLang="en-US" sz="2400" dirty="0"/>
              <a:t>above.</a:t>
            </a:r>
          </a:p>
          <a:p>
            <a:pPr marL="457200" lvl="1" indent="0">
              <a:buNone/>
              <a:defRPr/>
            </a:pPr>
            <a:endParaRPr lang="en-US" altLang="en-US" sz="2400" dirty="0"/>
          </a:p>
          <a:p>
            <a:pPr lvl="1">
              <a:defRPr/>
            </a:pPr>
            <a:r>
              <a:rPr lang="en-US" altLang="en-US" b="1" dirty="0"/>
              <a:t>NO CHSO </a:t>
            </a:r>
            <a:r>
              <a:rPr lang="en-US" altLang="en-US" dirty="0"/>
              <a:t>entry</a:t>
            </a:r>
          </a:p>
          <a:p>
            <a:pPr marL="457200" lvl="1" indent="0">
              <a:buNone/>
              <a:defRPr/>
            </a:pPr>
            <a:r>
              <a:rPr lang="en-US" altLang="en-US" dirty="0"/>
              <a:t>   a</a:t>
            </a:r>
            <a:r>
              <a:rPr lang="en-US" altLang="en-US" sz="2400" dirty="0"/>
              <a:t>llowed in the </a:t>
            </a:r>
          </a:p>
          <a:p>
            <a:pPr marL="457200" lvl="1" indent="0">
              <a:buNone/>
              <a:defRPr/>
            </a:pPr>
            <a:r>
              <a:rPr lang="en-US" altLang="en-US" dirty="0"/>
              <a:t>   </a:t>
            </a:r>
            <a:r>
              <a:rPr lang="en-US" altLang="en-US" sz="2400" dirty="0"/>
              <a:t>pipe.</a:t>
            </a:r>
          </a:p>
          <a:p>
            <a:pPr lvl="1">
              <a:defRPr/>
            </a:pPr>
            <a:endParaRPr lang="en-US" altLang="en-US" dirty="0"/>
          </a:p>
          <a:p>
            <a:pPr marL="0" indent="0">
              <a:buNone/>
              <a:defRPr/>
            </a:pPr>
            <a:endParaRPr lang="en-US" altLang="en-US" dirty="0"/>
          </a:p>
        </p:txBody>
      </p:sp>
      <p:sp>
        <p:nvSpPr>
          <p:cNvPr id="17411" name="Content Placeholder 3"/>
          <p:cNvSpPr>
            <a:spLocks noGrp="1" noChangeArrowheads="1"/>
          </p:cNvSpPr>
          <p:nvPr>
            <p:ph sz="quarter" idx="10"/>
          </p:nvPr>
        </p:nvSpPr>
        <p:spPr>
          <a:xfrm>
            <a:off x="6924675" y="711087"/>
            <a:ext cx="1733550" cy="373642"/>
          </a:xfrm>
        </p:spPr>
        <p:txBody>
          <a:bodyPr/>
          <a:lstStyle/>
          <a:p>
            <a:r>
              <a:rPr lang="en-US" altLang="en-US" dirty="0"/>
              <a:t>1926.1201(b)</a:t>
            </a:r>
          </a:p>
        </p:txBody>
      </p:sp>
      <p:sp>
        <p:nvSpPr>
          <p:cNvPr id="17412" name="Title 1"/>
          <p:cNvSpPr>
            <a:spLocks noGrp="1" noChangeArrowheads="1"/>
          </p:cNvSpPr>
          <p:nvPr>
            <p:ph type="title"/>
          </p:nvPr>
        </p:nvSpPr>
        <p:spPr>
          <a:xfrm>
            <a:off x="733425" y="422049"/>
            <a:ext cx="7924800" cy="553998"/>
          </a:xfrm>
        </p:spPr>
        <p:txBody>
          <a:bodyPr/>
          <a:lstStyle/>
          <a:p>
            <a:r>
              <a:rPr lang="en-US" altLang="en-US" sz="3600" dirty="0"/>
              <a:t>Exception example</a:t>
            </a:r>
          </a:p>
        </p:txBody>
      </p:sp>
      <p:pic>
        <p:nvPicPr>
          <p:cNvPr id="5" name="Picture 4" descr="Diagram&#10;&#10;Description automatically generated">
            <a:extLst>
              <a:ext uri="{FF2B5EF4-FFF2-40B4-BE49-F238E27FC236}">
                <a16:creationId xmlns:a16="http://schemas.microsoft.com/office/drawing/2014/main" id="{D5FB7E51-D64F-4272-BEDF-AF2AAC9557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2400" y="3124200"/>
            <a:ext cx="4476750" cy="2784508"/>
          </a:xfrm>
          <a:prstGeom prst="rect">
            <a:avLst/>
          </a:prstGeom>
        </p:spPr>
      </p:pic>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EB47-0D04-4C88-8715-C1CC518905D7}"/>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77E65107-8439-4306-BD4B-6080095C5A29}"/>
              </a:ext>
            </a:extLst>
          </p:cNvPr>
          <p:cNvSpPr>
            <a:spLocks noGrp="1"/>
          </p:cNvSpPr>
          <p:nvPr>
            <p:ph idx="1"/>
          </p:nvPr>
        </p:nvSpPr>
        <p:spPr/>
        <p:txBody>
          <a:bodyPr/>
          <a:lstStyle/>
          <a:p>
            <a:r>
              <a:rPr lang="en-US" dirty="0"/>
              <a:t>What should be some of the things a  CSHO asks for when speaking to the competent person/entry supervisor about a Confined Space entry?</a:t>
            </a:r>
          </a:p>
          <a:p>
            <a:endParaRPr lang="en-US" dirty="0"/>
          </a:p>
          <a:p>
            <a:pPr lvl="1"/>
            <a:r>
              <a:rPr lang="en-US" dirty="0"/>
              <a:t>a) atmosphere testing, permit, training records</a:t>
            </a:r>
          </a:p>
          <a:p>
            <a:pPr lvl="1"/>
            <a:r>
              <a:rPr lang="en-US" dirty="0"/>
              <a:t>b) competent person in charge, supervisor(host)</a:t>
            </a:r>
          </a:p>
          <a:p>
            <a:pPr lvl="1"/>
            <a:r>
              <a:rPr lang="en-US" dirty="0"/>
              <a:t>c) bump test / test gas results, equipment calibration</a:t>
            </a:r>
          </a:p>
          <a:p>
            <a:pPr lvl="1"/>
            <a:r>
              <a:rPr lang="en-US" dirty="0"/>
              <a:t>d) ALL the above</a:t>
            </a:r>
          </a:p>
        </p:txBody>
      </p:sp>
    </p:spTree>
    <p:extLst>
      <p:ext uri="{BB962C8B-B14F-4D97-AF65-F5344CB8AC3E}">
        <p14:creationId xmlns:p14="http://schemas.microsoft.com/office/powerpoint/2010/main" val="23467577"/>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EB47-0D04-4C88-8715-C1CC518905D7}"/>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77E65107-8439-4306-BD4B-6080095C5A29}"/>
              </a:ext>
            </a:extLst>
          </p:cNvPr>
          <p:cNvSpPr>
            <a:spLocks noGrp="1"/>
          </p:cNvSpPr>
          <p:nvPr>
            <p:ph idx="1"/>
          </p:nvPr>
        </p:nvSpPr>
        <p:spPr/>
        <p:txBody>
          <a:bodyPr/>
          <a:lstStyle/>
          <a:p>
            <a:endParaRPr lang="en-US" dirty="0"/>
          </a:p>
          <a:p>
            <a:endParaRPr lang="en-US" dirty="0"/>
          </a:p>
          <a:p>
            <a:pPr lvl="1"/>
            <a:r>
              <a:rPr lang="en-US" dirty="0"/>
              <a:t>d) ALL the above.</a:t>
            </a:r>
          </a:p>
        </p:txBody>
      </p:sp>
    </p:spTree>
    <p:extLst>
      <p:ext uri="{BB962C8B-B14F-4D97-AF65-F5344CB8AC3E}">
        <p14:creationId xmlns:p14="http://schemas.microsoft.com/office/powerpoint/2010/main" val="1786589607"/>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333500" y="3009900"/>
            <a:ext cx="67056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
        <p:nvSpPr>
          <p:cNvPr id="87044" name="Text Box 5"/>
          <p:cNvSpPr txBox="1">
            <a:spLocks noChangeArrowheads="1"/>
          </p:cNvSpPr>
          <p:nvPr/>
        </p:nvSpPr>
        <p:spPr bwMode="auto">
          <a:xfrm>
            <a:off x="1447800" y="3200400"/>
            <a:ext cx="6477000" cy="954107"/>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endParaRPr lang="en-US" altLang="en-US" sz="2800" b="1" u="none" dirty="0">
              <a:solidFill>
                <a:srgbClr val="FF0000"/>
              </a:solidFill>
              <a:latin typeface="Arial" panose="020B0604020202020204" pitchFamily="34" charset="0"/>
            </a:endParaRPr>
          </a:p>
          <a:p>
            <a:pPr algn="ctr"/>
            <a:endParaRPr lang="en-US" altLang="en-US" sz="2800" u="none" dirty="0">
              <a:latin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themeOverride>
</file>

<file path=ppt/theme/themeOverride2.xml><?xml version="1.0" encoding="utf-8"?>
<a:themeOverride xmlns:a="http://schemas.openxmlformats.org/drawingml/2006/main">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
  <TotalTime>30350</TotalTime>
  <Pages>1</Pages>
  <Words>12499</Words>
  <Application>Microsoft Office PowerPoint</Application>
  <PresentationFormat>Letter Paper (8.5x11 in)</PresentationFormat>
  <Paragraphs>1450</Paragraphs>
  <Slides>92</Slides>
  <Notes>92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92</vt:i4>
      </vt:variant>
    </vt:vector>
  </HeadingPairs>
  <TitlesOfParts>
    <vt:vector size="101" baseType="lpstr">
      <vt:lpstr>Arial</vt:lpstr>
      <vt:lpstr>Arial Rounded MT Bold</vt:lpstr>
      <vt:lpstr>Calibri</vt:lpstr>
      <vt:lpstr>Calibri Light</vt:lpstr>
      <vt:lpstr>Symbol</vt:lpstr>
      <vt:lpstr>Times New Roman</vt:lpstr>
      <vt:lpstr>Wingdings</vt:lpstr>
      <vt:lpstr>NCDOL  Standard</vt:lpstr>
      <vt:lpstr>Custom Design</vt:lpstr>
      <vt:lpstr>Confined Spaces in Construction/General Industry - Internal 105 Training</vt:lpstr>
      <vt:lpstr>Total :  914 deaths (2011-2018)</vt:lpstr>
      <vt:lpstr>Objectives</vt:lpstr>
      <vt:lpstr>Objectives</vt:lpstr>
      <vt:lpstr>Scope</vt:lpstr>
      <vt:lpstr>Enforcement</vt:lpstr>
      <vt:lpstr>Exceptions</vt:lpstr>
      <vt:lpstr>Exceptions</vt:lpstr>
      <vt:lpstr>Exception example</vt:lpstr>
      <vt:lpstr>Exception example</vt:lpstr>
      <vt:lpstr>Definitions</vt:lpstr>
      <vt:lpstr>Would these meet the CS definition?</vt:lpstr>
      <vt:lpstr>Definitions (continued):</vt:lpstr>
      <vt:lpstr>Definitions  </vt:lpstr>
      <vt:lpstr>Definitions  </vt:lpstr>
      <vt:lpstr>Definitions</vt:lpstr>
      <vt:lpstr>Definitions</vt:lpstr>
      <vt:lpstr>Definitions</vt:lpstr>
      <vt:lpstr>Definitions</vt:lpstr>
      <vt:lpstr>Responsible persons</vt:lpstr>
      <vt:lpstr>Responsible persons</vt:lpstr>
      <vt:lpstr>Permit Space Decision Making Tool</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Discussion (Trench or Excavation) </vt:lpstr>
      <vt:lpstr>Confined Spaces Examples</vt:lpstr>
      <vt:lpstr>Confined Spaces Examples</vt:lpstr>
      <vt:lpstr>Confined Space – PRCS Hazards</vt:lpstr>
      <vt:lpstr>Confined Space – PRCS Hazards</vt:lpstr>
      <vt:lpstr>Controlling Confined Space Hazards</vt:lpstr>
      <vt:lpstr>Blind/Blanked Steam Pipe Dwg</vt:lpstr>
      <vt:lpstr>Permit Space Signs</vt:lpstr>
      <vt:lpstr>Permit Space Non-Entry</vt:lpstr>
      <vt:lpstr>Written Permit Space Program</vt:lpstr>
      <vt:lpstr>Written Permit Space Program</vt:lpstr>
      <vt:lpstr>Written Permit Space Program</vt:lpstr>
      <vt:lpstr>Written Permit Space Program</vt:lpstr>
      <vt:lpstr>Confined Space Entry Hierarchy</vt:lpstr>
      <vt:lpstr>Alternate Entry</vt:lpstr>
      <vt:lpstr>Alternate Entry</vt:lpstr>
      <vt:lpstr>General Requirements</vt:lpstr>
      <vt:lpstr>Permit System </vt:lpstr>
      <vt:lpstr>Entry Permit     </vt:lpstr>
      <vt:lpstr>Entry Permit     </vt:lpstr>
      <vt:lpstr>Air Monitoring and Ventilation</vt:lpstr>
      <vt:lpstr>Air Monitoring and Ventilation</vt:lpstr>
      <vt:lpstr>Training</vt:lpstr>
      <vt:lpstr>Assigned Duties </vt:lpstr>
      <vt:lpstr>Authorized Entrant</vt:lpstr>
      <vt:lpstr>Attendants</vt:lpstr>
      <vt:lpstr>Attendants</vt:lpstr>
      <vt:lpstr>PowerPoint Presentation</vt:lpstr>
      <vt:lpstr>Entry Supervisors</vt:lpstr>
      <vt:lpstr>PowerPoint Presentation</vt:lpstr>
      <vt:lpstr>PowerPoint Presentation</vt:lpstr>
      <vt:lpstr>PowerPoint Presentation</vt:lpstr>
      <vt:lpstr>PowerPoint Presentation</vt:lpstr>
      <vt:lpstr>Additional Information</vt:lpstr>
      <vt:lpstr>Is this a Confined Space?</vt:lpstr>
      <vt:lpstr>Is this a Confined Space?</vt:lpstr>
      <vt:lpstr>Is this a Confined Space?</vt:lpstr>
      <vt:lpstr>Is this a Confined Space?</vt:lpstr>
      <vt:lpstr>Is this a Confined Space?</vt:lpstr>
      <vt:lpstr>Is this a Confined Space?</vt:lpstr>
      <vt:lpstr>Is this a Confined Space?</vt:lpstr>
      <vt:lpstr>PowerPoint Presentation</vt:lpstr>
      <vt:lpstr>Top Citations for 1910/1926:</vt:lpstr>
      <vt:lpstr>Summary</vt:lpstr>
      <vt:lpstr>KNOWLEDGE CHECK</vt:lpstr>
      <vt:lpstr>KNOWLEDGE CHECK</vt:lpstr>
      <vt:lpstr>KNOWLEDGE CHECK</vt:lpstr>
      <vt:lpstr>KNOWLEDGE CHECK</vt:lpstr>
      <vt:lpstr>KNOWLEDGE CHECK</vt:lpstr>
      <vt:lpstr>KNOWLEDGE CHECK</vt:lpstr>
      <vt:lpstr>KNOWLEDGE CHECK</vt:lpstr>
      <vt:lpstr>KNOWLEDGE CHECK</vt:lpstr>
      <vt:lpstr>Thank You For Attending!</vt:lpstr>
    </vt:vector>
  </TitlesOfParts>
  <Manager>Standards Review By Bobby Davis</Manager>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Powered Industrial Trucks (29 DFR 1910.178)</dc:title>
  <dc:subject>For Web and Leader Led Training</dc:subject>
  <dc:creator>Bob O'Neal</dc:creator>
  <cp:keywords>Review by Standards Supervisor:2-24-2010</cp:keywords>
  <dc:description>WLagoe reviewed: 032010</dc:description>
  <cp:lastModifiedBy>Lagoe, Wanda</cp:lastModifiedBy>
  <cp:revision>2970</cp:revision>
  <cp:lastPrinted>2021-05-20T13:28:02Z</cp:lastPrinted>
  <dcterms:created xsi:type="dcterms:W3CDTF">2001-05-15T12:53:32Z</dcterms:created>
  <dcterms:modified xsi:type="dcterms:W3CDTF">2022-10-13T15:54:48Z</dcterms:modified>
  <cp:category>Format Review by Andy on 12-30-08</cp:category>
</cp:coreProperties>
</file>