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82" r:id="rId2"/>
  </p:sldMasterIdLst>
  <p:notesMasterIdLst>
    <p:notesMasterId r:id="rId47"/>
  </p:notesMasterIdLst>
  <p:handoutMasterIdLst>
    <p:handoutMasterId r:id="rId48"/>
  </p:handoutMasterIdLst>
  <p:sldIdLst>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2" r:id="rId43"/>
    <p:sldId id="443" r:id="rId44"/>
    <p:sldId id="444" r:id="rId45"/>
    <p:sldId id="341" r:id="rId46"/>
  </p:sldIdLst>
  <p:sldSz cx="9144000" cy="6858000" type="letter"/>
  <p:notesSz cx="7004050" cy="9290050"/>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9A"/>
    <a:srgbClr val="008000"/>
    <a:srgbClr val="33CC33"/>
    <a:srgbClr val="000000"/>
    <a:srgbClr val="FFFFFF"/>
    <a:srgbClr val="FF5050"/>
    <a:srgbClr val="FF00FF"/>
    <a:srgbClr val="FFFF66"/>
    <a:srgbClr val="910046"/>
    <a:srgbClr val="007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47" autoAdjust="0"/>
    <p:restoredTop sz="67159" autoAdjust="0"/>
  </p:normalViewPr>
  <p:slideViewPr>
    <p:cSldViewPr>
      <p:cViewPr varScale="1">
        <p:scale>
          <a:sx n="49" d="100"/>
          <a:sy n="49" d="100"/>
        </p:scale>
        <p:origin x="17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720" y="-1157"/>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defTabSz="945460">
              <a:defRPr sz="1000" i="1" u="none"/>
            </a:lvl1pPr>
          </a:lstStyle>
          <a:p>
            <a:pPr>
              <a:defRPr/>
            </a:pPr>
            <a:endParaRPr lang="en-US"/>
          </a:p>
        </p:txBody>
      </p:sp>
      <p:sp>
        <p:nvSpPr>
          <p:cNvPr id="3075" name="Rectangle 3"/>
          <p:cNvSpPr>
            <a:spLocks noGrp="1" noChangeArrowheads="1"/>
          </p:cNvSpPr>
          <p:nvPr>
            <p:ph type="dt" sz="quarter" idx="1"/>
          </p:nvPr>
        </p:nvSpPr>
        <p:spPr bwMode="auto">
          <a:xfrm>
            <a:off x="3968962"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algn="r" defTabSz="945460">
              <a:defRPr sz="1000" i="1" u="none"/>
            </a:lvl1pPr>
          </a:lstStyle>
          <a:p>
            <a:pPr>
              <a:defRPr/>
            </a:pPr>
            <a:endParaRPr lang="en-US"/>
          </a:p>
        </p:txBody>
      </p:sp>
      <p:sp>
        <p:nvSpPr>
          <p:cNvPr id="3076" name="Rectangle 4"/>
          <p:cNvSpPr>
            <a:spLocks noGrp="1" noChangeArrowheads="1"/>
          </p:cNvSpPr>
          <p:nvPr>
            <p:ph type="ftr" sz="quarter" idx="2"/>
          </p:nvPr>
        </p:nvSpPr>
        <p:spPr bwMode="auto">
          <a:xfrm>
            <a:off x="1"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defTabSz="945460">
              <a:defRPr sz="1000" i="1" u="none"/>
            </a:lvl1pPr>
          </a:lstStyle>
          <a:p>
            <a:pPr>
              <a:defRPr/>
            </a:pPr>
            <a:endParaRPr lang="en-US"/>
          </a:p>
        </p:txBody>
      </p:sp>
      <p:sp>
        <p:nvSpPr>
          <p:cNvPr id="3077" name="Rectangle 5"/>
          <p:cNvSpPr>
            <a:spLocks noGrp="1" noChangeArrowheads="1"/>
          </p:cNvSpPr>
          <p:nvPr>
            <p:ph type="sldNum" sz="quarter" idx="3"/>
          </p:nvPr>
        </p:nvSpPr>
        <p:spPr bwMode="auto">
          <a:xfrm>
            <a:off x="3968962"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algn="r" defTabSz="945460">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defTabSz="945460">
              <a:defRPr sz="1000" i="1" u="none"/>
            </a:lvl1pPr>
          </a:lstStyle>
          <a:p>
            <a:pPr>
              <a:defRPr/>
            </a:pPr>
            <a:endParaRPr lang="en-US"/>
          </a:p>
        </p:txBody>
      </p:sp>
      <p:sp>
        <p:nvSpPr>
          <p:cNvPr id="2051" name="Rectangle 3"/>
          <p:cNvSpPr>
            <a:spLocks noGrp="1" noChangeArrowheads="1"/>
          </p:cNvSpPr>
          <p:nvPr>
            <p:ph type="dt" idx="1"/>
          </p:nvPr>
        </p:nvSpPr>
        <p:spPr bwMode="auto">
          <a:xfrm>
            <a:off x="3968962" y="2"/>
            <a:ext cx="3035089" cy="464903"/>
          </a:xfrm>
          <a:prstGeom prst="rect">
            <a:avLst/>
          </a:prstGeom>
          <a:noFill/>
          <a:ln w="9525">
            <a:noFill/>
            <a:miter lim="800000"/>
            <a:headEnd/>
            <a:tailEnd/>
          </a:ln>
          <a:effectLst/>
        </p:spPr>
        <p:txBody>
          <a:bodyPr vert="horz" wrap="square" lIns="19694" tIns="0" rIns="19694" bIns="0" numCol="1" anchor="t" anchorCtr="0" compatLnSpc="1">
            <a:prstTxWarp prst="textNoShape">
              <a:avLst/>
            </a:prstTxWarp>
          </a:bodyPr>
          <a:lstStyle>
            <a:lvl1pPr algn="r" defTabSz="945460">
              <a:defRPr sz="1000" i="1" u="none"/>
            </a:lvl1pPr>
          </a:lstStyle>
          <a:p>
            <a:pPr>
              <a:defRPr/>
            </a:pPr>
            <a:endParaRPr lang="en-US"/>
          </a:p>
        </p:txBody>
      </p:sp>
      <p:sp>
        <p:nvSpPr>
          <p:cNvPr id="2052" name="Rectangle 4"/>
          <p:cNvSpPr>
            <a:spLocks noGrp="1" noChangeArrowheads="1"/>
          </p:cNvSpPr>
          <p:nvPr>
            <p:ph type="ftr" sz="quarter" idx="4"/>
          </p:nvPr>
        </p:nvSpPr>
        <p:spPr bwMode="auto">
          <a:xfrm>
            <a:off x="1"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defTabSz="945460">
              <a:defRPr sz="1000" i="1" u="none"/>
            </a:lvl1pPr>
          </a:lstStyle>
          <a:p>
            <a:pPr>
              <a:defRPr/>
            </a:pPr>
            <a:endParaRPr lang="en-US"/>
          </a:p>
        </p:txBody>
      </p:sp>
      <p:sp>
        <p:nvSpPr>
          <p:cNvPr id="2053" name="Rectangle 5"/>
          <p:cNvSpPr>
            <a:spLocks noGrp="1" noChangeArrowheads="1"/>
          </p:cNvSpPr>
          <p:nvPr>
            <p:ph type="sldNum" sz="quarter" idx="5"/>
          </p:nvPr>
        </p:nvSpPr>
        <p:spPr bwMode="auto">
          <a:xfrm>
            <a:off x="3968962" y="8825148"/>
            <a:ext cx="3035089" cy="464903"/>
          </a:xfrm>
          <a:prstGeom prst="rect">
            <a:avLst/>
          </a:prstGeom>
          <a:noFill/>
          <a:ln w="9525">
            <a:noFill/>
            <a:miter lim="800000"/>
            <a:headEnd/>
            <a:tailEnd/>
          </a:ln>
          <a:effectLst/>
        </p:spPr>
        <p:txBody>
          <a:bodyPr vert="horz" wrap="square" lIns="19694" tIns="0" rIns="19694" bIns="0" numCol="1" anchor="b" anchorCtr="0" compatLnSpc="1">
            <a:prstTxWarp prst="textNoShape">
              <a:avLst/>
            </a:prstTxWarp>
          </a:bodyPr>
          <a:lstStyle>
            <a:lvl1pPr algn="r" defTabSz="945460">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33874" y="4413376"/>
            <a:ext cx="5136303" cy="4180922"/>
          </a:xfrm>
          <a:prstGeom prst="rect">
            <a:avLst/>
          </a:prstGeom>
          <a:noFill/>
          <a:ln w="9525">
            <a:noFill/>
            <a:miter lim="800000"/>
            <a:headEnd/>
            <a:tailEnd/>
          </a:ln>
          <a:effectLst/>
        </p:spPr>
        <p:txBody>
          <a:bodyPr vert="horz" wrap="square" lIns="95185" tIns="47592" rIns="95185" bIns="47592"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9095" name="Rectangle 7"/>
          <p:cNvSpPr>
            <a:spLocks noGrp="1" noRot="1" noChangeAspect="1" noChangeArrowheads="1" noTextEdit="1"/>
          </p:cNvSpPr>
          <p:nvPr>
            <p:ph type="sldImg" idx="2"/>
          </p:nvPr>
        </p:nvSpPr>
        <p:spPr bwMode="auto">
          <a:xfrm>
            <a:off x="1189038" y="703263"/>
            <a:ext cx="4625975" cy="347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pPr defTabSz="917470"/>
            <a:fld id="{4676DB4E-747D-472C-A4A6-5D0CDE835EB6}" type="slidenum">
              <a:rPr lang="en-US" smtClean="0"/>
              <a:pPr defTabSz="917470"/>
              <a:t>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defTabSz="906174" eaLnBrk="1" hangingPunct="1">
              <a:defRPr/>
            </a:pPr>
            <a:r>
              <a:rPr lang="en-US" altLang="en-US" dirty="0">
                <a:latin typeface="Arial" panose="020B0604020202020204" pitchFamily="34" charset="0"/>
              </a:rPr>
              <a:t>Updated</a:t>
            </a:r>
            <a:r>
              <a:rPr lang="en-US" altLang="en-US" baseline="0" dirty="0">
                <a:latin typeface="Arial" panose="020B0604020202020204" pitchFamily="34" charset="0"/>
              </a:rPr>
              <a:t> </a:t>
            </a:r>
            <a:r>
              <a:rPr lang="en-US" altLang="en-US" baseline="0">
                <a:latin typeface="Arial" panose="020B0604020202020204" pitchFamily="34" charset="0"/>
              </a:rPr>
              <a:t>January 2021</a:t>
            </a:r>
            <a:endParaRPr lang="en-US" altLang="en-US" dirty="0">
              <a:latin typeface="Arial" panose="020B0604020202020204" pitchFamily="34" charset="0"/>
            </a:endParaRPr>
          </a:p>
          <a:p>
            <a:pPr eaLnBrk="1" hangingPunct="1"/>
            <a:endParaRPr lang="en-US" dirty="0"/>
          </a:p>
        </p:txBody>
      </p:sp>
    </p:spTree>
    <p:extLst>
      <p:ext uri="{BB962C8B-B14F-4D97-AF65-F5344CB8AC3E}">
        <p14:creationId xmlns:p14="http://schemas.microsoft.com/office/powerpoint/2010/main" val="329003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p:spPr>
        <p:txBody>
          <a:bodyPr/>
          <a:lstStyle/>
          <a:p>
            <a:fld id="{941432C6-B311-40BE-B7FA-81E3C69A55EE}" type="slidenum">
              <a:rPr lang="en-US"/>
              <a:pPr/>
              <a:t>14</a:t>
            </a:fld>
            <a:endParaRPr lang="en-US"/>
          </a:p>
        </p:txBody>
      </p:sp>
      <p:sp>
        <p:nvSpPr>
          <p:cNvPr id="57347" name="Rectangle 2"/>
          <p:cNvSpPr>
            <a:spLocks noGrp="1" noRot="1" noChangeAspect="1" noChangeArrowheads="1" noTextEdit="1"/>
          </p:cNvSpPr>
          <p:nvPr>
            <p:ph type="sldImg"/>
          </p:nvPr>
        </p:nvSpPr>
        <p:spPr>
          <a:xfrm>
            <a:off x="1150938" y="687388"/>
            <a:ext cx="4587875" cy="3441700"/>
          </a:xfrm>
          <a:ln/>
        </p:spPr>
      </p:sp>
      <p:sp>
        <p:nvSpPr>
          <p:cNvPr id="57348" name="Rectangle 3"/>
          <p:cNvSpPr>
            <a:spLocks noGrp="1" noChangeArrowheads="1"/>
          </p:cNvSpPr>
          <p:nvPr>
            <p:ph type="body" idx="1"/>
          </p:nvPr>
        </p:nvSpPr>
        <p:spPr>
          <a:xfrm>
            <a:off x="688933" y="4358768"/>
            <a:ext cx="5511451" cy="4128453"/>
          </a:xfrm>
          <a:noFill/>
          <a:ln/>
        </p:spPr>
        <p:txBody>
          <a:bodyPr/>
          <a:lstStyle/>
          <a:p>
            <a:pPr eaLnBrk="1" hangingPunct="1"/>
            <a:r>
              <a:rPr lang="en-US"/>
              <a:t>Be sure to calibrate pumps at the recommended flow rates.  Refer to Analytics Directory of Services binder.</a:t>
            </a:r>
          </a:p>
        </p:txBody>
      </p:sp>
    </p:spTree>
    <p:extLst>
      <p:ext uri="{BB962C8B-B14F-4D97-AF65-F5344CB8AC3E}">
        <p14:creationId xmlns:p14="http://schemas.microsoft.com/office/powerpoint/2010/main" val="34485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p:spPr>
        <p:txBody>
          <a:bodyPr/>
          <a:lstStyle/>
          <a:p>
            <a:fld id="{ED51BDE3-2FA5-4EBC-9C47-132BDF9E4C61}" type="slidenum">
              <a:rPr lang="en-US"/>
              <a:pPr/>
              <a:t>15</a:t>
            </a:fld>
            <a:endParaRPr lang="en-US"/>
          </a:p>
        </p:txBody>
      </p:sp>
      <p:sp>
        <p:nvSpPr>
          <p:cNvPr id="58371" name="Rectangle 2"/>
          <p:cNvSpPr>
            <a:spLocks noGrp="1" noRot="1" noChangeAspect="1" noChangeArrowheads="1" noTextEdit="1"/>
          </p:cNvSpPr>
          <p:nvPr>
            <p:ph type="sldImg"/>
          </p:nvPr>
        </p:nvSpPr>
        <p:spPr>
          <a:xfrm>
            <a:off x="1150938" y="687388"/>
            <a:ext cx="4587875" cy="3441700"/>
          </a:xfrm>
          <a:ln/>
        </p:spPr>
      </p:sp>
      <p:sp>
        <p:nvSpPr>
          <p:cNvPr id="58372" name="Rectangle 3"/>
          <p:cNvSpPr>
            <a:spLocks noGrp="1" noChangeArrowheads="1"/>
          </p:cNvSpPr>
          <p:nvPr>
            <p:ph type="body" idx="1"/>
          </p:nvPr>
        </p:nvSpPr>
        <p:spPr>
          <a:xfrm>
            <a:off x="688933" y="4358768"/>
            <a:ext cx="5511451" cy="4128453"/>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a:t>Photo: Photo taken by Robert O’Neal</a:t>
            </a:r>
            <a:r>
              <a:rPr lang="en-US" b="0" baseline="0" dirty="0"/>
              <a:t> on 7/11/16: Staged</a:t>
            </a:r>
            <a:endParaRPr lang="en-US" b="0" dirty="0"/>
          </a:p>
          <a:p>
            <a:pPr eaLnBrk="1" hangingPunct="1"/>
            <a:endParaRPr lang="en-US" dirty="0"/>
          </a:p>
          <a:p>
            <a:pPr eaLnBrk="1" hangingPunct="1"/>
            <a:endParaRPr lang="en-US" dirty="0"/>
          </a:p>
          <a:p>
            <a:pPr eaLnBrk="1" hangingPunct="1"/>
            <a:r>
              <a:rPr lang="en-US" dirty="0"/>
              <a:t>Clean cyclones after each use.</a:t>
            </a:r>
          </a:p>
        </p:txBody>
      </p:sp>
    </p:spTree>
    <p:extLst>
      <p:ext uri="{BB962C8B-B14F-4D97-AF65-F5344CB8AC3E}">
        <p14:creationId xmlns:p14="http://schemas.microsoft.com/office/powerpoint/2010/main" val="222275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p:spPr>
        <p:txBody>
          <a:bodyPr/>
          <a:lstStyle/>
          <a:p>
            <a:fld id="{CE4A83C1-E64A-4AEA-9E44-FD6EA5959982}" type="slidenum">
              <a:rPr lang="en-US"/>
              <a:pPr/>
              <a:t>16</a:t>
            </a:fld>
            <a:endParaRPr lang="en-US"/>
          </a:p>
        </p:txBody>
      </p:sp>
      <p:sp>
        <p:nvSpPr>
          <p:cNvPr id="59395" name="Rectangle 2"/>
          <p:cNvSpPr>
            <a:spLocks noGrp="1" noRot="1" noChangeAspect="1" noChangeArrowheads="1" noTextEdit="1"/>
          </p:cNvSpPr>
          <p:nvPr>
            <p:ph type="sldImg"/>
          </p:nvPr>
        </p:nvSpPr>
        <p:spPr>
          <a:xfrm>
            <a:off x="1150938" y="687388"/>
            <a:ext cx="4587875" cy="3441700"/>
          </a:xfrm>
          <a:ln/>
        </p:spPr>
      </p:sp>
      <p:sp>
        <p:nvSpPr>
          <p:cNvPr id="59396" name="Rectangle 3"/>
          <p:cNvSpPr>
            <a:spLocks noGrp="1" noChangeArrowheads="1"/>
          </p:cNvSpPr>
          <p:nvPr>
            <p:ph type="body" idx="1"/>
          </p:nvPr>
        </p:nvSpPr>
        <p:spPr>
          <a:xfrm>
            <a:off x="688933" y="4358768"/>
            <a:ext cx="5511451" cy="4128453"/>
          </a:xfrm>
          <a:noFill/>
          <a:ln/>
        </p:spPr>
        <p:txBody>
          <a:bodyPr/>
          <a:lstStyle/>
          <a:p>
            <a:pPr eaLnBrk="1" hangingPunct="1"/>
            <a:r>
              <a:rPr lang="en-US"/>
              <a:t>“air flow” directional arrow on the sorbent tube should point in the direction of the sampling pump.</a:t>
            </a:r>
          </a:p>
        </p:txBody>
      </p:sp>
    </p:spTree>
    <p:extLst>
      <p:ext uri="{BB962C8B-B14F-4D97-AF65-F5344CB8AC3E}">
        <p14:creationId xmlns:p14="http://schemas.microsoft.com/office/powerpoint/2010/main" val="390857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Closed Case File # 316971712. This is a close-up of an employee wearing a cartridge attached to an air pump for sampling purposes. </a:t>
            </a:r>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17</a:t>
            </a:fld>
            <a:endParaRPr lang="en-US" altLang="en-US"/>
          </a:p>
        </p:txBody>
      </p:sp>
    </p:spTree>
    <p:extLst>
      <p:ext uri="{BB962C8B-B14F-4D97-AF65-F5344CB8AC3E}">
        <p14:creationId xmlns:p14="http://schemas.microsoft.com/office/powerpoint/2010/main" val="384429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situation when you would place the filter on the outside of the welder’s helmet? If the helmet has supplied air from an outside, clean source then you would want to put the filter on the outside of the helmet. Otherwise you would be testing the clean air and not reading the contaminated air being produced by the </a:t>
            </a:r>
            <a:r>
              <a:rPr lang="en-US"/>
              <a:t>welding activities. </a:t>
            </a:r>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18</a:t>
            </a:fld>
            <a:endParaRPr lang="en-US" altLang="en-US"/>
          </a:p>
        </p:txBody>
      </p:sp>
    </p:spTree>
    <p:extLst>
      <p:ext uri="{BB962C8B-B14F-4D97-AF65-F5344CB8AC3E}">
        <p14:creationId xmlns:p14="http://schemas.microsoft.com/office/powerpoint/2010/main" val="300817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p:spPr>
        <p:txBody>
          <a:bodyPr/>
          <a:lstStyle/>
          <a:p>
            <a:fld id="{CAE036BC-E2EC-4FAD-8456-2DB60AAC4F54}" type="slidenum">
              <a:rPr lang="en-US"/>
              <a:pPr/>
              <a:t>19</a:t>
            </a:fld>
            <a:endParaRPr lang="en-US"/>
          </a:p>
        </p:txBody>
      </p:sp>
      <p:sp>
        <p:nvSpPr>
          <p:cNvPr id="60419" name="Rectangle 2"/>
          <p:cNvSpPr>
            <a:spLocks noGrp="1" noRot="1" noChangeAspect="1" noChangeArrowheads="1" noTextEdit="1"/>
          </p:cNvSpPr>
          <p:nvPr>
            <p:ph type="sldImg"/>
          </p:nvPr>
        </p:nvSpPr>
        <p:spPr>
          <a:xfrm>
            <a:off x="1150938" y="687388"/>
            <a:ext cx="4587875" cy="3441700"/>
          </a:xfrm>
          <a:ln/>
        </p:spPr>
      </p:sp>
      <p:sp>
        <p:nvSpPr>
          <p:cNvPr id="60420" name="Rectangle 3"/>
          <p:cNvSpPr>
            <a:spLocks noGrp="1" noChangeArrowheads="1"/>
          </p:cNvSpPr>
          <p:nvPr>
            <p:ph type="body" idx="1"/>
          </p:nvPr>
        </p:nvSpPr>
        <p:spPr>
          <a:xfrm>
            <a:off x="688933" y="4358768"/>
            <a:ext cx="5511451" cy="4128453"/>
          </a:xfrm>
          <a:noFill/>
          <a:ln/>
        </p:spPr>
        <p:txBody>
          <a:bodyPr/>
          <a:lstStyle/>
          <a:p>
            <a:pPr eaLnBrk="1" hangingPunct="1"/>
            <a:r>
              <a:rPr lang="en-US" dirty="0"/>
              <a:t>These will be further discussed in the Equipment Day segment of the OSH 125 course.</a:t>
            </a:r>
          </a:p>
          <a:p>
            <a:pPr eaLnBrk="1" hangingPunct="1"/>
            <a:endParaRPr lang="en-US" dirty="0"/>
          </a:p>
          <a:p>
            <a:pPr eaLnBrk="1" hangingPunct="1"/>
            <a:r>
              <a:rPr lang="en-US" dirty="0"/>
              <a:t>NCDOL Photo</a:t>
            </a:r>
            <a:r>
              <a:rPr lang="en-US" baseline="0" dirty="0"/>
              <a:t> Library – This photo was taken by NCDOL Employee Cory Dunphy during his time of employment with NCDOL. This photo shows a Dry Cal Calibrator that is used to calibrate pumps prior to and after sampling. </a:t>
            </a:r>
            <a:endParaRPr lang="en-US" dirty="0"/>
          </a:p>
        </p:txBody>
      </p:sp>
    </p:spTree>
    <p:extLst>
      <p:ext uri="{BB962C8B-B14F-4D97-AF65-F5344CB8AC3E}">
        <p14:creationId xmlns:p14="http://schemas.microsoft.com/office/powerpoint/2010/main" val="3804892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p:spPr>
        <p:txBody>
          <a:bodyPr/>
          <a:lstStyle/>
          <a:p>
            <a:fld id="{D419061F-A405-477C-9225-2603E6081230}" type="slidenum">
              <a:rPr lang="en-US"/>
              <a:pPr/>
              <a:t>20</a:t>
            </a:fld>
            <a:endParaRPr lang="en-US"/>
          </a:p>
        </p:txBody>
      </p:sp>
      <p:sp>
        <p:nvSpPr>
          <p:cNvPr id="61443" name="Rectangle 2"/>
          <p:cNvSpPr>
            <a:spLocks noGrp="1" noRot="1" noChangeAspect="1" noChangeArrowheads="1" noTextEdit="1"/>
          </p:cNvSpPr>
          <p:nvPr>
            <p:ph type="sldImg"/>
          </p:nvPr>
        </p:nvSpPr>
        <p:spPr>
          <a:xfrm>
            <a:off x="1150938" y="687388"/>
            <a:ext cx="4587875" cy="3441700"/>
          </a:xfrm>
          <a:ln/>
        </p:spPr>
      </p:sp>
      <p:sp>
        <p:nvSpPr>
          <p:cNvPr id="61444" name="Rectangle 3"/>
          <p:cNvSpPr>
            <a:spLocks noGrp="1" noChangeArrowheads="1"/>
          </p:cNvSpPr>
          <p:nvPr>
            <p:ph type="body" idx="1"/>
          </p:nvPr>
        </p:nvSpPr>
        <p:spPr>
          <a:xfrm>
            <a:off x="688933" y="4358768"/>
            <a:ext cx="5511451" cy="4128453"/>
          </a:xfrm>
          <a:noFill/>
          <a:ln/>
        </p:spPr>
        <p:txBody>
          <a:bodyPr/>
          <a:lstStyle/>
          <a:p>
            <a:pPr eaLnBrk="1" hangingPunct="1"/>
            <a:r>
              <a:rPr lang="en-US" dirty="0"/>
              <a:t>NCDOL Photo Library – Closed Case File #315445874. This photo shows a template used when collecting area samples on a surface (table). </a:t>
            </a:r>
          </a:p>
          <a:p>
            <a:pPr eaLnBrk="1" hangingPunct="1"/>
            <a:endParaRPr lang="en-US" dirty="0"/>
          </a:p>
          <a:p>
            <a:pPr eaLnBrk="1" hangingPunct="1"/>
            <a:r>
              <a:rPr lang="en-US" dirty="0"/>
              <a:t>Wipe sampling is an important tool of worksite analysis for both identifying hazardous conditions, and in evaluating the effectiveness of personal protective equipment, housekeeping, and decontamination programs.</a:t>
            </a:r>
          </a:p>
        </p:txBody>
      </p:sp>
    </p:spTree>
    <p:extLst>
      <p:ext uri="{BB962C8B-B14F-4D97-AF65-F5344CB8AC3E}">
        <p14:creationId xmlns:p14="http://schemas.microsoft.com/office/powerpoint/2010/main" val="378885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p:spPr>
        <p:txBody>
          <a:bodyPr/>
          <a:lstStyle/>
          <a:p>
            <a:fld id="{09A46A15-6ABA-4F81-8794-615D3214D698}" type="slidenum">
              <a:rPr lang="en-US"/>
              <a:pPr/>
              <a:t>22</a:t>
            </a:fld>
            <a:endParaRPr lang="en-US"/>
          </a:p>
        </p:txBody>
      </p:sp>
      <p:sp>
        <p:nvSpPr>
          <p:cNvPr id="62467" name="Rectangle 2"/>
          <p:cNvSpPr>
            <a:spLocks noGrp="1" noRot="1" noChangeAspect="1" noChangeArrowheads="1" noTextEdit="1"/>
          </p:cNvSpPr>
          <p:nvPr>
            <p:ph type="sldImg"/>
          </p:nvPr>
        </p:nvSpPr>
        <p:spPr>
          <a:xfrm>
            <a:off x="1150938" y="687388"/>
            <a:ext cx="4587875" cy="3441700"/>
          </a:xfrm>
          <a:ln/>
        </p:spPr>
      </p:sp>
      <p:sp>
        <p:nvSpPr>
          <p:cNvPr id="62468" name="Rectangle 3"/>
          <p:cNvSpPr>
            <a:spLocks noGrp="1" noChangeArrowheads="1"/>
          </p:cNvSpPr>
          <p:nvPr>
            <p:ph type="body" idx="1"/>
          </p:nvPr>
        </p:nvSpPr>
        <p:spPr>
          <a:xfrm>
            <a:off x="688933" y="4358768"/>
            <a:ext cx="5511451" cy="4128453"/>
          </a:xfrm>
          <a:noFill/>
          <a:ln/>
        </p:spPr>
        <p:txBody>
          <a:bodyPr/>
          <a:lstStyle/>
          <a:p>
            <a:pPr eaLnBrk="1" hangingPunct="1"/>
            <a:r>
              <a:rPr lang="en-US" b="1"/>
              <a:t>Glass fiber filters</a:t>
            </a:r>
            <a:r>
              <a:rPr lang="en-US"/>
              <a:t> – used for chemicals analyzed by gas chromatography, or high performance liquid chromatography; wet or dry</a:t>
            </a:r>
          </a:p>
          <a:p>
            <a:pPr eaLnBrk="1" hangingPunct="1"/>
            <a:r>
              <a:rPr lang="en-US" b="1"/>
              <a:t>Paper filters</a:t>
            </a:r>
            <a:r>
              <a:rPr lang="en-US"/>
              <a:t> – collection of metals</a:t>
            </a:r>
          </a:p>
          <a:p>
            <a:pPr eaLnBrk="1" hangingPunct="1"/>
            <a:r>
              <a:rPr lang="en-US" b="1"/>
              <a:t>Polyvinyl filters –</a:t>
            </a:r>
            <a:r>
              <a:rPr lang="en-US"/>
              <a:t> unstable on paper type filters</a:t>
            </a:r>
          </a:p>
          <a:p>
            <a:pPr eaLnBrk="1" hangingPunct="1"/>
            <a:r>
              <a:rPr lang="en-US" b="1"/>
              <a:t>Charcoal impregnated pads – </a:t>
            </a:r>
            <a:r>
              <a:rPr lang="en-US"/>
              <a:t>volatile solvents from surfaces</a:t>
            </a:r>
            <a:endParaRPr lang="en-US" b="1"/>
          </a:p>
          <a:p>
            <a:pPr eaLnBrk="1" hangingPunct="1"/>
            <a:endParaRPr lang="en-US"/>
          </a:p>
        </p:txBody>
      </p:sp>
    </p:spTree>
    <p:extLst>
      <p:ext uri="{BB962C8B-B14F-4D97-AF65-F5344CB8AC3E}">
        <p14:creationId xmlns:p14="http://schemas.microsoft.com/office/powerpoint/2010/main" val="3180757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5"/>
          <p:cNvSpPr>
            <a:spLocks noGrp="1" noChangeArrowheads="1"/>
          </p:cNvSpPr>
          <p:nvPr>
            <p:ph type="sldNum" sz="quarter" idx="5"/>
          </p:nvPr>
        </p:nvSpPr>
        <p:spPr>
          <a:noFill/>
        </p:spPr>
        <p:txBody>
          <a:bodyPr/>
          <a:lstStyle/>
          <a:p>
            <a:fld id="{3E598786-732E-426A-9002-AF9CE34B49DC}" type="slidenum">
              <a:rPr lang="en-US"/>
              <a:pPr/>
              <a:t>24</a:t>
            </a:fld>
            <a:endParaRPr lang="en-US"/>
          </a:p>
        </p:txBody>
      </p:sp>
      <p:sp>
        <p:nvSpPr>
          <p:cNvPr id="63491" name="Rectangle 2"/>
          <p:cNvSpPr>
            <a:spLocks noGrp="1" noRot="1" noChangeAspect="1" noChangeArrowheads="1" noTextEdit="1"/>
          </p:cNvSpPr>
          <p:nvPr>
            <p:ph type="sldImg"/>
          </p:nvPr>
        </p:nvSpPr>
        <p:spPr>
          <a:xfrm>
            <a:off x="1150938" y="687388"/>
            <a:ext cx="4587875" cy="3441700"/>
          </a:xfrm>
          <a:ln/>
        </p:spPr>
      </p:sp>
      <p:sp>
        <p:nvSpPr>
          <p:cNvPr id="63492" name="Rectangle 3"/>
          <p:cNvSpPr>
            <a:spLocks noGrp="1" noChangeArrowheads="1"/>
          </p:cNvSpPr>
          <p:nvPr>
            <p:ph type="body" idx="1"/>
          </p:nvPr>
        </p:nvSpPr>
        <p:spPr>
          <a:xfrm>
            <a:off x="688933" y="4358768"/>
            <a:ext cx="5511451" cy="4128453"/>
          </a:xfrm>
          <a:noFill/>
          <a:ln/>
        </p:spPr>
        <p:txBody>
          <a:bodyPr/>
          <a:lstStyle/>
          <a:p>
            <a:pPr eaLnBrk="1" hangingPunct="1"/>
            <a:r>
              <a:rPr lang="en-US"/>
              <a:t>Only the highlighted Chapters will be discussed during this section.  Chapters 2, 3, 4 &amp; 5 will be discussed later in the course.  </a:t>
            </a:r>
          </a:p>
          <a:p>
            <a:pPr eaLnBrk="1" hangingPunct="1"/>
            <a:endParaRPr lang="en-US"/>
          </a:p>
          <a:p>
            <a:pPr eaLnBrk="1" hangingPunct="1"/>
            <a:r>
              <a:rPr lang="en-US"/>
              <a:t>Say:  You may want to review those Chapters prior to attending that portion of the class.</a:t>
            </a:r>
          </a:p>
        </p:txBody>
      </p:sp>
    </p:spTree>
    <p:extLst>
      <p:ext uri="{BB962C8B-B14F-4D97-AF65-F5344CB8AC3E}">
        <p14:creationId xmlns:p14="http://schemas.microsoft.com/office/powerpoint/2010/main" val="28977616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p:spPr>
        <p:txBody>
          <a:bodyPr/>
          <a:lstStyle/>
          <a:p>
            <a:fld id="{1F9EC6F8-8FC2-4494-BAC1-D9479DF0FBDC}" type="slidenum">
              <a:rPr lang="en-US"/>
              <a:pPr/>
              <a:t>25</a:t>
            </a:fld>
            <a:endParaRPr lang="en-US"/>
          </a:p>
        </p:txBody>
      </p:sp>
      <p:sp>
        <p:nvSpPr>
          <p:cNvPr id="64515" name="Rectangle 2"/>
          <p:cNvSpPr>
            <a:spLocks noGrp="1" noRot="1" noChangeAspect="1" noChangeArrowheads="1" noTextEdit="1"/>
          </p:cNvSpPr>
          <p:nvPr>
            <p:ph type="sldImg"/>
          </p:nvPr>
        </p:nvSpPr>
        <p:spPr>
          <a:xfrm>
            <a:off x="1150938" y="687388"/>
            <a:ext cx="4587875" cy="3441700"/>
          </a:xfrm>
          <a:ln/>
        </p:spPr>
      </p:sp>
      <p:sp>
        <p:nvSpPr>
          <p:cNvPr id="64516" name="Rectangle 3"/>
          <p:cNvSpPr>
            <a:spLocks noGrp="1" noChangeArrowheads="1"/>
          </p:cNvSpPr>
          <p:nvPr>
            <p:ph type="body" idx="1"/>
          </p:nvPr>
        </p:nvSpPr>
        <p:spPr>
          <a:xfrm>
            <a:off x="688933" y="4358768"/>
            <a:ext cx="5511451" cy="4128453"/>
          </a:xfrm>
          <a:noFill/>
          <a:ln/>
        </p:spPr>
        <p:txBody>
          <a:bodyPr/>
          <a:lstStyle/>
          <a:p>
            <a:pPr eaLnBrk="1" hangingPunct="1"/>
            <a:r>
              <a:rPr lang="en-US" dirty="0"/>
              <a:t>NCDOL Photo Library - Closed Case File #316593300. This is a picture of a composite marble casting of a sink. The material that coats the bottom of the sink, as well as the artificial marble materials that the sink is made out of are examples of matrix composites. </a:t>
            </a:r>
          </a:p>
          <a:p>
            <a:pPr eaLnBrk="1" hangingPunct="1"/>
            <a:endParaRPr lang="en-US" dirty="0"/>
          </a:p>
          <a:p>
            <a:pPr eaLnBrk="1" hangingPunct="1"/>
            <a:r>
              <a:rPr lang="en-US" dirty="0"/>
              <a:t>Composites are classified according to their matrix phase.</a:t>
            </a:r>
          </a:p>
        </p:txBody>
      </p:sp>
    </p:spTree>
    <p:extLst>
      <p:ext uri="{BB962C8B-B14F-4D97-AF65-F5344CB8AC3E}">
        <p14:creationId xmlns:p14="http://schemas.microsoft.com/office/powerpoint/2010/main" val="314524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p>
            <a:fld id="{C763CE02-54DE-433A-BBEF-5095FE93076C}" type="slidenum">
              <a:rPr lang="en-US"/>
              <a:pPr/>
              <a:t>3</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dirty="0"/>
              <a:t>The OSHA Technical Manual cancels the OSHA Instruction TED 1.15, which is now a historical reference document.  The OSHA Technical Manual is on the NCDOL Intranet under OSH Compliance Administrative Policies and Procedures.</a:t>
            </a:r>
          </a:p>
          <a:p>
            <a:pPr eaLnBrk="1" hangingPunct="1"/>
            <a:endParaRPr lang="en-US" dirty="0"/>
          </a:p>
          <a:p>
            <a:pPr eaLnBrk="1" hangingPunct="1"/>
            <a:r>
              <a:rPr lang="en-US" dirty="0"/>
              <a:t>This directive may be used as resource reference for compliance officers, in addition to OSHA Instruction CPL 2.103, Field Inspection Reference Manual (FIRM), which serves as the primary resource.</a:t>
            </a:r>
          </a:p>
          <a:p>
            <a:pPr eaLnBrk="1" hangingPunct="1"/>
            <a:endParaRPr lang="en-US" dirty="0"/>
          </a:p>
          <a:p>
            <a:pPr eaLnBrk="1" hangingPunct="1"/>
            <a:r>
              <a:rPr lang="en-US" dirty="0"/>
              <a:t>NCDOL Photo</a:t>
            </a:r>
            <a:r>
              <a:rPr lang="en-US" baseline="0" dirty="0"/>
              <a:t> Library – This graphic is a screenshot of the Table of Contents of TED 01-00-015: OSHA Technical Manual and was captured by NCDOL Employee Cory Dunphy from the federal OSHA Website </a:t>
            </a:r>
            <a:endParaRPr lang="en-US" dirty="0"/>
          </a:p>
        </p:txBody>
      </p:sp>
    </p:spTree>
    <p:extLst>
      <p:ext uri="{BB962C8B-B14F-4D97-AF65-F5344CB8AC3E}">
        <p14:creationId xmlns:p14="http://schemas.microsoft.com/office/powerpoint/2010/main" val="29839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p:spPr>
        <p:txBody>
          <a:bodyPr/>
          <a:lstStyle/>
          <a:p>
            <a:fld id="{B2DA64D5-7A45-425B-B1E1-8AC5664CB824}" type="slidenum">
              <a:rPr lang="en-US"/>
              <a:pPr/>
              <a:t>26</a:t>
            </a:fld>
            <a:endParaRPr lang="en-US"/>
          </a:p>
        </p:txBody>
      </p:sp>
      <p:sp>
        <p:nvSpPr>
          <p:cNvPr id="65539" name="Rectangle 2"/>
          <p:cNvSpPr>
            <a:spLocks noGrp="1" noRot="1" noChangeAspect="1" noChangeArrowheads="1" noTextEdit="1"/>
          </p:cNvSpPr>
          <p:nvPr>
            <p:ph type="sldImg"/>
          </p:nvPr>
        </p:nvSpPr>
        <p:spPr>
          <a:xfrm>
            <a:off x="1150938" y="687388"/>
            <a:ext cx="4587875" cy="3441700"/>
          </a:xfrm>
          <a:ln/>
        </p:spPr>
      </p:sp>
      <p:sp>
        <p:nvSpPr>
          <p:cNvPr id="65540" name="Rectangle 3"/>
          <p:cNvSpPr>
            <a:spLocks noGrp="1" noChangeArrowheads="1"/>
          </p:cNvSpPr>
          <p:nvPr>
            <p:ph type="body" idx="1"/>
          </p:nvPr>
        </p:nvSpPr>
        <p:spPr>
          <a:xfrm>
            <a:off x="688933" y="4358768"/>
            <a:ext cx="5511451" cy="4128453"/>
          </a:xfrm>
          <a:noFill/>
          <a:ln/>
        </p:spPr>
        <p:txBody>
          <a:bodyPr/>
          <a:lstStyle/>
          <a:p>
            <a:pPr eaLnBrk="1" hangingPunct="1"/>
            <a:r>
              <a:rPr lang="en-US" b="1"/>
              <a:t>Say:</a:t>
            </a:r>
            <a:r>
              <a:rPr lang="en-US"/>
              <a:t>  The basic epoxy molecule is a reaction product of epichlorhydrin (ECH) and bisphenol-A (BPA).  Most monitoring has shown no detectable levels of ECH in the air.</a:t>
            </a:r>
          </a:p>
          <a:p>
            <a:pPr eaLnBrk="1" hangingPunct="1"/>
            <a:r>
              <a:rPr lang="en-US"/>
              <a:t>Uncured epoxy resins can present a significant dermal exposure hazard.</a:t>
            </a:r>
          </a:p>
          <a:p>
            <a:pPr eaLnBrk="1" hangingPunct="1"/>
            <a:endParaRPr lang="en-US"/>
          </a:p>
          <a:p>
            <a:pPr eaLnBrk="1" hangingPunct="1"/>
            <a:r>
              <a:rPr lang="en-US" b="1"/>
              <a:t>Say:</a:t>
            </a:r>
            <a:r>
              <a:rPr lang="en-US"/>
              <a:t>  Health Hazards Special Emphasis Program that target Isocyanates exposure, as well as Silica, Lead, Styrene, and Asbestos</a:t>
            </a:r>
          </a:p>
          <a:p>
            <a:pPr eaLnBrk="1" hangingPunct="1"/>
            <a:endParaRPr lang="en-US"/>
          </a:p>
          <a:p>
            <a:pPr eaLnBrk="1" hangingPunct="1"/>
            <a:r>
              <a:rPr lang="en-US"/>
              <a:t>Other Composite Health Hazards can also be found in this Chapter.</a:t>
            </a:r>
            <a:endParaRPr lang="en-US" b="1"/>
          </a:p>
        </p:txBody>
      </p:sp>
    </p:spTree>
    <p:extLst>
      <p:ext uri="{BB962C8B-B14F-4D97-AF65-F5344CB8AC3E}">
        <p14:creationId xmlns:p14="http://schemas.microsoft.com/office/powerpoint/2010/main" val="1950707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p:spPr>
        <p:txBody>
          <a:bodyPr/>
          <a:lstStyle/>
          <a:p>
            <a:fld id="{9D88C23B-F1CC-4E11-A4B7-EB8358760FF5}" type="slidenum">
              <a:rPr lang="en-US"/>
              <a:pPr/>
              <a:t>27</a:t>
            </a:fld>
            <a:endParaRPr lang="en-US"/>
          </a:p>
        </p:txBody>
      </p:sp>
      <p:sp>
        <p:nvSpPr>
          <p:cNvPr id="66563" name="Rectangle 2"/>
          <p:cNvSpPr>
            <a:spLocks noGrp="1" noRot="1" noChangeAspect="1" noChangeArrowheads="1" noTextEdit="1"/>
          </p:cNvSpPr>
          <p:nvPr>
            <p:ph type="sldImg"/>
          </p:nvPr>
        </p:nvSpPr>
        <p:spPr>
          <a:xfrm>
            <a:off x="1150938" y="687388"/>
            <a:ext cx="4587875" cy="3441700"/>
          </a:xfrm>
          <a:ln/>
        </p:spPr>
      </p:sp>
      <p:sp>
        <p:nvSpPr>
          <p:cNvPr id="66564" name="Rectangle 3"/>
          <p:cNvSpPr>
            <a:spLocks noGrp="1" noChangeArrowheads="1"/>
          </p:cNvSpPr>
          <p:nvPr>
            <p:ph type="body" idx="1"/>
          </p:nvPr>
        </p:nvSpPr>
        <p:spPr>
          <a:xfrm>
            <a:off x="688933" y="4358768"/>
            <a:ext cx="5511451" cy="4128453"/>
          </a:xfrm>
          <a:noFill/>
          <a:ln/>
        </p:spPr>
        <p:txBody>
          <a:bodyPr/>
          <a:lstStyle/>
          <a:p>
            <a:pPr eaLnBrk="1" hangingPunct="1"/>
            <a:r>
              <a:rPr lang="en-US"/>
              <a:t>Probably will see LASERs mostly in construction activity.</a:t>
            </a:r>
          </a:p>
          <a:p>
            <a:pPr eaLnBrk="1" hangingPunct="1"/>
            <a:endParaRPr lang="en-US"/>
          </a:p>
          <a:p>
            <a:pPr eaLnBrk="1" hangingPunct="1"/>
            <a:r>
              <a:rPr lang="en-US"/>
              <a:t>LASER is an acronym for Light Amplification by Stimulated Emission of Radiation.  </a:t>
            </a:r>
          </a:p>
          <a:p>
            <a:pPr eaLnBrk="1" hangingPunct="1"/>
            <a:endParaRPr lang="en-US"/>
          </a:p>
          <a:p>
            <a:pPr eaLnBrk="1" hangingPunct="1"/>
            <a:r>
              <a:rPr lang="en-US"/>
              <a:t>The photo shows the components of a laser.   A Laser consists of an optical cavity, a pump system, and an appropriate lasing medium.  </a:t>
            </a:r>
          </a:p>
          <a:p>
            <a:pPr eaLnBrk="1" hangingPunct="1"/>
            <a:endParaRPr lang="en-US"/>
          </a:p>
          <a:p>
            <a:pPr eaLnBrk="1" hangingPunct="1"/>
            <a:endParaRPr lang="en-US"/>
          </a:p>
          <a:p>
            <a:pPr eaLnBrk="1" hangingPunct="1"/>
            <a:endParaRPr lang="en-US"/>
          </a:p>
        </p:txBody>
      </p:sp>
    </p:spTree>
    <p:extLst>
      <p:ext uri="{BB962C8B-B14F-4D97-AF65-F5344CB8AC3E}">
        <p14:creationId xmlns:p14="http://schemas.microsoft.com/office/powerpoint/2010/main" val="3004601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p:spPr>
        <p:txBody>
          <a:bodyPr/>
          <a:lstStyle/>
          <a:p>
            <a:fld id="{AF9FA24A-D84D-40C6-9F89-A4E34A991A2C}" type="slidenum">
              <a:rPr lang="en-US"/>
              <a:pPr/>
              <a:t>28</a:t>
            </a:fld>
            <a:endParaRPr lang="en-US"/>
          </a:p>
        </p:txBody>
      </p:sp>
      <p:sp>
        <p:nvSpPr>
          <p:cNvPr id="67587" name="Rectangle 2"/>
          <p:cNvSpPr>
            <a:spLocks noGrp="1" noRot="1" noChangeAspect="1" noChangeArrowheads="1" noTextEdit="1"/>
          </p:cNvSpPr>
          <p:nvPr>
            <p:ph type="sldImg"/>
          </p:nvPr>
        </p:nvSpPr>
        <p:spPr>
          <a:xfrm>
            <a:off x="1150938" y="687388"/>
            <a:ext cx="4587875" cy="3441700"/>
          </a:xfrm>
          <a:ln/>
        </p:spPr>
      </p:sp>
      <p:sp>
        <p:nvSpPr>
          <p:cNvPr id="67588" name="Rectangle 3"/>
          <p:cNvSpPr>
            <a:spLocks noGrp="1" noChangeArrowheads="1"/>
          </p:cNvSpPr>
          <p:nvPr>
            <p:ph type="body" idx="1"/>
          </p:nvPr>
        </p:nvSpPr>
        <p:spPr>
          <a:xfrm>
            <a:off x="688933" y="4358768"/>
            <a:ext cx="5511451" cy="4128453"/>
          </a:xfrm>
          <a:noFill/>
          <a:ln/>
        </p:spPr>
        <p:txBody>
          <a:bodyPr/>
          <a:lstStyle/>
          <a:p>
            <a:pPr marL="226725" indent="-226725" eaLnBrk="1" hangingPunct="1"/>
            <a:r>
              <a:rPr lang="en-US"/>
              <a:t>Table with basic biological effects of light with the spectral range, and the eye and skin effects most common within that wavelength.</a:t>
            </a:r>
          </a:p>
          <a:p>
            <a:pPr marL="226725" indent="-226725" eaLnBrk="1" hangingPunct="1"/>
            <a:endParaRPr lang="en-US"/>
          </a:p>
          <a:p>
            <a:pPr marL="226725" indent="-226725" eaLnBrk="1" hangingPunct="1"/>
            <a:r>
              <a:rPr lang="en-US"/>
              <a:t>NC has a construction standard in the NCAC for properly maintained Class I LASERS.</a:t>
            </a:r>
          </a:p>
          <a:p>
            <a:pPr marL="226725" indent="-226725" eaLnBrk="1" hangingPunct="1"/>
            <a:r>
              <a:rPr lang="en-US"/>
              <a:t>Contact DENR radiation protection to discuss whether they regulate LASERS at all.</a:t>
            </a:r>
          </a:p>
          <a:p>
            <a:pPr marL="226725" indent="-226725" eaLnBrk="1" hangingPunct="1">
              <a:buFontTx/>
              <a:buAutoNum type="arabicPeriod" startAt="4"/>
            </a:pPr>
            <a:r>
              <a:rPr lang="en-US"/>
              <a:t>Investigation guidelines – refer to some OSHA standards, other consensus stds. and FDA, ANSI exposure limits, LASER hazard computations.</a:t>
            </a:r>
          </a:p>
          <a:p>
            <a:pPr marL="226725" indent="-226725" eaLnBrk="1" hangingPunct="1">
              <a:buFontTx/>
              <a:buAutoNum type="arabicPeriod" startAt="4"/>
            </a:pPr>
            <a:r>
              <a:rPr lang="en-US"/>
              <a:t>Control Measures – beam path controls (enclosed beam paths, limited open beam paths, totally unenclosed beam paths.  LASER-controlled area – warning signs, qualified personnel. Specific Class IV controls. Protective clothing and engineering controls. Measure for LASER use without protective housing.</a:t>
            </a:r>
          </a:p>
          <a:p>
            <a:pPr marL="226725" indent="-226725" eaLnBrk="1" hangingPunct="1">
              <a:buFontTx/>
              <a:buAutoNum type="arabicPeriod" startAt="4"/>
            </a:pPr>
            <a:endParaRPr lang="en-US"/>
          </a:p>
          <a:p>
            <a:pPr marL="226725" indent="-226725" eaLnBrk="1" hangingPunct="1"/>
            <a:r>
              <a:rPr lang="en-US"/>
              <a:t>Appendices – Glossary of Terms, Signage, FDA requirements for LASER products.</a:t>
            </a:r>
          </a:p>
        </p:txBody>
      </p:sp>
    </p:spTree>
    <p:extLst>
      <p:ext uri="{BB962C8B-B14F-4D97-AF65-F5344CB8AC3E}">
        <p14:creationId xmlns:p14="http://schemas.microsoft.com/office/powerpoint/2010/main" val="1466755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p:spPr>
        <p:txBody>
          <a:bodyPr/>
          <a:lstStyle/>
          <a:p>
            <a:fld id="{A07BDE30-7B69-438B-ADB9-9552BE16FDEB}" type="slidenum">
              <a:rPr lang="en-US"/>
              <a:pPr/>
              <a:t>29</a:t>
            </a:fld>
            <a:endParaRPr lang="en-US"/>
          </a:p>
        </p:txBody>
      </p:sp>
      <p:sp>
        <p:nvSpPr>
          <p:cNvPr id="68611" name="Rectangle 2"/>
          <p:cNvSpPr>
            <a:spLocks noGrp="1" noRot="1" noChangeAspect="1" noChangeArrowheads="1" noTextEdit="1"/>
          </p:cNvSpPr>
          <p:nvPr>
            <p:ph type="sldImg"/>
          </p:nvPr>
        </p:nvSpPr>
        <p:spPr>
          <a:xfrm>
            <a:off x="1150938" y="687388"/>
            <a:ext cx="4587875" cy="3441700"/>
          </a:xfrm>
          <a:ln/>
        </p:spPr>
      </p:sp>
      <p:sp>
        <p:nvSpPr>
          <p:cNvPr id="68612" name="Rectangle 3"/>
          <p:cNvSpPr>
            <a:spLocks noGrp="1" noChangeArrowheads="1"/>
          </p:cNvSpPr>
          <p:nvPr>
            <p:ph type="body" idx="1"/>
          </p:nvPr>
        </p:nvSpPr>
        <p:spPr>
          <a:xfrm>
            <a:off x="688933" y="4358768"/>
            <a:ext cx="5511451" cy="4128453"/>
          </a:xfrm>
          <a:noFill/>
          <a:ln/>
        </p:spPr>
        <p:txBody>
          <a:bodyPr/>
          <a:lstStyle/>
          <a:p>
            <a:pPr eaLnBrk="1" hangingPunct="1"/>
            <a:r>
              <a:rPr lang="en-US"/>
              <a:t>Summary table included with class, wavelength typical for each class and the typical hazard found in each class (direct ocular, diffuse ocular and fire)</a:t>
            </a:r>
          </a:p>
          <a:p>
            <a:pPr eaLnBrk="1" hangingPunct="1"/>
            <a:endParaRPr lang="en-US"/>
          </a:p>
          <a:p>
            <a:pPr eaLnBrk="1" hangingPunct="1"/>
            <a:r>
              <a:rPr lang="en-US"/>
              <a:t>Information on identification of LASERS during inspection (Class I LASERS do not require labeling)</a:t>
            </a:r>
          </a:p>
          <a:p>
            <a:pPr eaLnBrk="1" hangingPunct="1"/>
            <a:endParaRPr lang="en-US"/>
          </a:p>
        </p:txBody>
      </p:sp>
    </p:spTree>
    <p:extLst>
      <p:ext uri="{BB962C8B-B14F-4D97-AF65-F5344CB8AC3E}">
        <p14:creationId xmlns:p14="http://schemas.microsoft.com/office/powerpoint/2010/main" val="1133333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p:spPr>
        <p:txBody>
          <a:bodyPr/>
          <a:lstStyle/>
          <a:p>
            <a:fld id="{0D0F2706-273F-4CF0-B4B1-EAD3C6B9955A}" type="slidenum">
              <a:rPr lang="en-US"/>
              <a:pPr/>
              <a:t>31</a:t>
            </a:fld>
            <a:endParaRPr lang="en-US"/>
          </a:p>
        </p:txBody>
      </p:sp>
      <p:sp>
        <p:nvSpPr>
          <p:cNvPr id="69635" name="Rectangle 2"/>
          <p:cNvSpPr>
            <a:spLocks noGrp="1" noRot="1" noChangeAspect="1" noChangeArrowheads="1" noTextEdit="1"/>
          </p:cNvSpPr>
          <p:nvPr>
            <p:ph type="sldImg"/>
          </p:nvPr>
        </p:nvSpPr>
        <p:spPr>
          <a:xfrm>
            <a:off x="1150938" y="687388"/>
            <a:ext cx="4587875" cy="3441700"/>
          </a:xfrm>
          <a:ln/>
        </p:spPr>
      </p:sp>
      <p:sp>
        <p:nvSpPr>
          <p:cNvPr id="69636" name="Rectangle 3"/>
          <p:cNvSpPr>
            <a:spLocks noGrp="1" noChangeArrowheads="1"/>
          </p:cNvSpPr>
          <p:nvPr>
            <p:ph type="body" idx="1"/>
          </p:nvPr>
        </p:nvSpPr>
        <p:spPr>
          <a:xfrm>
            <a:off x="688933" y="4358768"/>
            <a:ext cx="5511451" cy="4128453"/>
          </a:xfrm>
          <a:noFill/>
          <a:ln/>
        </p:spPr>
        <p:txBody>
          <a:bodyPr/>
          <a:lstStyle/>
          <a:p>
            <a:pPr eaLnBrk="1" hangingPunct="1"/>
            <a:r>
              <a:rPr lang="en-US"/>
              <a:t>Other pertinent information such as Laser Exposure Limits; Laser Hazard Computations; and Control Measures and Safety Programs; </a:t>
            </a:r>
          </a:p>
          <a:p>
            <a:pPr eaLnBrk="1" hangingPunct="1"/>
            <a:endParaRPr lang="en-US"/>
          </a:p>
          <a:p>
            <a:pPr eaLnBrk="1" hangingPunct="1"/>
            <a:endParaRPr lang="en-US"/>
          </a:p>
          <a:p>
            <a:pPr eaLnBrk="1" hangingPunct="1"/>
            <a:endParaRPr lang="en-US"/>
          </a:p>
        </p:txBody>
      </p:sp>
    </p:spTree>
    <p:extLst>
      <p:ext uri="{BB962C8B-B14F-4D97-AF65-F5344CB8AC3E}">
        <p14:creationId xmlns:p14="http://schemas.microsoft.com/office/powerpoint/2010/main" val="372852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p:spPr>
        <p:txBody>
          <a:bodyPr/>
          <a:lstStyle/>
          <a:p>
            <a:fld id="{DBE8DF19-75BB-4BC4-9D7E-98F4A454A5EA}" type="slidenum">
              <a:rPr lang="en-US"/>
              <a:pPr/>
              <a:t>32</a:t>
            </a:fld>
            <a:endParaRPr lang="en-US"/>
          </a:p>
        </p:txBody>
      </p:sp>
      <p:sp>
        <p:nvSpPr>
          <p:cNvPr id="70659" name="Rectangle 2"/>
          <p:cNvSpPr>
            <a:spLocks noGrp="1" noRot="1" noChangeAspect="1" noChangeArrowheads="1" noTextEdit="1"/>
          </p:cNvSpPr>
          <p:nvPr>
            <p:ph type="sldImg"/>
          </p:nvPr>
        </p:nvSpPr>
        <p:spPr>
          <a:xfrm>
            <a:off x="1150938" y="687388"/>
            <a:ext cx="4587875" cy="3441700"/>
          </a:xfrm>
          <a:ln/>
        </p:spPr>
      </p:sp>
      <p:sp>
        <p:nvSpPr>
          <p:cNvPr id="70660" name="Rectangle 3"/>
          <p:cNvSpPr>
            <a:spLocks noGrp="1" noChangeArrowheads="1"/>
          </p:cNvSpPr>
          <p:nvPr>
            <p:ph type="body" idx="1"/>
          </p:nvPr>
        </p:nvSpPr>
        <p:spPr>
          <a:xfrm>
            <a:off x="688933" y="4358768"/>
            <a:ext cx="5511451" cy="4128453"/>
          </a:xfrm>
          <a:noFill/>
          <a:ln/>
        </p:spPr>
        <p:txBody>
          <a:bodyPr/>
          <a:lstStyle/>
          <a:p>
            <a:pPr eaLnBrk="1" hangingPunct="1"/>
            <a:r>
              <a:rPr lang="en-US"/>
              <a:t>Discussed briefly as part of IAQ.  More than likely the NC DHHS epidemiology division will investigate any report of Legionnaires disease as this is a reportable public health disease.  Diagnosis is difficult and detailed and luckily relatively rare.</a:t>
            </a:r>
          </a:p>
          <a:p>
            <a:pPr eaLnBrk="1" hangingPunct="1"/>
            <a:endParaRPr lang="en-US"/>
          </a:p>
          <a:p>
            <a:pPr eaLnBrk="1" hangingPunct="1"/>
            <a:r>
              <a:rPr lang="en-US"/>
              <a:t>Diagnosis information/description. Transmission information – hot water sources, typically aerosolized.</a:t>
            </a:r>
          </a:p>
          <a:p>
            <a:pPr eaLnBrk="1" hangingPunct="1"/>
            <a:endParaRPr lang="en-US"/>
          </a:p>
          <a:p>
            <a:pPr eaLnBrk="1" hangingPunct="1"/>
            <a:r>
              <a:rPr lang="en-US"/>
              <a:t>Source identification – conditions that promote growth – stagnation, temp 68-112, pH 5-8.5, sediment and certain microorganisms.</a:t>
            </a:r>
          </a:p>
          <a:p>
            <a:pPr eaLnBrk="1" hangingPunct="1"/>
            <a:endParaRPr lang="en-US"/>
          </a:p>
          <a:p>
            <a:pPr eaLnBrk="1" hangingPunct="1"/>
            <a:r>
              <a:rPr lang="en-US"/>
              <a:t>Common sources of contaminated water – cooling towers, evaporative condensers, fluid coolers. Domestic hot water systems, humidifiers and decorative fountains, spas and whirlpools, dental water lines, other stagnant water sources (fire sprinkler systems, and warm water for eye washes and safety showers.)</a:t>
            </a:r>
          </a:p>
          <a:p>
            <a:pPr eaLnBrk="1" hangingPunct="1"/>
            <a:endParaRPr lang="en-US"/>
          </a:p>
          <a:p>
            <a:pPr eaLnBrk="1" hangingPunct="1"/>
            <a:r>
              <a:rPr lang="en-US"/>
              <a:t>Monitoring – air and water sampling.</a:t>
            </a:r>
          </a:p>
          <a:p>
            <a:pPr eaLnBrk="1" hangingPunct="1"/>
            <a:endParaRPr lang="en-US"/>
          </a:p>
          <a:p>
            <a:pPr eaLnBrk="1" hangingPunct="1"/>
            <a:r>
              <a:rPr lang="en-US"/>
              <a:t>Investigative Controls – some OSHNC could conduct, most (including medical surveillance would more than likely be conducted by the NC DHHS. OSHNC could work in cooperation with NCDHHS if necessary)</a:t>
            </a:r>
          </a:p>
          <a:p>
            <a:pPr eaLnBrk="1" hangingPunct="1"/>
            <a:endParaRPr lang="en-US"/>
          </a:p>
          <a:p>
            <a:pPr eaLnBrk="1" hangingPunct="1"/>
            <a:r>
              <a:rPr lang="en-US"/>
              <a:t>Controls – Inspection and Maintenance of equipment with potential to promote, use of appropriate biocides to kill/control bacterial growth, design, cleaning.</a:t>
            </a:r>
          </a:p>
          <a:p>
            <a:pPr eaLnBrk="1" hangingPunct="1"/>
            <a:endParaRPr lang="en-US"/>
          </a:p>
          <a:p>
            <a:pPr eaLnBrk="1" hangingPunct="1"/>
            <a:r>
              <a:rPr lang="en-US"/>
              <a:t>Provides information on domestic hot  and cold water systems – good reading for anyone who owns a home!</a:t>
            </a:r>
          </a:p>
          <a:p>
            <a:pPr eaLnBrk="1" hangingPunct="1"/>
            <a:endParaRPr lang="en-US"/>
          </a:p>
          <a:p>
            <a:pPr eaLnBrk="1" hangingPunct="1"/>
            <a:r>
              <a:rPr lang="en-US"/>
              <a:t>Appendices – </a:t>
            </a:r>
          </a:p>
          <a:p>
            <a:pPr eaLnBrk="1" hangingPunct="1"/>
            <a:r>
              <a:rPr lang="en-US"/>
              <a:t>	Employee Awareness Program – for workplace with a diagnosis. Interview questionnaire, FAQ’as, letter to employees if diagnosis made at workplace. </a:t>
            </a:r>
          </a:p>
          <a:p>
            <a:pPr eaLnBrk="1" hangingPunct="1"/>
            <a:r>
              <a:rPr lang="en-US"/>
              <a:t>	Physical Survey and Water Sampling Protocol – how to obtain and transport water samples from the various “sources” of Legionella.</a:t>
            </a:r>
          </a:p>
          <a:p>
            <a:pPr eaLnBrk="1" hangingPunct="1"/>
            <a:r>
              <a:rPr lang="en-US"/>
              <a:t>	Water Sampling Guidelines – to determine effectiveness of general water system treatment</a:t>
            </a:r>
          </a:p>
          <a:p>
            <a:pPr eaLnBrk="1" hangingPunct="1"/>
            <a:r>
              <a:rPr lang="en-US"/>
              <a:t>	Water Treatment protocols for facilities that have had a Legionnaires outbreak.</a:t>
            </a:r>
          </a:p>
        </p:txBody>
      </p:sp>
    </p:spTree>
    <p:extLst>
      <p:ext uri="{BB962C8B-B14F-4D97-AF65-F5344CB8AC3E}">
        <p14:creationId xmlns:p14="http://schemas.microsoft.com/office/powerpoint/2010/main" val="2398819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p:spPr>
        <p:txBody>
          <a:bodyPr/>
          <a:lstStyle/>
          <a:p>
            <a:fld id="{7F4EEF78-4081-45CE-AB19-F274E7C84182}" type="slidenum">
              <a:rPr lang="en-US"/>
              <a:pPr/>
              <a:t>35</a:t>
            </a:fld>
            <a:endParaRPr lang="en-US"/>
          </a:p>
        </p:txBody>
      </p:sp>
      <p:sp>
        <p:nvSpPr>
          <p:cNvPr id="71683" name="Rectangle 2"/>
          <p:cNvSpPr>
            <a:spLocks noGrp="1" noRot="1" noChangeAspect="1" noChangeArrowheads="1" noTextEdit="1"/>
          </p:cNvSpPr>
          <p:nvPr>
            <p:ph type="sldImg"/>
          </p:nvPr>
        </p:nvSpPr>
        <p:spPr>
          <a:xfrm>
            <a:off x="1150938" y="687388"/>
            <a:ext cx="4587875" cy="3441700"/>
          </a:xfrm>
          <a:ln/>
        </p:spPr>
      </p:sp>
      <p:sp>
        <p:nvSpPr>
          <p:cNvPr id="71684" name="Rectangle 3"/>
          <p:cNvSpPr>
            <a:spLocks noGrp="1" noChangeArrowheads="1"/>
          </p:cNvSpPr>
          <p:nvPr>
            <p:ph type="body" idx="1"/>
          </p:nvPr>
        </p:nvSpPr>
        <p:spPr>
          <a:xfrm>
            <a:off x="688933" y="4358768"/>
            <a:ext cx="5511451" cy="4128453"/>
          </a:xfrm>
          <a:noFill/>
          <a:ln/>
        </p:spPr>
        <p:txBody>
          <a:bodyPr/>
          <a:lstStyle/>
          <a:p>
            <a:pPr eaLnBrk="1" hangingPunct="1"/>
            <a:r>
              <a:rPr lang="en-US"/>
              <a:t>Engineering Controls are first line of defense.</a:t>
            </a:r>
          </a:p>
          <a:p>
            <a:pPr eaLnBrk="1" hangingPunct="1"/>
            <a:endParaRPr lang="en-US"/>
          </a:p>
          <a:p>
            <a:pPr eaLnBrk="1" hangingPunct="1"/>
            <a:r>
              <a:rPr lang="en-US" b="1"/>
              <a:t>Examples of substitution:</a:t>
            </a:r>
            <a:r>
              <a:rPr lang="en-US"/>
              <a:t> </a:t>
            </a:r>
          </a:p>
          <a:p>
            <a:pPr eaLnBrk="1" hangingPunct="1"/>
            <a:r>
              <a:rPr lang="en-US"/>
              <a:t>Use of less hazardous material</a:t>
            </a:r>
          </a:p>
          <a:p>
            <a:pPr eaLnBrk="1" hangingPunct="1"/>
            <a:r>
              <a:rPr lang="en-US"/>
              <a:t>Change in process equipment</a:t>
            </a:r>
          </a:p>
          <a:p>
            <a:pPr eaLnBrk="1" hangingPunct="1"/>
            <a:r>
              <a:rPr lang="en-US"/>
              <a:t>Change in process</a:t>
            </a:r>
          </a:p>
          <a:p>
            <a:pPr eaLnBrk="1" hangingPunct="1"/>
            <a:endParaRPr lang="en-US"/>
          </a:p>
          <a:p>
            <a:pPr eaLnBrk="1" hangingPunct="1"/>
            <a:r>
              <a:rPr lang="en-US" b="1"/>
              <a:t>Isolation:</a:t>
            </a:r>
            <a:r>
              <a:rPr lang="en-US"/>
              <a:t> limiting lead exposure to those employees working directly with it; erect a sealed containment structure around open abrasive blasting operations (may increase exposure of the blasters)</a:t>
            </a:r>
          </a:p>
          <a:p>
            <a:pPr eaLnBrk="1" hangingPunct="1"/>
            <a:endParaRPr lang="en-US"/>
          </a:p>
          <a:p>
            <a:pPr eaLnBrk="1" hangingPunct="1"/>
            <a:r>
              <a:rPr lang="en-US" b="1"/>
              <a:t>Ventilation:  </a:t>
            </a:r>
            <a:r>
              <a:rPr lang="en-US"/>
              <a:t>Local or dilution (general)</a:t>
            </a:r>
            <a:endParaRPr lang="en-US" b="1"/>
          </a:p>
          <a:p>
            <a:pPr eaLnBrk="1" hangingPunct="1"/>
            <a:endParaRPr lang="en-US"/>
          </a:p>
        </p:txBody>
      </p:sp>
    </p:spTree>
    <p:extLst>
      <p:ext uri="{BB962C8B-B14F-4D97-AF65-F5344CB8AC3E}">
        <p14:creationId xmlns:p14="http://schemas.microsoft.com/office/powerpoint/2010/main" val="2000979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 Photo Library – Closed</a:t>
            </a:r>
            <a:r>
              <a:rPr lang="en-US" baseline="0" dirty="0"/>
              <a:t> Case File #316971704. This photo shows a typical long term care room. </a:t>
            </a: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36</a:t>
            </a:fld>
            <a:endParaRPr lang="en-US" altLang="en-US"/>
          </a:p>
        </p:txBody>
      </p:sp>
    </p:spTree>
    <p:extLst>
      <p:ext uri="{BB962C8B-B14F-4D97-AF65-F5344CB8AC3E}">
        <p14:creationId xmlns:p14="http://schemas.microsoft.com/office/powerpoint/2010/main" val="360255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p:spPr>
        <p:txBody>
          <a:bodyPr/>
          <a:lstStyle/>
          <a:p>
            <a:fld id="{D5E6F89C-8EDA-4317-A85F-9F51A9D833FB}" type="slidenum">
              <a:rPr lang="en-US"/>
              <a:pPr/>
              <a:t>37</a:t>
            </a:fld>
            <a:endParaRPr lang="en-US"/>
          </a:p>
        </p:txBody>
      </p:sp>
      <p:sp>
        <p:nvSpPr>
          <p:cNvPr id="72707" name="Rectangle 2"/>
          <p:cNvSpPr>
            <a:spLocks noGrp="1" noRot="1" noChangeAspect="1" noChangeArrowheads="1" noTextEdit="1"/>
          </p:cNvSpPr>
          <p:nvPr>
            <p:ph type="sldImg"/>
          </p:nvPr>
        </p:nvSpPr>
        <p:spPr>
          <a:xfrm>
            <a:off x="1150938" y="687388"/>
            <a:ext cx="4587875" cy="3441700"/>
          </a:xfrm>
          <a:ln/>
        </p:spPr>
      </p:sp>
      <p:sp>
        <p:nvSpPr>
          <p:cNvPr id="72708" name="Rectangle 3"/>
          <p:cNvSpPr>
            <a:spLocks noGrp="1" noChangeArrowheads="1"/>
          </p:cNvSpPr>
          <p:nvPr>
            <p:ph type="body" idx="1"/>
          </p:nvPr>
        </p:nvSpPr>
        <p:spPr>
          <a:xfrm>
            <a:off x="688933" y="4358768"/>
            <a:ext cx="5511451" cy="4128453"/>
          </a:xfrm>
          <a:noFill/>
          <a:ln/>
        </p:spPr>
        <p:txBody>
          <a:bodyPr/>
          <a:lstStyle/>
          <a:p>
            <a:pPr marL="226725" indent="-226725" eaLnBrk="1" hangingPunct="1"/>
            <a:r>
              <a:rPr lang="en-US" dirty="0"/>
              <a:t>1.  Biological, chemical &amp; physical agents are reviewed in the appendices to the chapter. </a:t>
            </a:r>
          </a:p>
          <a:p>
            <a:pPr marL="226725" indent="-226725" eaLnBrk="1" hangingPunct="1"/>
            <a:endParaRPr lang="en-US" dirty="0"/>
          </a:p>
          <a:p>
            <a:pPr marL="226725" indent="-226725" eaLnBrk="1" hangingPunct="1"/>
            <a:r>
              <a:rPr lang="en-US" dirty="0"/>
              <a:t>Biological – Blood and body fluid -  (reference to CPL is incorrect).</a:t>
            </a:r>
          </a:p>
          <a:p>
            <a:pPr marL="226725" indent="-226725" eaLnBrk="1" hangingPunct="1"/>
            <a:endParaRPr lang="en-US" dirty="0"/>
          </a:p>
          <a:p>
            <a:pPr marL="226725" indent="-226725" eaLnBrk="1" hangingPunct="1"/>
            <a:r>
              <a:rPr lang="en-US" dirty="0"/>
              <a:t>Chemical -  </a:t>
            </a:r>
            <a:r>
              <a:rPr lang="en-US" dirty="0" err="1"/>
              <a:t>EtO</a:t>
            </a:r>
            <a:r>
              <a:rPr lang="en-US" dirty="0"/>
              <a:t>, Waste Anesthetic Gases (nitrous oxide, Halothane, </a:t>
            </a:r>
            <a:r>
              <a:rPr lang="en-US" dirty="0" err="1"/>
              <a:t>Enfluorane</a:t>
            </a:r>
            <a:r>
              <a:rPr lang="en-US" dirty="0"/>
              <a:t>), </a:t>
            </a:r>
          </a:p>
          <a:p>
            <a:pPr marL="226725" indent="-226725" eaLnBrk="1" hangingPunct="1"/>
            <a:endParaRPr lang="en-US" dirty="0"/>
          </a:p>
          <a:p>
            <a:pPr marL="226725" indent="-226725" eaLnBrk="1" hangingPunct="1"/>
            <a:r>
              <a:rPr lang="en-US" dirty="0"/>
              <a:t>Physical – Lasers, Ionizing Radiation, Magnetic Radiation (MRI), Electrical hazards, UV, compressed gases.</a:t>
            </a:r>
          </a:p>
          <a:p>
            <a:pPr marL="226725" indent="-226725" eaLnBrk="1" hangingPunct="1"/>
            <a:r>
              <a:rPr lang="en-US" dirty="0"/>
              <a:t>Engineering – general and local ventilation, biosafety cabinets, ventilation information for </a:t>
            </a:r>
            <a:r>
              <a:rPr lang="en-US" dirty="0" err="1"/>
              <a:t>EtO</a:t>
            </a:r>
            <a:r>
              <a:rPr lang="en-US" dirty="0"/>
              <a:t>, morgues, storage of radioactive materials, LASERS.  </a:t>
            </a:r>
          </a:p>
          <a:p>
            <a:pPr marL="226725" indent="-226725" eaLnBrk="1" hangingPunct="1"/>
            <a:endParaRPr lang="en-US" dirty="0"/>
          </a:p>
          <a:p>
            <a:pPr marL="226725" indent="-226725" eaLnBrk="1" hangingPunct="1"/>
            <a:r>
              <a:rPr lang="en-US" dirty="0"/>
              <a:t>NCDOL Photo Library – Closed Case File #316971704. This photo shows a Hoyer Lift,</a:t>
            </a:r>
            <a:r>
              <a:rPr lang="en-US" baseline="0" dirty="0"/>
              <a:t> which is common in long term care facilities and is used to help lift patients/residents. </a:t>
            </a:r>
            <a:endParaRPr lang="en-US" dirty="0"/>
          </a:p>
          <a:p>
            <a:pPr marL="226725" indent="-226725" eaLnBrk="1" hangingPunct="1"/>
            <a:endParaRPr lang="en-US" dirty="0"/>
          </a:p>
        </p:txBody>
      </p:sp>
    </p:spTree>
    <p:extLst>
      <p:ext uri="{BB962C8B-B14F-4D97-AF65-F5344CB8AC3E}">
        <p14:creationId xmlns:p14="http://schemas.microsoft.com/office/powerpoint/2010/main" val="1638646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p:spPr>
        <p:txBody>
          <a:bodyPr/>
          <a:lstStyle/>
          <a:p>
            <a:fld id="{36EED047-59A3-4CA2-B02C-1D8D5E9A129D}" type="slidenum">
              <a:rPr lang="en-US"/>
              <a:pPr/>
              <a:t>38</a:t>
            </a:fld>
            <a:endParaRPr lang="en-US"/>
          </a:p>
        </p:txBody>
      </p:sp>
      <p:sp>
        <p:nvSpPr>
          <p:cNvPr id="73731" name="Rectangle 2"/>
          <p:cNvSpPr>
            <a:spLocks noGrp="1" noRot="1" noChangeAspect="1" noChangeArrowheads="1" noTextEdit="1"/>
          </p:cNvSpPr>
          <p:nvPr>
            <p:ph type="sldImg"/>
          </p:nvPr>
        </p:nvSpPr>
        <p:spPr>
          <a:xfrm>
            <a:off x="1150938" y="687388"/>
            <a:ext cx="4587875" cy="3441700"/>
          </a:xfrm>
          <a:ln/>
        </p:spPr>
      </p:sp>
      <p:sp>
        <p:nvSpPr>
          <p:cNvPr id="73732" name="Rectangle 3"/>
          <p:cNvSpPr>
            <a:spLocks noGrp="1" noChangeArrowheads="1"/>
          </p:cNvSpPr>
          <p:nvPr>
            <p:ph type="body" idx="1"/>
          </p:nvPr>
        </p:nvSpPr>
        <p:spPr>
          <a:xfrm>
            <a:off x="688933" y="4358768"/>
            <a:ext cx="5511451" cy="4128453"/>
          </a:xfrm>
          <a:noFill/>
          <a:ln/>
        </p:spPr>
        <p:txBody>
          <a:bodyPr/>
          <a:lstStyle/>
          <a:p>
            <a:pPr marL="226725" indent="-226725" eaLnBrk="1" hangingPunct="1">
              <a:lnSpc>
                <a:spcPct val="90000"/>
              </a:lnSpc>
            </a:pPr>
            <a:r>
              <a:rPr lang="en-US"/>
              <a:t>Focused area of concern which will not be encountered as often as other OSH hazards.  However, the potential risks to employees are great. Generally in clin</a:t>
            </a:r>
            <a:r>
              <a:rPr lang="en-US">
                <a:ea typeface="新細明體" charset="-120"/>
              </a:rPr>
              <a:t>i</a:t>
            </a:r>
            <a:r>
              <a:rPr lang="en-US"/>
              <a:t>cs or hospitals which provide cancer treatment.</a:t>
            </a:r>
          </a:p>
          <a:p>
            <a:pPr marL="226725" indent="-226725" eaLnBrk="1" hangingPunct="1">
              <a:lnSpc>
                <a:spcPct val="90000"/>
              </a:lnSpc>
            </a:pPr>
            <a:endParaRPr lang="en-US"/>
          </a:p>
          <a:p>
            <a:pPr marL="226725" indent="-226725" eaLnBrk="1" hangingPunct="1">
              <a:lnSpc>
                <a:spcPct val="90000"/>
              </a:lnSpc>
              <a:buFontTx/>
              <a:buAutoNum type="arabicPeriod"/>
            </a:pPr>
            <a:r>
              <a:rPr lang="en-US"/>
              <a:t>American Society of Hospital Pharmacists (ASHP)  describes 4 drugs charateristics:  genotoxicity, carcinogenicity, teratogenicity or fertility impairment, serious organ  or other toxic manifestation at low doses in experimental animals or treated patients.</a:t>
            </a:r>
          </a:p>
          <a:p>
            <a:pPr marL="226725" indent="-226725" eaLnBrk="1" hangingPunct="1">
              <a:lnSpc>
                <a:spcPct val="90000"/>
              </a:lnSpc>
              <a:buFontTx/>
              <a:buAutoNum type="arabicPeriod"/>
            </a:pPr>
            <a:endParaRPr lang="en-US"/>
          </a:p>
          <a:p>
            <a:pPr marL="226725" indent="-226725" eaLnBrk="1" hangingPunct="1">
              <a:lnSpc>
                <a:spcPct val="90000"/>
              </a:lnSpc>
              <a:buFontTx/>
              <a:buAutoNum type="arabicPeriod" startAt="3"/>
            </a:pPr>
            <a:r>
              <a:rPr lang="en-US"/>
              <a:t>Work Areas – provides information on drug preparation areas and tasks which may cause exposure.  Drug administration and disposal. (In NC, DENR - solid waste section will have jurisdiction over disposal requirements).</a:t>
            </a:r>
          </a:p>
          <a:p>
            <a:pPr marL="226725" indent="-226725" eaLnBrk="1" hangingPunct="1">
              <a:lnSpc>
                <a:spcPct val="90000"/>
              </a:lnSpc>
            </a:pPr>
            <a:endParaRPr lang="en-US"/>
          </a:p>
          <a:p>
            <a:pPr marL="226725" indent="-226725" eaLnBrk="1" hangingPunct="1">
              <a:lnSpc>
                <a:spcPct val="90000"/>
              </a:lnSpc>
              <a:buFontTx/>
              <a:buAutoNum type="arabicPeriod" startAt="4"/>
            </a:pPr>
            <a:r>
              <a:rPr lang="en-US"/>
              <a:t>Preventing exposure – guidance on developing a Hazardous Drug Safety and Health Plan. Drug preparation precautions, types of Biological Safety Cabinets, Decontamination considerations, service and certification requirements for BSC’s, PPE (especially NIOSH approved  HEPA respirators, preferably PAPR). Work Equipment and work practices used to handle HD’s – including drug administration, handling excreta from patients whop have received HD’s with previous 48 hours, disposal of linens, vials, equipment, PPE, etc. contaminated with HD’s. Spill control and clean up procedures and storing and transporting. </a:t>
            </a:r>
          </a:p>
          <a:p>
            <a:pPr marL="226725" indent="-226725" eaLnBrk="1" hangingPunct="1">
              <a:lnSpc>
                <a:spcPct val="90000"/>
              </a:lnSpc>
              <a:buFontTx/>
              <a:buAutoNum type="arabicPeriod" startAt="4"/>
            </a:pPr>
            <a:r>
              <a:rPr lang="en-US"/>
              <a:t> Pre-employment, Periodic, Episodic, and Post-employment.  Records kept about types of drugs employees have exposure to. Biological monitoring where appropriate.  Retention of medical records as required in 1910.1020. </a:t>
            </a:r>
          </a:p>
        </p:txBody>
      </p:sp>
    </p:spTree>
    <p:extLst>
      <p:ext uri="{BB962C8B-B14F-4D97-AF65-F5344CB8AC3E}">
        <p14:creationId xmlns:p14="http://schemas.microsoft.com/office/powerpoint/2010/main" val="141320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p>
            <a:fld id="{3F41A964-EB28-4489-9BE6-2AFDF2CEDAF8}" type="slidenum">
              <a:rPr lang="en-US"/>
              <a:pPr/>
              <a:t>4</a:t>
            </a:fld>
            <a:endParaRPr lang="en-US"/>
          </a:p>
        </p:txBody>
      </p:sp>
      <p:sp>
        <p:nvSpPr>
          <p:cNvPr id="50179" name="Rectangle 2"/>
          <p:cNvSpPr>
            <a:spLocks noGrp="1" noRot="1" noChangeAspect="1" noChangeArrowheads="1" noTextEdit="1"/>
          </p:cNvSpPr>
          <p:nvPr>
            <p:ph type="sldImg"/>
          </p:nvPr>
        </p:nvSpPr>
        <p:spPr>
          <a:xfrm>
            <a:off x="1150938" y="687388"/>
            <a:ext cx="4587875" cy="3441700"/>
          </a:xfrm>
          <a:ln/>
        </p:spPr>
      </p:sp>
      <p:sp>
        <p:nvSpPr>
          <p:cNvPr id="50180" name="Rectangle 3"/>
          <p:cNvSpPr>
            <a:spLocks noGrp="1" noChangeArrowheads="1"/>
          </p:cNvSpPr>
          <p:nvPr>
            <p:ph type="body" idx="1"/>
          </p:nvPr>
        </p:nvSpPr>
        <p:spPr>
          <a:xfrm>
            <a:off x="688933" y="4358768"/>
            <a:ext cx="5511451" cy="4128453"/>
          </a:xfrm>
          <a:noFill/>
          <a:ln/>
        </p:spPr>
        <p:txBody>
          <a:bodyPr/>
          <a:lstStyle/>
          <a:p>
            <a:pPr eaLnBrk="1" hangingPunct="1"/>
            <a:endParaRPr lang="en-US"/>
          </a:p>
        </p:txBody>
      </p:sp>
    </p:spTree>
    <p:extLst>
      <p:ext uri="{BB962C8B-B14F-4D97-AF65-F5344CB8AC3E}">
        <p14:creationId xmlns:p14="http://schemas.microsoft.com/office/powerpoint/2010/main" val="3747774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p:spPr>
        <p:txBody>
          <a:bodyPr/>
          <a:lstStyle/>
          <a:p>
            <a:fld id="{9DFAA8B6-9F94-4C82-B58D-7526FD4A4D65}" type="slidenum">
              <a:rPr lang="en-US"/>
              <a:pPr/>
              <a:t>39</a:t>
            </a:fld>
            <a:endParaRPr lang="en-US"/>
          </a:p>
        </p:txBody>
      </p:sp>
      <p:sp>
        <p:nvSpPr>
          <p:cNvPr id="74755" name="Rectangle 2"/>
          <p:cNvSpPr>
            <a:spLocks noGrp="1" noRot="1" noChangeAspect="1" noChangeArrowheads="1" noTextEdit="1"/>
          </p:cNvSpPr>
          <p:nvPr>
            <p:ph type="sldImg"/>
          </p:nvPr>
        </p:nvSpPr>
        <p:spPr>
          <a:xfrm>
            <a:off x="1150938" y="687388"/>
            <a:ext cx="4587875" cy="3441700"/>
          </a:xfrm>
          <a:ln/>
        </p:spPr>
      </p:sp>
      <p:sp>
        <p:nvSpPr>
          <p:cNvPr id="74756" name="Rectangle 3"/>
          <p:cNvSpPr>
            <a:spLocks noGrp="1" noChangeArrowheads="1"/>
          </p:cNvSpPr>
          <p:nvPr>
            <p:ph type="body" idx="1"/>
          </p:nvPr>
        </p:nvSpPr>
        <p:spPr>
          <a:xfrm>
            <a:off x="688933" y="4358768"/>
            <a:ext cx="5511451" cy="4128453"/>
          </a:xfrm>
          <a:noFill/>
          <a:ln/>
        </p:spPr>
        <p:txBody>
          <a:bodyPr/>
          <a:lstStyle/>
          <a:p>
            <a:pPr marL="226725" indent="-226725" eaLnBrk="1" hangingPunct="1"/>
            <a:r>
              <a:rPr lang="en-US" dirty="0"/>
              <a:t>OSHNC FOM Chapter 17 was written to address Ergonomics Inspections in NC. </a:t>
            </a:r>
          </a:p>
          <a:p>
            <a:pPr marL="226725" indent="-226725" eaLnBrk="1" hangingPunct="1"/>
            <a:endParaRPr lang="en-US" dirty="0"/>
          </a:p>
          <a:p>
            <a:pPr marL="226725" indent="-226725" eaLnBrk="1" hangingPunct="1">
              <a:buFontTx/>
              <a:buAutoNum type="arabicPeriod"/>
            </a:pPr>
            <a:r>
              <a:rPr lang="en-US" dirty="0"/>
              <a:t>Factors associate with back disorders – tasks, postures, etc.  </a:t>
            </a:r>
          </a:p>
          <a:p>
            <a:pPr marL="226725" indent="-226725" eaLnBrk="1" hangingPunct="1">
              <a:buFontTx/>
              <a:buAutoNum type="arabicPeriod"/>
            </a:pPr>
            <a:r>
              <a:rPr lang="en-US" dirty="0"/>
              <a:t>Contributing factors, manual material handling</a:t>
            </a:r>
          </a:p>
          <a:p>
            <a:pPr marL="226725" indent="-226725" eaLnBrk="1" hangingPunct="1">
              <a:buFontTx/>
              <a:buAutoNum type="arabicPeriod"/>
            </a:pPr>
            <a:r>
              <a:rPr lang="en-US" dirty="0"/>
              <a:t>Records Review, </a:t>
            </a:r>
            <a:r>
              <a:rPr lang="en-US" dirty="0" err="1"/>
              <a:t>eE</a:t>
            </a:r>
            <a:r>
              <a:rPr lang="en-US" dirty="0"/>
              <a:t> and </a:t>
            </a:r>
            <a:r>
              <a:rPr lang="en-US" dirty="0" err="1"/>
              <a:t>eR</a:t>
            </a:r>
            <a:r>
              <a:rPr lang="en-US" dirty="0"/>
              <a:t> interviews.</a:t>
            </a:r>
          </a:p>
          <a:p>
            <a:pPr marL="226725" indent="-226725" eaLnBrk="1" hangingPunct="1">
              <a:buFontTx/>
              <a:buAutoNum type="arabicPeriod"/>
            </a:pPr>
            <a:r>
              <a:rPr lang="en-US" dirty="0"/>
              <a:t>Engineering Controls – general and manual handling tasks;  Work Practices  - training, work hardening, job and task rotation to work different muscle groups, breaks; Other – seating selection, anti-</a:t>
            </a:r>
            <a:r>
              <a:rPr lang="en-US" dirty="0" err="1"/>
              <a:t>fatique</a:t>
            </a:r>
            <a:r>
              <a:rPr lang="en-US" dirty="0"/>
              <a:t> mats</a:t>
            </a:r>
          </a:p>
          <a:p>
            <a:pPr marL="226725" indent="-226725" eaLnBrk="1" hangingPunct="1">
              <a:buFontTx/>
              <a:buAutoNum type="arabicPeriod"/>
            </a:pPr>
            <a:endParaRPr lang="en-US" dirty="0"/>
          </a:p>
          <a:p>
            <a:pPr marL="226725" indent="-226725" eaLnBrk="1" hangingPunct="1">
              <a:buFontTx/>
              <a:buAutoNum type="arabicPeriod"/>
            </a:pPr>
            <a:r>
              <a:rPr lang="en-US" dirty="0"/>
              <a:t>Appendices – NIOSH work practice guide for manual lifting, Video guidelines and analysis</a:t>
            </a:r>
          </a:p>
          <a:p>
            <a:pPr marL="226725" indent="-226725" eaLnBrk="1" hangingPunct="1">
              <a:buFontTx/>
              <a:buAutoNum type="arabicPeriod"/>
            </a:pPr>
            <a:endParaRPr lang="en-US" dirty="0"/>
          </a:p>
          <a:p>
            <a:pPr eaLnBrk="1" hangingPunct="1"/>
            <a:r>
              <a:rPr lang="en-US" dirty="0"/>
              <a:t>NCDOL Photo</a:t>
            </a:r>
            <a:r>
              <a:rPr lang="en-US" baseline="0" dirty="0"/>
              <a:t> Library – Closed Case File #315453928. This is an assistive lifting device that uses a vacuum to pick up larger or awkward boxes from the conveyor and then placed on pallets. </a:t>
            </a:r>
            <a:endParaRPr lang="en-US" dirty="0"/>
          </a:p>
        </p:txBody>
      </p:sp>
    </p:spTree>
    <p:extLst>
      <p:ext uri="{BB962C8B-B14F-4D97-AF65-F5344CB8AC3E}">
        <p14:creationId xmlns:p14="http://schemas.microsoft.com/office/powerpoint/2010/main" val="589363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NCDOL</a:t>
            </a:r>
            <a:r>
              <a:rPr lang="en-US" baseline="0" dirty="0"/>
              <a:t> Photo Library – The photos of the respirators were taken by NCDOL Employee Sara Steward during her time of employment with NCDOL. The photo of the Tyvek suit was taken by NCDOL Employee Cory Dunphy during his time of employment with NCDOL.</a:t>
            </a:r>
            <a:endParaRPr lang="en-US" dirty="0"/>
          </a:p>
        </p:txBody>
      </p:sp>
      <p:sp>
        <p:nvSpPr>
          <p:cNvPr id="4" name="Slide Number Placeholder 3"/>
          <p:cNvSpPr>
            <a:spLocks noGrp="1"/>
          </p:cNvSpPr>
          <p:nvPr>
            <p:ph type="sldNum" sz="quarter" idx="10"/>
          </p:nvPr>
        </p:nvSpPr>
        <p:spPr/>
        <p:txBody>
          <a:bodyPr/>
          <a:lstStyle/>
          <a:p>
            <a:fld id="{DB3F8F3D-5445-4B2D-8E34-6319E2745A18}" type="slidenum">
              <a:rPr lang="en-US" altLang="en-US" smtClean="0"/>
              <a:pPr/>
              <a:t>40</a:t>
            </a:fld>
            <a:endParaRPr lang="en-US" altLang="en-US"/>
          </a:p>
        </p:txBody>
      </p:sp>
    </p:spTree>
    <p:extLst>
      <p:ext uri="{BB962C8B-B14F-4D97-AF65-F5344CB8AC3E}">
        <p14:creationId xmlns:p14="http://schemas.microsoft.com/office/powerpoint/2010/main" val="1948565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p:spPr>
        <p:txBody>
          <a:bodyPr/>
          <a:lstStyle/>
          <a:p>
            <a:fld id="{2DB9C709-E6CC-4F48-986F-FBC2CBE86340}" type="slidenum">
              <a:rPr lang="en-US"/>
              <a:pPr/>
              <a:t>41</a:t>
            </a:fld>
            <a:endParaRPr lang="en-US"/>
          </a:p>
        </p:txBody>
      </p:sp>
      <p:sp>
        <p:nvSpPr>
          <p:cNvPr id="75779" name="Rectangle 2"/>
          <p:cNvSpPr>
            <a:spLocks noGrp="1" noRot="1" noChangeAspect="1" noChangeArrowheads="1" noTextEdit="1"/>
          </p:cNvSpPr>
          <p:nvPr>
            <p:ph type="sldImg"/>
          </p:nvPr>
        </p:nvSpPr>
        <p:spPr>
          <a:xfrm>
            <a:off x="1150938" y="687388"/>
            <a:ext cx="4587875" cy="3441700"/>
          </a:xfrm>
          <a:ln/>
        </p:spPr>
      </p:sp>
      <p:sp>
        <p:nvSpPr>
          <p:cNvPr id="75780" name="Rectangle 3"/>
          <p:cNvSpPr>
            <a:spLocks noGrp="1" noChangeArrowheads="1"/>
          </p:cNvSpPr>
          <p:nvPr>
            <p:ph type="body" idx="1"/>
          </p:nvPr>
        </p:nvSpPr>
        <p:spPr>
          <a:xfrm>
            <a:off x="688933" y="4358768"/>
            <a:ext cx="5511451" cy="4128453"/>
          </a:xfrm>
          <a:noFill/>
          <a:ln/>
        </p:spPr>
        <p:txBody>
          <a:bodyPr/>
          <a:lstStyle/>
          <a:p>
            <a:pPr marL="226725" indent="-226725" eaLnBrk="1" hangingPunct="1">
              <a:lnSpc>
                <a:spcPct val="80000"/>
              </a:lnSpc>
            </a:pPr>
            <a:r>
              <a:rPr lang="en-US" sz="700" dirty="0"/>
              <a:t>Wide variety of information about CPC’s in general.  Especially important for emergency responders, HAZMAT teams, fire fighters, HAZWOPER clean up sites, CBRN events, etc.</a:t>
            </a:r>
          </a:p>
          <a:p>
            <a:pPr marL="226725" indent="-226725" eaLnBrk="1" hangingPunct="1">
              <a:lnSpc>
                <a:spcPct val="80000"/>
              </a:lnSpc>
            </a:pPr>
            <a:endParaRPr lang="en-US" sz="700" dirty="0"/>
          </a:p>
          <a:p>
            <a:pPr marL="226725" indent="-226725" eaLnBrk="1" hangingPunct="1">
              <a:lnSpc>
                <a:spcPct val="80000"/>
              </a:lnSpc>
              <a:buFontTx/>
              <a:buAutoNum type="arabicPeriod"/>
            </a:pPr>
            <a:r>
              <a:rPr lang="en-US" sz="700" dirty="0"/>
              <a:t>Activities requiring CPC’s.  Description of Levels (A-D) of protection.  Table with the types of protective clothing for full body protection. Classification by Design, Performance or Service-Life.  (Some of this information is redundant)</a:t>
            </a:r>
          </a:p>
          <a:p>
            <a:pPr marL="226725" indent="-226725" eaLnBrk="1" hangingPunct="1">
              <a:lnSpc>
                <a:spcPct val="80000"/>
              </a:lnSpc>
              <a:buFontTx/>
              <a:buAutoNum type="arabicPeriod"/>
            </a:pPr>
            <a:endParaRPr lang="en-US" sz="700" dirty="0"/>
          </a:p>
          <a:p>
            <a:pPr marL="226725" indent="-226725" eaLnBrk="1" hangingPunct="1">
              <a:lnSpc>
                <a:spcPct val="80000"/>
              </a:lnSpc>
              <a:buFontTx/>
              <a:buAutoNum type="arabicPeriod"/>
            </a:pPr>
            <a:r>
              <a:rPr lang="en-US" sz="700" dirty="0"/>
              <a:t>Selection Factors – </a:t>
            </a:r>
          </a:p>
          <a:p>
            <a:pPr marL="680176" lvl="1" indent="-226725" eaLnBrk="1" hangingPunct="1">
              <a:lnSpc>
                <a:spcPct val="80000"/>
              </a:lnSpc>
              <a:buFontTx/>
              <a:buAutoNum type="arabicPeriod"/>
            </a:pPr>
            <a:r>
              <a:rPr lang="en-US" sz="700" dirty="0"/>
              <a:t>Clothing design considerations  - sizes, ease of use.</a:t>
            </a:r>
          </a:p>
          <a:p>
            <a:pPr marL="680176" lvl="1" indent="-226725" eaLnBrk="1" hangingPunct="1">
              <a:lnSpc>
                <a:spcPct val="80000"/>
              </a:lnSpc>
              <a:buFontTx/>
              <a:buAutoNum type="arabicPeriod"/>
            </a:pPr>
            <a:r>
              <a:rPr lang="en-US" sz="700" dirty="0"/>
              <a:t>Material chemical resistance – permeation, penetration, degradation</a:t>
            </a:r>
          </a:p>
          <a:p>
            <a:pPr marL="680176" lvl="1" indent="-226725" eaLnBrk="1" hangingPunct="1">
              <a:lnSpc>
                <a:spcPct val="80000"/>
              </a:lnSpc>
              <a:buFontTx/>
              <a:buAutoNum type="arabicPeriod"/>
            </a:pPr>
            <a:r>
              <a:rPr lang="en-US" sz="700" dirty="0"/>
              <a:t>Physical properties – strength and tear resistance, repeated use and </a:t>
            </a:r>
            <a:r>
              <a:rPr lang="en-US" sz="700" dirty="0" err="1"/>
              <a:t>decon</a:t>
            </a:r>
            <a:r>
              <a:rPr lang="en-US" sz="700" dirty="0"/>
              <a:t>, hot and cold conditions, seams provide same integrity, flame-resistant or self-extinguishing.</a:t>
            </a:r>
          </a:p>
          <a:p>
            <a:pPr marL="680176" lvl="1" indent="-226725" eaLnBrk="1" hangingPunct="1">
              <a:lnSpc>
                <a:spcPct val="80000"/>
              </a:lnSpc>
              <a:buFontTx/>
              <a:buAutoNum type="arabicPeriod"/>
            </a:pPr>
            <a:endParaRPr lang="en-US" sz="700" dirty="0"/>
          </a:p>
          <a:p>
            <a:pPr marL="226725" indent="-226725" eaLnBrk="1" hangingPunct="1">
              <a:lnSpc>
                <a:spcPct val="80000"/>
              </a:lnSpc>
              <a:buFontTx/>
              <a:buAutoNum type="arabicPeriod"/>
            </a:pPr>
            <a:r>
              <a:rPr lang="en-US" sz="700" dirty="0"/>
              <a:t>Determine use/purpose of clothing, full body protection needed?, evaluate manufacturer </a:t>
            </a:r>
            <a:r>
              <a:rPr lang="en-US" sz="700" dirty="0" err="1"/>
              <a:t>chemcial</a:t>
            </a:r>
            <a:r>
              <a:rPr lang="en-US" sz="700" dirty="0"/>
              <a:t> resistance data, examine </a:t>
            </a:r>
            <a:r>
              <a:rPr lang="en-US" sz="700" dirty="0" err="1"/>
              <a:t>mfr’s</a:t>
            </a:r>
            <a:r>
              <a:rPr lang="en-US" sz="700" dirty="0"/>
              <a:t> instructions or tech manual, obtain and inspect sample clothing garments, field selection.</a:t>
            </a:r>
          </a:p>
          <a:p>
            <a:pPr marL="226725" indent="-226725" eaLnBrk="1" hangingPunct="1">
              <a:lnSpc>
                <a:spcPct val="80000"/>
              </a:lnSpc>
              <a:buFontTx/>
              <a:buAutoNum type="arabicPeriod"/>
            </a:pPr>
            <a:endParaRPr lang="en-US" sz="700" dirty="0"/>
          </a:p>
          <a:p>
            <a:pPr marL="226725" indent="-226725" eaLnBrk="1" hangingPunct="1">
              <a:lnSpc>
                <a:spcPct val="80000"/>
              </a:lnSpc>
              <a:buFontTx/>
              <a:buAutoNum type="arabicPeriod"/>
            </a:pPr>
            <a:r>
              <a:rPr lang="en-US" sz="700" dirty="0"/>
              <a:t>Management Program should include: </a:t>
            </a:r>
          </a:p>
          <a:p>
            <a:pPr marL="680176" lvl="1" indent="-226725" eaLnBrk="1" hangingPunct="1">
              <a:lnSpc>
                <a:spcPct val="80000"/>
              </a:lnSpc>
              <a:buFontTx/>
              <a:buAutoNum type="arabicPeriod"/>
            </a:pPr>
            <a:r>
              <a:rPr lang="en-US" sz="700" dirty="0"/>
              <a:t>Written program</a:t>
            </a:r>
          </a:p>
          <a:p>
            <a:pPr marL="680176" lvl="1" indent="-226725" eaLnBrk="1" hangingPunct="1">
              <a:lnSpc>
                <a:spcPct val="80000"/>
              </a:lnSpc>
              <a:buFontTx/>
              <a:buAutoNum type="arabicPeriod"/>
            </a:pPr>
            <a:r>
              <a:rPr lang="en-US" sz="700" dirty="0"/>
              <a:t>Program review and evaluation</a:t>
            </a:r>
          </a:p>
          <a:p>
            <a:pPr marL="680176" lvl="1" indent="-226725" eaLnBrk="1" hangingPunct="1">
              <a:lnSpc>
                <a:spcPct val="80000"/>
              </a:lnSpc>
              <a:buFontTx/>
              <a:buAutoNum type="arabicPeriod"/>
            </a:pPr>
            <a:r>
              <a:rPr lang="en-US" sz="700" dirty="0"/>
              <a:t>Types of SOP’s</a:t>
            </a:r>
          </a:p>
          <a:p>
            <a:pPr marL="680176" lvl="1" indent="-226725" eaLnBrk="1" hangingPunct="1">
              <a:lnSpc>
                <a:spcPct val="80000"/>
              </a:lnSpc>
              <a:buFontTx/>
              <a:buAutoNum type="arabicPeriod"/>
            </a:pPr>
            <a:r>
              <a:rPr lang="en-US" sz="700" dirty="0"/>
              <a:t>Selection of CPC components</a:t>
            </a:r>
          </a:p>
          <a:p>
            <a:pPr marL="680176" lvl="1" indent="-226725" eaLnBrk="1" hangingPunct="1">
              <a:lnSpc>
                <a:spcPct val="80000"/>
              </a:lnSpc>
              <a:buFontTx/>
              <a:buAutoNum type="arabicPeriod"/>
            </a:pPr>
            <a:endParaRPr lang="en-US" sz="700" dirty="0"/>
          </a:p>
          <a:p>
            <a:pPr marL="226725" indent="-226725" eaLnBrk="1" hangingPunct="1">
              <a:lnSpc>
                <a:spcPct val="80000"/>
              </a:lnSpc>
              <a:buFontTx/>
              <a:buAutoNum type="arabicPeriod"/>
            </a:pPr>
            <a:r>
              <a:rPr lang="en-US" sz="700" dirty="0"/>
              <a:t>Donning and Doffing – inspection prior to use, how to use properly, conditions of use, how to remove properly</a:t>
            </a:r>
          </a:p>
          <a:p>
            <a:pPr marL="226725" indent="-226725" eaLnBrk="1" hangingPunct="1">
              <a:lnSpc>
                <a:spcPct val="80000"/>
              </a:lnSpc>
              <a:buFontTx/>
              <a:buAutoNum type="arabicPeriod"/>
            </a:pPr>
            <a:endParaRPr lang="en-US" sz="700" dirty="0"/>
          </a:p>
          <a:p>
            <a:pPr marL="226725" indent="-226725" eaLnBrk="1" hangingPunct="1">
              <a:lnSpc>
                <a:spcPct val="80000"/>
              </a:lnSpc>
              <a:buFontTx/>
              <a:buAutoNum type="arabicPeriod"/>
            </a:pPr>
            <a:r>
              <a:rPr lang="en-US" sz="700" dirty="0"/>
              <a:t>Decontamination – definitions and types of contamination, prevention of contamination, decontamination procedures – physically remove, inactivate chemicals by detoxification or disinfection/sterilization, combination of both.  Testing effectiveness of decontamination – visual exam, wipe sampling.  Decontamination Plan – number and layout of </a:t>
            </a:r>
            <a:r>
              <a:rPr lang="en-US" sz="700" dirty="0" err="1"/>
              <a:t>decon</a:t>
            </a:r>
            <a:r>
              <a:rPr lang="en-US" sz="700" dirty="0"/>
              <a:t> stations, appropriate methods, prevent contamination of clean areas, disposal/handling of contaminated clothing</a:t>
            </a:r>
          </a:p>
          <a:p>
            <a:pPr marL="226725" indent="-226725" eaLnBrk="1" hangingPunct="1">
              <a:lnSpc>
                <a:spcPct val="80000"/>
              </a:lnSpc>
              <a:buFontTx/>
              <a:buAutoNum type="arabicPeriod"/>
            </a:pPr>
            <a:r>
              <a:rPr lang="en-US" sz="700" dirty="0"/>
              <a:t>5 elements of an effective CPC inspection program.  Also, sample PPE inspection checklists, inspection records, visual inspection, appropriate storage (heat/cold, corrosives)</a:t>
            </a:r>
          </a:p>
          <a:p>
            <a:pPr marL="226725" indent="-226725" eaLnBrk="1" hangingPunct="1">
              <a:lnSpc>
                <a:spcPct val="80000"/>
              </a:lnSpc>
              <a:buFontTx/>
              <a:buAutoNum type="arabicPeriod"/>
            </a:pPr>
            <a:endParaRPr lang="en-US" sz="700" dirty="0"/>
          </a:p>
          <a:p>
            <a:pPr marL="226725" indent="-226725" eaLnBrk="1" hangingPunct="1">
              <a:lnSpc>
                <a:spcPct val="80000"/>
              </a:lnSpc>
              <a:buAutoNum type="arabicPeriod" startAt="9"/>
            </a:pPr>
            <a:r>
              <a:rPr lang="en-US" sz="700" dirty="0"/>
              <a:t>Heat Stress – measure using guidance in heat stress chapter of Tech Manual.</a:t>
            </a:r>
          </a:p>
          <a:p>
            <a:pPr marL="226725" indent="-226725" eaLnBrk="1" hangingPunct="1">
              <a:lnSpc>
                <a:spcPct val="80000"/>
              </a:lnSpc>
              <a:buAutoNum type="arabicPeriod" startAt="9"/>
            </a:pPr>
            <a:endParaRPr lang="en-US" sz="700" dirty="0"/>
          </a:p>
          <a:p>
            <a:pPr eaLnBrk="1" hangingPunct="1">
              <a:lnSpc>
                <a:spcPct val="80000"/>
              </a:lnSpc>
            </a:pPr>
            <a:r>
              <a:rPr lang="en-US" sz="700" dirty="0"/>
              <a:t>NCDOL Photo Library – The photo was taken by NCDOL Employee Cory Dunphy during his time of employment with NCDOL. The photo is of a Tyvek suit, which is one of the lowest class suits permissible. </a:t>
            </a:r>
          </a:p>
        </p:txBody>
      </p:sp>
    </p:spTree>
    <p:extLst>
      <p:ext uri="{BB962C8B-B14F-4D97-AF65-F5344CB8AC3E}">
        <p14:creationId xmlns:p14="http://schemas.microsoft.com/office/powerpoint/2010/main" val="3221653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p:spPr>
        <p:txBody>
          <a:bodyPr/>
          <a:lstStyle/>
          <a:p>
            <a:fld id="{5FFE47EF-1AE5-45ED-A363-D21A4C3476C7}" type="slidenum">
              <a:rPr lang="en-US"/>
              <a:pPr/>
              <a:t>42</a:t>
            </a:fld>
            <a:endParaRPr lang="en-US"/>
          </a:p>
        </p:txBody>
      </p:sp>
      <p:sp>
        <p:nvSpPr>
          <p:cNvPr id="76803" name="Rectangle 2"/>
          <p:cNvSpPr>
            <a:spLocks noGrp="1" noRot="1" noChangeAspect="1" noChangeArrowheads="1" noTextEdit="1"/>
          </p:cNvSpPr>
          <p:nvPr>
            <p:ph type="sldImg"/>
          </p:nvPr>
        </p:nvSpPr>
        <p:spPr>
          <a:xfrm>
            <a:off x="1150938" y="687388"/>
            <a:ext cx="4587875" cy="3441700"/>
          </a:xfrm>
          <a:ln/>
        </p:spPr>
      </p:sp>
      <p:sp>
        <p:nvSpPr>
          <p:cNvPr id="76804" name="Rectangle 3"/>
          <p:cNvSpPr>
            <a:spLocks noGrp="1" noChangeArrowheads="1"/>
          </p:cNvSpPr>
          <p:nvPr>
            <p:ph type="body" idx="1"/>
          </p:nvPr>
        </p:nvSpPr>
        <p:spPr>
          <a:xfrm>
            <a:off x="688933" y="4358768"/>
            <a:ext cx="5511451" cy="4128453"/>
          </a:xfrm>
          <a:noFill/>
          <a:ln/>
        </p:spPr>
        <p:txBody>
          <a:bodyPr/>
          <a:lstStyle/>
          <a:p>
            <a:pPr eaLnBrk="1" hangingPunct="1"/>
            <a:r>
              <a:rPr lang="en-US" dirty="0"/>
              <a:t>Respirators and CPL’s for respirators should have already been discussed in 100 course.  This chapter may provide a review of the standard in a more readable format.</a:t>
            </a:r>
          </a:p>
          <a:p>
            <a:pPr eaLnBrk="1" hangingPunct="1"/>
            <a:endParaRPr lang="en-US" dirty="0"/>
          </a:p>
          <a:p>
            <a:pPr eaLnBrk="1" hangingPunct="1"/>
            <a:r>
              <a:rPr lang="en-US" dirty="0"/>
              <a:t>NCDOL Photo Library</a:t>
            </a:r>
            <a:r>
              <a:rPr lang="en-US" baseline="0" dirty="0"/>
              <a:t> – The photo was taken by NCDOL Sara Steward during her time of employment with NCDOL. This photo shows a half-mask respirator.</a:t>
            </a:r>
            <a:endParaRPr lang="en-US" dirty="0"/>
          </a:p>
        </p:txBody>
      </p:sp>
    </p:spTree>
    <p:extLst>
      <p:ext uri="{BB962C8B-B14F-4D97-AF65-F5344CB8AC3E}">
        <p14:creationId xmlns:p14="http://schemas.microsoft.com/office/powerpoint/2010/main" val="3664454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460">
              <a:defRPr sz="3600" u="sng">
                <a:solidFill>
                  <a:schemeClr val="tx1"/>
                </a:solidFill>
                <a:latin typeface="Times New Roman" panose="02020603050405020304" pitchFamily="18" charset="0"/>
              </a:defRPr>
            </a:lvl1pPr>
            <a:lvl2pPr marL="753790" indent="-289920" defTabSz="945460">
              <a:defRPr sz="3600" u="sng">
                <a:solidFill>
                  <a:schemeClr val="tx1"/>
                </a:solidFill>
                <a:latin typeface="Times New Roman" panose="02020603050405020304" pitchFamily="18" charset="0"/>
              </a:defRPr>
            </a:lvl2pPr>
            <a:lvl3pPr marL="1159678" indent="-231936" defTabSz="945460">
              <a:defRPr sz="3600" u="sng">
                <a:solidFill>
                  <a:schemeClr val="tx1"/>
                </a:solidFill>
                <a:latin typeface="Times New Roman" panose="02020603050405020304" pitchFamily="18" charset="0"/>
              </a:defRPr>
            </a:lvl3pPr>
            <a:lvl4pPr marL="1623549" indent="-231936" defTabSz="945460">
              <a:defRPr sz="3600" u="sng">
                <a:solidFill>
                  <a:schemeClr val="tx1"/>
                </a:solidFill>
                <a:latin typeface="Times New Roman" panose="02020603050405020304" pitchFamily="18" charset="0"/>
              </a:defRPr>
            </a:lvl4pPr>
            <a:lvl5pPr marL="2087420" indent="-231936" defTabSz="945460">
              <a:defRPr sz="3600" u="sng">
                <a:solidFill>
                  <a:schemeClr val="tx1"/>
                </a:solidFill>
                <a:latin typeface="Times New Roman" panose="02020603050405020304" pitchFamily="18" charset="0"/>
              </a:defRPr>
            </a:lvl5pPr>
            <a:lvl6pPr marL="2551290" indent="-231936" defTabSz="945460" eaLnBrk="0" fontAlgn="base" hangingPunct="0">
              <a:spcBef>
                <a:spcPct val="0"/>
              </a:spcBef>
              <a:spcAft>
                <a:spcPct val="0"/>
              </a:spcAft>
              <a:defRPr sz="3600" u="sng">
                <a:solidFill>
                  <a:schemeClr val="tx1"/>
                </a:solidFill>
                <a:latin typeface="Times New Roman" panose="02020603050405020304" pitchFamily="18" charset="0"/>
              </a:defRPr>
            </a:lvl6pPr>
            <a:lvl7pPr marL="3015162" indent="-231936" defTabSz="945460" eaLnBrk="0" fontAlgn="base" hangingPunct="0">
              <a:spcBef>
                <a:spcPct val="0"/>
              </a:spcBef>
              <a:spcAft>
                <a:spcPct val="0"/>
              </a:spcAft>
              <a:defRPr sz="3600" u="sng">
                <a:solidFill>
                  <a:schemeClr val="tx1"/>
                </a:solidFill>
                <a:latin typeface="Times New Roman" panose="02020603050405020304" pitchFamily="18" charset="0"/>
              </a:defRPr>
            </a:lvl7pPr>
            <a:lvl8pPr marL="3479033" indent="-231936" defTabSz="945460" eaLnBrk="0" fontAlgn="base" hangingPunct="0">
              <a:spcBef>
                <a:spcPct val="0"/>
              </a:spcBef>
              <a:spcAft>
                <a:spcPct val="0"/>
              </a:spcAft>
              <a:defRPr sz="3600" u="sng">
                <a:solidFill>
                  <a:schemeClr val="tx1"/>
                </a:solidFill>
                <a:latin typeface="Times New Roman" panose="02020603050405020304" pitchFamily="18" charset="0"/>
              </a:defRPr>
            </a:lvl8pPr>
            <a:lvl9pPr marL="3942904" indent="-231936" defTabSz="945460" eaLnBrk="0" fontAlgn="base" hangingPunct="0">
              <a:spcBef>
                <a:spcPct val="0"/>
              </a:spcBef>
              <a:spcAft>
                <a:spcPct val="0"/>
              </a:spcAft>
              <a:defRPr sz="3600" u="sng">
                <a:solidFill>
                  <a:schemeClr val="tx1"/>
                </a:solidFill>
                <a:latin typeface="Times New Roman" panose="02020603050405020304" pitchFamily="18" charset="0"/>
              </a:defRPr>
            </a:lvl9pPr>
          </a:lstStyle>
          <a:p>
            <a:fld id="{2F3C2436-C4E8-4546-A4FE-45BE9A2A79F2}" type="slidenum">
              <a:rPr lang="en-US" altLang="en-US" sz="1000" u="none"/>
              <a:pPr/>
              <a:t>44</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0113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p>
            <a:fld id="{7A6D0FD1-696F-49DC-A5D5-03E19DD0328A}" type="slidenum">
              <a:rPr lang="en-US"/>
              <a:pPr/>
              <a:t>6</a:t>
            </a:fld>
            <a:endParaRPr lang="en-US"/>
          </a:p>
        </p:txBody>
      </p:sp>
      <p:sp>
        <p:nvSpPr>
          <p:cNvPr id="51203" name="Rectangle 2"/>
          <p:cNvSpPr>
            <a:spLocks noGrp="1" noRot="1" noChangeAspect="1" noChangeArrowheads="1" noTextEdit="1"/>
          </p:cNvSpPr>
          <p:nvPr>
            <p:ph type="sldImg"/>
          </p:nvPr>
        </p:nvSpPr>
        <p:spPr>
          <a:xfrm>
            <a:off x="1150938" y="687388"/>
            <a:ext cx="4587875" cy="3441700"/>
          </a:xfrm>
          <a:ln/>
        </p:spPr>
      </p:sp>
      <p:sp>
        <p:nvSpPr>
          <p:cNvPr id="51204" name="Rectangle 3"/>
          <p:cNvSpPr>
            <a:spLocks noGrp="1" noChangeArrowheads="1"/>
          </p:cNvSpPr>
          <p:nvPr>
            <p:ph type="body" idx="1"/>
          </p:nvPr>
        </p:nvSpPr>
        <p:spPr>
          <a:xfrm>
            <a:off x="688933" y="4358768"/>
            <a:ext cx="5511451" cy="4128453"/>
          </a:xfrm>
          <a:noFill/>
          <a:ln/>
        </p:spPr>
        <p:txBody>
          <a:bodyPr/>
          <a:lstStyle/>
          <a:p>
            <a:pPr eaLnBrk="1" hangingPunct="1"/>
            <a:r>
              <a:rPr lang="en-US" dirty="0"/>
              <a:t>The sections reviewed in the 125 class are highlighted in red.</a:t>
            </a:r>
          </a:p>
          <a:p>
            <a:pPr eaLnBrk="1" hangingPunct="1"/>
            <a:endParaRPr lang="en-US" dirty="0"/>
          </a:p>
          <a:p>
            <a:pPr eaLnBrk="1" hangingPunct="1"/>
            <a:r>
              <a:rPr lang="en-US" dirty="0"/>
              <a:t>NCDOL</a:t>
            </a:r>
            <a:r>
              <a:rPr lang="en-US" baseline="0" dirty="0"/>
              <a:t> Photo Library – Closed Case File #303139166. This is a picture of a four gas meter and the photo is used a filler.</a:t>
            </a:r>
            <a:endParaRPr lang="en-US" dirty="0"/>
          </a:p>
        </p:txBody>
      </p:sp>
    </p:spTree>
    <p:extLst>
      <p:ext uri="{BB962C8B-B14F-4D97-AF65-F5344CB8AC3E}">
        <p14:creationId xmlns:p14="http://schemas.microsoft.com/office/powerpoint/2010/main" val="1123227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fld id="{974A16F2-B565-4F1D-ACC6-7FB457B83C96}" type="slidenum">
              <a:rPr lang="en-US"/>
              <a:pPr/>
              <a:t>7</a:t>
            </a:fld>
            <a:endParaRPr lang="en-US"/>
          </a:p>
        </p:txBody>
      </p:sp>
      <p:sp>
        <p:nvSpPr>
          <p:cNvPr id="52227" name="Rectangle 2"/>
          <p:cNvSpPr>
            <a:spLocks noGrp="1" noRot="1" noChangeAspect="1" noChangeArrowheads="1" noTextEdit="1"/>
          </p:cNvSpPr>
          <p:nvPr>
            <p:ph type="sldImg"/>
          </p:nvPr>
        </p:nvSpPr>
        <p:spPr>
          <a:xfrm>
            <a:off x="1150938" y="687388"/>
            <a:ext cx="4587875" cy="3441700"/>
          </a:xfrm>
          <a:ln/>
        </p:spPr>
      </p:sp>
      <p:sp>
        <p:nvSpPr>
          <p:cNvPr id="52228" name="Rectangle 3"/>
          <p:cNvSpPr>
            <a:spLocks noGrp="1" noChangeArrowheads="1"/>
          </p:cNvSpPr>
          <p:nvPr>
            <p:ph type="body" idx="1"/>
          </p:nvPr>
        </p:nvSpPr>
        <p:spPr>
          <a:xfrm>
            <a:off x="688933" y="4358768"/>
            <a:ext cx="5511451" cy="4128453"/>
          </a:xfrm>
          <a:noFill/>
          <a:ln/>
        </p:spPr>
        <p:txBody>
          <a:bodyPr/>
          <a:lstStyle/>
          <a:p>
            <a:pPr eaLnBrk="1" hangingPunct="1"/>
            <a:r>
              <a:rPr lang="en-US"/>
              <a:t>In this section I will primarily review Chapter 1 &amp; 2; </a:t>
            </a:r>
          </a:p>
          <a:p>
            <a:pPr eaLnBrk="1" hangingPunct="1"/>
            <a:endParaRPr lang="en-US"/>
          </a:p>
          <a:p>
            <a:pPr eaLnBrk="1" hangingPunct="1"/>
            <a:r>
              <a:rPr lang="en-US"/>
              <a:t>Technical equipment will be reviewed later in the course</a:t>
            </a:r>
          </a:p>
          <a:p>
            <a:pPr eaLnBrk="1" hangingPunct="1"/>
            <a:endParaRPr lang="en-US"/>
          </a:p>
        </p:txBody>
      </p:sp>
    </p:spTree>
    <p:extLst>
      <p:ext uri="{BB962C8B-B14F-4D97-AF65-F5344CB8AC3E}">
        <p14:creationId xmlns:p14="http://schemas.microsoft.com/office/powerpoint/2010/main" val="1970312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fld id="{724326AB-5631-4B27-A0F1-600C4B12809B}" type="slidenum">
              <a:rPr lang="en-US"/>
              <a:pPr/>
              <a:t>8</a:t>
            </a:fld>
            <a:endParaRPr lang="en-US"/>
          </a:p>
        </p:txBody>
      </p:sp>
      <p:sp>
        <p:nvSpPr>
          <p:cNvPr id="53251" name="Rectangle 2"/>
          <p:cNvSpPr>
            <a:spLocks noGrp="1" noRot="1" noChangeAspect="1" noChangeArrowheads="1" noTextEdit="1"/>
          </p:cNvSpPr>
          <p:nvPr>
            <p:ph type="sldImg"/>
          </p:nvPr>
        </p:nvSpPr>
        <p:spPr>
          <a:xfrm>
            <a:off x="1150938" y="687388"/>
            <a:ext cx="4587875" cy="3441700"/>
          </a:xfrm>
          <a:ln/>
        </p:spPr>
      </p:sp>
      <p:sp>
        <p:nvSpPr>
          <p:cNvPr id="53252" name="Rectangle 3"/>
          <p:cNvSpPr>
            <a:spLocks noGrp="1" noChangeArrowheads="1"/>
          </p:cNvSpPr>
          <p:nvPr>
            <p:ph type="body" idx="1"/>
          </p:nvPr>
        </p:nvSpPr>
        <p:spPr>
          <a:xfrm>
            <a:off x="688933" y="4358768"/>
            <a:ext cx="5511451" cy="4128453"/>
          </a:xfrm>
          <a:noFill/>
          <a:ln/>
        </p:spPr>
        <p:txBody>
          <a:bodyPr/>
          <a:lstStyle/>
          <a:p>
            <a:pPr eaLnBrk="1" hangingPunct="1"/>
            <a:r>
              <a:rPr lang="en-US" dirty="0"/>
              <a:t>Sampling and Measurement Methods will be covered in greater detail later in another segment.  For informational purposes I will highlight some of the contents of the OSH Technical Manual.   </a:t>
            </a:r>
          </a:p>
          <a:p>
            <a:pPr eaLnBrk="1" hangingPunct="1"/>
            <a:endParaRPr lang="en-US" dirty="0"/>
          </a:p>
          <a:p>
            <a:pPr eaLnBrk="1" hangingPunct="1"/>
            <a:r>
              <a:rPr lang="en-US" dirty="0"/>
              <a:t>NCDOL Photo</a:t>
            </a:r>
            <a:r>
              <a:rPr lang="en-US" baseline="0" dirty="0"/>
              <a:t> Library – Closed Case File #316593284. This photo shows an employee manually applying stain to some wood while wearing a respirator and a pump for air monitoring. </a:t>
            </a:r>
            <a:endParaRPr lang="en-US" dirty="0"/>
          </a:p>
          <a:p>
            <a:pPr eaLnBrk="1" hangingPunct="1"/>
            <a:endParaRPr lang="en-US" dirty="0"/>
          </a:p>
        </p:txBody>
      </p:sp>
    </p:spTree>
    <p:extLst>
      <p:ext uri="{BB962C8B-B14F-4D97-AF65-F5344CB8AC3E}">
        <p14:creationId xmlns:p14="http://schemas.microsoft.com/office/powerpoint/2010/main" val="200750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p>
            <a:fld id="{2A58BE70-4660-4419-88B0-DE25470FAF6C}" type="slidenum">
              <a:rPr lang="en-US"/>
              <a:pPr/>
              <a:t>11</a:t>
            </a:fld>
            <a:endParaRPr lang="en-US"/>
          </a:p>
        </p:txBody>
      </p:sp>
      <p:sp>
        <p:nvSpPr>
          <p:cNvPr id="54275" name="Rectangle 2"/>
          <p:cNvSpPr>
            <a:spLocks noGrp="1" noRot="1" noChangeAspect="1" noChangeArrowheads="1" noTextEdit="1"/>
          </p:cNvSpPr>
          <p:nvPr>
            <p:ph type="sldImg"/>
          </p:nvPr>
        </p:nvSpPr>
        <p:spPr>
          <a:xfrm>
            <a:off x="1150938" y="687388"/>
            <a:ext cx="4587875" cy="3441700"/>
          </a:xfrm>
          <a:ln/>
        </p:spPr>
      </p:sp>
      <p:sp>
        <p:nvSpPr>
          <p:cNvPr id="54276" name="Rectangle 3"/>
          <p:cNvSpPr>
            <a:spLocks noGrp="1" noChangeArrowheads="1"/>
          </p:cNvSpPr>
          <p:nvPr>
            <p:ph type="body" idx="1"/>
          </p:nvPr>
        </p:nvSpPr>
        <p:spPr>
          <a:xfrm>
            <a:off x="688933" y="4358768"/>
            <a:ext cx="5511451" cy="4128453"/>
          </a:xfrm>
          <a:noFill/>
          <a:ln/>
        </p:spPr>
        <p:txBody>
          <a:bodyPr/>
          <a:lstStyle/>
          <a:p>
            <a:pPr eaLnBrk="1" hangingPunct="1"/>
            <a:r>
              <a:rPr lang="en-US" dirty="0"/>
              <a:t>Setting up a sampling strategy</a:t>
            </a:r>
          </a:p>
          <a:p>
            <a:pPr eaLnBrk="1" hangingPunct="1"/>
            <a:endParaRPr lang="en-US" dirty="0"/>
          </a:p>
          <a:p>
            <a:pPr eaLnBrk="1" hangingPunct="1"/>
            <a:r>
              <a:rPr lang="en-US" dirty="0"/>
              <a:t>Use of screening equipment (</a:t>
            </a:r>
            <a:r>
              <a:rPr lang="en-US" dirty="0" err="1"/>
              <a:t>i.e</a:t>
            </a:r>
            <a:r>
              <a:rPr lang="en-US" dirty="0"/>
              <a:t>, Detector tubes) to determine the presence of contaminants and to identify the sampling area; Also used to determine the sampling technique that should be used</a:t>
            </a:r>
          </a:p>
          <a:p>
            <a:pPr eaLnBrk="1" hangingPunct="1"/>
            <a:endParaRPr lang="en-US" dirty="0"/>
          </a:p>
          <a:p>
            <a:pPr eaLnBrk="1" hangingPunct="1"/>
            <a:r>
              <a:rPr lang="en-US" dirty="0"/>
              <a:t>Determine what to sample and who to sample;  Check for likely sources of interferences with IH instruments, such as the presence of radio frequency electromagnetic fields.  (e.g., walkie-talkies, RF heat sealers, vehicles equipped with mobile radio </a:t>
            </a:r>
            <a:r>
              <a:rPr lang="en-US" dirty="0" err="1"/>
              <a:t>transimitters</a:t>
            </a:r>
            <a:r>
              <a:rPr lang="en-US" dirty="0"/>
              <a:t>)</a:t>
            </a:r>
          </a:p>
          <a:p>
            <a:pPr eaLnBrk="1" hangingPunct="1"/>
            <a:endParaRPr lang="en-US" dirty="0"/>
          </a:p>
          <a:p>
            <a:pPr eaLnBrk="1" hangingPunct="1"/>
            <a:r>
              <a:rPr lang="en-US" dirty="0"/>
              <a:t>NCDOL Photo Library – This is</a:t>
            </a:r>
            <a:r>
              <a:rPr lang="en-US" baseline="0" dirty="0"/>
              <a:t> a screenshot of the NC Department of Labor’s Field Sampling Worksheet. This graphic was captured by NCDOL Employee Cory Dunphy from the NCDOL OSH One-Stop-Shop. </a:t>
            </a:r>
            <a:endParaRPr lang="en-US" dirty="0"/>
          </a:p>
        </p:txBody>
      </p:sp>
    </p:spTree>
    <p:extLst>
      <p:ext uri="{BB962C8B-B14F-4D97-AF65-F5344CB8AC3E}">
        <p14:creationId xmlns:p14="http://schemas.microsoft.com/office/powerpoint/2010/main" val="1581967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p>
            <a:fld id="{20098620-0E2F-4B62-95A1-555AA0BFD5EA}" type="slidenum">
              <a:rPr lang="en-US"/>
              <a:pPr/>
              <a:t>12</a:t>
            </a:fld>
            <a:endParaRPr lang="en-US"/>
          </a:p>
        </p:txBody>
      </p:sp>
      <p:sp>
        <p:nvSpPr>
          <p:cNvPr id="55299" name="Rectangle 2"/>
          <p:cNvSpPr>
            <a:spLocks noGrp="1" noRot="1" noChangeAspect="1" noChangeArrowheads="1" noTextEdit="1"/>
          </p:cNvSpPr>
          <p:nvPr>
            <p:ph type="sldImg"/>
          </p:nvPr>
        </p:nvSpPr>
        <p:spPr>
          <a:xfrm>
            <a:off x="1150938" y="687388"/>
            <a:ext cx="4587875" cy="3441700"/>
          </a:xfrm>
          <a:ln/>
        </p:spPr>
      </p:sp>
      <p:sp>
        <p:nvSpPr>
          <p:cNvPr id="55300" name="Rectangle 3"/>
          <p:cNvSpPr>
            <a:spLocks noGrp="1" noChangeArrowheads="1"/>
          </p:cNvSpPr>
          <p:nvPr>
            <p:ph type="body" idx="1"/>
          </p:nvPr>
        </p:nvSpPr>
        <p:spPr>
          <a:xfrm>
            <a:off x="688933" y="4358768"/>
            <a:ext cx="5511451" cy="4128453"/>
          </a:xfrm>
          <a:noFill/>
          <a:ln/>
        </p:spPr>
        <p:txBody>
          <a:bodyPr/>
          <a:lstStyle/>
          <a:p>
            <a:pPr eaLnBrk="1" hangingPunct="1"/>
            <a:r>
              <a:rPr lang="en-US" dirty="0"/>
              <a:t>Refer to the OTM for guidance on the use of midget </a:t>
            </a:r>
            <a:r>
              <a:rPr lang="en-US" dirty="0" err="1"/>
              <a:t>impingers</a:t>
            </a:r>
            <a:r>
              <a:rPr lang="en-US" dirty="0"/>
              <a:t> and bubblers and vapor badges; this may be discussed later in another section.</a:t>
            </a:r>
          </a:p>
          <a:p>
            <a:pPr eaLnBrk="1" hangingPunct="1"/>
            <a:endParaRPr lang="en-US" dirty="0"/>
          </a:p>
          <a:p>
            <a:pPr eaLnBrk="1" hangingPunct="1"/>
            <a:r>
              <a:rPr lang="en-US" dirty="0"/>
              <a:t>NCDOL Photo</a:t>
            </a:r>
            <a:r>
              <a:rPr lang="en-US" baseline="0" dirty="0"/>
              <a:t> Library – This photo was taken by NCDOL Employee Cory Dunphy during his time of employment with NCDOL. This photo shows a detector tube, bulb and carrying case. </a:t>
            </a:r>
            <a:endParaRPr lang="en-US" dirty="0"/>
          </a:p>
        </p:txBody>
      </p:sp>
    </p:spTree>
    <p:extLst>
      <p:ext uri="{BB962C8B-B14F-4D97-AF65-F5344CB8AC3E}">
        <p14:creationId xmlns:p14="http://schemas.microsoft.com/office/powerpoint/2010/main" val="214381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p>
            <a:fld id="{2F4D36F5-2593-4887-966A-265482A91175}" type="slidenum">
              <a:rPr lang="en-US"/>
              <a:pPr/>
              <a:t>13</a:t>
            </a:fld>
            <a:endParaRPr lang="en-US"/>
          </a:p>
        </p:txBody>
      </p:sp>
      <p:sp>
        <p:nvSpPr>
          <p:cNvPr id="56323" name="Rectangle 2"/>
          <p:cNvSpPr>
            <a:spLocks noGrp="1" noRot="1" noChangeAspect="1" noChangeArrowheads="1" noTextEdit="1"/>
          </p:cNvSpPr>
          <p:nvPr>
            <p:ph type="sldImg"/>
          </p:nvPr>
        </p:nvSpPr>
        <p:spPr>
          <a:xfrm>
            <a:off x="1150938" y="687388"/>
            <a:ext cx="4587875" cy="3441700"/>
          </a:xfrm>
          <a:ln/>
        </p:spPr>
      </p:sp>
      <p:sp>
        <p:nvSpPr>
          <p:cNvPr id="56324" name="Rectangle 3"/>
          <p:cNvSpPr>
            <a:spLocks noGrp="1" noChangeArrowheads="1"/>
          </p:cNvSpPr>
          <p:nvPr>
            <p:ph type="body" idx="1"/>
          </p:nvPr>
        </p:nvSpPr>
        <p:spPr>
          <a:xfrm>
            <a:off x="688933" y="4358768"/>
            <a:ext cx="5511451" cy="4128453"/>
          </a:xfrm>
          <a:noFill/>
          <a:ln/>
        </p:spPr>
        <p:txBody>
          <a:bodyPr/>
          <a:lstStyle/>
          <a:p>
            <a:pPr eaLnBrk="1" hangingPunct="1"/>
            <a:endParaRPr lang="en-US"/>
          </a:p>
        </p:txBody>
      </p:sp>
    </p:spTree>
    <p:extLst>
      <p:ext uri="{BB962C8B-B14F-4D97-AF65-F5344CB8AC3E}">
        <p14:creationId xmlns:p14="http://schemas.microsoft.com/office/powerpoint/2010/main" val="2856713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a:p>
        </p:txBody>
      </p:sp>
      <p:sp>
        <p:nvSpPr>
          <p:cNvPr id="7" name="TextBox 6"/>
          <p:cNvSpPr txBox="1"/>
          <p:nvPr userDrawn="1"/>
        </p:nvSpPr>
        <p:spPr>
          <a:xfrm>
            <a:off x="6400800" y="6186071"/>
            <a:ext cx="2168525" cy="276225"/>
          </a:xfrm>
          <a:prstGeom prst="rect">
            <a:avLst/>
          </a:prstGeom>
          <a:noFill/>
        </p:spPr>
        <p:txBody>
          <a:bodyPr wrap="none">
            <a:spAutoFit/>
          </a:bodyPr>
          <a:lstStyle/>
          <a:p>
            <a:pPr>
              <a:defRPr/>
            </a:pPr>
            <a:r>
              <a:rPr lang="en-US" sz="1200" u="none" dirty="0">
                <a:solidFill>
                  <a:srgbClr val="012D9A"/>
                </a:solidFill>
                <a:latin typeface="+mn-lt"/>
              </a:rPr>
              <a:t>For Public Officials’ Use Only</a:t>
            </a:r>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12D9A"/>
                </a:solidFill>
              </a:defRPr>
            </a:lvl1pPr>
          </a:lstStyle>
          <a:p>
            <a:endParaRPr lang="en-US" dirty="0"/>
          </a:p>
        </p:txBody>
      </p:sp>
      <p:pic>
        <p:nvPicPr>
          <p:cNvPr id="17" name="Picture 16" descr="A close up of a logo&#10;&#10;Description automatically generated">
            <a:extLst>
              <a:ext uri="{FF2B5EF4-FFF2-40B4-BE49-F238E27FC236}">
                <a16:creationId xmlns:a16="http://schemas.microsoft.com/office/drawing/2014/main" id="{7F5E1657-DA92-4B44-AB0C-FF7501AEDB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085" y="6081296"/>
            <a:ext cx="2580116" cy="762000"/>
          </a:xfrm>
          <a:prstGeom prst="rect">
            <a:avLst/>
          </a:prstGeom>
        </p:spPr>
      </p:pic>
    </p:spTree>
    <p:extLst>
      <p:ext uri="{BB962C8B-B14F-4D97-AF65-F5344CB8AC3E}">
        <p14:creationId xmlns:p14="http://schemas.microsoft.com/office/powerpoint/2010/main" val="9087531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F698-C30B-4F24-8A34-A4A38CD6DDC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D48DFF-4F80-47D5-8FB3-4FE403CDCBD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0BAA80-3A5D-439F-AEC5-4804E60AC5D5}"/>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8A51C521-DEBD-4CAE-949A-9CECCB7A2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EA1F9-B4E2-488F-BCD4-E7C77CBC4330}"/>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41024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521A-C2C3-42B0-85A8-ADAD1C9CA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D7FCF0-9D70-41C5-89E8-68676D322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19250-3FB1-498A-8DD7-773A81C27228}"/>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F74AF007-1585-4D0D-A52E-7B1545AC8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802DFE-2CF7-48ED-9D43-8AA71BB7D094}"/>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71468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67A4-5F54-4524-ADCC-1593E644DE5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0B389-ECA5-4BB0-8F70-7DABE861BC8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5F327-7AF0-4664-90C7-DCF10F7DB67A}"/>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25D92FBE-93B0-476F-8176-F12D879D37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5151A-E663-4C19-9FAC-AF0A58B2A2EA}"/>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4049332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E07AD-A695-42F7-A578-862EEA6089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16CBD-D657-4A24-BA20-4AFD81BCA43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F7D164-D9D1-4397-8562-B9EBC1739CE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F4F36-B09A-4BBB-9ED5-E1C40F4B4E91}"/>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6" name="Footer Placeholder 5">
            <a:extLst>
              <a:ext uri="{FF2B5EF4-FFF2-40B4-BE49-F238E27FC236}">
                <a16:creationId xmlns:a16="http://schemas.microsoft.com/office/drawing/2014/main" id="{B417FB5D-9144-41DC-BC92-40C6665D0A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8E8FEF-D000-4BB6-AFEB-C2982391FDD7}"/>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125364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D8B0-5D10-4F2A-9527-60B4ED2BA08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58059-C957-4561-BCD4-F2CC336922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36F973-2C58-42D7-8ECE-54F763AC631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4FE35-746D-46FB-A320-1C6643FB5D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8AD41-B3C5-48B6-A82E-ED5E1A7B8A1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EEBC2D-95D4-4D06-AD1D-AC618D33AE41}"/>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8" name="Footer Placeholder 7">
            <a:extLst>
              <a:ext uri="{FF2B5EF4-FFF2-40B4-BE49-F238E27FC236}">
                <a16:creationId xmlns:a16="http://schemas.microsoft.com/office/drawing/2014/main" id="{CBE7894B-0874-4DEE-8E2F-89D908A2FE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BBC919-247C-48F8-AF3D-97840AAA32CE}"/>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1427823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376C-AF94-4CA4-BC96-E3B7A053E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2662E-B8E1-48A3-A9F1-EA8A1B68F27A}"/>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4" name="Footer Placeholder 3">
            <a:extLst>
              <a:ext uri="{FF2B5EF4-FFF2-40B4-BE49-F238E27FC236}">
                <a16:creationId xmlns:a16="http://schemas.microsoft.com/office/drawing/2014/main" id="{CB6965AD-CBF2-4764-B762-EF810A8738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315FCD-730F-488F-BF8A-7B229DEA5D73}"/>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138532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E0505D-F766-4E25-8E6E-6BAA194DB688}"/>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3" name="Footer Placeholder 2">
            <a:extLst>
              <a:ext uri="{FF2B5EF4-FFF2-40B4-BE49-F238E27FC236}">
                <a16:creationId xmlns:a16="http://schemas.microsoft.com/office/drawing/2014/main" id="{D0EDAF7C-97AB-4B20-9657-93C623AB8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7D2294-EF58-4920-A1DC-3578017B0076}"/>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340622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3B90-98BD-4437-BE5F-AC181C40319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17332F-D384-4C31-A010-C5E00319E08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A8AAE-C3D5-4D65-9108-F4BEAE6F47C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75A70-826E-4C43-BAD7-DCBC4FC96F97}"/>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6" name="Footer Placeholder 5">
            <a:extLst>
              <a:ext uri="{FF2B5EF4-FFF2-40B4-BE49-F238E27FC236}">
                <a16:creationId xmlns:a16="http://schemas.microsoft.com/office/drawing/2014/main" id="{4B7B1E88-E12D-4F59-99EA-E26E37554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9396FE-A616-471F-9AE9-0761036D8FBA}"/>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144952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F9F-D842-44AF-81E7-4D4392640F8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464A4-42A6-46FD-8F33-7FABD671DFA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57B24-1E80-401E-B3FD-D1FC41C95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668C2-D788-4B1C-BACD-4074141503EC}"/>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6" name="Footer Placeholder 5">
            <a:extLst>
              <a:ext uri="{FF2B5EF4-FFF2-40B4-BE49-F238E27FC236}">
                <a16:creationId xmlns:a16="http://schemas.microsoft.com/office/drawing/2014/main" id="{7CABDD3E-3186-4450-AB7C-9A5804592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DE5D06-06F8-4B7E-B843-EECA1A649496}"/>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189329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01EF-3ACC-4BFE-86D7-B84EDC79E1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9DA895-B29B-4EDE-A857-FDABE7D4E7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54F9C-7FA4-47A0-8387-AB32E8CEBE41}"/>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C519602D-0CA6-4346-AFAA-F9E13C82FE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F07F63-8829-452C-87C0-818263FC18B7}"/>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226931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43884834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BB27FA-FB4C-4822-AD09-F0963EA1192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D7DCB8-483F-4CEC-89F0-5687FAA5E23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01A55-CE29-41BD-9592-D7E93E108B33}"/>
              </a:ext>
            </a:extLst>
          </p:cNvPr>
          <p:cNvSpPr>
            <a:spLocks noGrp="1"/>
          </p:cNvSpPr>
          <p:nvPr>
            <p:ph type="dt" sz="half" idx="10"/>
          </p:nvPr>
        </p:nvSpPr>
        <p:spPr/>
        <p:txBody>
          <a:body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37174C64-6EFF-4951-BB99-673167140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794DA7-5CD4-4483-B1FC-532C2256F093}"/>
              </a:ext>
            </a:extLst>
          </p:cNvPr>
          <p:cNvSpPr>
            <a:spLocks noGrp="1"/>
          </p:cNvSpPr>
          <p:nvPr>
            <p:ph type="sldNum" sz="quarter" idx="12"/>
          </p:nvPr>
        </p:nvSpPr>
        <p:spPr/>
        <p:txBody>
          <a:bodyPr/>
          <a:lstStyle/>
          <a:p>
            <a:fld id="{141F9AF5-2BD5-42D1-B24F-542C9991B38D}" type="slidenum">
              <a:rPr lang="en-US" smtClean="0"/>
              <a:t>‹#›</a:t>
            </a:fld>
            <a:endParaRPr lang="en-US"/>
          </a:p>
        </p:txBody>
      </p:sp>
    </p:spTree>
    <p:extLst>
      <p:ext uri="{BB962C8B-B14F-4D97-AF65-F5344CB8AC3E}">
        <p14:creationId xmlns:p14="http://schemas.microsoft.com/office/powerpoint/2010/main" val="308114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98218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190247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00252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40476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533400"/>
            <a:ext cx="2114550" cy="5287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0"/>
            <a:ext cx="6191250" cy="5287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56133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76559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95400"/>
            <a:ext cx="396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8621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07030"/>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07030"/>
            </a:solidFill>
            <a:round/>
            <a:headEnd type="none" w="sm" len="sm"/>
            <a:tailEnd type="none" w="sm" len="sm"/>
          </a:ln>
          <a:effectLst/>
        </p:spPr>
        <p:txBody>
          <a:bodyPr/>
          <a:lstStyle/>
          <a:p>
            <a:pPr>
              <a:defRPr/>
            </a:pPr>
            <a:endParaRPr lang="en-US" dirty="0"/>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4" name="TextBox 13"/>
          <p:cNvSpPr txBox="1"/>
          <p:nvPr userDrawn="1"/>
        </p:nvSpPr>
        <p:spPr>
          <a:xfrm>
            <a:off x="6365875" y="6186071"/>
            <a:ext cx="2168525" cy="276225"/>
          </a:xfrm>
          <a:prstGeom prst="rect">
            <a:avLst/>
          </a:prstGeom>
          <a:noFill/>
        </p:spPr>
        <p:txBody>
          <a:bodyPr wrap="none">
            <a:spAutoFit/>
          </a:bodyPr>
          <a:lstStyle/>
          <a:p>
            <a:pPr>
              <a:defRPr/>
            </a:pPr>
            <a:r>
              <a:rPr lang="en-US" sz="1200" u="none" baseline="0" dirty="0">
                <a:solidFill>
                  <a:srgbClr val="012D9A"/>
                </a:solidFill>
                <a:latin typeface="+mn-lt"/>
              </a:rPr>
              <a:t>For Public Officials’ Use Only</a:t>
            </a:r>
          </a:p>
        </p:txBody>
      </p:sp>
      <p:grpSp>
        <p:nvGrpSpPr>
          <p:cNvPr id="15" name="Group 14"/>
          <p:cNvGrpSpPr/>
          <p:nvPr userDrawn="1"/>
        </p:nvGrpSpPr>
        <p:grpSpPr>
          <a:xfrm>
            <a:off x="245885" y="6082034"/>
            <a:ext cx="2192516" cy="637526"/>
            <a:chOff x="2758832" y="3594150"/>
            <a:chExt cx="1982740" cy="526135"/>
          </a:xfrm>
        </p:grpSpPr>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758832" y="3594150"/>
              <a:ext cx="1318811" cy="526135"/>
            </a:xfrm>
            <a:prstGeom prst="rect">
              <a:avLst/>
            </a:prstGeom>
          </p:spPr>
        </p:pic>
        <p:sp>
          <p:nvSpPr>
            <p:cNvPr id="17" name="TextBox 16"/>
            <p:cNvSpPr txBox="1"/>
            <p:nvPr userDrawn="1"/>
          </p:nvSpPr>
          <p:spPr>
            <a:xfrm>
              <a:off x="3501202" y="3803096"/>
              <a:ext cx="1240370" cy="304801"/>
            </a:xfrm>
            <a:prstGeom prst="rect">
              <a:avLst/>
            </a:prstGeom>
            <a:noFill/>
          </p:spPr>
          <p:txBody>
            <a:bodyPr wrap="square" rtlCol="0">
              <a:spAutoFit/>
            </a:bodyPr>
            <a:lstStyle/>
            <a:p>
              <a:pPr algn="r"/>
              <a:r>
                <a:rPr lang="en-US" sz="900" b="0" i="1" u="none" dirty="0">
                  <a:solidFill>
                    <a:srgbClr val="012D9A"/>
                  </a:solidFill>
                  <a:latin typeface="Arial Rounded MT Bold" panose="020F0704030504030204" pitchFamily="34" charset="0"/>
                </a:rPr>
                <a:t>OSH Division</a:t>
              </a:r>
            </a:p>
            <a:p>
              <a:pPr algn="r"/>
              <a:r>
                <a:rPr lang="en-US" sz="900" b="0" i="1" u="none" dirty="0">
                  <a:solidFill>
                    <a:srgbClr val="012D9A"/>
                  </a:solidFill>
                  <a:latin typeface="Arial Rounded MT Bold" panose="020F0704030504030204" pitchFamily="34" charset="0"/>
                </a:rPr>
                <a:t> Internal Training</a:t>
              </a:r>
              <a:endParaRPr lang="en-US" sz="1400" b="0" i="1" u="none" dirty="0">
                <a:solidFill>
                  <a:schemeClr val="tx2">
                    <a:lumMod val="75000"/>
                  </a:schemeClr>
                </a:solidFill>
                <a:latin typeface="+mj-lt"/>
              </a:endParaRPr>
            </a:p>
          </p:txBody>
        </p:sp>
      </p:grpSp>
    </p:spTree>
  </p:cSld>
  <p:clrMap bg1="lt1" tx1="dk1" bg2="lt2" tx2="dk2" accent1="accent1" accent2="accent2" accent3="accent3" accent4="accent4" accent5="accent5" accent6="accent6" hlink="hlink" folHlink="folHlink"/>
  <p:sldLayoutIdLst>
    <p:sldLayoutId id="2147483975" r:id="rId1"/>
    <p:sldLayoutId id="2147483967" r:id="rId2"/>
    <p:sldLayoutId id="2147483968" r:id="rId3"/>
    <p:sldLayoutId id="2147483969" r:id="rId4"/>
    <p:sldLayoutId id="2147483970" r:id="rId5"/>
    <p:sldLayoutId id="2147483971" r:id="rId6"/>
    <p:sldLayoutId id="2147483972" r:id="rId7"/>
    <p:sldLayoutId id="2147483994" r:id="rId8"/>
    <p:sldLayoutId id="2147483995" r:id="rId9"/>
  </p:sldLayoutIdLst>
  <p:transition/>
  <p:txStyles>
    <p:title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C05D6-E259-4388-B692-78ED10EF7B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9DC1A-5DFF-4F4E-9FAC-62F1D8546A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AAA0-8BD5-44E7-AC4E-1817D1A7937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E208B-B2FD-4B12-9854-05741B2267B2}" type="datetimeFigureOut">
              <a:rPr lang="en-US" smtClean="0"/>
              <a:t>10/13/2022</a:t>
            </a:fld>
            <a:endParaRPr lang="en-US"/>
          </a:p>
        </p:txBody>
      </p:sp>
      <p:sp>
        <p:nvSpPr>
          <p:cNvPr id="5" name="Footer Placeholder 4">
            <a:extLst>
              <a:ext uri="{FF2B5EF4-FFF2-40B4-BE49-F238E27FC236}">
                <a16:creationId xmlns:a16="http://schemas.microsoft.com/office/drawing/2014/main" id="{45798A38-72AF-499C-96DB-1E400CC6DAF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093AC6-16B3-4529-9A79-A97C74E39A1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F9AF5-2BD5-42D1-B24F-542C9991B38D}" type="slidenum">
              <a:rPr lang="en-US" smtClean="0"/>
              <a:t>‹#›</a:t>
            </a:fld>
            <a:endParaRPr lang="en-US"/>
          </a:p>
        </p:txBody>
      </p:sp>
    </p:spTree>
    <p:extLst>
      <p:ext uri="{BB962C8B-B14F-4D97-AF65-F5344CB8AC3E}">
        <p14:creationId xmlns:p14="http://schemas.microsoft.com/office/powerpoint/2010/main" val="3972404948"/>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1.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09600" y="2432044"/>
            <a:ext cx="6654800" cy="1314462"/>
          </a:xfrm>
        </p:spPr>
        <p:txBody>
          <a:bodyPr/>
          <a:lstStyle/>
          <a:p>
            <a:r>
              <a:rPr lang="en-US" sz="4000" dirty="0"/>
              <a:t>OSH 125 Introduction to Health Standards</a:t>
            </a:r>
            <a:endParaRPr lang="en-US" sz="3600" dirty="0"/>
          </a:p>
        </p:txBody>
      </p:sp>
      <p:sp>
        <p:nvSpPr>
          <p:cNvPr id="7171" name="Rectangle 3"/>
          <p:cNvSpPr>
            <a:spLocks noGrp="1" noChangeArrowheads="1"/>
          </p:cNvSpPr>
          <p:nvPr>
            <p:ph type="subTitle" idx="1"/>
          </p:nvPr>
        </p:nvSpPr>
        <p:spPr>
          <a:xfrm>
            <a:off x="1295400" y="3944991"/>
            <a:ext cx="6705600" cy="514243"/>
          </a:xfrm>
        </p:spPr>
        <p:txBody>
          <a:bodyPr/>
          <a:lstStyle/>
          <a:p>
            <a:r>
              <a:rPr lang="en-US" dirty="0"/>
              <a:t> </a:t>
            </a:r>
            <a:r>
              <a:rPr lang="en-US" b="1" i="1" dirty="0"/>
              <a:t>OSHA’s Technical Manual</a:t>
            </a:r>
          </a:p>
        </p:txBody>
      </p:sp>
      <p:sp>
        <p:nvSpPr>
          <p:cNvPr id="7172" name="Rectangle 4"/>
          <p:cNvSpPr>
            <a:spLocks noChangeArrowheads="1"/>
          </p:cNvSpPr>
          <p:nvPr/>
        </p:nvSpPr>
        <p:spPr bwMode="auto">
          <a:xfrm>
            <a:off x="609600" y="5327753"/>
            <a:ext cx="8077200" cy="333168"/>
          </a:xfrm>
          <a:prstGeom prst="rect">
            <a:avLst/>
          </a:prstGeom>
          <a:noFill/>
          <a:ln w="9525">
            <a:noFill/>
            <a:miter lim="800000"/>
            <a:headEnd/>
            <a:tailEnd/>
          </a:ln>
        </p:spPr>
        <p:txBody>
          <a:bodyPr lIns="82550" tIns="41275" rIns="82550" bIns="41275" anchor="ctr">
            <a:spAutoFit/>
          </a:bodyPr>
          <a:lstStyle/>
          <a:p>
            <a:pPr>
              <a:lnSpc>
                <a:spcPct val="110000"/>
              </a:lnSpc>
              <a:buClr>
                <a:srgbClr val="910046"/>
              </a:buClr>
              <a:buSzPct val="84000"/>
              <a:buFont typeface="Wingdings" pitchFamily="2" charset="2"/>
              <a:buNone/>
            </a:pPr>
            <a:r>
              <a:rPr lang="en-US" sz="1600" b="1" u="none" dirty="0">
                <a:solidFill>
                  <a:srgbClr val="012D9A"/>
                </a:solidFill>
                <a:latin typeface="Arial" charset="0"/>
              </a:rPr>
              <a:t>Presented by</a:t>
            </a:r>
            <a:r>
              <a:rPr lang="en-US" sz="1600" u="none" dirty="0">
                <a:solidFill>
                  <a:srgbClr val="777777"/>
                </a:solidFill>
                <a:latin typeface="Arial" charset="0"/>
              </a:rPr>
              <a:t>: Cory Dunphy, Health Standards Officer ETTA</a:t>
            </a:r>
          </a:p>
        </p:txBody>
      </p:sp>
    </p:spTree>
    <p:extLst>
      <p:ext uri="{BB962C8B-B14F-4D97-AF65-F5344CB8AC3E}">
        <p14:creationId xmlns:p14="http://schemas.microsoft.com/office/powerpoint/2010/main" val="21874330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Appendices </a:t>
            </a:r>
            <a:r>
              <a:rPr lang="en-US" sz="2000"/>
              <a:t>(cont…)</a:t>
            </a:r>
          </a:p>
        </p:txBody>
      </p:sp>
      <p:sp>
        <p:nvSpPr>
          <p:cNvPr id="11267" name="Rectangle 3"/>
          <p:cNvSpPr>
            <a:spLocks noGrp="1" noChangeArrowheads="1"/>
          </p:cNvSpPr>
          <p:nvPr>
            <p:ph type="body" idx="1"/>
          </p:nvPr>
        </p:nvSpPr>
        <p:spPr>
          <a:xfrm>
            <a:off x="609600" y="1143000"/>
            <a:ext cx="7924800" cy="4343400"/>
          </a:xfrm>
        </p:spPr>
        <p:txBody>
          <a:bodyPr/>
          <a:lstStyle/>
          <a:p>
            <a:pPr>
              <a:lnSpc>
                <a:spcPct val="80000"/>
              </a:lnSpc>
            </a:pPr>
            <a:r>
              <a:rPr lang="en-US" dirty="0"/>
              <a:t>Appendix II:1-5  </a:t>
            </a:r>
          </a:p>
          <a:p>
            <a:pPr>
              <a:lnSpc>
                <a:spcPct val="80000"/>
              </a:lnSpc>
            </a:pPr>
            <a:endParaRPr lang="en-US" sz="1000" dirty="0"/>
          </a:p>
          <a:p>
            <a:pPr lvl="1">
              <a:lnSpc>
                <a:spcPct val="80000"/>
              </a:lnSpc>
            </a:pPr>
            <a:r>
              <a:rPr lang="en-US" b="1" u="sng" dirty="0"/>
              <a:t>Sampling for Special Analyses</a:t>
            </a:r>
          </a:p>
          <a:p>
            <a:pPr lvl="1">
              <a:lnSpc>
                <a:spcPct val="80000"/>
              </a:lnSpc>
              <a:buFont typeface="Symbol" pitchFamily="18" charset="2"/>
              <a:buNone/>
            </a:pPr>
            <a:endParaRPr lang="en-US" u="sng" dirty="0"/>
          </a:p>
          <a:p>
            <a:pPr>
              <a:lnSpc>
                <a:spcPct val="80000"/>
              </a:lnSpc>
            </a:pPr>
            <a:r>
              <a:rPr lang="en-US" dirty="0"/>
              <a:t>Appendix II:1-6  </a:t>
            </a:r>
          </a:p>
          <a:p>
            <a:pPr>
              <a:lnSpc>
                <a:spcPct val="80000"/>
              </a:lnSpc>
            </a:pPr>
            <a:endParaRPr lang="en-US" sz="1000" dirty="0"/>
          </a:p>
          <a:p>
            <a:pPr lvl="1">
              <a:lnSpc>
                <a:spcPct val="80000"/>
              </a:lnSpc>
            </a:pPr>
            <a:r>
              <a:rPr lang="en-US" b="1" u="sng" dirty="0"/>
              <a:t>Sampling and Analytical Errors (SAE’s)</a:t>
            </a:r>
          </a:p>
          <a:p>
            <a:pPr lvl="1">
              <a:lnSpc>
                <a:spcPct val="80000"/>
              </a:lnSpc>
              <a:buFont typeface="Symbol" pitchFamily="18" charset="2"/>
              <a:buNone/>
            </a:pPr>
            <a:endParaRPr lang="en-US" b="1" u="sng" dirty="0"/>
          </a:p>
          <a:p>
            <a:pPr>
              <a:lnSpc>
                <a:spcPct val="80000"/>
              </a:lnSpc>
            </a:pPr>
            <a:r>
              <a:rPr lang="en-US" dirty="0"/>
              <a:t>Appendix II:1-7  </a:t>
            </a:r>
          </a:p>
          <a:p>
            <a:pPr>
              <a:lnSpc>
                <a:spcPct val="80000"/>
              </a:lnSpc>
            </a:pPr>
            <a:endParaRPr lang="en-US" sz="1000" dirty="0"/>
          </a:p>
          <a:p>
            <a:pPr lvl="1">
              <a:lnSpc>
                <a:spcPct val="80000"/>
              </a:lnSpc>
            </a:pPr>
            <a:r>
              <a:rPr lang="en-US" b="1" u="sng" dirty="0"/>
              <a:t>Partial List of Substances for Auto-weighing Submission</a:t>
            </a:r>
            <a:endParaRPr lang="en-US" u="sng" dirty="0"/>
          </a:p>
          <a:p>
            <a:pPr>
              <a:lnSpc>
                <a:spcPct val="80000"/>
              </a:lnSpc>
            </a:pPr>
            <a:endParaRPr lang="en-US" sz="2400" u="sng" dirty="0"/>
          </a:p>
        </p:txBody>
      </p:sp>
    </p:spTree>
    <p:extLst>
      <p:ext uri="{BB962C8B-B14F-4D97-AF65-F5344CB8AC3E}">
        <p14:creationId xmlns:p14="http://schemas.microsoft.com/office/powerpoint/2010/main" val="156085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General Sampling Procedures</a:t>
            </a:r>
          </a:p>
        </p:txBody>
      </p:sp>
      <p:sp>
        <p:nvSpPr>
          <p:cNvPr id="12291" name="Rectangle 3"/>
          <p:cNvSpPr>
            <a:spLocks noGrp="1" noChangeArrowheads="1"/>
          </p:cNvSpPr>
          <p:nvPr>
            <p:ph type="body" idx="1"/>
          </p:nvPr>
        </p:nvSpPr>
        <p:spPr>
          <a:xfrm>
            <a:off x="609600" y="1143000"/>
            <a:ext cx="3962400" cy="4525963"/>
          </a:xfrm>
        </p:spPr>
        <p:txBody>
          <a:bodyPr/>
          <a:lstStyle/>
          <a:p>
            <a:pPr>
              <a:buSzPct val="90000"/>
            </a:pPr>
            <a:r>
              <a:rPr lang="en-US" dirty="0"/>
              <a:t>A review of the basic IH sampling requirements when evaluating employee exposures to chemical and physical hazards in the workplace.</a:t>
            </a:r>
          </a:p>
          <a:p>
            <a:pPr lvl="1">
              <a:buFont typeface="Symbol" pitchFamily="18" charset="2"/>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3440" y="1143000"/>
            <a:ext cx="3730752" cy="4828032"/>
          </a:xfrm>
          <a:prstGeom prst="rect">
            <a:avLst/>
          </a:prstGeom>
        </p:spPr>
      </p:pic>
    </p:spTree>
    <p:extLst>
      <p:ext uri="{BB962C8B-B14F-4D97-AF65-F5344CB8AC3E}">
        <p14:creationId xmlns:p14="http://schemas.microsoft.com/office/powerpoint/2010/main" val="71046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Sampling Media</a:t>
            </a:r>
          </a:p>
        </p:txBody>
      </p:sp>
      <p:sp>
        <p:nvSpPr>
          <p:cNvPr id="13315" name="Rectangle 3"/>
          <p:cNvSpPr>
            <a:spLocks noGrp="1" noChangeArrowheads="1"/>
          </p:cNvSpPr>
          <p:nvPr>
            <p:ph type="body" idx="1"/>
          </p:nvPr>
        </p:nvSpPr>
        <p:spPr>
          <a:xfrm>
            <a:off x="609600" y="1143000"/>
            <a:ext cx="8001000" cy="4525963"/>
          </a:xfrm>
        </p:spPr>
        <p:txBody>
          <a:bodyPr/>
          <a:lstStyle/>
          <a:p>
            <a:pPr>
              <a:lnSpc>
                <a:spcPct val="90000"/>
              </a:lnSpc>
            </a:pPr>
            <a:r>
              <a:rPr lang="en-US" dirty="0"/>
              <a:t>Detector tubes</a:t>
            </a:r>
          </a:p>
          <a:p>
            <a:pPr>
              <a:lnSpc>
                <a:spcPct val="90000"/>
              </a:lnSpc>
            </a:pPr>
            <a:endParaRPr lang="en-US" dirty="0"/>
          </a:p>
          <a:p>
            <a:pPr>
              <a:lnSpc>
                <a:spcPct val="90000"/>
              </a:lnSpc>
            </a:pPr>
            <a:r>
              <a:rPr lang="en-US" dirty="0"/>
              <a:t>Aerosol Samplers</a:t>
            </a:r>
          </a:p>
          <a:p>
            <a:pPr>
              <a:lnSpc>
                <a:spcPct val="90000"/>
              </a:lnSpc>
            </a:pPr>
            <a:endParaRPr lang="en-US" dirty="0"/>
          </a:p>
          <a:p>
            <a:pPr>
              <a:lnSpc>
                <a:spcPct val="90000"/>
              </a:lnSpc>
            </a:pPr>
            <a:r>
              <a:rPr lang="en-US" dirty="0"/>
              <a:t>Respirable Dust </a:t>
            </a:r>
          </a:p>
          <a:p>
            <a:pPr marL="0" indent="0">
              <a:lnSpc>
                <a:spcPct val="90000"/>
              </a:lnSpc>
              <a:buNone/>
            </a:pPr>
            <a:r>
              <a:rPr lang="en-US" dirty="0"/>
              <a:t>    Samplers</a:t>
            </a:r>
          </a:p>
          <a:p>
            <a:pPr>
              <a:lnSpc>
                <a:spcPct val="90000"/>
              </a:lnSpc>
            </a:pPr>
            <a:endParaRPr lang="en-US" dirty="0"/>
          </a:p>
          <a:p>
            <a:pPr>
              <a:lnSpc>
                <a:spcPct val="90000"/>
              </a:lnSpc>
            </a:pPr>
            <a:r>
              <a:rPr lang="en-US" dirty="0"/>
              <a:t>Solid Sorbent Tubes</a:t>
            </a:r>
          </a:p>
          <a:p>
            <a:pPr>
              <a:lnSpc>
                <a:spcPct val="90000"/>
              </a:lnSpc>
            </a:pPr>
            <a:endParaRPr lang="en-US" dirty="0"/>
          </a:p>
          <a:p>
            <a:pPr>
              <a:lnSpc>
                <a:spcPct val="90000"/>
              </a:lnSpc>
            </a:pPr>
            <a:r>
              <a:rPr lang="en-US" dirty="0"/>
              <a:t>Midget </a:t>
            </a:r>
            <a:r>
              <a:rPr lang="en-US" dirty="0" err="1"/>
              <a:t>Impingers</a:t>
            </a:r>
            <a:r>
              <a:rPr lang="en-US" dirty="0"/>
              <a:t> and Bubblers</a:t>
            </a:r>
          </a:p>
          <a:p>
            <a:pPr>
              <a:lnSpc>
                <a:spcPct val="90000"/>
              </a:lnSpc>
            </a:pPr>
            <a:endParaRPr lang="en-US" dirty="0"/>
          </a:p>
          <a:p>
            <a:pPr>
              <a:lnSpc>
                <a:spcPct val="90000"/>
              </a:lnSpc>
            </a:pPr>
            <a:r>
              <a:rPr lang="en-US" dirty="0"/>
              <a:t>Vapor Badges</a:t>
            </a:r>
          </a:p>
          <a:p>
            <a:pPr>
              <a:lnSpc>
                <a:spcPct val="90000"/>
              </a:lnSpc>
            </a:pPr>
            <a:endParaRPr lang="en-US" dirty="0"/>
          </a:p>
        </p:txBody>
      </p:sp>
      <p:grpSp>
        <p:nvGrpSpPr>
          <p:cNvPr id="3" name="Group 2"/>
          <p:cNvGrpSpPr/>
          <p:nvPr/>
        </p:nvGrpSpPr>
        <p:grpSpPr>
          <a:xfrm>
            <a:off x="4876800" y="1295400"/>
            <a:ext cx="3525359" cy="2932747"/>
            <a:chOff x="4876800" y="1295400"/>
            <a:chExt cx="3525359" cy="2932747"/>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5400"/>
              <a:ext cx="3525359" cy="2932747"/>
            </a:xfrm>
            <a:prstGeom prst="rect">
              <a:avLst/>
            </a:prstGeom>
          </p:spPr>
        </p:pic>
        <p:sp>
          <p:nvSpPr>
            <p:cNvPr id="2" name="TextBox 1"/>
            <p:cNvSpPr txBox="1"/>
            <p:nvPr/>
          </p:nvSpPr>
          <p:spPr>
            <a:xfrm>
              <a:off x="7259159" y="4008893"/>
              <a:ext cx="1143000" cy="215444"/>
            </a:xfrm>
            <a:prstGeom prst="rect">
              <a:avLst/>
            </a:prstGeom>
            <a:noFill/>
          </p:spPr>
          <p:txBody>
            <a:bodyPr wrap="square" rtlCol="0">
              <a:spAutoFit/>
            </a:bodyPr>
            <a:lstStyle/>
            <a:p>
              <a:r>
                <a:rPr lang="en-US" sz="800" u="none" dirty="0">
                  <a:solidFill>
                    <a:schemeClr val="bg1"/>
                  </a:solidFill>
                </a:rPr>
                <a:t>NCDOL Photo Library    </a:t>
              </a:r>
            </a:p>
          </p:txBody>
        </p:sp>
      </p:grpSp>
    </p:spTree>
    <p:extLst>
      <p:ext uri="{BB962C8B-B14F-4D97-AF65-F5344CB8AC3E}">
        <p14:creationId xmlns:p14="http://schemas.microsoft.com/office/powerpoint/2010/main" val="37679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Detector Tubes</a:t>
            </a:r>
          </a:p>
        </p:txBody>
      </p:sp>
      <p:sp>
        <p:nvSpPr>
          <p:cNvPr id="14339" name="Rectangle 3"/>
          <p:cNvSpPr>
            <a:spLocks noGrp="1" noChangeArrowheads="1"/>
          </p:cNvSpPr>
          <p:nvPr>
            <p:ph type="body" idx="1"/>
          </p:nvPr>
        </p:nvSpPr>
        <p:spPr>
          <a:xfrm>
            <a:off x="609600" y="1143000"/>
            <a:ext cx="7924800" cy="4648200"/>
          </a:xfrm>
        </p:spPr>
        <p:txBody>
          <a:bodyPr/>
          <a:lstStyle/>
          <a:p>
            <a:r>
              <a:rPr lang="en-US" dirty="0"/>
              <a:t>Screening media that may be used to measure more than 200 organic and inorganic gases and vapors or for leak detection.</a:t>
            </a:r>
          </a:p>
          <a:p>
            <a:endParaRPr lang="en-US" sz="1200" dirty="0"/>
          </a:p>
          <a:p>
            <a:r>
              <a:rPr lang="en-US" dirty="0"/>
              <a:t>Concentration is determined by a colorimetric change of an indicator which is present in the tube contents</a:t>
            </a:r>
          </a:p>
          <a:p>
            <a:endParaRPr lang="en-US" sz="1200" dirty="0"/>
          </a:p>
          <a:p>
            <a:r>
              <a:rPr lang="en-US" dirty="0"/>
              <a:t>Detector tubes of a given brand may only be used with a pump of the same brand</a:t>
            </a:r>
          </a:p>
        </p:txBody>
      </p:sp>
    </p:spTree>
    <p:extLst>
      <p:ext uri="{BB962C8B-B14F-4D97-AF65-F5344CB8AC3E}">
        <p14:creationId xmlns:p14="http://schemas.microsoft.com/office/powerpoint/2010/main" val="6581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Aerosol Samplers</a:t>
            </a:r>
          </a:p>
        </p:txBody>
      </p:sp>
      <p:sp>
        <p:nvSpPr>
          <p:cNvPr id="15363" name="Rectangle 3"/>
          <p:cNvSpPr>
            <a:spLocks noGrp="1" noChangeArrowheads="1"/>
          </p:cNvSpPr>
          <p:nvPr>
            <p:ph type="body" idx="1"/>
          </p:nvPr>
        </p:nvSpPr>
        <p:spPr>
          <a:xfrm>
            <a:off x="609600" y="1143000"/>
            <a:ext cx="7924800" cy="4106863"/>
          </a:xfrm>
        </p:spPr>
        <p:txBody>
          <a:bodyPr/>
          <a:lstStyle/>
          <a:p>
            <a:pPr>
              <a:lnSpc>
                <a:spcPct val="90000"/>
              </a:lnSpc>
            </a:pPr>
            <a:r>
              <a:rPr lang="en-US" dirty="0"/>
              <a:t>Total Dust and Metal Fume</a:t>
            </a:r>
          </a:p>
          <a:p>
            <a:pPr>
              <a:lnSpc>
                <a:spcPct val="90000"/>
              </a:lnSpc>
            </a:pPr>
            <a:endParaRPr lang="en-US" dirty="0"/>
          </a:p>
          <a:p>
            <a:pPr>
              <a:lnSpc>
                <a:spcPct val="90000"/>
              </a:lnSpc>
            </a:pPr>
            <a:r>
              <a:rPr lang="en-US" dirty="0"/>
              <a:t>Air Sampling Pumps</a:t>
            </a:r>
          </a:p>
          <a:p>
            <a:pPr lvl="1">
              <a:lnSpc>
                <a:spcPct val="90000"/>
              </a:lnSpc>
            </a:pPr>
            <a:endParaRPr lang="en-US" dirty="0"/>
          </a:p>
          <a:p>
            <a:pPr lvl="1">
              <a:lnSpc>
                <a:spcPct val="90000"/>
              </a:lnSpc>
            </a:pPr>
            <a:r>
              <a:rPr lang="en-US" dirty="0"/>
              <a:t>Total Dust</a:t>
            </a:r>
          </a:p>
          <a:p>
            <a:pPr lvl="2">
              <a:lnSpc>
                <a:spcPct val="90000"/>
              </a:lnSpc>
            </a:pPr>
            <a:r>
              <a:rPr lang="en-US" dirty="0"/>
              <a:t>Pre-weighed, low-ash polyvinyl chloride (PVC) filter</a:t>
            </a:r>
          </a:p>
          <a:p>
            <a:pPr lvl="2">
              <a:lnSpc>
                <a:spcPct val="90000"/>
              </a:lnSpc>
            </a:pPr>
            <a:r>
              <a:rPr lang="en-US" dirty="0"/>
              <a:t>Open-face filter cassette</a:t>
            </a:r>
          </a:p>
          <a:p>
            <a:pPr lvl="1">
              <a:lnSpc>
                <a:spcPct val="90000"/>
              </a:lnSpc>
            </a:pPr>
            <a:endParaRPr lang="en-US" dirty="0"/>
          </a:p>
          <a:p>
            <a:pPr lvl="1">
              <a:lnSpc>
                <a:spcPct val="90000"/>
              </a:lnSpc>
            </a:pPr>
            <a:r>
              <a:rPr lang="en-US" dirty="0"/>
              <a:t>Metal Fume</a:t>
            </a:r>
          </a:p>
          <a:p>
            <a:pPr lvl="2">
              <a:lnSpc>
                <a:spcPct val="90000"/>
              </a:lnSpc>
            </a:pPr>
            <a:r>
              <a:rPr lang="en-US" dirty="0"/>
              <a:t>0.8 micron mixed cellulose ester (MCE) filter</a:t>
            </a:r>
          </a:p>
        </p:txBody>
      </p:sp>
    </p:spTree>
    <p:extLst>
      <p:ext uri="{BB962C8B-B14F-4D97-AF65-F5344CB8AC3E}">
        <p14:creationId xmlns:p14="http://schemas.microsoft.com/office/powerpoint/2010/main" val="17721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Respirable Dust Samplers</a:t>
            </a:r>
          </a:p>
        </p:txBody>
      </p:sp>
      <p:sp>
        <p:nvSpPr>
          <p:cNvPr id="16387" name="Rectangle 3"/>
          <p:cNvSpPr>
            <a:spLocks noGrp="1" noChangeArrowheads="1"/>
          </p:cNvSpPr>
          <p:nvPr>
            <p:ph type="body" idx="1"/>
          </p:nvPr>
        </p:nvSpPr>
        <p:spPr>
          <a:xfrm>
            <a:off x="613410" y="1143000"/>
            <a:ext cx="7920990" cy="4525963"/>
          </a:xfrm>
        </p:spPr>
        <p:txBody>
          <a:bodyPr/>
          <a:lstStyle/>
          <a:p>
            <a:r>
              <a:rPr lang="en-US" dirty="0"/>
              <a:t>Cyclone with a pre-weighed low-ash polyvinyl chloride filter</a:t>
            </a:r>
          </a:p>
          <a:p>
            <a:endParaRPr lang="en-US" dirty="0"/>
          </a:p>
          <a:p>
            <a:r>
              <a:rPr lang="en-US" dirty="0"/>
              <a:t>Silica</a:t>
            </a:r>
          </a:p>
          <a:p>
            <a:endParaRPr lang="en-US" sz="1000" dirty="0"/>
          </a:p>
          <a:p>
            <a:pPr lvl="1"/>
            <a:r>
              <a:rPr lang="en-US" dirty="0"/>
              <a:t>Nylon cyclone vs. Aluminum cyclone</a:t>
            </a:r>
          </a:p>
          <a:p>
            <a:pPr lvl="1"/>
            <a:endParaRPr lang="en-US" sz="1000" dirty="0"/>
          </a:p>
          <a:p>
            <a:pPr lvl="1"/>
            <a:r>
              <a:rPr lang="en-US" dirty="0"/>
              <a:t>Submit a bulk sample if possible.</a:t>
            </a:r>
          </a:p>
        </p:txBody>
      </p:sp>
      <p:pic>
        <p:nvPicPr>
          <p:cNvPr id="4" name="Content Placeholder 4">
            <a:extLst>
              <a:ext uri="{FF2B5EF4-FFF2-40B4-BE49-F238E27FC236}">
                <a16:creationId xmlns:a16="http://schemas.microsoft.com/office/drawing/2014/main" id="{5C3AB4C9-8730-4074-B7B5-5926CBDD1101}"/>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bwMode="auto">
          <a:xfrm>
            <a:off x="6023526" y="3581400"/>
            <a:ext cx="2319444" cy="23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05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Solid Sorbent Tubes</a:t>
            </a:r>
          </a:p>
        </p:txBody>
      </p:sp>
      <p:sp>
        <p:nvSpPr>
          <p:cNvPr id="17411" name="Rectangle 3"/>
          <p:cNvSpPr>
            <a:spLocks noGrp="1" noChangeArrowheads="1"/>
          </p:cNvSpPr>
          <p:nvPr>
            <p:ph type="body" idx="1"/>
          </p:nvPr>
        </p:nvSpPr>
        <p:spPr>
          <a:xfrm>
            <a:off x="609600" y="1143000"/>
            <a:ext cx="7924800" cy="4525963"/>
          </a:xfrm>
        </p:spPr>
        <p:txBody>
          <a:bodyPr/>
          <a:lstStyle/>
          <a:p>
            <a:r>
              <a:rPr lang="en-US" dirty="0"/>
              <a:t>Activated charcoal, silica gel, or other adsorption tubes</a:t>
            </a:r>
          </a:p>
          <a:p>
            <a:pPr lvl="1"/>
            <a:endParaRPr lang="en-US" dirty="0"/>
          </a:p>
          <a:p>
            <a:pPr lvl="1"/>
            <a:r>
              <a:rPr lang="en-US" dirty="0"/>
              <a:t>For organic and vapor gases, low flow pumps are required</a:t>
            </a:r>
          </a:p>
          <a:p>
            <a:pPr lvl="1"/>
            <a:endParaRPr lang="en-US" dirty="0"/>
          </a:p>
          <a:p>
            <a:pPr lvl="1"/>
            <a:r>
              <a:rPr lang="en-US" dirty="0"/>
              <a:t>Lower flow rates when there is high humidity (above 90%) in the sampling area or high concentrations of other organic vapors present</a:t>
            </a:r>
          </a:p>
        </p:txBody>
      </p:sp>
    </p:spTree>
    <p:extLst>
      <p:ext uri="{BB962C8B-B14F-4D97-AF65-F5344CB8AC3E}">
        <p14:creationId xmlns:p14="http://schemas.microsoft.com/office/powerpoint/2010/main" val="6511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Special Sampling Procedures</a:t>
            </a:r>
          </a:p>
        </p:txBody>
      </p:sp>
      <p:sp>
        <p:nvSpPr>
          <p:cNvPr id="18435" name="Rectangle 3"/>
          <p:cNvSpPr>
            <a:spLocks noGrp="1" noChangeArrowheads="1"/>
          </p:cNvSpPr>
          <p:nvPr>
            <p:ph type="body" idx="1"/>
          </p:nvPr>
        </p:nvSpPr>
        <p:spPr>
          <a:xfrm>
            <a:off x="609600" y="1143000"/>
            <a:ext cx="7924800" cy="4525963"/>
          </a:xfrm>
        </p:spPr>
        <p:txBody>
          <a:bodyPr/>
          <a:lstStyle/>
          <a:p>
            <a:pPr>
              <a:lnSpc>
                <a:spcPct val="90000"/>
              </a:lnSpc>
            </a:pPr>
            <a:r>
              <a:rPr lang="en-US" dirty="0"/>
              <a:t>Asbestos </a:t>
            </a:r>
          </a:p>
          <a:p>
            <a:pPr>
              <a:lnSpc>
                <a:spcPct val="90000"/>
              </a:lnSpc>
              <a:buFont typeface="Wingdings" pitchFamily="2" charset="2"/>
              <a:buNone/>
            </a:pPr>
            <a:endParaRPr lang="en-US" sz="1200" dirty="0"/>
          </a:p>
          <a:p>
            <a:pPr lvl="1">
              <a:lnSpc>
                <a:spcPct val="90000"/>
              </a:lnSpc>
            </a:pPr>
            <a:r>
              <a:rPr lang="en-US" dirty="0"/>
              <a:t>Use a 0.8 micrometer pore size, 25-mm diameter mixed cellulose ester filter with a back up pad.  Use a fully conductive cassette with conductive extension cowl</a:t>
            </a:r>
          </a:p>
          <a:p>
            <a:pPr lvl="1">
              <a:lnSpc>
                <a:spcPct val="90000"/>
              </a:lnSpc>
              <a:buFont typeface="Symbol" pitchFamily="18" charset="2"/>
              <a:buNone/>
            </a:pPr>
            <a:endParaRPr lang="en-US" dirty="0"/>
          </a:p>
          <a:p>
            <a:pPr lvl="1">
              <a:lnSpc>
                <a:spcPct val="90000"/>
              </a:lnSpc>
            </a:pPr>
            <a:r>
              <a:rPr lang="en-US" dirty="0"/>
              <a:t>Sample open face</a:t>
            </a:r>
          </a:p>
          <a:p>
            <a:pPr lvl="1">
              <a:lnSpc>
                <a:spcPct val="90000"/>
              </a:lnSpc>
              <a:buFont typeface="Symbol" pitchFamily="18" charset="2"/>
              <a:buNone/>
            </a:pPr>
            <a:endParaRPr lang="en-US" dirty="0"/>
          </a:p>
          <a:p>
            <a:pPr lvl="1">
              <a:lnSpc>
                <a:spcPct val="90000"/>
              </a:lnSpc>
            </a:pPr>
            <a:r>
              <a:rPr lang="en-US" dirty="0"/>
              <a:t>Flow rate in the range of </a:t>
            </a:r>
          </a:p>
          <a:p>
            <a:pPr marL="457200" lvl="1" indent="0">
              <a:lnSpc>
                <a:spcPct val="90000"/>
              </a:lnSpc>
              <a:buNone/>
            </a:pPr>
            <a:r>
              <a:rPr lang="en-US" dirty="0"/>
              <a:t>   0.5 to 5 L/mi</a:t>
            </a:r>
          </a:p>
        </p:txBody>
      </p:sp>
      <p:grpSp>
        <p:nvGrpSpPr>
          <p:cNvPr id="7" name="Group 6">
            <a:extLst>
              <a:ext uri="{FF2B5EF4-FFF2-40B4-BE49-F238E27FC236}">
                <a16:creationId xmlns:a16="http://schemas.microsoft.com/office/drawing/2014/main" id="{D3B98A79-38BF-424B-A2FB-751A85D158F0}"/>
              </a:ext>
            </a:extLst>
          </p:cNvPr>
          <p:cNvGrpSpPr/>
          <p:nvPr/>
        </p:nvGrpSpPr>
        <p:grpSpPr>
          <a:xfrm>
            <a:off x="5860108" y="3124200"/>
            <a:ext cx="2256459" cy="2692942"/>
            <a:chOff x="5860108" y="3124200"/>
            <a:chExt cx="2256459" cy="2692942"/>
          </a:xfrm>
        </p:grpSpPr>
        <p:pic>
          <p:nvPicPr>
            <p:cNvPr id="5" name="Picture 4">
              <a:extLst>
                <a:ext uri="{FF2B5EF4-FFF2-40B4-BE49-F238E27FC236}">
                  <a16:creationId xmlns:a16="http://schemas.microsoft.com/office/drawing/2014/main" id="{B945C4A8-DBC2-43F3-958F-763C6114F2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108" y="3124200"/>
              <a:ext cx="2256459" cy="2692942"/>
            </a:xfrm>
            <a:prstGeom prst="rect">
              <a:avLst/>
            </a:prstGeom>
          </p:spPr>
        </p:pic>
        <p:sp>
          <p:nvSpPr>
            <p:cNvPr id="6" name="TextBox 5">
              <a:extLst>
                <a:ext uri="{FF2B5EF4-FFF2-40B4-BE49-F238E27FC236}">
                  <a16:creationId xmlns:a16="http://schemas.microsoft.com/office/drawing/2014/main" id="{A69930C6-620C-40D7-98FE-4E8858857E8B}"/>
                </a:ext>
              </a:extLst>
            </p:cNvPr>
            <p:cNvSpPr txBox="1"/>
            <p:nvPr/>
          </p:nvSpPr>
          <p:spPr>
            <a:xfrm>
              <a:off x="5860108" y="3190537"/>
              <a:ext cx="1479875" cy="215444"/>
            </a:xfrm>
            <a:prstGeom prst="rect">
              <a:avLst/>
            </a:prstGeom>
            <a:noFill/>
          </p:spPr>
          <p:txBody>
            <a:bodyPr wrap="square" rtlCol="0">
              <a:spAutoFit/>
            </a:bodyPr>
            <a:lstStyle/>
            <a:p>
              <a:r>
                <a:rPr lang="en-US" sz="800" u="none" dirty="0"/>
                <a:t>NCDOL Photo Library</a:t>
              </a:r>
            </a:p>
          </p:txBody>
        </p:sp>
      </p:grpSp>
    </p:spTree>
    <p:extLst>
      <p:ext uri="{BB962C8B-B14F-4D97-AF65-F5344CB8AC3E}">
        <p14:creationId xmlns:p14="http://schemas.microsoft.com/office/powerpoint/2010/main" val="8753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Special Sampling Procedures </a:t>
            </a:r>
            <a:r>
              <a:rPr lang="en-US" sz="2000"/>
              <a:t>(cont…)</a:t>
            </a:r>
          </a:p>
        </p:txBody>
      </p:sp>
      <p:sp>
        <p:nvSpPr>
          <p:cNvPr id="19459" name="Rectangle 3"/>
          <p:cNvSpPr>
            <a:spLocks noGrp="1" noChangeArrowheads="1"/>
          </p:cNvSpPr>
          <p:nvPr>
            <p:ph type="body" idx="1"/>
          </p:nvPr>
        </p:nvSpPr>
        <p:spPr>
          <a:xfrm>
            <a:off x="609600" y="1143000"/>
            <a:ext cx="7620000" cy="5334000"/>
          </a:xfrm>
        </p:spPr>
        <p:txBody>
          <a:bodyPr/>
          <a:lstStyle/>
          <a:p>
            <a:r>
              <a:rPr lang="en-US" dirty="0"/>
              <a:t>Welding Fumes</a:t>
            </a:r>
          </a:p>
          <a:p>
            <a:pPr>
              <a:buFont typeface="Wingdings" pitchFamily="2" charset="2"/>
              <a:buNone/>
            </a:pPr>
            <a:endParaRPr lang="en-US" sz="1000" dirty="0"/>
          </a:p>
          <a:p>
            <a:pPr lvl="1"/>
            <a:r>
              <a:rPr lang="en-US" dirty="0"/>
              <a:t>Filter must be placed inside welders helmet</a:t>
            </a:r>
          </a:p>
          <a:p>
            <a:pPr lvl="1">
              <a:buFont typeface="Symbol" pitchFamily="18" charset="2"/>
              <a:buNone/>
            </a:pPr>
            <a:endParaRPr lang="en-US" dirty="0"/>
          </a:p>
          <a:p>
            <a:pPr lvl="1"/>
            <a:r>
              <a:rPr lang="en-US" dirty="0"/>
              <a:t>Use 37-mm filters and cassettes</a:t>
            </a:r>
          </a:p>
          <a:p>
            <a:pPr lvl="1"/>
            <a:endParaRPr lang="en-US" dirty="0"/>
          </a:p>
          <a:p>
            <a:pPr lvl="2"/>
            <a:r>
              <a:rPr lang="en-US" b="1" u="sng" dirty="0"/>
              <a:t>Note: </a:t>
            </a:r>
            <a:r>
              <a:rPr lang="en-US" dirty="0"/>
              <a:t>The 25-mm filters and cassettes may be used if the 37-mm filters and cassettes will not fit inside the welding helmet.</a:t>
            </a:r>
            <a:endParaRPr lang="en-US" b="1" u="sng" dirty="0"/>
          </a:p>
          <a:p>
            <a:pPr lvl="2"/>
            <a:endParaRPr lang="en-US" dirty="0"/>
          </a:p>
        </p:txBody>
      </p:sp>
    </p:spTree>
    <p:extLst>
      <p:ext uri="{BB962C8B-B14F-4D97-AF65-F5344CB8AC3E}">
        <p14:creationId xmlns:p14="http://schemas.microsoft.com/office/powerpoint/2010/main" val="358789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81000"/>
            <a:ext cx="8229600" cy="487363"/>
          </a:xfrm>
        </p:spPr>
        <p:txBody>
          <a:bodyPr/>
          <a:lstStyle/>
          <a:p>
            <a:r>
              <a:rPr lang="en-US" sz="3200"/>
              <a:t>Equipment Preparation &amp; Calibration</a:t>
            </a:r>
          </a:p>
        </p:txBody>
      </p:sp>
      <p:sp>
        <p:nvSpPr>
          <p:cNvPr id="20483" name="Rectangle 3"/>
          <p:cNvSpPr>
            <a:spLocks noGrp="1" noChangeArrowheads="1"/>
          </p:cNvSpPr>
          <p:nvPr>
            <p:ph type="body" idx="1"/>
          </p:nvPr>
        </p:nvSpPr>
        <p:spPr>
          <a:xfrm>
            <a:off x="624840" y="1143000"/>
            <a:ext cx="7909560" cy="4525963"/>
          </a:xfrm>
        </p:spPr>
        <p:txBody>
          <a:bodyPr/>
          <a:lstStyle/>
          <a:p>
            <a:r>
              <a:rPr lang="en-US" dirty="0"/>
              <a:t>Primary Devices</a:t>
            </a:r>
          </a:p>
          <a:p>
            <a:pPr lvl="1"/>
            <a:r>
              <a:rPr lang="en-US" dirty="0"/>
              <a:t>Electronic Flow Calibrators</a:t>
            </a:r>
          </a:p>
          <a:p>
            <a:pPr lvl="2"/>
            <a:r>
              <a:rPr lang="en-US" dirty="0" err="1"/>
              <a:t>Drycal</a:t>
            </a:r>
            <a:r>
              <a:rPr lang="en-US" dirty="0"/>
              <a:t> </a:t>
            </a:r>
          </a:p>
          <a:p>
            <a:pPr lvl="2"/>
            <a:r>
              <a:rPr lang="en-US" dirty="0"/>
              <a:t>Bubble flow meter</a:t>
            </a:r>
          </a:p>
          <a:p>
            <a:pPr lvl="1"/>
            <a:r>
              <a:rPr lang="en-US" dirty="0"/>
              <a:t>Manual </a:t>
            </a:r>
            <a:r>
              <a:rPr lang="en-US" dirty="0" err="1"/>
              <a:t>Buret</a:t>
            </a:r>
            <a:r>
              <a:rPr lang="en-US" dirty="0"/>
              <a:t> Bubble Meter Calibrator</a:t>
            </a:r>
          </a:p>
          <a:p>
            <a:pPr lvl="1">
              <a:buFont typeface="Symbol" pitchFamily="18" charset="2"/>
              <a:buNone/>
            </a:pPr>
            <a:endParaRPr lang="en-US" dirty="0"/>
          </a:p>
          <a:p>
            <a:r>
              <a:rPr lang="en-US" dirty="0"/>
              <a:t>Secondary Device</a:t>
            </a:r>
          </a:p>
          <a:p>
            <a:pPr lvl="1"/>
            <a:r>
              <a:rPr lang="en-US" dirty="0"/>
              <a:t>Rotameter</a:t>
            </a:r>
          </a:p>
        </p:txBody>
      </p:sp>
      <p:grpSp>
        <p:nvGrpSpPr>
          <p:cNvPr id="4" name="Group 3"/>
          <p:cNvGrpSpPr/>
          <p:nvPr/>
        </p:nvGrpSpPr>
        <p:grpSpPr>
          <a:xfrm>
            <a:off x="5105400" y="3290344"/>
            <a:ext cx="3125224" cy="2653256"/>
            <a:chOff x="5105400" y="3290344"/>
            <a:chExt cx="3125224" cy="2653256"/>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3290344"/>
              <a:ext cx="3125224" cy="2653256"/>
            </a:xfrm>
            <a:prstGeom prst="rect">
              <a:avLst/>
            </a:prstGeom>
          </p:spPr>
        </p:pic>
        <p:sp>
          <p:nvSpPr>
            <p:cNvPr id="6" name="TextBox 5"/>
            <p:cNvSpPr txBox="1"/>
            <p:nvPr/>
          </p:nvSpPr>
          <p:spPr>
            <a:xfrm>
              <a:off x="7087624" y="5698559"/>
              <a:ext cx="1143000" cy="215444"/>
            </a:xfrm>
            <a:prstGeom prst="rect">
              <a:avLst/>
            </a:prstGeom>
            <a:noFill/>
          </p:spPr>
          <p:txBody>
            <a:bodyPr wrap="square" rtlCol="0">
              <a:spAutoFit/>
            </a:bodyPr>
            <a:lstStyle/>
            <a:p>
              <a:r>
                <a:rPr lang="en-US" sz="800" u="none" dirty="0">
                  <a:solidFill>
                    <a:schemeClr val="bg1"/>
                  </a:solidFill>
                </a:rPr>
                <a:t>NCDOL Photo Library    </a:t>
              </a:r>
            </a:p>
          </p:txBody>
        </p:sp>
      </p:grpSp>
    </p:spTree>
    <p:extLst>
      <p:ext uri="{BB962C8B-B14F-4D97-AF65-F5344CB8AC3E}">
        <p14:creationId xmlns:p14="http://schemas.microsoft.com/office/powerpoint/2010/main" val="4199955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609600" y="1143000"/>
            <a:ext cx="7924800" cy="4525963"/>
          </a:xfrm>
        </p:spPr>
        <p:txBody>
          <a:bodyPr/>
          <a:lstStyle/>
          <a:p>
            <a:pPr marL="0" indent="0">
              <a:buNone/>
            </a:pPr>
            <a:r>
              <a:rPr lang="en-US" dirty="0"/>
              <a:t>In this course, we will look at:</a:t>
            </a:r>
          </a:p>
          <a:p>
            <a:pPr marL="0" indent="0">
              <a:buNone/>
            </a:pPr>
            <a:endParaRPr lang="en-US" sz="1000" dirty="0"/>
          </a:p>
          <a:p>
            <a:r>
              <a:rPr lang="en-US" dirty="0"/>
              <a:t>What is the OSHA Technical Manual</a:t>
            </a:r>
          </a:p>
          <a:p>
            <a:endParaRPr lang="en-US" sz="1000" dirty="0"/>
          </a:p>
          <a:p>
            <a:r>
              <a:rPr lang="en-US" dirty="0"/>
              <a:t>The sections of the OSHA Technical Manual</a:t>
            </a:r>
          </a:p>
          <a:p>
            <a:endParaRPr lang="en-US" sz="1000" dirty="0"/>
          </a:p>
          <a:p>
            <a:pPr lvl="1"/>
            <a:r>
              <a:rPr lang="en-US" dirty="0"/>
              <a:t>More in-depth look at 6 of the 10 sections</a:t>
            </a:r>
          </a:p>
          <a:p>
            <a:pPr lvl="1"/>
            <a:endParaRPr lang="en-US" sz="1000" dirty="0"/>
          </a:p>
          <a:p>
            <a:r>
              <a:rPr lang="en-US" dirty="0"/>
              <a:t>How to use the OSHA Technical Manual</a:t>
            </a:r>
          </a:p>
          <a:p>
            <a:endParaRPr lang="en-US" dirty="0"/>
          </a:p>
          <a:p>
            <a:endParaRPr lang="en-US" dirty="0"/>
          </a:p>
          <a:p>
            <a:endParaRPr lang="en-US" dirty="0"/>
          </a:p>
        </p:txBody>
      </p:sp>
    </p:spTree>
    <p:extLst>
      <p:ext uri="{BB962C8B-B14F-4D97-AF65-F5344CB8AC3E}">
        <p14:creationId xmlns:p14="http://schemas.microsoft.com/office/powerpoint/2010/main" val="10053376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65125"/>
            <a:ext cx="7620000" cy="549275"/>
          </a:xfrm>
        </p:spPr>
        <p:txBody>
          <a:bodyPr/>
          <a:lstStyle/>
          <a:p>
            <a:r>
              <a:rPr lang="en-US"/>
              <a:t>Section II: Chapter 2</a:t>
            </a:r>
          </a:p>
        </p:txBody>
      </p:sp>
      <p:sp>
        <p:nvSpPr>
          <p:cNvPr id="21507" name="Rectangle 3"/>
          <p:cNvSpPr>
            <a:spLocks noGrp="1" noChangeArrowheads="1"/>
          </p:cNvSpPr>
          <p:nvPr>
            <p:ph type="body" idx="1"/>
          </p:nvPr>
        </p:nvSpPr>
        <p:spPr>
          <a:xfrm>
            <a:off x="609600" y="1143000"/>
            <a:ext cx="7924800" cy="3519488"/>
          </a:xfrm>
        </p:spPr>
        <p:txBody>
          <a:bodyPr/>
          <a:lstStyle/>
          <a:p>
            <a:r>
              <a:rPr lang="en-US" b="1" dirty="0"/>
              <a:t>Sampling for Surface Contamination</a:t>
            </a:r>
          </a:p>
          <a:p>
            <a:pPr lvl="1"/>
            <a:endParaRPr lang="en-US" dirty="0"/>
          </a:p>
          <a:p>
            <a:pPr lvl="1"/>
            <a:r>
              <a:rPr lang="en-US" dirty="0"/>
              <a:t>Wipe Sampling, Swipe Sampling, and Smear Sampling</a:t>
            </a:r>
          </a:p>
          <a:p>
            <a:pPr lvl="1"/>
            <a:endParaRPr lang="en-US" sz="1200" dirty="0"/>
          </a:p>
          <a:p>
            <a:pPr lvl="1"/>
            <a:r>
              <a:rPr lang="en-US" dirty="0"/>
              <a:t>Techniques used to assess surface contamination on the skin, work surfaces, and PPE surfaces (e.g., gloves, respirators, aprons, etc.)</a:t>
            </a:r>
          </a:p>
          <a:p>
            <a:pPr lvl="1"/>
            <a:endParaRPr lang="en-US" dirty="0"/>
          </a:p>
        </p:txBody>
      </p:sp>
      <p:grpSp>
        <p:nvGrpSpPr>
          <p:cNvPr id="5" name="Group 4">
            <a:extLst>
              <a:ext uri="{FF2B5EF4-FFF2-40B4-BE49-F238E27FC236}">
                <a16:creationId xmlns:a16="http://schemas.microsoft.com/office/drawing/2014/main" id="{ABF889B6-2DE0-4820-961F-64D4EBDD3544}"/>
              </a:ext>
            </a:extLst>
          </p:cNvPr>
          <p:cNvGrpSpPr/>
          <p:nvPr/>
        </p:nvGrpSpPr>
        <p:grpSpPr>
          <a:xfrm>
            <a:off x="6019800" y="3733800"/>
            <a:ext cx="1955761" cy="2119948"/>
            <a:chOff x="6019800" y="3733800"/>
            <a:chExt cx="1955761" cy="2119948"/>
          </a:xfrm>
        </p:grpSpPr>
        <p:pic>
          <p:nvPicPr>
            <p:cNvPr id="3" name="Picture 2">
              <a:extLst>
                <a:ext uri="{FF2B5EF4-FFF2-40B4-BE49-F238E27FC236}">
                  <a16:creationId xmlns:a16="http://schemas.microsoft.com/office/drawing/2014/main" id="{CBD39C47-4D15-4DFF-AF1B-D6ED73F5B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3733800"/>
              <a:ext cx="1955761" cy="2119948"/>
            </a:xfrm>
            <a:prstGeom prst="rect">
              <a:avLst/>
            </a:prstGeom>
          </p:spPr>
        </p:pic>
        <p:sp>
          <p:nvSpPr>
            <p:cNvPr id="4" name="TextBox 3">
              <a:extLst>
                <a:ext uri="{FF2B5EF4-FFF2-40B4-BE49-F238E27FC236}">
                  <a16:creationId xmlns:a16="http://schemas.microsoft.com/office/drawing/2014/main" id="{B223DDD9-6D6D-41C4-B00F-E0D2A3842161}"/>
                </a:ext>
              </a:extLst>
            </p:cNvPr>
            <p:cNvSpPr txBox="1"/>
            <p:nvPr/>
          </p:nvSpPr>
          <p:spPr>
            <a:xfrm>
              <a:off x="6814632" y="5607278"/>
              <a:ext cx="1143000" cy="215444"/>
            </a:xfrm>
            <a:prstGeom prst="rect">
              <a:avLst/>
            </a:prstGeom>
            <a:noFill/>
          </p:spPr>
          <p:txBody>
            <a:bodyPr wrap="square" rtlCol="0">
              <a:spAutoFit/>
            </a:bodyPr>
            <a:lstStyle/>
            <a:p>
              <a:r>
                <a:rPr lang="en-US" sz="800" u="none" dirty="0"/>
                <a:t>NCDOL Photo Library</a:t>
              </a:r>
            </a:p>
          </p:txBody>
        </p:sp>
      </p:grpSp>
    </p:spTree>
    <p:extLst>
      <p:ext uri="{BB962C8B-B14F-4D97-AF65-F5344CB8AC3E}">
        <p14:creationId xmlns:p14="http://schemas.microsoft.com/office/powerpoint/2010/main" val="3215610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609600" y="1143000"/>
            <a:ext cx="7924800" cy="5181600"/>
          </a:xfrm>
        </p:spPr>
        <p:txBody>
          <a:bodyPr/>
          <a:lstStyle/>
          <a:p>
            <a:r>
              <a:rPr lang="en-US" dirty="0"/>
              <a:t>Where Wipe Sampling is Used</a:t>
            </a:r>
          </a:p>
          <a:p>
            <a:pPr lvl="1"/>
            <a:r>
              <a:rPr lang="en-US" dirty="0"/>
              <a:t>Controlled Work Areas Requiring PPE</a:t>
            </a:r>
          </a:p>
          <a:p>
            <a:pPr lvl="1"/>
            <a:endParaRPr lang="en-US" sz="1200" dirty="0"/>
          </a:p>
          <a:p>
            <a:pPr lvl="1"/>
            <a:r>
              <a:rPr lang="en-US" dirty="0"/>
              <a:t>PPE is necessary to prevent dermal exposures to surface contamination</a:t>
            </a:r>
          </a:p>
          <a:p>
            <a:endParaRPr lang="en-US" sz="1200" dirty="0"/>
          </a:p>
          <a:p>
            <a:r>
              <a:rPr lang="en-US" dirty="0"/>
              <a:t>Controlled Work Areas Requiring Special Cleaning</a:t>
            </a:r>
          </a:p>
          <a:p>
            <a:pPr lvl="1"/>
            <a:r>
              <a:rPr lang="en-US" dirty="0"/>
              <a:t>Quality control test of the specialized cleaning (or decontamination) regimen</a:t>
            </a:r>
          </a:p>
          <a:p>
            <a:endParaRPr lang="en-US" sz="1200" dirty="0"/>
          </a:p>
          <a:p>
            <a:r>
              <a:rPr lang="en-US" dirty="0"/>
              <a:t>Non-controlled Work Areas</a:t>
            </a:r>
          </a:p>
          <a:p>
            <a:pPr lvl="1"/>
            <a:r>
              <a:rPr lang="en-US" dirty="0"/>
              <a:t>  Assumed to have no significant contamination</a:t>
            </a:r>
          </a:p>
        </p:txBody>
      </p:sp>
      <p:sp>
        <p:nvSpPr>
          <p:cNvPr id="22531" name="Rectangle 7"/>
          <p:cNvSpPr>
            <a:spLocks noGrp="1" noChangeArrowheads="1"/>
          </p:cNvSpPr>
          <p:nvPr>
            <p:ph type="title"/>
          </p:nvPr>
        </p:nvSpPr>
        <p:spPr>
          <a:noFill/>
        </p:spPr>
        <p:txBody>
          <a:bodyPr/>
          <a:lstStyle/>
          <a:p>
            <a:r>
              <a:rPr lang="en-US"/>
              <a:t>Generalized Work Areas</a:t>
            </a:r>
          </a:p>
        </p:txBody>
      </p:sp>
    </p:spTree>
    <p:extLst>
      <p:ext uri="{BB962C8B-B14F-4D97-AF65-F5344CB8AC3E}">
        <p14:creationId xmlns:p14="http://schemas.microsoft.com/office/powerpoint/2010/main" val="107398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613410" y="1143000"/>
            <a:ext cx="7920990" cy="4525963"/>
          </a:xfrm>
        </p:spPr>
        <p:txBody>
          <a:bodyPr/>
          <a:lstStyle/>
          <a:p>
            <a:pPr>
              <a:lnSpc>
                <a:spcPct val="90000"/>
              </a:lnSpc>
            </a:pPr>
            <a:r>
              <a:rPr lang="en-US" dirty="0"/>
              <a:t>Media used for Wipe Sampling</a:t>
            </a:r>
          </a:p>
          <a:p>
            <a:pPr lvl="1">
              <a:lnSpc>
                <a:spcPct val="90000"/>
              </a:lnSpc>
            </a:pPr>
            <a:endParaRPr lang="en-US" dirty="0"/>
          </a:p>
          <a:p>
            <a:pPr lvl="1">
              <a:lnSpc>
                <a:spcPct val="90000"/>
              </a:lnSpc>
            </a:pPr>
            <a:r>
              <a:rPr lang="en-US" dirty="0"/>
              <a:t>Glass fiber filters</a:t>
            </a:r>
          </a:p>
          <a:p>
            <a:pPr lvl="1">
              <a:lnSpc>
                <a:spcPct val="90000"/>
              </a:lnSpc>
            </a:pPr>
            <a:endParaRPr lang="en-US" dirty="0"/>
          </a:p>
          <a:p>
            <a:pPr lvl="1">
              <a:lnSpc>
                <a:spcPct val="90000"/>
              </a:lnSpc>
            </a:pPr>
            <a:r>
              <a:rPr lang="en-US" dirty="0"/>
              <a:t>Paper filters – Mixed Cellulose Ester discs or smear tabs</a:t>
            </a:r>
          </a:p>
          <a:p>
            <a:pPr lvl="1">
              <a:lnSpc>
                <a:spcPct val="90000"/>
              </a:lnSpc>
            </a:pPr>
            <a:endParaRPr lang="en-US" dirty="0"/>
          </a:p>
          <a:p>
            <a:pPr lvl="1">
              <a:lnSpc>
                <a:spcPct val="90000"/>
              </a:lnSpc>
            </a:pPr>
            <a:r>
              <a:rPr lang="en-US" dirty="0"/>
              <a:t>Polyvinyl filters</a:t>
            </a:r>
          </a:p>
          <a:p>
            <a:pPr lvl="1">
              <a:lnSpc>
                <a:spcPct val="90000"/>
              </a:lnSpc>
            </a:pPr>
            <a:endParaRPr lang="en-US" dirty="0"/>
          </a:p>
          <a:p>
            <a:pPr lvl="1">
              <a:lnSpc>
                <a:spcPct val="90000"/>
              </a:lnSpc>
            </a:pPr>
            <a:r>
              <a:rPr lang="en-US" dirty="0"/>
              <a:t>Charcoal impregnated pads</a:t>
            </a:r>
          </a:p>
          <a:p>
            <a:pPr lvl="1">
              <a:lnSpc>
                <a:spcPct val="90000"/>
              </a:lnSpc>
            </a:pPr>
            <a:endParaRPr lang="en-US" dirty="0"/>
          </a:p>
          <a:p>
            <a:pPr lvl="1">
              <a:lnSpc>
                <a:spcPct val="90000"/>
              </a:lnSpc>
            </a:pPr>
            <a:r>
              <a:rPr lang="en-US" dirty="0"/>
              <a:t>Other media available, refer to OTM Manual for more specialized cases</a:t>
            </a:r>
          </a:p>
        </p:txBody>
      </p:sp>
      <p:sp>
        <p:nvSpPr>
          <p:cNvPr id="23555" name="Rectangle 5"/>
          <p:cNvSpPr>
            <a:spLocks noGrp="1" noChangeArrowheads="1"/>
          </p:cNvSpPr>
          <p:nvPr>
            <p:ph type="title"/>
          </p:nvPr>
        </p:nvSpPr>
        <p:spPr>
          <a:noFill/>
        </p:spPr>
        <p:txBody>
          <a:bodyPr/>
          <a:lstStyle/>
          <a:p>
            <a:r>
              <a:rPr lang="en-US"/>
              <a:t>Examples</a:t>
            </a:r>
          </a:p>
        </p:txBody>
      </p:sp>
    </p:spTree>
    <p:extLst>
      <p:ext uri="{BB962C8B-B14F-4D97-AF65-F5344CB8AC3E}">
        <p14:creationId xmlns:p14="http://schemas.microsoft.com/office/powerpoint/2010/main" val="2018405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Appendices</a:t>
            </a:r>
          </a:p>
        </p:txBody>
      </p:sp>
      <p:sp>
        <p:nvSpPr>
          <p:cNvPr id="24579" name="Rectangle 3"/>
          <p:cNvSpPr>
            <a:spLocks noGrp="1" noChangeArrowheads="1"/>
          </p:cNvSpPr>
          <p:nvPr>
            <p:ph type="body" idx="1"/>
          </p:nvPr>
        </p:nvSpPr>
        <p:spPr>
          <a:xfrm>
            <a:off x="609600" y="1143000"/>
            <a:ext cx="7924800" cy="4648200"/>
          </a:xfrm>
        </p:spPr>
        <p:txBody>
          <a:bodyPr/>
          <a:lstStyle/>
          <a:p>
            <a:pPr>
              <a:lnSpc>
                <a:spcPct val="90000"/>
              </a:lnSpc>
            </a:pPr>
            <a:r>
              <a:rPr lang="en-US" dirty="0"/>
              <a:t>Appendix II:2-1 </a:t>
            </a:r>
          </a:p>
          <a:p>
            <a:pPr lvl="1">
              <a:lnSpc>
                <a:spcPct val="90000"/>
              </a:lnSpc>
            </a:pPr>
            <a:r>
              <a:rPr lang="en-US" b="1" u="sng" dirty="0"/>
              <a:t>Substances with a Skin Notation</a:t>
            </a:r>
          </a:p>
          <a:p>
            <a:pPr lvl="1">
              <a:lnSpc>
                <a:spcPct val="90000"/>
              </a:lnSpc>
              <a:buFont typeface="Symbol" pitchFamily="18" charset="2"/>
              <a:buNone/>
            </a:pPr>
            <a:endParaRPr lang="en-US" b="1" u="sng" dirty="0"/>
          </a:p>
          <a:p>
            <a:pPr>
              <a:lnSpc>
                <a:spcPct val="90000"/>
              </a:lnSpc>
            </a:pPr>
            <a:r>
              <a:rPr lang="en-US" dirty="0"/>
              <a:t>Appendix II:2-2 </a:t>
            </a:r>
          </a:p>
          <a:p>
            <a:pPr lvl="1">
              <a:lnSpc>
                <a:spcPct val="90000"/>
              </a:lnSpc>
            </a:pPr>
            <a:r>
              <a:rPr lang="en-US" b="1" u="sng" dirty="0"/>
              <a:t>Example Procedures for Isocyanates</a:t>
            </a:r>
          </a:p>
          <a:p>
            <a:pPr lvl="1">
              <a:lnSpc>
                <a:spcPct val="90000"/>
              </a:lnSpc>
              <a:buFont typeface="Symbol" pitchFamily="18" charset="2"/>
              <a:buNone/>
            </a:pPr>
            <a:endParaRPr lang="en-US" b="1" u="sng" dirty="0"/>
          </a:p>
          <a:p>
            <a:pPr>
              <a:lnSpc>
                <a:spcPct val="90000"/>
              </a:lnSpc>
            </a:pPr>
            <a:r>
              <a:rPr lang="en-US" dirty="0"/>
              <a:t>Appendix II:2-3  </a:t>
            </a:r>
          </a:p>
          <a:p>
            <a:pPr lvl="1">
              <a:lnSpc>
                <a:spcPct val="90000"/>
              </a:lnSpc>
            </a:pPr>
            <a:r>
              <a:rPr lang="en-US" b="1" u="sng" dirty="0"/>
              <a:t>Example Procedures for Aromatic Amines</a:t>
            </a:r>
          </a:p>
          <a:p>
            <a:pPr>
              <a:lnSpc>
                <a:spcPct val="90000"/>
              </a:lnSpc>
            </a:pPr>
            <a:endParaRPr lang="en-US" u="sng" dirty="0"/>
          </a:p>
        </p:txBody>
      </p:sp>
    </p:spTree>
    <p:extLst>
      <p:ext uri="{BB962C8B-B14F-4D97-AF65-F5344CB8AC3E}">
        <p14:creationId xmlns:p14="http://schemas.microsoft.com/office/powerpoint/2010/main" val="348606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Section III: Health Hazards</a:t>
            </a:r>
          </a:p>
        </p:txBody>
      </p:sp>
      <p:sp>
        <p:nvSpPr>
          <p:cNvPr id="25603" name="Rectangle 3"/>
          <p:cNvSpPr>
            <a:spLocks noGrp="1" noChangeArrowheads="1"/>
          </p:cNvSpPr>
          <p:nvPr>
            <p:ph type="body" idx="1"/>
          </p:nvPr>
        </p:nvSpPr>
        <p:spPr>
          <a:xfrm>
            <a:off x="609600" y="1143000"/>
            <a:ext cx="7924800" cy="4191000"/>
          </a:xfrm>
        </p:spPr>
        <p:txBody>
          <a:bodyPr/>
          <a:lstStyle/>
          <a:p>
            <a:r>
              <a:rPr lang="en-US" b="1" dirty="0"/>
              <a:t>Chapter 1</a:t>
            </a:r>
            <a:r>
              <a:rPr lang="en-US" dirty="0"/>
              <a:t>: </a:t>
            </a:r>
            <a:r>
              <a:rPr lang="en-US" dirty="0">
                <a:solidFill>
                  <a:srgbClr val="C50B37"/>
                </a:solidFill>
              </a:rPr>
              <a:t>Polymer Matrix Materials</a:t>
            </a:r>
          </a:p>
          <a:p>
            <a:endParaRPr lang="en-US" sz="1200" b="1" dirty="0">
              <a:solidFill>
                <a:srgbClr val="C50B37"/>
              </a:solidFill>
            </a:endParaRPr>
          </a:p>
          <a:p>
            <a:r>
              <a:rPr lang="en-US" b="1" dirty="0"/>
              <a:t>Chapter 2</a:t>
            </a:r>
            <a:r>
              <a:rPr lang="en-US" dirty="0"/>
              <a:t>: Indoor Air Quality Investigation</a:t>
            </a:r>
          </a:p>
          <a:p>
            <a:endParaRPr lang="en-US" sz="1200" b="1" dirty="0"/>
          </a:p>
          <a:p>
            <a:r>
              <a:rPr lang="en-US" b="1" dirty="0"/>
              <a:t>Chapter 3</a:t>
            </a:r>
            <a:r>
              <a:rPr lang="en-US" dirty="0"/>
              <a:t>: Ventilation</a:t>
            </a:r>
          </a:p>
          <a:p>
            <a:endParaRPr lang="en-US" sz="1200" b="1" dirty="0"/>
          </a:p>
          <a:p>
            <a:r>
              <a:rPr lang="en-US" b="1" dirty="0"/>
              <a:t>Chapter 4</a:t>
            </a:r>
            <a:r>
              <a:rPr lang="en-US" dirty="0"/>
              <a:t>: Heat Stress</a:t>
            </a:r>
          </a:p>
          <a:p>
            <a:endParaRPr lang="en-US" sz="1200" b="1" dirty="0"/>
          </a:p>
          <a:p>
            <a:r>
              <a:rPr lang="en-US" b="1" dirty="0"/>
              <a:t>Chapter 5</a:t>
            </a:r>
            <a:r>
              <a:rPr lang="en-US" dirty="0"/>
              <a:t>: Noise and Hearing Conservation</a:t>
            </a:r>
          </a:p>
          <a:p>
            <a:endParaRPr lang="en-US" sz="1200" b="1" dirty="0"/>
          </a:p>
          <a:p>
            <a:r>
              <a:rPr lang="en-US" b="1" dirty="0"/>
              <a:t>Chapter 6</a:t>
            </a:r>
            <a:r>
              <a:rPr lang="en-US" dirty="0"/>
              <a:t>: </a:t>
            </a:r>
            <a:r>
              <a:rPr lang="en-US" dirty="0">
                <a:solidFill>
                  <a:srgbClr val="C50B37"/>
                </a:solidFill>
              </a:rPr>
              <a:t>Laser Hazards</a:t>
            </a:r>
          </a:p>
          <a:p>
            <a:endParaRPr lang="en-US" sz="1200" b="1" dirty="0">
              <a:solidFill>
                <a:srgbClr val="C50B37"/>
              </a:solidFill>
            </a:endParaRPr>
          </a:p>
          <a:p>
            <a:r>
              <a:rPr lang="en-US" b="1" dirty="0"/>
              <a:t>Chapter 7</a:t>
            </a:r>
            <a:r>
              <a:rPr lang="en-US" dirty="0"/>
              <a:t>: </a:t>
            </a:r>
            <a:r>
              <a:rPr lang="en-US" dirty="0">
                <a:solidFill>
                  <a:srgbClr val="C50B37"/>
                </a:solidFill>
              </a:rPr>
              <a:t>Legionnaire’s Disease</a:t>
            </a:r>
          </a:p>
        </p:txBody>
      </p:sp>
    </p:spTree>
    <p:extLst>
      <p:ext uri="{BB962C8B-B14F-4D97-AF65-F5344CB8AC3E}">
        <p14:creationId xmlns:p14="http://schemas.microsoft.com/office/powerpoint/2010/main" val="1822409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81000"/>
            <a:ext cx="7562850" cy="549275"/>
          </a:xfrm>
        </p:spPr>
        <p:txBody>
          <a:bodyPr/>
          <a:lstStyle/>
          <a:p>
            <a:r>
              <a:rPr lang="en-US"/>
              <a:t>Section III: Chapter 1</a:t>
            </a:r>
          </a:p>
        </p:txBody>
      </p:sp>
      <p:sp>
        <p:nvSpPr>
          <p:cNvPr id="26627" name="Rectangle 3"/>
          <p:cNvSpPr>
            <a:spLocks noGrp="1" noChangeArrowheads="1"/>
          </p:cNvSpPr>
          <p:nvPr>
            <p:ph type="body" idx="1"/>
          </p:nvPr>
        </p:nvSpPr>
        <p:spPr>
          <a:xfrm>
            <a:off x="609600" y="1143000"/>
            <a:ext cx="7924800" cy="4038600"/>
          </a:xfrm>
        </p:spPr>
        <p:txBody>
          <a:bodyPr/>
          <a:lstStyle/>
          <a:p>
            <a:r>
              <a:rPr lang="en-US" b="1" dirty="0"/>
              <a:t>Polymer Matrix Materials: Advanced Composites</a:t>
            </a:r>
          </a:p>
          <a:p>
            <a:pPr lvl="1"/>
            <a:endParaRPr lang="en-US" sz="1000" dirty="0"/>
          </a:p>
          <a:p>
            <a:pPr lvl="1"/>
            <a:r>
              <a:rPr lang="en-US" dirty="0"/>
              <a:t>Composites industry in the U.S include three manufacturing areas:</a:t>
            </a:r>
          </a:p>
          <a:p>
            <a:pPr lvl="2"/>
            <a:endParaRPr lang="en-US" sz="1000" dirty="0">
              <a:solidFill>
                <a:srgbClr val="990000"/>
              </a:solidFill>
            </a:endParaRPr>
          </a:p>
          <a:p>
            <a:pPr lvl="2"/>
            <a:r>
              <a:rPr lang="en-US" dirty="0">
                <a:solidFill>
                  <a:srgbClr val="990000"/>
                </a:solidFill>
              </a:rPr>
              <a:t>Polymer </a:t>
            </a:r>
            <a:r>
              <a:rPr lang="en-US" dirty="0"/>
              <a:t>Matrix Composites (PMCs)</a:t>
            </a:r>
          </a:p>
          <a:p>
            <a:pPr lvl="2"/>
            <a:r>
              <a:rPr lang="en-US" dirty="0">
                <a:solidFill>
                  <a:srgbClr val="990000"/>
                </a:solidFill>
              </a:rPr>
              <a:t>Ceramic</a:t>
            </a:r>
            <a:r>
              <a:rPr lang="en-US" dirty="0"/>
              <a:t> Matrix Composites (CMCs)</a:t>
            </a:r>
          </a:p>
          <a:p>
            <a:pPr lvl="2"/>
            <a:r>
              <a:rPr lang="en-US" dirty="0">
                <a:solidFill>
                  <a:srgbClr val="990000"/>
                </a:solidFill>
              </a:rPr>
              <a:t>Metal</a:t>
            </a:r>
            <a:r>
              <a:rPr lang="en-US" dirty="0"/>
              <a:t> Matrix Composites (MMCs)</a:t>
            </a:r>
          </a:p>
        </p:txBody>
      </p:sp>
      <p:grpSp>
        <p:nvGrpSpPr>
          <p:cNvPr id="4" name="Group 3">
            <a:extLst>
              <a:ext uri="{FF2B5EF4-FFF2-40B4-BE49-F238E27FC236}">
                <a16:creationId xmlns:a16="http://schemas.microsoft.com/office/drawing/2014/main" id="{354437D0-0678-4516-BC48-914254CCBBD2}"/>
              </a:ext>
            </a:extLst>
          </p:cNvPr>
          <p:cNvGrpSpPr/>
          <p:nvPr/>
        </p:nvGrpSpPr>
        <p:grpSpPr>
          <a:xfrm>
            <a:off x="5791200" y="3886200"/>
            <a:ext cx="2540000" cy="1905000"/>
            <a:chOff x="5791200" y="3886200"/>
            <a:chExt cx="2540000" cy="1905000"/>
          </a:xfrm>
        </p:grpSpPr>
        <p:pic>
          <p:nvPicPr>
            <p:cNvPr id="3" name="Picture 2">
              <a:extLst>
                <a:ext uri="{FF2B5EF4-FFF2-40B4-BE49-F238E27FC236}">
                  <a16:creationId xmlns:a16="http://schemas.microsoft.com/office/drawing/2014/main" id="{8CA87A95-7DED-4FBB-BDE9-36318923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886200"/>
              <a:ext cx="2540000" cy="1905000"/>
            </a:xfrm>
            <a:prstGeom prst="rect">
              <a:avLst/>
            </a:prstGeom>
          </p:spPr>
        </p:pic>
        <p:sp>
          <p:nvSpPr>
            <p:cNvPr id="6" name="TextBox 5">
              <a:extLst>
                <a:ext uri="{FF2B5EF4-FFF2-40B4-BE49-F238E27FC236}">
                  <a16:creationId xmlns:a16="http://schemas.microsoft.com/office/drawing/2014/main" id="{41229C41-6954-40C3-B8B9-2872D26FAE94}"/>
                </a:ext>
              </a:extLst>
            </p:cNvPr>
            <p:cNvSpPr txBox="1"/>
            <p:nvPr/>
          </p:nvSpPr>
          <p:spPr>
            <a:xfrm>
              <a:off x="7188200" y="3886200"/>
              <a:ext cx="1143000" cy="215444"/>
            </a:xfrm>
            <a:prstGeom prst="rect">
              <a:avLst/>
            </a:prstGeom>
            <a:noFill/>
          </p:spPr>
          <p:txBody>
            <a:bodyPr wrap="square" rtlCol="0">
              <a:spAutoFit/>
            </a:bodyPr>
            <a:lstStyle/>
            <a:p>
              <a:r>
                <a:rPr lang="en-US" sz="800" u="none" dirty="0"/>
                <a:t>NCDOL Photo Library</a:t>
              </a:r>
            </a:p>
          </p:txBody>
        </p:sp>
      </p:grpSp>
    </p:spTree>
    <p:extLst>
      <p:ext uri="{BB962C8B-B14F-4D97-AF65-F5344CB8AC3E}">
        <p14:creationId xmlns:p14="http://schemas.microsoft.com/office/powerpoint/2010/main" val="3505305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381000"/>
            <a:ext cx="8229600" cy="487363"/>
          </a:xfrm>
        </p:spPr>
        <p:txBody>
          <a:bodyPr/>
          <a:lstStyle/>
          <a:p>
            <a:r>
              <a:rPr lang="en-US" sz="3200"/>
              <a:t>Advanced Composites Health Hazards</a:t>
            </a:r>
          </a:p>
        </p:txBody>
      </p:sp>
      <p:sp>
        <p:nvSpPr>
          <p:cNvPr id="27651" name="Rectangle 3"/>
          <p:cNvSpPr>
            <a:spLocks noGrp="1" noChangeArrowheads="1"/>
          </p:cNvSpPr>
          <p:nvPr>
            <p:ph type="body" idx="1"/>
          </p:nvPr>
        </p:nvSpPr>
        <p:spPr>
          <a:xfrm>
            <a:off x="609600" y="1143000"/>
            <a:ext cx="7924800" cy="4495800"/>
          </a:xfrm>
        </p:spPr>
        <p:txBody>
          <a:bodyPr/>
          <a:lstStyle/>
          <a:p>
            <a:pPr>
              <a:lnSpc>
                <a:spcPct val="80000"/>
              </a:lnSpc>
            </a:pPr>
            <a:r>
              <a:rPr lang="en-US" dirty="0"/>
              <a:t>Epoxy Resins</a:t>
            </a:r>
          </a:p>
          <a:p>
            <a:pPr lvl="1">
              <a:lnSpc>
                <a:spcPct val="80000"/>
              </a:lnSpc>
            </a:pPr>
            <a:r>
              <a:rPr lang="en-US" dirty="0"/>
              <a:t>Dermal exposure </a:t>
            </a:r>
          </a:p>
          <a:p>
            <a:pPr>
              <a:lnSpc>
                <a:spcPct val="80000"/>
              </a:lnSpc>
            </a:pPr>
            <a:endParaRPr lang="en-US" sz="2400" dirty="0"/>
          </a:p>
          <a:p>
            <a:pPr>
              <a:lnSpc>
                <a:spcPct val="80000"/>
              </a:lnSpc>
            </a:pPr>
            <a:r>
              <a:rPr lang="en-US" dirty="0"/>
              <a:t>Polyurethane Resins</a:t>
            </a:r>
          </a:p>
          <a:p>
            <a:pPr lvl="1">
              <a:lnSpc>
                <a:spcPct val="80000"/>
              </a:lnSpc>
            </a:pPr>
            <a:r>
              <a:rPr lang="en-US" dirty="0"/>
              <a:t>Reaction products of polyols and isocyanates (TDI, MDI and HDI)</a:t>
            </a:r>
          </a:p>
          <a:p>
            <a:pPr lvl="1">
              <a:lnSpc>
                <a:spcPct val="80000"/>
              </a:lnSpc>
            </a:pPr>
            <a:r>
              <a:rPr lang="en-US" dirty="0"/>
              <a:t>Isocyanates present a respiratory and dermal hazard</a:t>
            </a:r>
          </a:p>
          <a:p>
            <a:pPr>
              <a:lnSpc>
                <a:spcPct val="80000"/>
              </a:lnSpc>
            </a:pPr>
            <a:endParaRPr lang="en-US" sz="2400" dirty="0"/>
          </a:p>
          <a:p>
            <a:pPr>
              <a:lnSpc>
                <a:spcPct val="80000"/>
              </a:lnSpc>
            </a:pPr>
            <a:r>
              <a:rPr lang="en-US" dirty="0"/>
              <a:t>Phenol-Formaldehyde Resins</a:t>
            </a:r>
          </a:p>
          <a:p>
            <a:pPr lvl="1">
              <a:lnSpc>
                <a:spcPct val="80000"/>
              </a:lnSpc>
            </a:pPr>
            <a:r>
              <a:rPr lang="en-US" dirty="0"/>
              <a:t>Traces of free formaldehyde and phenol</a:t>
            </a:r>
          </a:p>
          <a:p>
            <a:pPr lvl="1">
              <a:lnSpc>
                <a:spcPct val="80000"/>
              </a:lnSpc>
            </a:pPr>
            <a:r>
              <a:rPr lang="en-US" dirty="0"/>
              <a:t>Skin absorption of phenol</a:t>
            </a:r>
          </a:p>
          <a:p>
            <a:pPr lvl="1">
              <a:lnSpc>
                <a:spcPct val="80000"/>
              </a:lnSpc>
            </a:pPr>
            <a:r>
              <a:rPr lang="en-US" dirty="0"/>
              <a:t>Adequate ventilation; Components may give off during curing process</a:t>
            </a:r>
          </a:p>
        </p:txBody>
      </p:sp>
    </p:spTree>
    <p:extLst>
      <p:ext uri="{BB962C8B-B14F-4D97-AF65-F5344CB8AC3E}">
        <p14:creationId xmlns:p14="http://schemas.microsoft.com/office/powerpoint/2010/main" val="31450381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09600" y="381000"/>
            <a:ext cx="7543800" cy="631825"/>
          </a:xfrm>
        </p:spPr>
        <p:txBody>
          <a:bodyPr/>
          <a:lstStyle/>
          <a:p>
            <a:r>
              <a:rPr lang="en-US" sz="3600"/>
              <a:t>Section III: Chapter 6</a:t>
            </a:r>
          </a:p>
        </p:txBody>
      </p:sp>
      <p:pic>
        <p:nvPicPr>
          <p:cNvPr id="28675" name="Picture 4" descr="otm_iii_6fig01"/>
          <p:cNvPicPr>
            <a:picLocks noChangeAspect="1" noChangeArrowheads="1"/>
          </p:cNvPicPr>
          <p:nvPr/>
        </p:nvPicPr>
        <p:blipFill>
          <a:blip r:embed="rId3" cstate="print"/>
          <a:srcRect/>
          <a:stretch>
            <a:fillRect/>
          </a:stretch>
        </p:blipFill>
        <p:spPr bwMode="auto">
          <a:xfrm>
            <a:off x="2362200" y="2971800"/>
            <a:ext cx="4403725" cy="2914650"/>
          </a:xfrm>
          <a:prstGeom prst="rect">
            <a:avLst/>
          </a:prstGeom>
          <a:noFill/>
          <a:ln w="9525">
            <a:noFill/>
            <a:miter lim="800000"/>
            <a:headEnd/>
            <a:tailEnd/>
          </a:ln>
        </p:spPr>
      </p:pic>
      <p:sp>
        <p:nvSpPr>
          <p:cNvPr id="28676" name="Rectangle 5"/>
          <p:cNvSpPr>
            <a:spLocks noChangeArrowheads="1"/>
          </p:cNvSpPr>
          <p:nvPr/>
        </p:nvSpPr>
        <p:spPr bwMode="auto">
          <a:xfrm>
            <a:off x="609600" y="1392238"/>
            <a:ext cx="7848600" cy="1401762"/>
          </a:xfrm>
          <a:prstGeom prst="rect">
            <a:avLst/>
          </a:prstGeom>
          <a:noFill/>
          <a:ln w="12700">
            <a:noFill/>
            <a:miter lim="800000"/>
            <a:headEnd type="none" w="sm" len="sm"/>
            <a:tailEnd type="none" w="sm" len="sm"/>
          </a:ln>
        </p:spPr>
        <p:txBody>
          <a:bodyPr>
            <a:spAutoFit/>
          </a:bodyPr>
          <a:lstStyle/>
          <a:p>
            <a:pPr marL="293688" indent="-293688">
              <a:buClr>
                <a:srgbClr val="910046"/>
              </a:buClr>
              <a:buSzPct val="85000"/>
              <a:buFont typeface="Wingdings" pitchFamily="2" charset="2"/>
              <a:buChar char="l"/>
            </a:pPr>
            <a:r>
              <a:rPr lang="en-US" sz="2800" b="1" u="none">
                <a:latin typeface="Arial" charset="0"/>
              </a:rPr>
              <a:t>Laser Hazards</a:t>
            </a:r>
          </a:p>
          <a:p>
            <a:pPr marL="750888" lvl="1" indent="-293688">
              <a:buClr>
                <a:srgbClr val="910046"/>
              </a:buClr>
              <a:buSzPct val="85000"/>
              <a:buFont typeface="Wingdings" pitchFamily="2" charset="2"/>
              <a:buChar char="l"/>
            </a:pPr>
            <a:endParaRPr lang="en-US" sz="1000" u="none">
              <a:latin typeface="Arial" charset="0"/>
            </a:endParaRPr>
          </a:p>
          <a:p>
            <a:pPr marL="750888" lvl="1" indent="-293688">
              <a:buClr>
                <a:schemeClr val="tx2"/>
              </a:buClr>
              <a:buSzPct val="85000"/>
              <a:buFont typeface="Symbol" pitchFamily="18" charset="2"/>
              <a:buChar char="-"/>
            </a:pPr>
            <a:r>
              <a:rPr lang="en-US" sz="2400" u="none">
                <a:latin typeface="Arial" charset="0"/>
              </a:rPr>
              <a:t>Light Amplification by Stimulated Emission of Radiation</a:t>
            </a:r>
          </a:p>
        </p:txBody>
      </p:sp>
    </p:spTree>
    <p:extLst>
      <p:ext uri="{BB962C8B-B14F-4D97-AF65-F5344CB8AC3E}">
        <p14:creationId xmlns:p14="http://schemas.microsoft.com/office/powerpoint/2010/main" val="3238406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Types of Laser Hazards</a:t>
            </a:r>
          </a:p>
        </p:txBody>
      </p:sp>
      <p:sp>
        <p:nvSpPr>
          <p:cNvPr id="29699" name="Rectangle 3"/>
          <p:cNvSpPr>
            <a:spLocks noGrp="1" noChangeArrowheads="1"/>
          </p:cNvSpPr>
          <p:nvPr>
            <p:ph type="body" sz="half" idx="1"/>
          </p:nvPr>
        </p:nvSpPr>
        <p:spPr>
          <a:xfrm>
            <a:off x="609600" y="1143000"/>
            <a:ext cx="7924800" cy="4800600"/>
          </a:xfrm>
        </p:spPr>
        <p:txBody>
          <a:bodyPr/>
          <a:lstStyle/>
          <a:p>
            <a:pPr marL="293688" indent="-293688"/>
            <a:r>
              <a:rPr lang="en-US" sz="2400" b="1" dirty="0"/>
              <a:t>Non beam laser hazards</a:t>
            </a:r>
          </a:p>
          <a:p>
            <a:pPr marL="620713" lvl="1" indent="-212725"/>
            <a:r>
              <a:rPr lang="en-US" sz="2200" b="1" dirty="0"/>
              <a:t>Industrial Hygiene</a:t>
            </a:r>
          </a:p>
          <a:p>
            <a:pPr marL="620713" lvl="1" indent="-212725"/>
            <a:r>
              <a:rPr lang="en-US" sz="2200" b="1" dirty="0"/>
              <a:t>Explosion</a:t>
            </a:r>
          </a:p>
          <a:p>
            <a:pPr marL="620713" lvl="1" indent="-212725"/>
            <a:r>
              <a:rPr lang="en-US" sz="2200" b="1" dirty="0"/>
              <a:t>Non-beam optical radiation</a:t>
            </a:r>
          </a:p>
          <a:p>
            <a:pPr marL="620713" lvl="1" indent="-212725"/>
            <a:r>
              <a:rPr lang="en-US" sz="2200" b="1" dirty="0"/>
              <a:t>Collateral radiation</a:t>
            </a:r>
          </a:p>
          <a:p>
            <a:pPr marL="620713" lvl="1" indent="-212725"/>
            <a:r>
              <a:rPr lang="en-US" sz="2200" b="1" dirty="0"/>
              <a:t>Electrical hazards</a:t>
            </a:r>
          </a:p>
          <a:p>
            <a:pPr marL="620713" lvl="1" indent="-212725"/>
            <a:r>
              <a:rPr lang="en-US" sz="2200" b="1" dirty="0"/>
              <a:t>Flammability of Laser Beam Enclosures</a:t>
            </a:r>
          </a:p>
          <a:p>
            <a:pPr marL="293688" indent="-293688"/>
            <a:endParaRPr lang="en-US" sz="1000" b="1" dirty="0"/>
          </a:p>
          <a:p>
            <a:pPr marL="293688" indent="-293688"/>
            <a:r>
              <a:rPr lang="en-US" sz="2400" b="1" dirty="0"/>
              <a:t>Biological effects of laser beam </a:t>
            </a:r>
          </a:p>
          <a:p>
            <a:pPr marL="620713" lvl="1" indent="-212725"/>
            <a:r>
              <a:rPr lang="en-US" sz="2200" b="1" dirty="0"/>
              <a:t>Eye Injury</a:t>
            </a:r>
          </a:p>
          <a:p>
            <a:pPr marL="620713" lvl="1" indent="-212725"/>
            <a:r>
              <a:rPr lang="en-US" sz="2200" b="1" dirty="0"/>
              <a:t>Thermal Injury</a:t>
            </a:r>
          </a:p>
          <a:p>
            <a:pPr marL="293688" indent="-293688"/>
            <a:endParaRPr lang="en-US" sz="2400" b="1" dirty="0"/>
          </a:p>
          <a:p>
            <a:pPr marL="293688" indent="-293688"/>
            <a:endParaRPr lang="en-US" sz="2400" b="1" dirty="0"/>
          </a:p>
        </p:txBody>
      </p:sp>
    </p:spTree>
    <p:extLst>
      <p:ext uri="{BB962C8B-B14F-4D97-AF65-F5344CB8AC3E}">
        <p14:creationId xmlns:p14="http://schemas.microsoft.com/office/powerpoint/2010/main" val="3931445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Laser Hazard Classifications</a:t>
            </a:r>
          </a:p>
        </p:txBody>
      </p:sp>
      <p:sp>
        <p:nvSpPr>
          <p:cNvPr id="30723" name="Rectangle 3"/>
          <p:cNvSpPr>
            <a:spLocks noGrp="1" noChangeArrowheads="1"/>
          </p:cNvSpPr>
          <p:nvPr>
            <p:ph type="body" idx="1"/>
          </p:nvPr>
        </p:nvSpPr>
        <p:spPr>
          <a:xfrm>
            <a:off x="609600" y="1143000"/>
            <a:ext cx="7927975" cy="4343400"/>
          </a:xfrm>
        </p:spPr>
        <p:txBody>
          <a:bodyPr/>
          <a:lstStyle/>
          <a:p>
            <a:pPr>
              <a:lnSpc>
                <a:spcPct val="90000"/>
              </a:lnSpc>
            </a:pPr>
            <a:r>
              <a:rPr lang="en-US" sz="2400" b="1" dirty="0"/>
              <a:t>Class I</a:t>
            </a:r>
            <a:r>
              <a:rPr lang="en-US" sz="2400" dirty="0"/>
              <a:t> - Low power; lowest hazard</a:t>
            </a:r>
          </a:p>
          <a:p>
            <a:pPr>
              <a:lnSpc>
                <a:spcPct val="90000"/>
              </a:lnSpc>
            </a:pPr>
            <a:endParaRPr lang="en-US" sz="1400" b="1" dirty="0"/>
          </a:p>
          <a:p>
            <a:pPr>
              <a:lnSpc>
                <a:spcPct val="90000"/>
              </a:lnSpc>
            </a:pPr>
            <a:r>
              <a:rPr lang="en-US" sz="2400" b="1" dirty="0"/>
              <a:t>Class IA</a:t>
            </a:r>
            <a:r>
              <a:rPr lang="en-US" sz="2400" dirty="0"/>
              <a:t> – (Subclass “not intended for viewing” – supermarket scanners)</a:t>
            </a:r>
          </a:p>
          <a:p>
            <a:pPr>
              <a:lnSpc>
                <a:spcPct val="90000"/>
              </a:lnSpc>
            </a:pPr>
            <a:endParaRPr lang="en-US" sz="1400" b="1" dirty="0"/>
          </a:p>
          <a:p>
            <a:pPr>
              <a:lnSpc>
                <a:spcPct val="90000"/>
              </a:lnSpc>
            </a:pPr>
            <a:r>
              <a:rPr lang="en-US" sz="2400" b="1" dirty="0"/>
              <a:t>Class II</a:t>
            </a:r>
            <a:r>
              <a:rPr lang="en-US" sz="2400" dirty="0"/>
              <a:t> – Low power</a:t>
            </a:r>
          </a:p>
          <a:p>
            <a:pPr>
              <a:lnSpc>
                <a:spcPct val="90000"/>
              </a:lnSpc>
            </a:pPr>
            <a:endParaRPr lang="en-US" sz="1400" b="1" dirty="0"/>
          </a:p>
          <a:p>
            <a:pPr>
              <a:lnSpc>
                <a:spcPct val="90000"/>
              </a:lnSpc>
            </a:pPr>
            <a:r>
              <a:rPr lang="en-US" sz="2400" b="1" dirty="0"/>
              <a:t>Class IIIA</a:t>
            </a:r>
            <a:r>
              <a:rPr lang="en-US" sz="2400" dirty="0"/>
              <a:t> – Intermediate power – limited controls recommended </a:t>
            </a:r>
          </a:p>
          <a:p>
            <a:pPr>
              <a:lnSpc>
                <a:spcPct val="90000"/>
              </a:lnSpc>
            </a:pPr>
            <a:endParaRPr lang="en-US" sz="1400" b="1" dirty="0"/>
          </a:p>
          <a:p>
            <a:pPr>
              <a:lnSpc>
                <a:spcPct val="90000"/>
              </a:lnSpc>
            </a:pPr>
            <a:r>
              <a:rPr lang="en-US" sz="2400" b="1" dirty="0"/>
              <a:t>Class IIIB</a:t>
            </a:r>
            <a:r>
              <a:rPr lang="en-US" sz="2400" dirty="0"/>
              <a:t> – Moderate power – specific controls recommended</a:t>
            </a:r>
          </a:p>
          <a:p>
            <a:pPr>
              <a:lnSpc>
                <a:spcPct val="90000"/>
              </a:lnSpc>
            </a:pPr>
            <a:endParaRPr lang="en-US" sz="1400" b="1" dirty="0"/>
          </a:p>
          <a:p>
            <a:pPr>
              <a:lnSpc>
                <a:spcPct val="90000"/>
              </a:lnSpc>
            </a:pPr>
            <a:r>
              <a:rPr lang="en-US" sz="2400" b="1" dirty="0"/>
              <a:t>Class IV</a:t>
            </a:r>
            <a:r>
              <a:rPr lang="en-US" sz="2400" dirty="0"/>
              <a:t> – High power – specific controls recommended</a:t>
            </a:r>
          </a:p>
        </p:txBody>
      </p:sp>
    </p:spTree>
    <p:extLst>
      <p:ext uri="{BB962C8B-B14F-4D97-AF65-F5344CB8AC3E}">
        <p14:creationId xmlns:p14="http://schemas.microsoft.com/office/powerpoint/2010/main" val="73190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OSHA Technical Manual (OTM)</a:t>
            </a:r>
          </a:p>
        </p:txBody>
      </p:sp>
      <p:sp>
        <p:nvSpPr>
          <p:cNvPr id="4099" name="Rectangle 3"/>
          <p:cNvSpPr>
            <a:spLocks noGrp="1" noChangeArrowheads="1"/>
          </p:cNvSpPr>
          <p:nvPr>
            <p:ph type="body" idx="1"/>
          </p:nvPr>
        </p:nvSpPr>
        <p:spPr>
          <a:xfrm>
            <a:off x="609600" y="1143000"/>
            <a:ext cx="7924800" cy="4525963"/>
          </a:xfrm>
        </p:spPr>
        <p:txBody>
          <a:bodyPr/>
          <a:lstStyle/>
          <a:p>
            <a:pPr>
              <a:buSzPct val="90000"/>
            </a:pPr>
            <a:r>
              <a:rPr lang="en-US" dirty="0"/>
              <a:t>Content is based on currently available research publications, OSHA standards, and consensus standards</a:t>
            </a:r>
          </a:p>
        </p:txBody>
      </p:sp>
      <p:pic>
        <p:nvPicPr>
          <p:cNvPr id="6" name="Picture 5">
            <a:extLst>
              <a:ext uri="{FF2B5EF4-FFF2-40B4-BE49-F238E27FC236}">
                <a16:creationId xmlns:a16="http://schemas.microsoft.com/office/drawing/2014/main" id="{20E3F7E4-06D1-48A8-BAB2-290DD5264426}"/>
              </a:ext>
            </a:extLst>
          </p:cNvPr>
          <p:cNvPicPr>
            <a:picLocks noChangeAspect="1"/>
          </p:cNvPicPr>
          <p:nvPr/>
        </p:nvPicPr>
        <p:blipFill>
          <a:blip r:embed="rId3"/>
          <a:stretch>
            <a:fillRect/>
          </a:stretch>
        </p:blipFill>
        <p:spPr>
          <a:xfrm>
            <a:off x="1913132" y="2590800"/>
            <a:ext cx="5317736" cy="3332916"/>
          </a:xfrm>
          <a:prstGeom prst="rect">
            <a:avLst/>
          </a:prstGeom>
        </p:spPr>
      </p:pic>
    </p:spTree>
    <p:extLst>
      <p:ext uri="{BB962C8B-B14F-4D97-AF65-F5344CB8AC3E}">
        <p14:creationId xmlns:p14="http://schemas.microsoft.com/office/powerpoint/2010/main" val="75514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Investigational Guidelines</a:t>
            </a:r>
          </a:p>
        </p:txBody>
      </p:sp>
      <p:sp>
        <p:nvSpPr>
          <p:cNvPr id="31747" name="Rectangle 3"/>
          <p:cNvSpPr>
            <a:spLocks noGrp="1" noChangeArrowheads="1"/>
          </p:cNvSpPr>
          <p:nvPr>
            <p:ph type="body" idx="1"/>
          </p:nvPr>
        </p:nvSpPr>
        <p:spPr>
          <a:xfrm>
            <a:off x="609600" y="1143000"/>
            <a:ext cx="7924800" cy="4800600"/>
          </a:xfrm>
        </p:spPr>
        <p:txBody>
          <a:bodyPr/>
          <a:lstStyle/>
          <a:p>
            <a:pPr>
              <a:lnSpc>
                <a:spcPct val="90000"/>
              </a:lnSpc>
            </a:pPr>
            <a:r>
              <a:rPr lang="en-US" sz="2400" dirty="0"/>
              <a:t>American National Standards Institute (ANSI)</a:t>
            </a:r>
          </a:p>
          <a:p>
            <a:pPr>
              <a:lnSpc>
                <a:spcPct val="90000"/>
              </a:lnSpc>
            </a:pPr>
            <a:endParaRPr lang="en-US" sz="2400" dirty="0"/>
          </a:p>
          <a:p>
            <a:pPr>
              <a:lnSpc>
                <a:spcPct val="90000"/>
              </a:lnSpc>
            </a:pPr>
            <a:r>
              <a:rPr lang="en-US" sz="2400" dirty="0"/>
              <a:t>Center for Devices and Radiological Health (CDRH)</a:t>
            </a:r>
          </a:p>
          <a:p>
            <a:pPr>
              <a:lnSpc>
                <a:spcPct val="90000"/>
              </a:lnSpc>
            </a:pPr>
            <a:endParaRPr lang="en-US" sz="2400" dirty="0"/>
          </a:p>
          <a:p>
            <a:pPr>
              <a:lnSpc>
                <a:spcPct val="90000"/>
              </a:lnSpc>
            </a:pPr>
            <a:r>
              <a:rPr lang="en-US" sz="2400" dirty="0"/>
              <a:t>Food and Drug Administration (FDA)</a:t>
            </a:r>
          </a:p>
          <a:p>
            <a:pPr>
              <a:lnSpc>
                <a:spcPct val="90000"/>
              </a:lnSpc>
            </a:pPr>
            <a:endParaRPr lang="en-US" sz="2400" dirty="0"/>
          </a:p>
          <a:p>
            <a:pPr>
              <a:lnSpc>
                <a:spcPct val="90000"/>
              </a:lnSpc>
            </a:pPr>
            <a:r>
              <a:rPr lang="en-US" sz="2400" dirty="0"/>
              <a:t>Occupational Safety and Health Administration (OSHA)</a:t>
            </a:r>
          </a:p>
          <a:p>
            <a:pPr>
              <a:lnSpc>
                <a:spcPct val="90000"/>
              </a:lnSpc>
            </a:pPr>
            <a:endParaRPr lang="en-US" sz="2400" dirty="0"/>
          </a:p>
          <a:p>
            <a:pPr>
              <a:lnSpc>
                <a:spcPct val="90000"/>
              </a:lnSpc>
            </a:pPr>
            <a:r>
              <a:rPr lang="en-US" sz="2400" dirty="0"/>
              <a:t>Council of Radiation Control Program Directors (CRCPD)</a:t>
            </a:r>
          </a:p>
        </p:txBody>
      </p:sp>
    </p:spTree>
    <p:extLst>
      <p:ext uri="{BB962C8B-B14F-4D97-AF65-F5344CB8AC3E}">
        <p14:creationId xmlns:p14="http://schemas.microsoft.com/office/powerpoint/2010/main" val="427475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OSHA Regulatory Practice</a:t>
            </a:r>
          </a:p>
        </p:txBody>
      </p:sp>
      <p:sp>
        <p:nvSpPr>
          <p:cNvPr id="32771" name="Rectangle 3"/>
          <p:cNvSpPr>
            <a:spLocks noGrp="1" noChangeArrowheads="1"/>
          </p:cNvSpPr>
          <p:nvPr>
            <p:ph type="body" idx="1"/>
          </p:nvPr>
        </p:nvSpPr>
        <p:spPr>
          <a:xfrm>
            <a:off x="609600" y="1143000"/>
            <a:ext cx="7924800" cy="4191000"/>
          </a:xfrm>
        </p:spPr>
        <p:txBody>
          <a:bodyPr/>
          <a:lstStyle/>
          <a:p>
            <a:r>
              <a:rPr lang="en-US" b="1" dirty="0"/>
              <a:t>29 CFR 1926.54</a:t>
            </a:r>
          </a:p>
          <a:p>
            <a:pPr marL="862013" lvl="1" indent="-404813"/>
            <a:endParaRPr lang="en-US" sz="1200" dirty="0"/>
          </a:p>
          <a:p>
            <a:pPr marL="862013" lvl="1" indent="-404813"/>
            <a:r>
              <a:rPr lang="en-US" dirty="0"/>
              <a:t>Non-ionizing Radiation</a:t>
            </a:r>
          </a:p>
          <a:p>
            <a:endParaRPr lang="en-US" b="1" dirty="0"/>
          </a:p>
          <a:p>
            <a:r>
              <a:rPr lang="en-US" b="1" dirty="0"/>
              <a:t>29 CFR 1926.102(b)(2)</a:t>
            </a:r>
            <a:r>
              <a:rPr lang="en-US" dirty="0"/>
              <a:t>  </a:t>
            </a:r>
          </a:p>
          <a:p>
            <a:pPr marL="862013" lvl="1" indent="-404813"/>
            <a:endParaRPr lang="en-US" sz="1200" dirty="0"/>
          </a:p>
          <a:p>
            <a:pPr marL="862013" lvl="1" indent="-404813"/>
            <a:r>
              <a:rPr lang="en-US" dirty="0"/>
              <a:t>Laser Eye &amp; Face Protection </a:t>
            </a:r>
          </a:p>
          <a:p>
            <a:pPr marL="862013" lvl="1" indent="-404813">
              <a:buFont typeface="Symbol" pitchFamily="18" charset="2"/>
              <a:buNone/>
            </a:pPr>
            <a:endParaRPr lang="en-US" b="1" dirty="0"/>
          </a:p>
          <a:p>
            <a:pPr marL="862013" lvl="1" indent="-404813">
              <a:buFont typeface="Symbol" pitchFamily="18" charset="2"/>
              <a:buNone/>
            </a:pPr>
            <a:endParaRPr lang="en-US" b="1" dirty="0"/>
          </a:p>
          <a:p>
            <a:pPr marL="862013" lvl="1" indent="-404813">
              <a:buFont typeface="Symbol" pitchFamily="18" charset="2"/>
              <a:buNone/>
            </a:pPr>
            <a:r>
              <a:rPr lang="en-US" b="1" dirty="0"/>
              <a:t>Note:  OSHA citations are issued by invoking</a:t>
            </a:r>
          </a:p>
          <a:p>
            <a:pPr marL="862013" lvl="1" indent="-404813">
              <a:buFont typeface="Symbol" pitchFamily="18" charset="2"/>
              <a:buNone/>
            </a:pPr>
            <a:r>
              <a:rPr lang="en-US" b="1" dirty="0"/>
              <a:t>            General Duty Clause</a:t>
            </a:r>
          </a:p>
        </p:txBody>
      </p:sp>
    </p:spTree>
    <p:extLst>
      <p:ext uri="{BB962C8B-B14F-4D97-AF65-F5344CB8AC3E}">
        <p14:creationId xmlns:p14="http://schemas.microsoft.com/office/powerpoint/2010/main" val="3877577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609600" y="1143000"/>
            <a:ext cx="7924800" cy="4106863"/>
          </a:xfrm>
        </p:spPr>
        <p:txBody>
          <a:bodyPr/>
          <a:lstStyle/>
          <a:p>
            <a:r>
              <a:rPr lang="en-US" b="1" dirty="0"/>
              <a:t>Legionnaires’ Disease</a:t>
            </a:r>
          </a:p>
          <a:p>
            <a:pPr lvl="1"/>
            <a:endParaRPr lang="en-US" sz="1200" dirty="0"/>
          </a:p>
          <a:p>
            <a:pPr lvl="1"/>
            <a:r>
              <a:rPr lang="en-US" dirty="0"/>
              <a:t>Disease recognition</a:t>
            </a:r>
          </a:p>
          <a:p>
            <a:pPr lvl="1"/>
            <a:endParaRPr lang="en-US" sz="1000" dirty="0"/>
          </a:p>
          <a:p>
            <a:pPr lvl="1"/>
            <a:r>
              <a:rPr lang="en-US" dirty="0"/>
              <a:t>Source identification</a:t>
            </a:r>
          </a:p>
          <a:p>
            <a:pPr lvl="1"/>
            <a:endParaRPr lang="en-US" sz="1000" dirty="0"/>
          </a:p>
          <a:p>
            <a:pPr lvl="1"/>
            <a:r>
              <a:rPr lang="en-US" dirty="0"/>
              <a:t>Investigation protocol</a:t>
            </a:r>
          </a:p>
          <a:p>
            <a:pPr lvl="1"/>
            <a:endParaRPr lang="en-US" sz="1000" dirty="0"/>
          </a:p>
          <a:p>
            <a:pPr lvl="1"/>
            <a:r>
              <a:rPr lang="en-US" dirty="0"/>
              <a:t>Controls</a:t>
            </a:r>
          </a:p>
        </p:txBody>
      </p:sp>
      <p:sp>
        <p:nvSpPr>
          <p:cNvPr id="33795" name="Rectangle 6"/>
          <p:cNvSpPr>
            <a:spLocks noGrp="1" noChangeArrowheads="1"/>
          </p:cNvSpPr>
          <p:nvPr>
            <p:ph type="title"/>
          </p:nvPr>
        </p:nvSpPr>
        <p:spPr>
          <a:noFill/>
        </p:spPr>
        <p:txBody>
          <a:bodyPr/>
          <a:lstStyle/>
          <a:p>
            <a:r>
              <a:rPr lang="en-US"/>
              <a:t>Section III: Chapter 7</a:t>
            </a:r>
          </a:p>
        </p:txBody>
      </p:sp>
    </p:spTree>
    <p:extLst>
      <p:ext uri="{BB962C8B-B14F-4D97-AF65-F5344CB8AC3E}">
        <p14:creationId xmlns:p14="http://schemas.microsoft.com/office/powerpoint/2010/main" val="2702866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otm_v_3fig01"/>
          <p:cNvPicPr>
            <a:picLocks noChangeAspect="1" noChangeArrowheads="1"/>
          </p:cNvPicPr>
          <p:nvPr/>
        </p:nvPicPr>
        <p:blipFill>
          <a:blip r:embed="rId2" cstate="print"/>
          <a:srcRect/>
          <a:stretch>
            <a:fillRect/>
          </a:stretch>
        </p:blipFill>
        <p:spPr bwMode="auto">
          <a:xfrm>
            <a:off x="838200" y="2590800"/>
            <a:ext cx="7620000" cy="3302000"/>
          </a:xfrm>
          <a:prstGeom prst="rect">
            <a:avLst/>
          </a:prstGeom>
          <a:noFill/>
          <a:ln w="9525">
            <a:noFill/>
            <a:miter lim="800000"/>
            <a:headEnd/>
            <a:tailEnd/>
          </a:ln>
        </p:spPr>
      </p:pic>
      <p:sp>
        <p:nvSpPr>
          <p:cNvPr id="34819" name="Rectangle 4"/>
          <p:cNvSpPr>
            <a:spLocks noChangeArrowheads="1"/>
          </p:cNvSpPr>
          <p:nvPr/>
        </p:nvSpPr>
        <p:spPr bwMode="auto">
          <a:xfrm>
            <a:off x="609600" y="1143000"/>
            <a:ext cx="7924800" cy="1311275"/>
          </a:xfrm>
          <a:prstGeom prst="rect">
            <a:avLst/>
          </a:prstGeom>
          <a:noFill/>
          <a:ln w="12700">
            <a:noFill/>
            <a:miter lim="800000"/>
            <a:headEnd type="none" w="sm" len="sm"/>
            <a:tailEnd type="none" w="sm" len="sm"/>
          </a:ln>
        </p:spPr>
        <p:txBody>
          <a:bodyPr>
            <a:spAutoFit/>
          </a:bodyPr>
          <a:lstStyle/>
          <a:p>
            <a:pPr marL="293688" indent="-293688">
              <a:buClr>
                <a:srgbClr val="910046"/>
              </a:buClr>
              <a:buSzPct val="85000"/>
              <a:buFont typeface="Wingdings" pitchFamily="2" charset="2"/>
              <a:buChar char="l"/>
            </a:pPr>
            <a:r>
              <a:rPr lang="en-US" sz="2800" b="1" u="none" dirty="0">
                <a:latin typeface="Arial" charset="0"/>
              </a:rPr>
              <a:t>Controlling Lead Exposures in the Construction Industry:</a:t>
            </a:r>
          </a:p>
          <a:p>
            <a:pPr marL="685800" lvl="1" indent="-228600">
              <a:buClr>
                <a:schemeClr val="tx2"/>
              </a:buClr>
              <a:buSzPct val="85000"/>
              <a:buFont typeface="Symbol" pitchFamily="18" charset="2"/>
              <a:buChar char="-"/>
            </a:pPr>
            <a:r>
              <a:rPr lang="en-US" sz="2400" b="1" u="none" dirty="0">
                <a:latin typeface="Arial" charset="0"/>
              </a:rPr>
              <a:t>Engineering and Work Practice Controls</a:t>
            </a:r>
          </a:p>
        </p:txBody>
      </p:sp>
      <p:sp>
        <p:nvSpPr>
          <p:cNvPr id="34820" name="Rectangle 6"/>
          <p:cNvSpPr>
            <a:spLocks noGrp="1" noChangeArrowheads="1"/>
          </p:cNvSpPr>
          <p:nvPr>
            <p:ph type="title"/>
          </p:nvPr>
        </p:nvSpPr>
        <p:spPr>
          <a:noFill/>
        </p:spPr>
        <p:txBody>
          <a:bodyPr/>
          <a:lstStyle/>
          <a:p>
            <a:r>
              <a:rPr lang="en-US"/>
              <a:t>Section V: Chapter 3</a:t>
            </a:r>
          </a:p>
        </p:txBody>
      </p:sp>
    </p:spTree>
    <p:extLst>
      <p:ext uri="{BB962C8B-B14F-4D97-AF65-F5344CB8AC3E}">
        <p14:creationId xmlns:p14="http://schemas.microsoft.com/office/powerpoint/2010/main" val="727760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Types of Construction Activities</a:t>
            </a:r>
          </a:p>
        </p:txBody>
      </p:sp>
      <p:sp>
        <p:nvSpPr>
          <p:cNvPr id="35843" name="Rectangle 3"/>
          <p:cNvSpPr>
            <a:spLocks noGrp="1" noChangeArrowheads="1"/>
          </p:cNvSpPr>
          <p:nvPr>
            <p:ph type="body" idx="1"/>
          </p:nvPr>
        </p:nvSpPr>
        <p:spPr>
          <a:xfrm>
            <a:off x="609600" y="1143000"/>
            <a:ext cx="7924800" cy="4648200"/>
          </a:xfrm>
        </p:spPr>
        <p:txBody>
          <a:bodyPr/>
          <a:lstStyle/>
          <a:p>
            <a:r>
              <a:rPr lang="en-US" sz="2400" dirty="0"/>
              <a:t>Abrasive blasting</a:t>
            </a:r>
          </a:p>
          <a:p>
            <a:pPr lvl="1"/>
            <a:r>
              <a:rPr lang="en-US" dirty="0"/>
              <a:t>Bridges, tanks, towers, etc.</a:t>
            </a:r>
          </a:p>
          <a:p>
            <a:endParaRPr lang="en-US" sz="1400" dirty="0"/>
          </a:p>
          <a:p>
            <a:r>
              <a:rPr lang="en-US" sz="2400" dirty="0"/>
              <a:t>Welding, Burning and Torch Cutting</a:t>
            </a:r>
          </a:p>
          <a:p>
            <a:pPr lvl="1"/>
            <a:r>
              <a:rPr lang="en-US" dirty="0"/>
              <a:t>Highway/Railroad Bridge Rehabilitation	</a:t>
            </a:r>
          </a:p>
          <a:p>
            <a:endParaRPr lang="en-US" sz="1200" dirty="0"/>
          </a:p>
          <a:p>
            <a:r>
              <a:rPr lang="en-US" sz="2400" dirty="0"/>
              <a:t>Spray painting with Lead- Based Paint</a:t>
            </a:r>
          </a:p>
          <a:p>
            <a:pPr lvl="1"/>
            <a:r>
              <a:rPr lang="en-US" dirty="0"/>
              <a:t>Red lead primers</a:t>
            </a:r>
          </a:p>
          <a:p>
            <a:endParaRPr lang="en-US" sz="1200" dirty="0"/>
          </a:p>
          <a:p>
            <a:r>
              <a:rPr lang="en-US" sz="2400" dirty="0"/>
              <a:t>Manual Scraping and Sanding of Lead-Based Paints</a:t>
            </a:r>
          </a:p>
          <a:p>
            <a:endParaRPr lang="en-US" sz="1200" dirty="0"/>
          </a:p>
          <a:p>
            <a:r>
              <a:rPr lang="en-US" sz="2400" dirty="0"/>
              <a:t>Demolition</a:t>
            </a:r>
          </a:p>
          <a:p>
            <a:endParaRPr lang="en-US" sz="1200" dirty="0"/>
          </a:p>
          <a:p>
            <a:r>
              <a:rPr lang="en-US" sz="2400" dirty="0"/>
              <a:t>Other</a:t>
            </a:r>
            <a:endParaRPr lang="en-US" dirty="0"/>
          </a:p>
        </p:txBody>
      </p:sp>
    </p:spTree>
    <p:extLst>
      <p:ext uri="{BB962C8B-B14F-4D97-AF65-F5344CB8AC3E}">
        <p14:creationId xmlns:p14="http://schemas.microsoft.com/office/powerpoint/2010/main" val="698777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647700" y="1127760"/>
            <a:ext cx="4000500" cy="4495800"/>
          </a:xfrm>
        </p:spPr>
        <p:txBody>
          <a:bodyPr/>
          <a:lstStyle/>
          <a:p>
            <a:r>
              <a:rPr lang="en-US" dirty="0"/>
              <a:t>Engineering Control</a:t>
            </a:r>
          </a:p>
          <a:p>
            <a:endParaRPr lang="en-US" sz="1000" dirty="0"/>
          </a:p>
          <a:p>
            <a:pPr lvl="1"/>
            <a:r>
              <a:rPr lang="en-US" dirty="0"/>
              <a:t>Ventilation</a:t>
            </a:r>
          </a:p>
          <a:p>
            <a:pPr lvl="1"/>
            <a:endParaRPr lang="en-US" sz="1000" dirty="0"/>
          </a:p>
          <a:p>
            <a:pPr lvl="1"/>
            <a:r>
              <a:rPr lang="en-US" dirty="0"/>
              <a:t>Isolation</a:t>
            </a:r>
          </a:p>
          <a:p>
            <a:pPr marL="0" indent="0">
              <a:buNone/>
            </a:pPr>
            <a:endParaRPr lang="en-US" sz="1000" dirty="0"/>
          </a:p>
          <a:p>
            <a:r>
              <a:rPr lang="en-US" dirty="0"/>
              <a:t>Work Practice Control</a:t>
            </a:r>
          </a:p>
          <a:p>
            <a:endParaRPr lang="en-US" sz="1000" dirty="0"/>
          </a:p>
          <a:p>
            <a:pPr lvl="1"/>
            <a:r>
              <a:rPr lang="en-US" dirty="0"/>
              <a:t>Housekeeping</a:t>
            </a:r>
          </a:p>
          <a:p>
            <a:pPr lvl="1"/>
            <a:endParaRPr lang="en-US" sz="1000" dirty="0"/>
          </a:p>
          <a:p>
            <a:pPr lvl="1"/>
            <a:r>
              <a:rPr lang="en-US" dirty="0"/>
              <a:t>Change Areas</a:t>
            </a:r>
          </a:p>
          <a:p>
            <a:pPr lvl="1"/>
            <a:endParaRPr lang="en-US" sz="1000" dirty="0"/>
          </a:p>
          <a:p>
            <a:pPr lvl="1"/>
            <a:r>
              <a:rPr lang="en-US" dirty="0"/>
              <a:t>Other</a:t>
            </a:r>
          </a:p>
        </p:txBody>
      </p:sp>
      <p:sp>
        <p:nvSpPr>
          <p:cNvPr id="36867" name="Rectangle 5"/>
          <p:cNvSpPr>
            <a:spLocks noGrp="1" noChangeArrowheads="1"/>
          </p:cNvSpPr>
          <p:nvPr>
            <p:ph type="title"/>
          </p:nvPr>
        </p:nvSpPr>
        <p:spPr>
          <a:xfrm>
            <a:off x="609600" y="381000"/>
            <a:ext cx="8229600" cy="487363"/>
          </a:xfrm>
          <a:noFill/>
        </p:spPr>
        <p:txBody>
          <a:bodyPr/>
          <a:lstStyle/>
          <a:p>
            <a:r>
              <a:rPr lang="en-US" sz="3200"/>
              <a:t>Engineering &amp;Work Practice Controls</a:t>
            </a:r>
          </a:p>
        </p:txBody>
      </p:sp>
      <p:sp>
        <p:nvSpPr>
          <p:cNvPr id="4" name="Rectangle 3"/>
          <p:cNvSpPr txBox="1">
            <a:spLocks noChangeArrowheads="1"/>
          </p:cNvSpPr>
          <p:nvPr/>
        </p:nvSpPr>
        <p:spPr bwMode="auto">
          <a:xfrm>
            <a:off x="4495800" y="1219200"/>
            <a:ext cx="381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sz="1000" u="none" kern="0" dirty="0"/>
          </a:p>
          <a:p>
            <a:endParaRPr lang="en-US" sz="1000" u="none" kern="0" dirty="0"/>
          </a:p>
          <a:p>
            <a:endParaRPr lang="en-US" sz="1000" u="none" kern="0" dirty="0"/>
          </a:p>
          <a:p>
            <a:pPr lvl="1"/>
            <a:r>
              <a:rPr lang="en-US" u="none" kern="0" dirty="0"/>
              <a:t>Substitution</a:t>
            </a:r>
          </a:p>
          <a:p>
            <a:pPr lvl="1"/>
            <a:endParaRPr lang="en-US" sz="1000" u="none" kern="0" dirty="0"/>
          </a:p>
          <a:p>
            <a:pPr lvl="1"/>
            <a:endParaRPr lang="en-US" sz="1000" u="none" kern="0" dirty="0"/>
          </a:p>
          <a:p>
            <a:pPr marL="0" indent="0">
              <a:buFont typeface="Wingdings" panose="05000000000000000000" pitchFamily="2" charset="2"/>
              <a:buNone/>
            </a:pPr>
            <a:endParaRPr lang="en-US" sz="1000" u="none" kern="0" dirty="0"/>
          </a:p>
          <a:p>
            <a:pPr marL="0" indent="0">
              <a:buFont typeface="Wingdings" panose="05000000000000000000" pitchFamily="2" charset="2"/>
              <a:buNone/>
            </a:pPr>
            <a:endParaRPr lang="en-US" sz="1000" u="none" kern="0" dirty="0"/>
          </a:p>
          <a:p>
            <a:pPr marL="0" indent="0">
              <a:buFont typeface="Wingdings" panose="05000000000000000000" pitchFamily="2" charset="2"/>
              <a:buNone/>
            </a:pPr>
            <a:endParaRPr lang="en-US" sz="1000" u="none" kern="0" dirty="0"/>
          </a:p>
          <a:p>
            <a:pPr lvl="1"/>
            <a:endParaRPr lang="en-US" u="none" kern="0" dirty="0"/>
          </a:p>
          <a:p>
            <a:pPr lvl="1"/>
            <a:endParaRPr lang="en-US" sz="1000" u="none" kern="0" dirty="0"/>
          </a:p>
          <a:p>
            <a:pPr lvl="1"/>
            <a:r>
              <a:rPr lang="en-US" u="none" kern="0" dirty="0"/>
              <a:t>Personal Hygiene</a:t>
            </a:r>
          </a:p>
          <a:p>
            <a:pPr lvl="1"/>
            <a:endParaRPr lang="en-US" sz="1000" u="none" kern="0" dirty="0"/>
          </a:p>
          <a:p>
            <a:pPr lvl="1"/>
            <a:r>
              <a:rPr lang="en-US" u="none" kern="0" dirty="0"/>
              <a:t>Showers</a:t>
            </a:r>
          </a:p>
          <a:p>
            <a:pPr lvl="1"/>
            <a:endParaRPr lang="en-US" sz="1000" u="none" kern="0" dirty="0"/>
          </a:p>
          <a:p>
            <a:pPr marL="457200" lvl="1" indent="0">
              <a:buNone/>
            </a:pPr>
            <a:endParaRPr lang="en-US" u="none" kern="0" dirty="0"/>
          </a:p>
        </p:txBody>
      </p:sp>
    </p:spTree>
    <p:extLst>
      <p:ext uri="{BB962C8B-B14F-4D97-AF65-F5344CB8AC3E}">
        <p14:creationId xmlns:p14="http://schemas.microsoft.com/office/powerpoint/2010/main" val="2274794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Section VI</a:t>
            </a:r>
          </a:p>
        </p:txBody>
      </p:sp>
      <p:sp>
        <p:nvSpPr>
          <p:cNvPr id="37891" name="Rectangle 3"/>
          <p:cNvSpPr>
            <a:spLocks noGrp="1" noChangeArrowheads="1"/>
          </p:cNvSpPr>
          <p:nvPr>
            <p:ph type="body" idx="1"/>
          </p:nvPr>
        </p:nvSpPr>
        <p:spPr>
          <a:xfrm>
            <a:off x="609600" y="1143000"/>
            <a:ext cx="7924800" cy="3733800"/>
          </a:xfrm>
        </p:spPr>
        <p:txBody>
          <a:bodyPr/>
          <a:lstStyle/>
          <a:p>
            <a:r>
              <a:rPr lang="en-US" b="1" dirty="0"/>
              <a:t>Health Care Facilities</a:t>
            </a:r>
          </a:p>
          <a:p>
            <a:pPr lvl="1"/>
            <a:r>
              <a:rPr lang="en-US" b="1" dirty="0"/>
              <a:t>Chapter 1:</a:t>
            </a:r>
            <a:r>
              <a:rPr lang="en-US" dirty="0"/>
              <a:t>  Hospital Investigations</a:t>
            </a:r>
          </a:p>
          <a:p>
            <a:pPr lvl="1"/>
            <a:endParaRPr lang="en-US" sz="1000" dirty="0"/>
          </a:p>
          <a:p>
            <a:pPr lvl="1"/>
            <a:r>
              <a:rPr lang="en-US" b="1" dirty="0"/>
              <a:t>Chapter 2:</a:t>
            </a:r>
            <a:r>
              <a:rPr lang="en-US" dirty="0"/>
              <a:t>  Controlling Occupational Exposure to Hazardous Drugs</a:t>
            </a:r>
          </a:p>
        </p:txBody>
      </p:sp>
      <p:grpSp>
        <p:nvGrpSpPr>
          <p:cNvPr id="4" name="Group 3"/>
          <p:cNvGrpSpPr/>
          <p:nvPr/>
        </p:nvGrpSpPr>
        <p:grpSpPr>
          <a:xfrm>
            <a:off x="4343400" y="2819400"/>
            <a:ext cx="3962400" cy="2971800"/>
            <a:chOff x="4343400" y="2819400"/>
            <a:chExt cx="3962400" cy="297180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819400"/>
              <a:ext cx="3962400" cy="2971800"/>
            </a:xfrm>
            <a:prstGeom prst="rect">
              <a:avLst/>
            </a:prstGeom>
          </p:spPr>
        </p:pic>
        <p:sp>
          <p:nvSpPr>
            <p:cNvPr id="3" name="TextBox 2"/>
            <p:cNvSpPr txBox="1"/>
            <p:nvPr/>
          </p:nvSpPr>
          <p:spPr>
            <a:xfrm>
              <a:off x="6858000" y="5575756"/>
              <a:ext cx="1143000" cy="215444"/>
            </a:xfrm>
            <a:prstGeom prst="rect">
              <a:avLst/>
            </a:prstGeom>
            <a:noFill/>
          </p:spPr>
          <p:txBody>
            <a:bodyPr wrap="square" rtlCol="0">
              <a:spAutoFit/>
            </a:bodyPr>
            <a:lstStyle/>
            <a:p>
              <a:r>
                <a:rPr lang="en-US" sz="800" u="none" dirty="0"/>
                <a:t>NCDOL Photo Library</a:t>
              </a:r>
            </a:p>
          </p:txBody>
        </p:sp>
      </p:grpSp>
    </p:spTree>
    <p:extLst>
      <p:ext uri="{BB962C8B-B14F-4D97-AF65-F5344CB8AC3E}">
        <p14:creationId xmlns:p14="http://schemas.microsoft.com/office/powerpoint/2010/main" val="38600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Hospital Investigations</a:t>
            </a:r>
          </a:p>
        </p:txBody>
      </p:sp>
      <p:sp>
        <p:nvSpPr>
          <p:cNvPr id="38915" name="Rectangle 3"/>
          <p:cNvSpPr>
            <a:spLocks noGrp="1" noChangeArrowheads="1"/>
          </p:cNvSpPr>
          <p:nvPr>
            <p:ph type="body" idx="1"/>
          </p:nvPr>
        </p:nvSpPr>
        <p:spPr>
          <a:xfrm>
            <a:off x="609600" y="1143000"/>
            <a:ext cx="7927975" cy="4495800"/>
          </a:xfrm>
        </p:spPr>
        <p:txBody>
          <a:bodyPr/>
          <a:lstStyle/>
          <a:p>
            <a:pPr>
              <a:lnSpc>
                <a:spcPct val="90000"/>
              </a:lnSpc>
            </a:pPr>
            <a:r>
              <a:rPr lang="en-US" dirty="0"/>
              <a:t>Typical hazards and health effects</a:t>
            </a:r>
          </a:p>
          <a:p>
            <a:pPr lvl="1">
              <a:lnSpc>
                <a:spcPct val="90000"/>
              </a:lnSpc>
            </a:pPr>
            <a:r>
              <a:rPr lang="en-US" dirty="0"/>
              <a:t>Biological, Chemical &amp; Physical Agents</a:t>
            </a:r>
          </a:p>
          <a:p>
            <a:pPr>
              <a:lnSpc>
                <a:spcPct val="90000"/>
              </a:lnSpc>
            </a:pPr>
            <a:endParaRPr lang="en-US" dirty="0"/>
          </a:p>
          <a:p>
            <a:pPr>
              <a:lnSpc>
                <a:spcPct val="90000"/>
              </a:lnSpc>
            </a:pPr>
            <a:r>
              <a:rPr lang="en-US" dirty="0"/>
              <a:t>Investigation guidelines</a:t>
            </a:r>
          </a:p>
          <a:p>
            <a:pPr lvl="1">
              <a:lnSpc>
                <a:spcPct val="90000"/>
              </a:lnSpc>
            </a:pPr>
            <a:r>
              <a:rPr lang="en-US" dirty="0"/>
              <a:t>OSHA 300 logs</a:t>
            </a:r>
          </a:p>
          <a:p>
            <a:pPr lvl="1">
              <a:lnSpc>
                <a:spcPct val="90000"/>
              </a:lnSpc>
            </a:pPr>
            <a:r>
              <a:rPr lang="en-US" dirty="0"/>
              <a:t>Hospital Safety Program</a:t>
            </a:r>
          </a:p>
          <a:p>
            <a:pPr lvl="1">
              <a:lnSpc>
                <a:spcPct val="90000"/>
              </a:lnSpc>
            </a:pPr>
            <a:r>
              <a:rPr lang="en-US" dirty="0" err="1"/>
              <a:t>Walkaround</a:t>
            </a:r>
            <a:r>
              <a:rPr lang="en-US" dirty="0"/>
              <a:t>/Informal Interviews</a:t>
            </a:r>
          </a:p>
          <a:p>
            <a:pPr lvl="1">
              <a:lnSpc>
                <a:spcPct val="90000"/>
              </a:lnSpc>
            </a:pPr>
            <a:r>
              <a:rPr lang="en-US" dirty="0"/>
              <a:t>Screening/ IH Sampling</a:t>
            </a:r>
          </a:p>
          <a:p>
            <a:pPr>
              <a:lnSpc>
                <a:spcPct val="90000"/>
              </a:lnSpc>
            </a:pPr>
            <a:endParaRPr lang="en-US" dirty="0"/>
          </a:p>
          <a:p>
            <a:pPr>
              <a:lnSpc>
                <a:spcPct val="90000"/>
              </a:lnSpc>
            </a:pPr>
            <a:r>
              <a:rPr lang="en-US" dirty="0"/>
              <a:t>Controls and prevention</a:t>
            </a:r>
          </a:p>
          <a:p>
            <a:pPr lvl="1">
              <a:lnSpc>
                <a:spcPct val="90000"/>
              </a:lnSpc>
            </a:pPr>
            <a:r>
              <a:rPr lang="en-US" dirty="0"/>
              <a:t>Engineering (</a:t>
            </a:r>
            <a:r>
              <a:rPr lang="en-US" dirty="0" err="1"/>
              <a:t>eg</a:t>
            </a:r>
            <a:r>
              <a:rPr lang="en-US" dirty="0"/>
              <a:t>.,Ventilation)</a:t>
            </a:r>
          </a:p>
          <a:p>
            <a:pPr lvl="1">
              <a:lnSpc>
                <a:spcPct val="90000"/>
              </a:lnSpc>
            </a:pPr>
            <a:r>
              <a:rPr lang="en-US" dirty="0" err="1"/>
              <a:t>Workpractices</a:t>
            </a:r>
            <a:endParaRPr lang="en-US" dirty="0"/>
          </a:p>
          <a:p>
            <a:pPr lvl="1">
              <a:lnSpc>
                <a:spcPct val="90000"/>
              </a:lnSpc>
            </a:pPr>
            <a:r>
              <a:rPr lang="en-US" dirty="0"/>
              <a:t>Personal Protective Equipment (PPE)</a:t>
            </a:r>
          </a:p>
          <a:p>
            <a:pPr lvl="1">
              <a:lnSpc>
                <a:spcPct val="90000"/>
              </a:lnSpc>
            </a:pPr>
            <a:endParaRPr lang="en-US" dirty="0"/>
          </a:p>
        </p:txBody>
      </p:sp>
      <p:grpSp>
        <p:nvGrpSpPr>
          <p:cNvPr id="4" name="Group 3"/>
          <p:cNvGrpSpPr/>
          <p:nvPr/>
        </p:nvGrpSpPr>
        <p:grpSpPr>
          <a:xfrm>
            <a:off x="5991224" y="2209800"/>
            <a:ext cx="2238375" cy="2920998"/>
            <a:chOff x="5991224" y="2209800"/>
            <a:chExt cx="2238375" cy="292099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850" y="2209800"/>
              <a:ext cx="2190749" cy="2920998"/>
            </a:xfrm>
            <a:prstGeom prst="rect">
              <a:avLst/>
            </a:prstGeom>
          </p:spPr>
        </p:pic>
        <p:sp>
          <p:nvSpPr>
            <p:cNvPr id="3" name="TextBox 2"/>
            <p:cNvSpPr txBox="1"/>
            <p:nvPr/>
          </p:nvSpPr>
          <p:spPr>
            <a:xfrm>
              <a:off x="5991224" y="2209800"/>
              <a:ext cx="1143000" cy="215444"/>
            </a:xfrm>
            <a:prstGeom prst="rect">
              <a:avLst/>
            </a:prstGeom>
            <a:noFill/>
          </p:spPr>
          <p:txBody>
            <a:bodyPr wrap="square" rtlCol="0">
              <a:spAutoFit/>
            </a:bodyPr>
            <a:lstStyle/>
            <a:p>
              <a:r>
                <a:rPr lang="en-US" sz="800" u="none" dirty="0"/>
                <a:t>NCDOL Photo Library</a:t>
              </a:r>
            </a:p>
          </p:txBody>
        </p:sp>
      </p:grpSp>
    </p:spTree>
    <p:extLst>
      <p:ext uri="{BB962C8B-B14F-4D97-AF65-F5344CB8AC3E}">
        <p14:creationId xmlns:p14="http://schemas.microsoft.com/office/powerpoint/2010/main" val="3426143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09600" y="1143000"/>
            <a:ext cx="8001000" cy="4525963"/>
          </a:xfrm>
        </p:spPr>
        <p:txBody>
          <a:bodyPr/>
          <a:lstStyle/>
          <a:p>
            <a:r>
              <a:rPr lang="en-US" dirty="0"/>
              <a:t>Categorization of drugs as hazardous drugs</a:t>
            </a:r>
          </a:p>
          <a:p>
            <a:r>
              <a:rPr lang="en-US" dirty="0"/>
              <a:t>Hazardous drugs as occupational risks</a:t>
            </a:r>
          </a:p>
          <a:p>
            <a:r>
              <a:rPr lang="en-US" dirty="0"/>
              <a:t>Work areas</a:t>
            </a:r>
          </a:p>
          <a:p>
            <a:r>
              <a:rPr lang="en-US" dirty="0"/>
              <a:t>Prevention of employee exposure</a:t>
            </a:r>
          </a:p>
          <a:p>
            <a:r>
              <a:rPr lang="en-US" dirty="0"/>
              <a:t>Medical surveillance</a:t>
            </a:r>
          </a:p>
          <a:p>
            <a:r>
              <a:rPr lang="en-US" dirty="0"/>
              <a:t>Hazard communication</a:t>
            </a:r>
          </a:p>
          <a:p>
            <a:r>
              <a:rPr lang="en-US" dirty="0"/>
              <a:t>Training and information dissemination</a:t>
            </a:r>
          </a:p>
          <a:p>
            <a:r>
              <a:rPr lang="en-US" dirty="0"/>
              <a:t>Recordkeeping</a:t>
            </a:r>
          </a:p>
        </p:txBody>
      </p:sp>
      <p:sp>
        <p:nvSpPr>
          <p:cNvPr id="39939" name="Rectangle 5"/>
          <p:cNvSpPr>
            <a:spLocks noGrp="1" noChangeArrowheads="1"/>
          </p:cNvSpPr>
          <p:nvPr>
            <p:ph type="title"/>
          </p:nvPr>
        </p:nvSpPr>
        <p:spPr>
          <a:xfrm>
            <a:off x="609600" y="0"/>
            <a:ext cx="8229600" cy="974725"/>
          </a:xfrm>
          <a:noFill/>
        </p:spPr>
        <p:txBody>
          <a:bodyPr/>
          <a:lstStyle/>
          <a:p>
            <a:r>
              <a:rPr lang="en-US" sz="3200"/>
              <a:t>Controlling Occupational Exposure to Drugs</a:t>
            </a:r>
          </a:p>
        </p:txBody>
      </p:sp>
    </p:spTree>
    <p:extLst>
      <p:ext uri="{BB962C8B-B14F-4D97-AF65-F5344CB8AC3E}">
        <p14:creationId xmlns:p14="http://schemas.microsoft.com/office/powerpoint/2010/main" val="2288435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Section VII: Chapter 1 Ergonomics</a:t>
            </a:r>
          </a:p>
        </p:txBody>
      </p:sp>
      <p:sp>
        <p:nvSpPr>
          <p:cNvPr id="40963" name="Rectangle 3"/>
          <p:cNvSpPr>
            <a:spLocks noGrp="1" noChangeArrowheads="1"/>
          </p:cNvSpPr>
          <p:nvPr>
            <p:ph type="body" idx="1"/>
          </p:nvPr>
        </p:nvSpPr>
        <p:spPr>
          <a:xfrm>
            <a:off x="609600" y="1143000"/>
            <a:ext cx="7924800" cy="4525963"/>
          </a:xfrm>
        </p:spPr>
        <p:txBody>
          <a:bodyPr/>
          <a:lstStyle/>
          <a:p>
            <a:r>
              <a:rPr lang="en-US" dirty="0"/>
              <a:t>Back Disorders and Injuries</a:t>
            </a:r>
          </a:p>
          <a:p>
            <a:pPr lvl="1"/>
            <a:endParaRPr lang="en-US" sz="1000" dirty="0"/>
          </a:p>
          <a:p>
            <a:pPr lvl="1"/>
            <a:r>
              <a:rPr lang="en-US" dirty="0"/>
              <a:t>Back disorders</a:t>
            </a:r>
          </a:p>
          <a:p>
            <a:pPr lvl="1"/>
            <a:endParaRPr lang="en-US" sz="1000" dirty="0"/>
          </a:p>
          <a:p>
            <a:pPr lvl="1"/>
            <a:r>
              <a:rPr lang="en-US" dirty="0"/>
              <a:t>Reports of back injuries</a:t>
            </a:r>
          </a:p>
          <a:p>
            <a:pPr lvl="1"/>
            <a:endParaRPr lang="en-US" sz="1000" dirty="0"/>
          </a:p>
          <a:p>
            <a:pPr lvl="1"/>
            <a:r>
              <a:rPr lang="en-US" dirty="0"/>
              <a:t>Investigation guidelines</a:t>
            </a:r>
          </a:p>
          <a:p>
            <a:pPr lvl="1"/>
            <a:endParaRPr lang="en-US" sz="1000" dirty="0"/>
          </a:p>
          <a:p>
            <a:pPr lvl="1"/>
            <a:r>
              <a:rPr lang="en-US" dirty="0"/>
              <a:t>Prevention and control</a:t>
            </a:r>
          </a:p>
        </p:txBody>
      </p:sp>
      <p:grpSp>
        <p:nvGrpSpPr>
          <p:cNvPr id="4" name="Group 3"/>
          <p:cNvGrpSpPr/>
          <p:nvPr/>
        </p:nvGrpSpPr>
        <p:grpSpPr>
          <a:xfrm>
            <a:off x="5459730" y="1905000"/>
            <a:ext cx="2708861" cy="3519488"/>
            <a:chOff x="5459730" y="1905000"/>
            <a:chExt cx="2708861" cy="3519488"/>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905000"/>
              <a:ext cx="2682191" cy="3519488"/>
            </a:xfrm>
            <a:prstGeom prst="rect">
              <a:avLst/>
            </a:prstGeom>
          </p:spPr>
        </p:pic>
        <p:sp>
          <p:nvSpPr>
            <p:cNvPr id="3" name="TextBox 2"/>
            <p:cNvSpPr txBox="1"/>
            <p:nvPr/>
          </p:nvSpPr>
          <p:spPr>
            <a:xfrm>
              <a:off x="5459730" y="5209044"/>
              <a:ext cx="1143000" cy="215444"/>
            </a:xfrm>
            <a:prstGeom prst="rect">
              <a:avLst/>
            </a:prstGeom>
            <a:noFill/>
          </p:spPr>
          <p:txBody>
            <a:bodyPr wrap="square" rtlCol="0">
              <a:spAutoFit/>
            </a:bodyPr>
            <a:lstStyle/>
            <a:p>
              <a:r>
                <a:rPr lang="en-US" sz="800" u="none" dirty="0">
                  <a:solidFill>
                    <a:schemeClr val="bg1"/>
                  </a:solidFill>
                </a:rPr>
                <a:t>NCDOL Photo Library</a:t>
              </a:r>
            </a:p>
          </p:txBody>
        </p:sp>
      </p:grpSp>
    </p:spTree>
    <p:extLst>
      <p:ext uri="{BB962C8B-B14F-4D97-AF65-F5344CB8AC3E}">
        <p14:creationId xmlns:p14="http://schemas.microsoft.com/office/powerpoint/2010/main" val="3920220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613410" y="1143000"/>
            <a:ext cx="7920990" cy="4800600"/>
          </a:xfrm>
        </p:spPr>
        <p:txBody>
          <a:bodyPr/>
          <a:lstStyle/>
          <a:p>
            <a:pPr>
              <a:lnSpc>
                <a:spcPct val="90000"/>
              </a:lnSpc>
            </a:pPr>
            <a:r>
              <a:rPr lang="en-US" dirty="0"/>
              <a:t>Provides technical information and guidance on occupational safety and health topics</a:t>
            </a:r>
          </a:p>
          <a:p>
            <a:pPr>
              <a:lnSpc>
                <a:spcPct val="90000"/>
              </a:lnSpc>
            </a:pPr>
            <a:endParaRPr lang="en-US" dirty="0"/>
          </a:p>
          <a:p>
            <a:pPr>
              <a:lnSpc>
                <a:spcPct val="90000"/>
              </a:lnSpc>
            </a:pPr>
            <a:r>
              <a:rPr lang="en-US" dirty="0"/>
              <a:t>To assist OSHA Compliance Safety and Health Officers (CSHO’s) in hazard recognition</a:t>
            </a:r>
          </a:p>
          <a:p>
            <a:pPr>
              <a:lnSpc>
                <a:spcPct val="90000"/>
              </a:lnSpc>
            </a:pPr>
            <a:endParaRPr lang="en-US" dirty="0"/>
          </a:p>
          <a:p>
            <a:pPr>
              <a:lnSpc>
                <a:spcPct val="90000"/>
              </a:lnSpc>
            </a:pPr>
            <a:r>
              <a:rPr lang="en-US" dirty="0"/>
              <a:t>Provide guidance in accident prevention</a:t>
            </a:r>
          </a:p>
          <a:p>
            <a:pPr>
              <a:lnSpc>
                <a:spcPct val="90000"/>
              </a:lnSpc>
            </a:pPr>
            <a:endParaRPr lang="en-US" dirty="0"/>
          </a:p>
          <a:p>
            <a:pPr>
              <a:lnSpc>
                <a:spcPct val="90000"/>
              </a:lnSpc>
            </a:pPr>
            <a:r>
              <a:rPr lang="en-US" dirty="0"/>
              <a:t>To serve as a source of advice for CSHO’s on safety and health issues</a:t>
            </a:r>
          </a:p>
        </p:txBody>
      </p:sp>
      <p:sp>
        <p:nvSpPr>
          <p:cNvPr id="5123" name="Rectangle 5"/>
          <p:cNvSpPr>
            <a:spLocks noGrp="1" noChangeArrowheads="1"/>
          </p:cNvSpPr>
          <p:nvPr>
            <p:ph type="title"/>
          </p:nvPr>
        </p:nvSpPr>
        <p:spPr>
          <a:noFill/>
        </p:spPr>
        <p:txBody>
          <a:bodyPr/>
          <a:lstStyle/>
          <a:p>
            <a:r>
              <a:rPr lang="en-US"/>
              <a:t>What is the purpose of the OTM?</a:t>
            </a:r>
          </a:p>
        </p:txBody>
      </p:sp>
    </p:spTree>
    <p:extLst>
      <p:ext uri="{BB962C8B-B14F-4D97-AF65-F5344CB8AC3E}">
        <p14:creationId xmlns:p14="http://schemas.microsoft.com/office/powerpoint/2010/main" val="664686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0"/>
            <a:ext cx="8007350" cy="974725"/>
          </a:xfrm>
        </p:spPr>
        <p:txBody>
          <a:bodyPr/>
          <a:lstStyle/>
          <a:p>
            <a:r>
              <a:rPr lang="en-US" sz="3200"/>
              <a:t>Section VIII: Personal Protective Equipment</a:t>
            </a:r>
          </a:p>
        </p:txBody>
      </p:sp>
      <p:sp>
        <p:nvSpPr>
          <p:cNvPr id="41987" name="Rectangle 3"/>
          <p:cNvSpPr>
            <a:spLocks noGrp="1" noChangeArrowheads="1"/>
          </p:cNvSpPr>
          <p:nvPr>
            <p:ph type="body" idx="1"/>
          </p:nvPr>
        </p:nvSpPr>
        <p:spPr>
          <a:xfrm>
            <a:off x="609600" y="1143000"/>
            <a:ext cx="7924800" cy="2971800"/>
          </a:xfrm>
        </p:spPr>
        <p:txBody>
          <a:bodyPr/>
          <a:lstStyle/>
          <a:p>
            <a:r>
              <a:rPr lang="en-US" b="1" dirty="0"/>
              <a:t>Chapter 1:</a:t>
            </a:r>
            <a:r>
              <a:rPr lang="en-US" dirty="0"/>
              <a:t> Chemical Protective Clothing</a:t>
            </a:r>
          </a:p>
          <a:p>
            <a:endParaRPr lang="en-US" sz="1000" dirty="0"/>
          </a:p>
          <a:p>
            <a:r>
              <a:rPr lang="en-US" b="1" dirty="0"/>
              <a:t>Chapter 2:</a:t>
            </a:r>
            <a:r>
              <a:rPr lang="en-US" dirty="0"/>
              <a:t> Respiratory Protection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10000"/>
            <a:ext cx="2798064" cy="20909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889248"/>
            <a:ext cx="2688336" cy="2011680"/>
          </a:xfrm>
          <a:prstGeom prst="rect">
            <a:avLst/>
          </a:prstGeom>
        </p:spPr>
      </p:pic>
      <p:grpSp>
        <p:nvGrpSpPr>
          <p:cNvPr id="6" name="Group 5"/>
          <p:cNvGrpSpPr/>
          <p:nvPr/>
        </p:nvGrpSpPr>
        <p:grpSpPr>
          <a:xfrm>
            <a:off x="3390900" y="2277000"/>
            <a:ext cx="2362200" cy="3364135"/>
            <a:chOff x="3390900" y="2277000"/>
            <a:chExt cx="2362200" cy="3364135"/>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900" y="2277000"/>
              <a:ext cx="2362200" cy="3364135"/>
            </a:xfrm>
            <a:prstGeom prst="rect">
              <a:avLst/>
            </a:prstGeom>
          </p:spPr>
        </p:pic>
        <p:sp>
          <p:nvSpPr>
            <p:cNvPr id="5" name="TextBox 4"/>
            <p:cNvSpPr txBox="1"/>
            <p:nvPr/>
          </p:nvSpPr>
          <p:spPr>
            <a:xfrm>
              <a:off x="3613080" y="2277000"/>
              <a:ext cx="1143000" cy="215444"/>
            </a:xfrm>
            <a:prstGeom prst="rect">
              <a:avLst/>
            </a:prstGeom>
            <a:noFill/>
          </p:spPr>
          <p:txBody>
            <a:bodyPr wrap="square" rtlCol="0">
              <a:spAutoFit/>
            </a:bodyPr>
            <a:lstStyle/>
            <a:p>
              <a:r>
                <a:rPr lang="en-US" sz="800" u="none" dirty="0">
                  <a:solidFill>
                    <a:schemeClr val="bg1"/>
                  </a:solidFill>
                </a:rPr>
                <a:t>NCDOL Photo Library</a:t>
              </a:r>
            </a:p>
          </p:txBody>
        </p:sp>
      </p:grpSp>
    </p:spTree>
    <p:extLst>
      <p:ext uri="{BB962C8B-B14F-4D97-AF65-F5344CB8AC3E}">
        <p14:creationId xmlns:p14="http://schemas.microsoft.com/office/powerpoint/2010/main" val="2923732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Chemical Protective Clothing</a:t>
            </a:r>
          </a:p>
        </p:txBody>
      </p:sp>
      <p:sp>
        <p:nvSpPr>
          <p:cNvPr id="43011" name="Rectangle 3"/>
          <p:cNvSpPr>
            <a:spLocks noGrp="1" noChangeArrowheads="1"/>
          </p:cNvSpPr>
          <p:nvPr>
            <p:ph type="body" idx="1"/>
          </p:nvPr>
        </p:nvSpPr>
        <p:spPr>
          <a:xfrm>
            <a:off x="609600" y="1143000"/>
            <a:ext cx="8001000" cy="4525963"/>
          </a:xfrm>
        </p:spPr>
        <p:txBody>
          <a:bodyPr/>
          <a:lstStyle/>
          <a:p>
            <a:pPr>
              <a:lnSpc>
                <a:spcPct val="90000"/>
              </a:lnSpc>
            </a:pPr>
            <a:r>
              <a:rPr lang="en-US" sz="2400" dirty="0"/>
              <a:t>Description</a:t>
            </a:r>
          </a:p>
          <a:p>
            <a:pPr>
              <a:lnSpc>
                <a:spcPct val="90000"/>
              </a:lnSpc>
            </a:pPr>
            <a:endParaRPr lang="en-US" sz="1200" dirty="0"/>
          </a:p>
          <a:p>
            <a:pPr>
              <a:lnSpc>
                <a:spcPct val="90000"/>
              </a:lnSpc>
            </a:pPr>
            <a:r>
              <a:rPr lang="en-US" sz="2400" dirty="0"/>
              <a:t>Protective clothing selection factors</a:t>
            </a:r>
          </a:p>
          <a:p>
            <a:pPr>
              <a:lnSpc>
                <a:spcPct val="90000"/>
              </a:lnSpc>
            </a:pPr>
            <a:endParaRPr lang="en-US" sz="1200" dirty="0"/>
          </a:p>
          <a:p>
            <a:pPr>
              <a:lnSpc>
                <a:spcPct val="90000"/>
              </a:lnSpc>
            </a:pPr>
            <a:r>
              <a:rPr lang="en-US" sz="2400" dirty="0"/>
              <a:t>General guidelines</a:t>
            </a:r>
          </a:p>
          <a:p>
            <a:pPr>
              <a:lnSpc>
                <a:spcPct val="90000"/>
              </a:lnSpc>
            </a:pPr>
            <a:endParaRPr lang="en-US" sz="1200" dirty="0"/>
          </a:p>
          <a:p>
            <a:pPr>
              <a:lnSpc>
                <a:spcPct val="90000"/>
              </a:lnSpc>
            </a:pPr>
            <a:r>
              <a:rPr lang="en-US" sz="2400" dirty="0"/>
              <a:t>Management program</a:t>
            </a:r>
          </a:p>
          <a:p>
            <a:pPr>
              <a:lnSpc>
                <a:spcPct val="90000"/>
              </a:lnSpc>
            </a:pPr>
            <a:endParaRPr lang="en-US" sz="1200" dirty="0"/>
          </a:p>
          <a:p>
            <a:pPr>
              <a:lnSpc>
                <a:spcPct val="90000"/>
              </a:lnSpc>
            </a:pPr>
            <a:r>
              <a:rPr lang="en-US" sz="2400" dirty="0"/>
              <a:t>Clothing donning, doffing and use</a:t>
            </a:r>
          </a:p>
          <a:p>
            <a:pPr>
              <a:lnSpc>
                <a:spcPct val="90000"/>
              </a:lnSpc>
            </a:pPr>
            <a:endParaRPr lang="en-US" sz="1200" dirty="0"/>
          </a:p>
          <a:p>
            <a:pPr>
              <a:lnSpc>
                <a:spcPct val="90000"/>
              </a:lnSpc>
            </a:pPr>
            <a:r>
              <a:rPr lang="en-US" sz="2400" dirty="0"/>
              <a:t>Decontamination procedures</a:t>
            </a:r>
          </a:p>
          <a:p>
            <a:pPr>
              <a:lnSpc>
                <a:spcPct val="90000"/>
              </a:lnSpc>
            </a:pPr>
            <a:endParaRPr lang="en-US" sz="1200" dirty="0"/>
          </a:p>
          <a:p>
            <a:pPr>
              <a:lnSpc>
                <a:spcPct val="90000"/>
              </a:lnSpc>
            </a:pPr>
            <a:r>
              <a:rPr lang="en-US" sz="2400" dirty="0"/>
              <a:t>Inspection, storage and </a:t>
            </a:r>
          </a:p>
          <a:p>
            <a:pPr marL="0" indent="0">
              <a:lnSpc>
                <a:spcPct val="90000"/>
              </a:lnSpc>
              <a:buNone/>
            </a:pPr>
            <a:r>
              <a:rPr lang="en-US" sz="2400" dirty="0"/>
              <a:t>    maintenance</a:t>
            </a:r>
          </a:p>
          <a:p>
            <a:pPr>
              <a:lnSpc>
                <a:spcPct val="90000"/>
              </a:lnSpc>
            </a:pPr>
            <a:endParaRPr lang="en-US" sz="1200" dirty="0"/>
          </a:p>
          <a:p>
            <a:pPr>
              <a:lnSpc>
                <a:spcPct val="90000"/>
              </a:lnSpc>
            </a:pPr>
            <a:r>
              <a:rPr lang="en-US" sz="2400" dirty="0"/>
              <a:t>Training</a:t>
            </a:r>
          </a:p>
          <a:p>
            <a:pPr>
              <a:lnSpc>
                <a:spcPct val="90000"/>
              </a:lnSpc>
            </a:pPr>
            <a:endParaRPr lang="en-US" sz="1200" dirty="0"/>
          </a:p>
          <a:p>
            <a:pPr>
              <a:lnSpc>
                <a:spcPct val="90000"/>
              </a:lnSpc>
            </a:pPr>
            <a:r>
              <a:rPr lang="en-US" sz="2400" dirty="0"/>
              <a:t>Risks</a:t>
            </a:r>
          </a:p>
        </p:txBody>
      </p:sp>
      <p:grpSp>
        <p:nvGrpSpPr>
          <p:cNvPr id="4" name="Group 3"/>
          <p:cNvGrpSpPr/>
          <p:nvPr/>
        </p:nvGrpSpPr>
        <p:grpSpPr>
          <a:xfrm>
            <a:off x="5943600" y="2281968"/>
            <a:ext cx="2362200" cy="3364135"/>
            <a:chOff x="3390900" y="2277000"/>
            <a:chExt cx="2362200" cy="3364135"/>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900" y="2277000"/>
              <a:ext cx="2362200" cy="3364135"/>
            </a:xfrm>
            <a:prstGeom prst="rect">
              <a:avLst/>
            </a:prstGeom>
          </p:spPr>
        </p:pic>
        <p:sp>
          <p:nvSpPr>
            <p:cNvPr id="6" name="TextBox 5"/>
            <p:cNvSpPr txBox="1"/>
            <p:nvPr/>
          </p:nvSpPr>
          <p:spPr>
            <a:xfrm>
              <a:off x="3613080" y="2277000"/>
              <a:ext cx="1143000" cy="215444"/>
            </a:xfrm>
            <a:prstGeom prst="rect">
              <a:avLst/>
            </a:prstGeom>
            <a:noFill/>
          </p:spPr>
          <p:txBody>
            <a:bodyPr wrap="square" rtlCol="0">
              <a:spAutoFit/>
            </a:bodyPr>
            <a:lstStyle/>
            <a:p>
              <a:r>
                <a:rPr lang="en-US" sz="800" u="none" dirty="0">
                  <a:solidFill>
                    <a:schemeClr val="bg1"/>
                  </a:solidFill>
                </a:rPr>
                <a:t>NCDOL Photo Library</a:t>
              </a:r>
            </a:p>
          </p:txBody>
        </p:sp>
      </p:grpSp>
    </p:spTree>
    <p:extLst>
      <p:ext uri="{BB962C8B-B14F-4D97-AF65-F5344CB8AC3E}">
        <p14:creationId xmlns:p14="http://schemas.microsoft.com/office/powerpoint/2010/main" val="15823872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Respiratory Protection</a:t>
            </a:r>
          </a:p>
        </p:txBody>
      </p:sp>
      <p:sp>
        <p:nvSpPr>
          <p:cNvPr id="44035" name="Rectangle 3"/>
          <p:cNvSpPr>
            <a:spLocks noGrp="1" noChangeArrowheads="1"/>
          </p:cNvSpPr>
          <p:nvPr>
            <p:ph type="body" idx="1"/>
          </p:nvPr>
        </p:nvSpPr>
        <p:spPr>
          <a:xfrm>
            <a:off x="609600" y="1143000"/>
            <a:ext cx="7924800" cy="4572000"/>
          </a:xfrm>
        </p:spPr>
        <p:txBody>
          <a:bodyPr/>
          <a:lstStyle/>
          <a:p>
            <a:pPr>
              <a:lnSpc>
                <a:spcPct val="90000"/>
              </a:lnSpc>
            </a:pPr>
            <a:r>
              <a:rPr lang="en-US" sz="2400" dirty="0"/>
              <a:t>History of development of respiratory protection</a:t>
            </a:r>
          </a:p>
          <a:p>
            <a:pPr>
              <a:lnSpc>
                <a:spcPct val="90000"/>
              </a:lnSpc>
            </a:pPr>
            <a:endParaRPr lang="en-US" sz="1200" dirty="0"/>
          </a:p>
          <a:p>
            <a:pPr>
              <a:lnSpc>
                <a:spcPct val="90000"/>
              </a:lnSpc>
            </a:pPr>
            <a:r>
              <a:rPr lang="en-US" sz="2400" dirty="0"/>
              <a:t>General information</a:t>
            </a:r>
          </a:p>
          <a:p>
            <a:pPr>
              <a:lnSpc>
                <a:spcPct val="90000"/>
              </a:lnSpc>
            </a:pPr>
            <a:endParaRPr lang="en-US" sz="1200" dirty="0"/>
          </a:p>
          <a:p>
            <a:pPr>
              <a:lnSpc>
                <a:spcPct val="90000"/>
              </a:lnSpc>
            </a:pPr>
            <a:r>
              <a:rPr lang="en-US" sz="2400" dirty="0"/>
              <a:t>Respiratory protection program</a:t>
            </a:r>
          </a:p>
          <a:p>
            <a:pPr>
              <a:lnSpc>
                <a:spcPct val="90000"/>
              </a:lnSpc>
            </a:pPr>
            <a:endParaRPr lang="en-US" sz="1200" dirty="0"/>
          </a:p>
          <a:p>
            <a:pPr>
              <a:lnSpc>
                <a:spcPct val="90000"/>
              </a:lnSpc>
            </a:pPr>
            <a:r>
              <a:rPr lang="en-US" sz="2400" dirty="0"/>
              <a:t>Respiratory selection</a:t>
            </a:r>
          </a:p>
          <a:p>
            <a:pPr>
              <a:lnSpc>
                <a:spcPct val="90000"/>
              </a:lnSpc>
            </a:pPr>
            <a:endParaRPr lang="en-US" sz="1200" dirty="0"/>
          </a:p>
          <a:p>
            <a:pPr>
              <a:lnSpc>
                <a:spcPct val="90000"/>
              </a:lnSpc>
            </a:pPr>
            <a:r>
              <a:rPr lang="en-US" sz="2400" dirty="0"/>
              <a:t>Medical evaluation</a:t>
            </a:r>
          </a:p>
          <a:p>
            <a:pPr>
              <a:lnSpc>
                <a:spcPct val="90000"/>
              </a:lnSpc>
            </a:pPr>
            <a:endParaRPr lang="en-US" sz="1200" dirty="0"/>
          </a:p>
          <a:p>
            <a:pPr>
              <a:lnSpc>
                <a:spcPct val="90000"/>
              </a:lnSpc>
            </a:pPr>
            <a:r>
              <a:rPr lang="en-US" sz="2400" dirty="0"/>
              <a:t>Fit testing</a:t>
            </a:r>
          </a:p>
          <a:p>
            <a:pPr>
              <a:lnSpc>
                <a:spcPct val="90000"/>
              </a:lnSpc>
            </a:pPr>
            <a:endParaRPr lang="en-US" sz="1200" dirty="0"/>
          </a:p>
          <a:p>
            <a:pPr>
              <a:lnSpc>
                <a:spcPct val="90000"/>
              </a:lnSpc>
            </a:pPr>
            <a:r>
              <a:rPr lang="en-US" sz="2400" dirty="0"/>
              <a:t>Use, maintenance and care of respirators</a:t>
            </a:r>
          </a:p>
          <a:p>
            <a:pPr>
              <a:lnSpc>
                <a:spcPct val="90000"/>
              </a:lnSpc>
            </a:pPr>
            <a:endParaRPr lang="en-US" sz="1200" dirty="0"/>
          </a:p>
          <a:p>
            <a:pPr>
              <a:lnSpc>
                <a:spcPct val="90000"/>
              </a:lnSpc>
            </a:pPr>
            <a:r>
              <a:rPr lang="en-US" sz="2400" dirty="0"/>
              <a:t>Breathing air quality and use</a:t>
            </a:r>
          </a:p>
          <a:p>
            <a:pPr>
              <a:lnSpc>
                <a:spcPct val="90000"/>
              </a:lnSpc>
            </a:pPr>
            <a:endParaRPr lang="en-US" sz="1200" dirty="0"/>
          </a:p>
          <a:p>
            <a:pPr>
              <a:lnSpc>
                <a:spcPct val="90000"/>
              </a:lnSpc>
            </a:pPr>
            <a:r>
              <a:rPr lang="en-US" sz="2400" dirty="0"/>
              <a:t>Program Logistics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905000"/>
            <a:ext cx="2688336" cy="2011680"/>
          </a:xfrm>
          <a:prstGeom prst="rect">
            <a:avLst/>
          </a:prstGeom>
        </p:spPr>
      </p:pic>
    </p:spTree>
    <p:extLst>
      <p:ext uri="{BB962C8B-B14F-4D97-AF65-F5344CB8AC3E}">
        <p14:creationId xmlns:p14="http://schemas.microsoft.com/office/powerpoint/2010/main" val="837183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09600" y="1143000"/>
            <a:ext cx="7924800" cy="4525963"/>
          </a:xfrm>
        </p:spPr>
        <p:txBody>
          <a:bodyPr/>
          <a:lstStyle/>
          <a:p>
            <a:pPr marL="0" indent="0">
              <a:buNone/>
            </a:pPr>
            <a:r>
              <a:rPr lang="en-US" dirty="0"/>
              <a:t>In this course, we examined:</a:t>
            </a:r>
          </a:p>
          <a:p>
            <a:pPr marL="0" indent="0">
              <a:buNone/>
            </a:pPr>
            <a:endParaRPr lang="en-US" sz="1000" dirty="0"/>
          </a:p>
          <a:p>
            <a:r>
              <a:rPr lang="en-US" dirty="0"/>
              <a:t>What is the OSHA Technical Manual</a:t>
            </a:r>
          </a:p>
          <a:p>
            <a:endParaRPr lang="en-US" sz="1000" dirty="0"/>
          </a:p>
          <a:p>
            <a:r>
              <a:rPr lang="en-US" dirty="0"/>
              <a:t>The sections of the OSHA Technical Manual</a:t>
            </a:r>
          </a:p>
          <a:p>
            <a:endParaRPr lang="en-US" sz="1000" dirty="0"/>
          </a:p>
          <a:p>
            <a:pPr lvl="1"/>
            <a:r>
              <a:rPr lang="en-US" dirty="0"/>
              <a:t>More in-depth look at 6 of the 10 sections</a:t>
            </a:r>
          </a:p>
          <a:p>
            <a:pPr lvl="1"/>
            <a:endParaRPr lang="en-US" sz="1000" dirty="0"/>
          </a:p>
          <a:p>
            <a:r>
              <a:rPr lang="en-US" dirty="0"/>
              <a:t>How to use the OSHA Technical Manual</a:t>
            </a:r>
          </a:p>
          <a:p>
            <a:endParaRPr lang="en-US" dirty="0"/>
          </a:p>
          <a:p>
            <a:endParaRPr lang="en-US" dirty="0"/>
          </a:p>
          <a:p>
            <a:endParaRPr lang="en-US" dirty="0"/>
          </a:p>
        </p:txBody>
      </p:sp>
    </p:spTree>
    <p:extLst>
      <p:ext uri="{BB962C8B-B14F-4D97-AF65-F5344CB8AC3E}">
        <p14:creationId xmlns:p14="http://schemas.microsoft.com/office/powerpoint/2010/main" val="68271305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333500" y="3009900"/>
            <a:ext cx="6705600" cy="838200"/>
          </a:xfrm>
        </p:spPr>
        <p:txBody>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
        <p:nvSpPr>
          <p:cNvPr id="87044" name="Text Box 5"/>
          <p:cNvSpPr txBox="1">
            <a:spLocks noChangeArrowheads="1"/>
          </p:cNvSpPr>
          <p:nvPr/>
        </p:nvSpPr>
        <p:spPr bwMode="auto">
          <a:xfrm>
            <a:off x="1447800" y="3200400"/>
            <a:ext cx="6477000" cy="954107"/>
          </a:xfrm>
          <a:prstGeom prst="rect">
            <a:avLst/>
          </a:prstGeom>
          <a:noFill/>
          <a:ln w="12700">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sz="3600" u="sng">
                <a:solidFill>
                  <a:schemeClr val="tx1"/>
                </a:solidFill>
                <a:latin typeface="Times New Roman" panose="02020603050405020304" pitchFamily="18" charset="0"/>
              </a:defRPr>
            </a:lvl1pPr>
            <a:lvl2pPr marL="742950" indent="-285750">
              <a:defRPr sz="3600" u="sng">
                <a:solidFill>
                  <a:schemeClr val="tx1"/>
                </a:solidFill>
                <a:latin typeface="Times New Roman" panose="02020603050405020304" pitchFamily="18" charset="0"/>
              </a:defRPr>
            </a:lvl2pPr>
            <a:lvl3pPr marL="1143000" indent="-228600">
              <a:defRPr sz="3600" u="sng">
                <a:solidFill>
                  <a:schemeClr val="tx1"/>
                </a:solidFill>
                <a:latin typeface="Times New Roman" panose="02020603050405020304" pitchFamily="18" charset="0"/>
              </a:defRPr>
            </a:lvl3pPr>
            <a:lvl4pPr marL="1600200" indent="-228600">
              <a:defRPr sz="3600" u="sng">
                <a:solidFill>
                  <a:schemeClr val="tx1"/>
                </a:solidFill>
                <a:latin typeface="Times New Roman" panose="02020603050405020304" pitchFamily="18" charset="0"/>
              </a:defRPr>
            </a:lvl4pPr>
            <a:lvl5pPr marL="2057400" indent="-228600">
              <a:defRPr sz="3600" u="sng">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u="sng">
                <a:solidFill>
                  <a:schemeClr val="tx1"/>
                </a:solidFill>
                <a:latin typeface="Times New Roman" panose="02020603050405020304" pitchFamily="18" charset="0"/>
              </a:defRPr>
            </a:lvl9pPr>
          </a:lstStyle>
          <a:p>
            <a:pPr algn="ctr"/>
            <a:endParaRPr lang="en-US" altLang="en-US" sz="2800" b="1" u="none" dirty="0">
              <a:solidFill>
                <a:srgbClr val="FF0000"/>
              </a:solidFill>
              <a:latin typeface="Arial" panose="020B0604020202020204" pitchFamily="34" charset="0"/>
            </a:endParaRPr>
          </a:p>
          <a:p>
            <a:pPr algn="ctr"/>
            <a:endParaRPr lang="en-US" altLang="en-US" sz="2800" u="none" dirty="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OTM is </a:t>
            </a:r>
            <a:r>
              <a:rPr lang="en-US" u="sng"/>
              <a:t>NOT</a:t>
            </a:r>
            <a:r>
              <a:rPr lang="en-US"/>
              <a:t> …</a:t>
            </a:r>
          </a:p>
        </p:txBody>
      </p:sp>
      <p:sp>
        <p:nvSpPr>
          <p:cNvPr id="6147" name="Rectangle 3"/>
          <p:cNvSpPr>
            <a:spLocks noGrp="1" noChangeArrowheads="1"/>
          </p:cNvSpPr>
          <p:nvPr>
            <p:ph type="body" idx="1"/>
          </p:nvPr>
        </p:nvSpPr>
        <p:spPr>
          <a:xfrm>
            <a:off x="609600" y="1143000"/>
            <a:ext cx="7924800" cy="4525963"/>
          </a:xfrm>
        </p:spPr>
        <p:txBody>
          <a:bodyPr/>
          <a:lstStyle/>
          <a:p>
            <a:pPr marL="344488" indent="-344488">
              <a:lnSpc>
                <a:spcPct val="90000"/>
              </a:lnSpc>
            </a:pPr>
            <a:r>
              <a:rPr lang="en-US" dirty="0"/>
              <a:t>A substitute for OSHA standards</a:t>
            </a:r>
          </a:p>
          <a:p>
            <a:pPr marL="344488" indent="-344488">
              <a:lnSpc>
                <a:spcPct val="90000"/>
              </a:lnSpc>
            </a:pPr>
            <a:endParaRPr lang="en-US" dirty="0"/>
          </a:p>
          <a:p>
            <a:pPr marL="344488" indent="-344488">
              <a:lnSpc>
                <a:spcPct val="90000"/>
              </a:lnSpc>
            </a:pPr>
            <a:r>
              <a:rPr lang="en-US" dirty="0"/>
              <a:t>Intended to be used for establishing Agency compliance policies</a:t>
            </a:r>
          </a:p>
        </p:txBody>
      </p:sp>
      <p:sp>
        <p:nvSpPr>
          <p:cNvPr id="6148" name="Text Box 4"/>
          <p:cNvSpPr txBox="1">
            <a:spLocks noChangeArrowheads="1"/>
          </p:cNvSpPr>
          <p:nvPr/>
        </p:nvSpPr>
        <p:spPr bwMode="auto">
          <a:xfrm>
            <a:off x="838200" y="3505200"/>
            <a:ext cx="7772400" cy="1431925"/>
          </a:xfrm>
          <a:prstGeom prst="rect">
            <a:avLst/>
          </a:prstGeom>
          <a:noFill/>
          <a:ln w="12700">
            <a:noFill/>
            <a:miter lim="800000"/>
            <a:headEnd type="none" w="sm" len="sm"/>
            <a:tailEnd type="none" w="sm" len="sm"/>
          </a:ln>
        </p:spPr>
        <p:txBody>
          <a:bodyPr>
            <a:spAutoFit/>
          </a:bodyPr>
          <a:lstStyle/>
          <a:p>
            <a:r>
              <a:rPr lang="en-US" sz="2800" b="1" u="none">
                <a:solidFill>
                  <a:schemeClr val="bg2"/>
                </a:solidFill>
                <a:latin typeface="Arial" charset="0"/>
              </a:rPr>
              <a:t>Note: </a:t>
            </a:r>
            <a:r>
              <a:rPr lang="en-US" sz="2400" u="none">
                <a:latin typeface="Arial" charset="0"/>
              </a:rPr>
              <a:t>If OTM conflicts with OSH Act and the standards and regulations, the latter are controlling.</a:t>
            </a:r>
          </a:p>
          <a:p>
            <a:pPr>
              <a:spcBef>
                <a:spcPct val="50000"/>
              </a:spcBef>
            </a:pPr>
            <a:endParaRPr lang="en-US" sz="2400">
              <a:latin typeface="Arial" charset="0"/>
            </a:endParaRPr>
          </a:p>
        </p:txBody>
      </p:sp>
    </p:spTree>
    <p:extLst>
      <p:ext uri="{BB962C8B-B14F-4D97-AF65-F5344CB8AC3E}">
        <p14:creationId xmlns:p14="http://schemas.microsoft.com/office/powerpoint/2010/main" val="67176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Ten OTM Sections</a:t>
            </a:r>
          </a:p>
        </p:txBody>
      </p:sp>
      <p:sp>
        <p:nvSpPr>
          <p:cNvPr id="7171" name="Rectangle 3"/>
          <p:cNvSpPr>
            <a:spLocks noGrp="1" noChangeArrowheads="1"/>
          </p:cNvSpPr>
          <p:nvPr>
            <p:ph type="body" idx="1"/>
          </p:nvPr>
        </p:nvSpPr>
        <p:spPr>
          <a:xfrm>
            <a:off x="609600" y="1143000"/>
            <a:ext cx="7924800" cy="4525963"/>
          </a:xfrm>
        </p:spPr>
        <p:txBody>
          <a:bodyPr/>
          <a:lstStyle/>
          <a:p>
            <a:pPr>
              <a:lnSpc>
                <a:spcPct val="80000"/>
              </a:lnSpc>
            </a:pPr>
            <a:r>
              <a:rPr lang="en-US" sz="2400" dirty="0"/>
              <a:t>General Information</a:t>
            </a:r>
          </a:p>
          <a:p>
            <a:pPr>
              <a:lnSpc>
                <a:spcPct val="80000"/>
              </a:lnSpc>
            </a:pPr>
            <a:endParaRPr lang="en-US" sz="1000" dirty="0"/>
          </a:p>
          <a:p>
            <a:pPr>
              <a:lnSpc>
                <a:spcPct val="80000"/>
              </a:lnSpc>
            </a:pPr>
            <a:r>
              <a:rPr lang="en-US" sz="2400" dirty="0">
                <a:solidFill>
                  <a:srgbClr val="C50B37"/>
                </a:solidFill>
              </a:rPr>
              <a:t>Sampling and Measurement Methods</a:t>
            </a:r>
          </a:p>
          <a:p>
            <a:pPr>
              <a:lnSpc>
                <a:spcPct val="80000"/>
              </a:lnSpc>
            </a:pPr>
            <a:endParaRPr lang="en-US" sz="1000" dirty="0">
              <a:solidFill>
                <a:srgbClr val="C50B37"/>
              </a:solidFill>
            </a:endParaRPr>
          </a:p>
          <a:p>
            <a:pPr>
              <a:lnSpc>
                <a:spcPct val="80000"/>
              </a:lnSpc>
            </a:pPr>
            <a:r>
              <a:rPr lang="en-US" sz="2400" dirty="0">
                <a:solidFill>
                  <a:srgbClr val="C50B37"/>
                </a:solidFill>
              </a:rPr>
              <a:t>Health Hazards</a:t>
            </a:r>
          </a:p>
          <a:p>
            <a:pPr>
              <a:lnSpc>
                <a:spcPct val="80000"/>
              </a:lnSpc>
            </a:pPr>
            <a:endParaRPr lang="en-US" sz="1000" dirty="0">
              <a:solidFill>
                <a:srgbClr val="C50B37"/>
              </a:solidFill>
            </a:endParaRPr>
          </a:p>
          <a:p>
            <a:pPr>
              <a:lnSpc>
                <a:spcPct val="80000"/>
              </a:lnSpc>
            </a:pPr>
            <a:r>
              <a:rPr lang="en-US" sz="2400" dirty="0"/>
              <a:t>Safety Hazards</a:t>
            </a:r>
          </a:p>
          <a:p>
            <a:pPr>
              <a:lnSpc>
                <a:spcPct val="80000"/>
              </a:lnSpc>
            </a:pPr>
            <a:endParaRPr lang="en-US" sz="1000" dirty="0"/>
          </a:p>
          <a:p>
            <a:pPr>
              <a:lnSpc>
                <a:spcPct val="80000"/>
              </a:lnSpc>
            </a:pPr>
            <a:r>
              <a:rPr lang="en-US" sz="2400" dirty="0">
                <a:solidFill>
                  <a:srgbClr val="C50B37"/>
                </a:solidFill>
              </a:rPr>
              <a:t>Construction Operations</a:t>
            </a:r>
          </a:p>
          <a:p>
            <a:pPr>
              <a:lnSpc>
                <a:spcPct val="80000"/>
              </a:lnSpc>
            </a:pPr>
            <a:endParaRPr lang="en-US" sz="1000" dirty="0">
              <a:solidFill>
                <a:srgbClr val="C50B37"/>
              </a:solidFill>
            </a:endParaRPr>
          </a:p>
          <a:p>
            <a:pPr>
              <a:lnSpc>
                <a:spcPct val="80000"/>
              </a:lnSpc>
            </a:pPr>
            <a:r>
              <a:rPr lang="en-US" sz="2400" dirty="0">
                <a:solidFill>
                  <a:srgbClr val="C50B37"/>
                </a:solidFill>
              </a:rPr>
              <a:t>Health Care Facilities</a:t>
            </a:r>
          </a:p>
          <a:p>
            <a:pPr>
              <a:lnSpc>
                <a:spcPct val="80000"/>
              </a:lnSpc>
            </a:pPr>
            <a:endParaRPr lang="en-US" sz="1000" dirty="0">
              <a:solidFill>
                <a:srgbClr val="C50B37"/>
              </a:solidFill>
            </a:endParaRPr>
          </a:p>
          <a:p>
            <a:pPr>
              <a:lnSpc>
                <a:spcPct val="80000"/>
              </a:lnSpc>
            </a:pPr>
            <a:r>
              <a:rPr lang="en-US" sz="2400" dirty="0">
                <a:solidFill>
                  <a:srgbClr val="C50B37"/>
                </a:solidFill>
              </a:rPr>
              <a:t>Ergonomics</a:t>
            </a:r>
          </a:p>
          <a:p>
            <a:pPr>
              <a:lnSpc>
                <a:spcPct val="80000"/>
              </a:lnSpc>
            </a:pPr>
            <a:endParaRPr lang="en-US" sz="1000" dirty="0">
              <a:solidFill>
                <a:srgbClr val="C50B37"/>
              </a:solidFill>
            </a:endParaRPr>
          </a:p>
          <a:p>
            <a:pPr>
              <a:lnSpc>
                <a:spcPct val="80000"/>
              </a:lnSpc>
            </a:pPr>
            <a:r>
              <a:rPr lang="en-US" sz="2400" dirty="0">
                <a:solidFill>
                  <a:srgbClr val="C50B37"/>
                </a:solidFill>
              </a:rPr>
              <a:t>Personal Protective Equipment</a:t>
            </a:r>
          </a:p>
          <a:p>
            <a:pPr>
              <a:lnSpc>
                <a:spcPct val="80000"/>
              </a:lnSpc>
            </a:pPr>
            <a:endParaRPr lang="en-US" sz="1000" dirty="0">
              <a:solidFill>
                <a:srgbClr val="C50B37"/>
              </a:solidFill>
            </a:endParaRPr>
          </a:p>
          <a:p>
            <a:pPr>
              <a:lnSpc>
                <a:spcPct val="80000"/>
              </a:lnSpc>
            </a:pPr>
            <a:r>
              <a:rPr lang="en-US" sz="2400" dirty="0"/>
              <a:t>Safety and Health Management</a:t>
            </a:r>
          </a:p>
          <a:p>
            <a:pPr>
              <a:lnSpc>
                <a:spcPct val="80000"/>
              </a:lnSpc>
            </a:pPr>
            <a:endParaRPr lang="en-US" sz="1000" dirty="0"/>
          </a:p>
          <a:p>
            <a:pPr>
              <a:lnSpc>
                <a:spcPct val="80000"/>
              </a:lnSpc>
            </a:pPr>
            <a:r>
              <a:rPr lang="en-US" sz="2400" dirty="0"/>
              <a:t>Miscellaneous Issues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981200"/>
            <a:ext cx="3029387" cy="1953743"/>
          </a:xfrm>
          <a:prstGeom prst="rect">
            <a:avLst/>
          </a:prstGeom>
        </p:spPr>
      </p:pic>
      <p:sp>
        <p:nvSpPr>
          <p:cNvPr id="3" name="TextBox 2"/>
          <p:cNvSpPr txBox="1"/>
          <p:nvPr/>
        </p:nvSpPr>
        <p:spPr>
          <a:xfrm>
            <a:off x="6934200" y="1977390"/>
            <a:ext cx="1143000"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251407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0"/>
            <a:ext cx="7620000" cy="974725"/>
          </a:xfrm>
        </p:spPr>
        <p:txBody>
          <a:bodyPr/>
          <a:lstStyle/>
          <a:p>
            <a:r>
              <a:rPr lang="en-US" sz="3200"/>
              <a:t>Section II: Sampling, Measurement Methods and Instruments</a:t>
            </a:r>
          </a:p>
        </p:txBody>
      </p:sp>
      <p:sp>
        <p:nvSpPr>
          <p:cNvPr id="8195" name="Rectangle 3"/>
          <p:cNvSpPr>
            <a:spLocks noGrp="1" noChangeArrowheads="1"/>
          </p:cNvSpPr>
          <p:nvPr>
            <p:ph type="body" idx="1"/>
          </p:nvPr>
        </p:nvSpPr>
        <p:spPr>
          <a:xfrm>
            <a:off x="609600" y="1143000"/>
            <a:ext cx="7924800" cy="4038600"/>
          </a:xfrm>
        </p:spPr>
        <p:txBody>
          <a:bodyPr/>
          <a:lstStyle/>
          <a:p>
            <a:r>
              <a:rPr lang="en-US" sz="2400" b="1" dirty="0"/>
              <a:t>Chapter 1</a:t>
            </a:r>
            <a:r>
              <a:rPr lang="en-US" sz="2400" dirty="0"/>
              <a:t>: Personal Sampling for Air Contaminants</a:t>
            </a:r>
          </a:p>
          <a:p>
            <a:pPr>
              <a:buFont typeface="Wingdings" pitchFamily="2" charset="2"/>
              <a:buNone/>
            </a:pPr>
            <a:endParaRPr lang="en-US" sz="2400" dirty="0"/>
          </a:p>
          <a:p>
            <a:r>
              <a:rPr lang="en-US" sz="2400" b="1" dirty="0"/>
              <a:t>Chapter 2</a:t>
            </a:r>
            <a:r>
              <a:rPr lang="en-US" sz="2400" dirty="0"/>
              <a:t>: Sampling for Surface Contamination</a:t>
            </a:r>
          </a:p>
          <a:p>
            <a:pPr>
              <a:buFont typeface="Wingdings" pitchFamily="2" charset="2"/>
              <a:buNone/>
            </a:pPr>
            <a:endParaRPr lang="en-US" sz="2400" dirty="0"/>
          </a:p>
          <a:p>
            <a:r>
              <a:rPr lang="en-US" sz="2400" b="1" dirty="0"/>
              <a:t>Chapter 3</a:t>
            </a:r>
            <a:r>
              <a:rPr lang="en-US" sz="2400" dirty="0"/>
              <a:t>: Technical Equipment</a:t>
            </a:r>
          </a:p>
          <a:p>
            <a:pPr>
              <a:buFont typeface="Wingdings" pitchFamily="2" charset="2"/>
              <a:buNone/>
            </a:pPr>
            <a:endParaRPr lang="en-US" sz="2400" dirty="0"/>
          </a:p>
          <a:p>
            <a:r>
              <a:rPr lang="en-US" sz="2400" b="1" dirty="0"/>
              <a:t>Chapter 4</a:t>
            </a:r>
            <a:r>
              <a:rPr lang="en-US" sz="2400" dirty="0"/>
              <a:t>:  Sample Shipping and Handling</a:t>
            </a:r>
          </a:p>
        </p:txBody>
      </p:sp>
    </p:spTree>
    <p:extLst>
      <p:ext uri="{BB962C8B-B14F-4D97-AF65-F5344CB8AC3E}">
        <p14:creationId xmlns:p14="http://schemas.microsoft.com/office/powerpoint/2010/main" val="55718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381000"/>
            <a:ext cx="7635875" cy="549275"/>
          </a:xfrm>
        </p:spPr>
        <p:txBody>
          <a:bodyPr/>
          <a:lstStyle/>
          <a:p>
            <a:r>
              <a:rPr lang="en-US"/>
              <a:t>Section II: Chapter 1</a:t>
            </a:r>
          </a:p>
        </p:txBody>
      </p:sp>
      <p:sp>
        <p:nvSpPr>
          <p:cNvPr id="9219" name="Rectangle 3"/>
          <p:cNvSpPr>
            <a:spLocks noGrp="1" noChangeArrowheads="1"/>
          </p:cNvSpPr>
          <p:nvPr>
            <p:ph type="body" idx="1"/>
          </p:nvPr>
        </p:nvSpPr>
        <p:spPr>
          <a:xfrm>
            <a:off x="609600" y="1143000"/>
            <a:ext cx="7924800" cy="4114800"/>
          </a:xfrm>
        </p:spPr>
        <p:txBody>
          <a:bodyPr/>
          <a:lstStyle/>
          <a:p>
            <a:pPr>
              <a:lnSpc>
                <a:spcPct val="80000"/>
              </a:lnSpc>
            </a:pPr>
            <a:r>
              <a:rPr lang="en-US" b="1" dirty="0"/>
              <a:t>Personal Sampling for Air Contaminants</a:t>
            </a:r>
          </a:p>
          <a:p>
            <a:pPr lvl="1">
              <a:lnSpc>
                <a:spcPct val="80000"/>
              </a:lnSpc>
            </a:pPr>
            <a:endParaRPr lang="en-US" sz="1200" dirty="0"/>
          </a:p>
          <a:p>
            <a:pPr lvl="1">
              <a:lnSpc>
                <a:spcPct val="80000"/>
              </a:lnSpc>
            </a:pPr>
            <a:r>
              <a:rPr lang="en-US" dirty="0"/>
              <a:t>General Sampling Procedures</a:t>
            </a:r>
          </a:p>
          <a:p>
            <a:pPr lvl="1">
              <a:lnSpc>
                <a:spcPct val="80000"/>
              </a:lnSpc>
            </a:pPr>
            <a:endParaRPr lang="en-US" sz="1000" dirty="0"/>
          </a:p>
          <a:p>
            <a:pPr lvl="1">
              <a:lnSpc>
                <a:spcPct val="80000"/>
              </a:lnSpc>
            </a:pPr>
            <a:r>
              <a:rPr lang="en-US" dirty="0"/>
              <a:t>Sampling Media</a:t>
            </a:r>
          </a:p>
          <a:p>
            <a:pPr lvl="1">
              <a:lnSpc>
                <a:spcPct val="80000"/>
              </a:lnSpc>
            </a:pPr>
            <a:endParaRPr lang="en-US" sz="1000" dirty="0"/>
          </a:p>
          <a:p>
            <a:pPr lvl="1">
              <a:lnSpc>
                <a:spcPct val="80000"/>
              </a:lnSpc>
            </a:pPr>
            <a:r>
              <a:rPr lang="en-US" dirty="0"/>
              <a:t>Special Sampling Procedures</a:t>
            </a:r>
          </a:p>
          <a:p>
            <a:pPr lvl="1">
              <a:lnSpc>
                <a:spcPct val="80000"/>
              </a:lnSpc>
            </a:pPr>
            <a:endParaRPr lang="en-US" sz="1000" dirty="0"/>
          </a:p>
          <a:p>
            <a:pPr lvl="1">
              <a:lnSpc>
                <a:spcPct val="80000"/>
              </a:lnSpc>
            </a:pPr>
            <a:r>
              <a:rPr lang="en-US" dirty="0"/>
              <a:t>Sampling for Welding Fumes</a:t>
            </a:r>
          </a:p>
          <a:p>
            <a:pPr lvl="1">
              <a:lnSpc>
                <a:spcPct val="80000"/>
              </a:lnSpc>
            </a:pPr>
            <a:endParaRPr lang="en-US" sz="1000" dirty="0"/>
          </a:p>
          <a:p>
            <a:pPr lvl="1">
              <a:lnSpc>
                <a:spcPct val="80000"/>
              </a:lnSpc>
            </a:pPr>
            <a:r>
              <a:rPr lang="en-US" dirty="0"/>
              <a:t>Equipment Preparation and </a:t>
            </a:r>
          </a:p>
          <a:p>
            <a:pPr marL="457200" lvl="1" indent="0">
              <a:lnSpc>
                <a:spcPct val="80000"/>
              </a:lnSpc>
              <a:buNone/>
            </a:pPr>
            <a:r>
              <a:rPr lang="en-US" dirty="0"/>
              <a:t>   Calibration</a:t>
            </a:r>
          </a:p>
          <a:p>
            <a:pPr lvl="1">
              <a:lnSpc>
                <a:spcPct val="80000"/>
              </a:lnSpc>
            </a:pPr>
            <a:endParaRPr lang="en-US" sz="1000" dirty="0"/>
          </a:p>
          <a:p>
            <a:pPr lvl="1">
              <a:lnSpc>
                <a:spcPct val="80000"/>
              </a:lnSpc>
            </a:pPr>
            <a:r>
              <a:rPr lang="en-US" dirty="0"/>
              <a:t>Filter Weighing</a:t>
            </a:r>
          </a:p>
          <a:p>
            <a:pPr lvl="1">
              <a:lnSpc>
                <a:spcPct val="80000"/>
              </a:lnSpc>
            </a:pPr>
            <a:endParaRPr lang="en-US" sz="1000" dirty="0"/>
          </a:p>
          <a:p>
            <a:pPr lvl="1">
              <a:lnSpc>
                <a:spcPct val="80000"/>
              </a:lnSpc>
            </a:pPr>
            <a:r>
              <a:rPr lang="en-US" dirty="0"/>
              <a:t>Appendices</a:t>
            </a:r>
          </a:p>
          <a:p>
            <a:pPr>
              <a:lnSpc>
                <a:spcPct val="80000"/>
              </a:lnSpc>
              <a:buFont typeface="Wingdings" pitchFamily="2" charset="2"/>
              <a:buNone/>
            </a:pPr>
            <a:endParaRPr 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196590"/>
            <a:ext cx="2578608" cy="2651760"/>
          </a:xfrm>
          <a:prstGeom prst="rect">
            <a:avLst/>
          </a:prstGeom>
        </p:spPr>
      </p:pic>
    </p:spTree>
    <p:extLst>
      <p:ext uri="{BB962C8B-B14F-4D97-AF65-F5344CB8AC3E}">
        <p14:creationId xmlns:p14="http://schemas.microsoft.com/office/powerpoint/2010/main" val="1110519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Appendices</a:t>
            </a:r>
          </a:p>
        </p:txBody>
      </p:sp>
      <p:sp>
        <p:nvSpPr>
          <p:cNvPr id="10243" name="Rectangle 3"/>
          <p:cNvSpPr>
            <a:spLocks noGrp="1" noChangeArrowheads="1"/>
          </p:cNvSpPr>
          <p:nvPr>
            <p:ph type="body" idx="1"/>
          </p:nvPr>
        </p:nvSpPr>
        <p:spPr>
          <a:xfrm>
            <a:off x="609600" y="1143000"/>
            <a:ext cx="8001000" cy="4525963"/>
          </a:xfrm>
        </p:spPr>
        <p:txBody>
          <a:bodyPr/>
          <a:lstStyle/>
          <a:p>
            <a:pPr>
              <a:lnSpc>
                <a:spcPct val="90000"/>
              </a:lnSpc>
            </a:pPr>
            <a:r>
              <a:rPr lang="en-US" dirty="0"/>
              <a:t>Appendix II:1-1 </a:t>
            </a:r>
          </a:p>
          <a:p>
            <a:pPr>
              <a:lnSpc>
                <a:spcPct val="90000"/>
              </a:lnSpc>
            </a:pPr>
            <a:endParaRPr lang="en-US" sz="1000" dirty="0"/>
          </a:p>
          <a:p>
            <a:pPr lvl="1">
              <a:lnSpc>
                <a:spcPct val="90000"/>
              </a:lnSpc>
            </a:pPr>
            <a:r>
              <a:rPr lang="en-US" b="1" u="sng" dirty="0"/>
              <a:t>Detector Tubes and Pumps</a:t>
            </a:r>
          </a:p>
          <a:p>
            <a:pPr lvl="1">
              <a:lnSpc>
                <a:spcPct val="90000"/>
              </a:lnSpc>
              <a:buFont typeface="Symbol" pitchFamily="18" charset="2"/>
              <a:buNone/>
            </a:pPr>
            <a:endParaRPr lang="en-US" u="sng" dirty="0"/>
          </a:p>
          <a:p>
            <a:pPr>
              <a:lnSpc>
                <a:spcPct val="90000"/>
              </a:lnSpc>
            </a:pPr>
            <a:r>
              <a:rPr lang="en-US" dirty="0"/>
              <a:t>Appendix II:1-2  </a:t>
            </a:r>
          </a:p>
          <a:p>
            <a:pPr>
              <a:lnSpc>
                <a:spcPct val="90000"/>
              </a:lnSpc>
            </a:pPr>
            <a:endParaRPr lang="en-US" sz="1000" dirty="0"/>
          </a:p>
          <a:p>
            <a:pPr lvl="1">
              <a:lnSpc>
                <a:spcPct val="90000"/>
              </a:lnSpc>
            </a:pPr>
            <a:r>
              <a:rPr lang="en-US" b="1" u="sng" dirty="0"/>
              <a:t>Electronic Flow Calibrators</a:t>
            </a:r>
          </a:p>
          <a:p>
            <a:pPr lvl="1">
              <a:lnSpc>
                <a:spcPct val="90000"/>
              </a:lnSpc>
              <a:buFont typeface="Symbol" pitchFamily="18" charset="2"/>
              <a:buNone/>
            </a:pPr>
            <a:endParaRPr lang="en-US" b="1" u="sng" dirty="0"/>
          </a:p>
          <a:p>
            <a:pPr>
              <a:lnSpc>
                <a:spcPct val="90000"/>
              </a:lnSpc>
            </a:pPr>
            <a:r>
              <a:rPr lang="en-US" dirty="0"/>
              <a:t>Appendix II:1-3 </a:t>
            </a:r>
          </a:p>
          <a:p>
            <a:pPr>
              <a:lnSpc>
                <a:spcPct val="90000"/>
              </a:lnSpc>
            </a:pPr>
            <a:endParaRPr lang="en-US" sz="1000" dirty="0"/>
          </a:p>
          <a:p>
            <a:pPr lvl="1">
              <a:lnSpc>
                <a:spcPct val="90000"/>
              </a:lnSpc>
            </a:pPr>
            <a:r>
              <a:rPr lang="en-US" dirty="0"/>
              <a:t> </a:t>
            </a:r>
            <a:r>
              <a:rPr lang="en-US" b="1" u="sng" dirty="0"/>
              <a:t>Manual </a:t>
            </a:r>
            <a:r>
              <a:rPr lang="en-US" b="1" u="sng" dirty="0" err="1"/>
              <a:t>Buret</a:t>
            </a:r>
            <a:r>
              <a:rPr lang="en-US" b="1" u="sng" dirty="0"/>
              <a:t> Bubble Meter Technique</a:t>
            </a:r>
          </a:p>
          <a:p>
            <a:pPr marL="0" indent="0">
              <a:lnSpc>
                <a:spcPct val="90000"/>
              </a:lnSpc>
              <a:buNone/>
            </a:pPr>
            <a:endParaRPr lang="en-US" dirty="0"/>
          </a:p>
          <a:p>
            <a:pPr>
              <a:lnSpc>
                <a:spcPct val="90000"/>
              </a:lnSpc>
            </a:pPr>
            <a:r>
              <a:rPr lang="en-US" dirty="0"/>
              <a:t>Appendix II:1-4  </a:t>
            </a:r>
          </a:p>
          <a:p>
            <a:pPr>
              <a:lnSpc>
                <a:spcPct val="90000"/>
              </a:lnSpc>
            </a:pPr>
            <a:endParaRPr lang="en-US" sz="1000" dirty="0"/>
          </a:p>
          <a:p>
            <a:pPr lvl="1">
              <a:lnSpc>
                <a:spcPct val="90000"/>
              </a:lnSpc>
            </a:pPr>
            <a:r>
              <a:rPr lang="en-US" b="1" u="sng" dirty="0"/>
              <a:t>Shelf Life of Sampling Media Provided by SLTC</a:t>
            </a:r>
          </a:p>
          <a:p>
            <a:pPr>
              <a:lnSpc>
                <a:spcPct val="90000"/>
              </a:lnSpc>
            </a:pPr>
            <a:endParaRPr lang="en-US" b="1" u="sng" dirty="0"/>
          </a:p>
          <a:p>
            <a:pPr>
              <a:lnSpc>
                <a:spcPct val="90000"/>
              </a:lnSpc>
            </a:pPr>
            <a:endParaRPr lang="en-US" u="sng" dirty="0"/>
          </a:p>
        </p:txBody>
      </p:sp>
    </p:spTree>
    <p:extLst>
      <p:ext uri="{BB962C8B-B14F-4D97-AF65-F5344CB8AC3E}">
        <p14:creationId xmlns:p14="http://schemas.microsoft.com/office/powerpoint/2010/main" val="2858482612"/>
      </p:ext>
    </p:extLst>
  </p:cSld>
  <p:clrMapOvr>
    <a:masterClrMapping/>
  </p:clrMapOvr>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28255</TotalTime>
  <Pages>1</Pages>
  <Words>4012</Words>
  <Application>Microsoft Office PowerPoint</Application>
  <PresentationFormat>Letter Paper (8.5x11 in)</PresentationFormat>
  <Paragraphs>652</Paragraphs>
  <Slides>44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Arial</vt:lpstr>
      <vt:lpstr>Arial Rounded MT Bold</vt:lpstr>
      <vt:lpstr>Calibri</vt:lpstr>
      <vt:lpstr>Calibri Light</vt:lpstr>
      <vt:lpstr>Symbol</vt:lpstr>
      <vt:lpstr>Times New Roman</vt:lpstr>
      <vt:lpstr>Wingdings</vt:lpstr>
      <vt:lpstr>NCDOL  Standard</vt:lpstr>
      <vt:lpstr>Custom Design</vt:lpstr>
      <vt:lpstr>OSH 125 Introduction to Health Standards</vt:lpstr>
      <vt:lpstr>Objectives</vt:lpstr>
      <vt:lpstr>OSHA Technical Manual (OTM)</vt:lpstr>
      <vt:lpstr>What is the purpose of the OTM?</vt:lpstr>
      <vt:lpstr>OTM is NOT …</vt:lpstr>
      <vt:lpstr>Ten OTM Sections</vt:lpstr>
      <vt:lpstr>Section II: Sampling, Measurement Methods and Instruments</vt:lpstr>
      <vt:lpstr>Section II: Chapter 1</vt:lpstr>
      <vt:lpstr>Appendices</vt:lpstr>
      <vt:lpstr>Appendices (cont…)</vt:lpstr>
      <vt:lpstr>General Sampling Procedures</vt:lpstr>
      <vt:lpstr>Sampling Media</vt:lpstr>
      <vt:lpstr>Detector Tubes</vt:lpstr>
      <vt:lpstr>Aerosol Samplers</vt:lpstr>
      <vt:lpstr>Respirable Dust Samplers</vt:lpstr>
      <vt:lpstr>Solid Sorbent Tubes</vt:lpstr>
      <vt:lpstr>Special Sampling Procedures</vt:lpstr>
      <vt:lpstr>Special Sampling Procedures (cont…)</vt:lpstr>
      <vt:lpstr>Equipment Preparation &amp; Calibration</vt:lpstr>
      <vt:lpstr>Section II: Chapter 2</vt:lpstr>
      <vt:lpstr>Generalized Work Areas</vt:lpstr>
      <vt:lpstr>Examples</vt:lpstr>
      <vt:lpstr>Appendices</vt:lpstr>
      <vt:lpstr>Section III: Health Hazards</vt:lpstr>
      <vt:lpstr>Section III: Chapter 1</vt:lpstr>
      <vt:lpstr>Advanced Composites Health Hazards</vt:lpstr>
      <vt:lpstr>Section III: Chapter 6</vt:lpstr>
      <vt:lpstr>Types of Laser Hazards</vt:lpstr>
      <vt:lpstr>Laser Hazard Classifications</vt:lpstr>
      <vt:lpstr>Investigational Guidelines</vt:lpstr>
      <vt:lpstr>OSHA Regulatory Practice</vt:lpstr>
      <vt:lpstr>Section III: Chapter 7</vt:lpstr>
      <vt:lpstr>Section V: Chapter 3</vt:lpstr>
      <vt:lpstr>Types of Construction Activities</vt:lpstr>
      <vt:lpstr>Engineering &amp;Work Practice Controls</vt:lpstr>
      <vt:lpstr>Section VI</vt:lpstr>
      <vt:lpstr>Hospital Investigations</vt:lpstr>
      <vt:lpstr>Controlling Occupational Exposure to Drugs</vt:lpstr>
      <vt:lpstr>Section VII: Chapter 1 Ergonomics</vt:lpstr>
      <vt:lpstr>Section VIII: Personal Protective Equipment</vt:lpstr>
      <vt:lpstr>Chemical Protective Clothing</vt:lpstr>
      <vt:lpstr>Respiratory Protection</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Bob O'Neal</dc:creator>
  <cp:keywords>Review by Standards Supervisor:2-24-2010</cp:keywords>
  <dc:description>WLagoe reviewed: 032010</dc:description>
  <cp:lastModifiedBy>Lagoe, Wanda</cp:lastModifiedBy>
  <cp:revision>2837</cp:revision>
  <cp:lastPrinted>2020-12-30T14:21:22Z</cp:lastPrinted>
  <dcterms:created xsi:type="dcterms:W3CDTF">2001-05-15T12:53:32Z</dcterms:created>
  <dcterms:modified xsi:type="dcterms:W3CDTF">2022-10-13T16:03:06Z</dcterms:modified>
  <cp:category>Format Review by Andy on 12-30-08</cp:category>
</cp:coreProperties>
</file>