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117"/>
  </p:notesMasterIdLst>
  <p:handoutMasterIdLst>
    <p:handoutMasterId r:id="rId118"/>
  </p:handoutMasterIdLst>
  <p:sldIdLst>
    <p:sldId id="446" r:id="rId2"/>
    <p:sldId id="257" r:id="rId3"/>
    <p:sldId id="258" r:id="rId4"/>
    <p:sldId id="363" r:id="rId5"/>
    <p:sldId id="364" r:id="rId6"/>
    <p:sldId id="259" r:id="rId7"/>
    <p:sldId id="362" r:id="rId8"/>
    <p:sldId id="262" r:id="rId9"/>
    <p:sldId id="263" r:id="rId10"/>
    <p:sldId id="264" r:id="rId11"/>
    <p:sldId id="265" r:id="rId12"/>
    <p:sldId id="460" r:id="rId13"/>
    <p:sldId id="349" r:id="rId14"/>
    <p:sldId id="351" r:id="rId15"/>
    <p:sldId id="447" r:id="rId16"/>
    <p:sldId id="270" r:id="rId17"/>
    <p:sldId id="271" r:id="rId18"/>
    <p:sldId id="347" r:id="rId19"/>
    <p:sldId id="461" r:id="rId20"/>
    <p:sldId id="336" r:id="rId21"/>
    <p:sldId id="448" r:id="rId22"/>
    <p:sldId id="386" r:id="rId23"/>
    <p:sldId id="397" r:id="rId24"/>
    <p:sldId id="282" r:id="rId25"/>
    <p:sldId id="314" r:id="rId26"/>
    <p:sldId id="462" r:id="rId27"/>
    <p:sldId id="372" r:id="rId28"/>
    <p:sldId id="315" r:id="rId29"/>
    <p:sldId id="385" r:id="rId30"/>
    <p:sldId id="318" r:id="rId31"/>
    <p:sldId id="323" r:id="rId32"/>
    <p:sldId id="449" r:id="rId33"/>
    <p:sldId id="382" r:id="rId34"/>
    <p:sldId id="284" r:id="rId35"/>
    <p:sldId id="401" r:id="rId36"/>
    <p:sldId id="285" r:id="rId37"/>
    <p:sldId id="287" r:id="rId38"/>
    <p:sldId id="400" r:id="rId39"/>
    <p:sldId id="288" r:id="rId40"/>
    <p:sldId id="289" r:id="rId41"/>
    <p:sldId id="290" r:id="rId42"/>
    <p:sldId id="291" r:id="rId43"/>
    <p:sldId id="292" r:id="rId44"/>
    <p:sldId id="294" r:id="rId45"/>
    <p:sldId id="295" r:id="rId46"/>
    <p:sldId id="412" r:id="rId47"/>
    <p:sldId id="415" r:id="rId48"/>
    <p:sldId id="451" r:id="rId49"/>
    <p:sldId id="378" r:id="rId50"/>
    <p:sldId id="463" r:id="rId51"/>
    <p:sldId id="464" r:id="rId52"/>
    <p:sldId id="376" r:id="rId53"/>
    <p:sldId id="377" r:id="rId54"/>
    <p:sldId id="384" r:id="rId55"/>
    <p:sldId id="325" r:id="rId56"/>
    <p:sldId id="452" r:id="rId57"/>
    <p:sldId id="365" r:id="rId58"/>
    <p:sldId id="366" r:id="rId59"/>
    <p:sldId id="367" r:id="rId60"/>
    <p:sldId id="368" r:id="rId61"/>
    <p:sldId id="453" r:id="rId62"/>
    <p:sldId id="370" r:id="rId63"/>
    <p:sldId id="338" r:id="rId64"/>
    <p:sldId id="299" r:id="rId65"/>
    <p:sldId id="300" r:id="rId66"/>
    <p:sldId id="454" r:id="rId67"/>
    <p:sldId id="455" r:id="rId68"/>
    <p:sldId id="456" r:id="rId69"/>
    <p:sldId id="340" r:id="rId70"/>
    <p:sldId id="328" r:id="rId71"/>
    <p:sldId id="331" r:id="rId72"/>
    <p:sldId id="332" r:id="rId73"/>
    <p:sldId id="333" r:id="rId74"/>
    <p:sldId id="389" r:id="rId75"/>
    <p:sldId id="390" r:id="rId76"/>
    <p:sldId id="457" r:id="rId77"/>
    <p:sldId id="395" r:id="rId78"/>
    <p:sldId id="396" r:id="rId79"/>
    <p:sldId id="391" r:id="rId80"/>
    <p:sldId id="392" r:id="rId81"/>
    <p:sldId id="393" r:id="rId82"/>
    <p:sldId id="320" r:id="rId83"/>
    <p:sldId id="387" r:id="rId84"/>
    <p:sldId id="345" r:id="rId85"/>
    <p:sldId id="402" r:id="rId86"/>
    <p:sldId id="403" r:id="rId87"/>
    <p:sldId id="410" r:id="rId88"/>
    <p:sldId id="444" r:id="rId89"/>
    <p:sldId id="418" r:id="rId90"/>
    <p:sldId id="421" r:id="rId91"/>
    <p:sldId id="419" r:id="rId92"/>
    <p:sldId id="404" r:id="rId93"/>
    <p:sldId id="405" r:id="rId94"/>
    <p:sldId id="440" r:id="rId95"/>
    <p:sldId id="406" r:id="rId96"/>
    <p:sldId id="427" r:id="rId97"/>
    <p:sldId id="426" r:id="rId98"/>
    <p:sldId id="422" r:id="rId99"/>
    <p:sldId id="423" r:id="rId100"/>
    <p:sldId id="424" r:id="rId101"/>
    <p:sldId id="442" r:id="rId102"/>
    <p:sldId id="443" r:id="rId103"/>
    <p:sldId id="407" r:id="rId104"/>
    <p:sldId id="428" r:id="rId105"/>
    <p:sldId id="429" r:id="rId106"/>
    <p:sldId id="433" r:id="rId107"/>
    <p:sldId id="431" r:id="rId108"/>
    <p:sldId id="434" r:id="rId109"/>
    <p:sldId id="436" r:id="rId110"/>
    <p:sldId id="437" r:id="rId111"/>
    <p:sldId id="438" r:id="rId112"/>
    <p:sldId id="439" r:id="rId113"/>
    <p:sldId id="408" r:id="rId114"/>
    <p:sldId id="445" r:id="rId115"/>
    <p:sldId id="458" r:id="rId116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99FF"/>
    <a:srgbClr val="000066"/>
    <a:srgbClr val="333333"/>
    <a:srgbClr val="000099"/>
    <a:srgbClr val="006600"/>
    <a:srgbClr val="FFFFFF"/>
    <a:srgbClr val="012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179" autoAdjust="0"/>
  </p:normalViewPr>
  <p:slideViewPr>
    <p:cSldViewPr>
      <p:cViewPr varScale="1">
        <p:scale>
          <a:sx n="63" d="100"/>
          <a:sy n="63" d="100"/>
        </p:scale>
        <p:origin x="17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36"/>
    </p:cViewPr>
  </p:sorterViewPr>
  <p:notesViewPr>
    <p:cSldViewPr>
      <p:cViewPr varScale="1">
        <p:scale>
          <a:sx n="81" d="100"/>
          <a:sy n="81" d="100"/>
        </p:scale>
        <p:origin x="-2064" y="-96"/>
      </p:cViewPr>
      <p:guideLst>
        <p:guide orient="horz" pos="2910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>
            <a:extLst>
              <a:ext uri="{FF2B5EF4-FFF2-40B4-BE49-F238E27FC236}">
                <a16:creationId xmlns:a16="http://schemas.microsoft.com/office/drawing/2014/main" id="{D502D35F-24DE-BF1D-3B3C-8B3ED4194C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2" rIns="91303" bIns="45652" numCol="1" anchor="t" anchorCtr="0" compatLnSpc="1">
            <a:prstTxWarp prst="textNoShape">
              <a:avLst/>
            </a:prstTxWarp>
          </a:bodyPr>
          <a:lstStyle>
            <a:lvl1pPr defTabSz="913109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990D1AF4-C391-8ACA-0986-AF4554D866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257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2" rIns="91303" bIns="45652" numCol="1" anchor="t" anchorCtr="0" compatLnSpc="1">
            <a:prstTxWarp prst="textNoShape">
              <a:avLst/>
            </a:prstTxWarp>
          </a:bodyPr>
          <a:lstStyle>
            <a:lvl1pPr algn="r" defTabSz="913109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64525FA-AE66-3841-9E96-D9771FE1441B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73125" y="993775"/>
            <a:ext cx="5207000" cy="3905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70423AE-1434-4DC7-7E65-38FE7D24949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74750" y="698500"/>
            <a:ext cx="4605338" cy="3452813"/>
          </a:xfrm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DA388F2-30AC-1228-B33E-87A0EA900CC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27100" y="4389438"/>
            <a:ext cx="5100638" cy="4159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r>
              <a:rPr lang="en-US" altLang="en-US"/>
              <a:t>Rev 0: 6/24/2013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C963849-5BA4-82BD-8967-10AA7CA4AC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32A9F5D-1D64-1108-FFBA-9CA4F19A2C4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050">
            <a:extLst>
              <a:ext uri="{FF2B5EF4-FFF2-40B4-BE49-F238E27FC236}">
                <a16:creationId xmlns:a16="http://schemas.microsoft.com/office/drawing/2014/main" id="{9BA8BBB8-90EA-48A8-E79C-6DF63A43703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25603" name="Rectangle 2051">
            <a:extLst>
              <a:ext uri="{FF2B5EF4-FFF2-40B4-BE49-F238E27FC236}">
                <a16:creationId xmlns:a16="http://schemas.microsoft.com/office/drawing/2014/main" id="{C857DCCD-2EB7-5417-7F3C-B8EA88D8819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EA75AD1-1D4A-ABF1-A741-9DF3147C0C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5EAD3F1-6F85-6802-2769-FFC02F4C19C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9768953-1919-79D1-28E3-3379771C54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2488840-446B-BC3E-521D-318F5189280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8BD17CF-BBD6-3D85-0301-AE1E4C3832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1B36B6C-AC91-7384-21B2-38EF62B17DE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C8A3D4D-0EEA-F225-69A2-212E4F9CB9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6D6DE90-1A70-9CA3-553C-9DBCF840B81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D841A33-63EB-6AC4-2BAD-E1E93D94F9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D673B0B-7D1C-56FC-8FB0-0C47FD39D96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01B4CCF-6628-F90B-D12C-9C6915EBEC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8189B62-BE03-46C5-DF81-24A26441973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FB55726-2622-7F5D-54C4-D74532DDB5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7353481E-B376-FA76-D30E-56DAF03D490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C98169A-958C-988A-E178-CEBDEE3E2A7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A623C01-608F-92FC-0E56-9F03D9AF0C9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8A2289B-A2AE-5DB9-BA97-80B43A9F36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18A950F-02EE-E0D9-F386-E6E0F41D9EB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893A14A7-AE5D-6092-4105-DB6F4DA9AB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48131" name="Rectangle 1027">
            <a:extLst>
              <a:ext uri="{FF2B5EF4-FFF2-40B4-BE49-F238E27FC236}">
                <a16:creationId xmlns:a16="http://schemas.microsoft.com/office/drawing/2014/main" id="{7093226A-10F1-AFD5-6ADC-37FFBE467C3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336236D-D736-D0FA-E826-E7468B9796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56E8E8F-8BB1-FE36-2656-B565E2F0EE9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C685688-DAA8-5796-BFE7-40FE7E238AA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9703FE1-0776-DF61-CD94-F8F063EF731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9805BA7-BCE7-BB97-87D1-3268E02735A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0912CF6-CA78-CA74-69B0-2869205621B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AA1263DF-0F27-5941-C215-28BB4F44BC0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548A66B-908C-A689-C4B8-89D6DE1EA8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FF94CBB4-EFCB-052F-A7C7-26DDB9E110F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8D2D5B2A-D50B-0F05-CDD1-7F713D05347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24C7E4D5-F607-A155-3FE7-F3D52165A6E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9E71E12-633F-7F4C-1B4E-6EA2D35D7F2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4A6882FD-B9FF-7030-0EE1-AD76195827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029E3E2-2884-F612-C396-1AF16F5C9F3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25BE536-6582-98D4-2313-F5291194AE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F6CA118-5306-24C7-3495-2E10D476097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9654993-4C8B-5F3F-BBDE-4EA44BA53D0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88EBA54-CA82-3992-21F2-C4FC5E1E35A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3DF1746-C325-6C05-B923-8D29AD0F09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41E52F8-EAFD-6AB0-6935-7DF75BFB336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594BE8D-BC81-9AF5-3315-DB0F2B2BF82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430E02C-A441-AC95-CADA-983D34A9F97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D15C9FF-B0C3-B002-69F1-34838A0041B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EFFD4E16-78AB-0D36-E333-DCBA7FA75ED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536A5CB-1FF4-20D2-4EC9-4A549DA873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32A26FF-E15C-4328-5DA5-EA5DF62FBF4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C07A7D4-5C25-0956-B3BA-7A3D9DDA47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8AE7608-0EEC-952F-7CC0-B081EF47EBB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FBD2A3D2-4260-B126-0670-6B7AA100F9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00CF78E-D135-0182-2D88-2FFC6F08C99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3D11E23-32E5-9239-3884-933B1503BFF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47479FA-4212-A910-FC04-62B340229F7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271B36D8-7FC3-18F7-F699-20126EDFE99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287ED3F-5D36-8F4A-F7D3-7FF13C71CB1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D54858B-2E2C-3B86-F8A1-1FFAFB530E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294D694-C8F4-3D94-8CF0-149ECC0333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3E6515B1-2996-71F2-E76F-218A6AA067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solidFill>
            <a:srgbClr val="FFFFFF"/>
          </a:solidFill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E32D2C7-E92F-433E-4056-0C0C1A947FD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83D7C9B-7603-65FD-14CA-C959B5D7867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solidFill>
            <a:srgbClr val="FFFFFF"/>
          </a:solidFill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5CC278D3-F7AF-7D74-31A7-42AA5647C0E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17ACA64-B2EB-6F0B-887E-BCC8A0AEA6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DDD2481-03A3-6FC3-2CD5-8C152E648C0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ED3A7688-BAFE-B715-557B-19E74CEEAB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4E0F9BA7-DD61-EB72-CA6D-E92B5451E4E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4761A141-3A64-CC96-13E0-5FFE04F109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5A11393-B4BF-5301-5FB3-9E6F8F25EB6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03E3C91A-AED6-3629-6515-5AF687E7562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FC31860D-C7CB-A1DB-DDC9-E50633CF233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3B58FB53-1203-E497-3C6F-55B7E872DDC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C48810FE-EFFB-F274-16FC-6F6BAAD0C7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CD2309DD-2D4E-AA68-71C5-42DDB0B92F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335A8890-9100-FB06-3545-5D42E8E69C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0D97C359-72A2-8F55-E6C3-38100FFB01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F024F0F-3215-2471-9B7C-9550797452B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41816004-45B3-C8FF-3E2C-43CF259FA5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8FD4315F-C372-E998-7191-038948E2068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DE9603FB-C321-D309-E028-7BBACB0E13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C906C903-74DD-F906-4F82-A1C2ED2EE27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7840FB3A-1BBF-EF96-EBBD-C0A902D26B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39AD7D4D-EE1F-CCEF-B255-421093AD26F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F883EBA8-22D0-0C02-EDF1-D322AC5BC4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F2EEA1E8-4850-77EB-252C-1462DA3579C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612049E-685B-F89C-5178-87A4CAAE8B5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DA12703-C9D1-E320-615A-97F3650EA57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4AE1C5E9-C667-DCDC-37D6-F6F3887DD1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F2970F5E-912A-062C-10AD-7FC5C75A585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BC7D2B07-24FF-FAA8-C707-629A818EC7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6425D08E-75E0-6DC3-53B7-DB6C895EE56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0D435B5F-378C-D1A8-CEDA-269F242003B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D9D923A-65EA-6D76-EC49-2280042A554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401E2A3B-D4C2-1B24-3298-E56D2889810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A52E3AA4-023D-9533-14BE-626B0C905CF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EBECE440-E296-16DD-7A5D-A8E14EDDD7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AF38194C-5656-D926-8C3F-680FDA601E0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230BB055-A077-72B1-2E65-6CD04347C9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E5F8414A-2ED5-78FC-08E6-46BAD927349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r>
              <a:rPr lang="en-US" altLang="en-US"/>
              <a:t>Professional noise control and ventilation for turbines Professional noise control and ventilation for turbines Professional noise control and ventilation for turbines 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4A51881F-722B-0429-6C42-3EDF9D76DE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3C1DCA0A-516A-FFC2-DF67-466605486A6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r>
              <a:rPr lang="en-US" altLang="en-US"/>
              <a:t>Vibration switches and monitors minimize production shut down time and repair costs by measuring the total accelerated force (shock) present on a machine. Individual acceleration measurements are summed to yield the total destructive force acting on a machine. 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41DC2FDA-045B-6E4F-11FA-C4E804431C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BC5AD0FB-136F-2609-F294-5CC874D91D4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465B910F-9DFB-8EA1-8B3B-490145C0B9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91D65A30-6A25-74CC-9509-178189CB306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86D37681-CE29-9DD9-D199-B47683C4823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3C59F483-CF86-3993-5F0B-3D41277B91F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D15346D-50BC-B563-4107-902D59AEF6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996D49B-5EA2-4F07-C7B1-A48154DF98D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BEB701D0-49C1-8F23-D30C-A11C8A917DD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924B00AD-EF12-5773-9905-9C9E27D7E47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004A93A9-D81C-2434-5D2F-652F8943DD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9C2A7181-A450-2161-7F6C-4056AC79F56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7B61E475-9A63-29BF-3FD7-6178486C12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94FB5CDB-4C8C-290D-0897-02375404573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DAB6ADDA-199A-50A2-A058-2DD9B8636F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F57A29EF-2174-7D14-9184-A37B01EAA1D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9A75967D-F50C-A58A-3B54-E0CCAAE883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76D871B-8DCB-BB69-5140-7CE54027471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4ACE317B-661C-FCE9-BEFD-DA224505EE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9B226C4C-8E19-87F6-D76F-09BE2B9AF59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74358D9A-5251-0853-4C5D-B507A5570A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C638EB05-7DEB-FF36-0152-AA8B5C95695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D0C8A526-527E-FF40-7317-DA8243D551A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BECBC2F9-9656-009C-1949-9C86A07DBB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224FDA69-5F9B-8DEE-85C0-04DC895999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74750" y="698500"/>
            <a:ext cx="4605338" cy="3452813"/>
          </a:xfrm>
          <a:ln/>
        </p:spPr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221C2B0A-AF91-3E3D-06EC-64DF283B9FF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27100" y="4389438"/>
            <a:ext cx="5100638" cy="4159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2C978EE-32DF-23DE-B74C-DD7FF8C1FDA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AE0D463-DDDE-9DCB-D5A8-6A6654E84C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759878E-6B6A-4338-8215-4D750C9812E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0F8862B-E6DA-EE22-9C18-88C7368F475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EF31C8C-FB91-E180-14BB-7F7D5851C4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73125" y="993775"/>
            <a:ext cx="5208588" cy="3905250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0CC1418-A23D-E55C-F4E6-F8AF00C892D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08050" y="4427538"/>
            <a:ext cx="5145088" cy="41227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272" tIns="46136" rIns="92272" bIns="46136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925A2AA-AC4C-672C-5876-C69E8B58B3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08700"/>
            <a:ext cx="14478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Line 5">
            <a:extLst>
              <a:ext uri="{FF2B5EF4-FFF2-40B4-BE49-F238E27FC236}">
                <a16:creationId xmlns:a16="http://schemas.microsoft.com/office/drawing/2014/main" id="{A98E7009-9863-A8C6-F508-B2C00DF0DC7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50800">
            <a:solidFill>
              <a:srgbClr val="00703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id="{1C5EC776-8840-B637-61B9-D257D24188B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85800" y="6019800"/>
            <a:ext cx="7772400" cy="0"/>
          </a:xfrm>
          <a:prstGeom prst="line">
            <a:avLst/>
          </a:prstGeom>
          <a:noFill/>
          <a:ln w="25400">
            <a:solidFill>
              <a:srgbClr val="00703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2EDD209-D3C5-ECAB-2651-DA02A2138F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3800" y="6240463"/>
            <a:ext cx="1317625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latin typeface="Arial" panose="020B0604020202020204" pitchFamily="34" charset="0"/>
              </a:rPr>
              <a:t>September 2020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52A5F6D7-A9E6-33CF-C29D-0ACBF9BB2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65875" y="6240463"/>
            <a:ext cx="2168525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latin typeface="Arial" panose="020B0604020202020204" pitchFamily="34" charset="0"/>
              </a:rPr>
              <a:t>For Public Official’s Use Only</a:t>
            </a:r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260600" y="2900363"/>
            <a:ext cx="6235700" cy="752475"/>
          </a:xfrm>
        </p:spPr>
        <p:txBody>
          <a:bodyPr lIns="82550" tIns="41275" rIns="82550" bIns="41275" anchor="ctr"/>
          <a:lstStyle>
            <a:lvl1pPr>
              <a:defRPr sz="4400"/>
            </a:lvl1pPr>
          </a:lstStyle>
          <a:p>
            <a:endParaRPr lang="en-US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19400" y="4435475"/>
            <a:ext cx="5721350" cy="509588"/>
          </a:xfrm>
        </p:spPr>
        <p:txBody>
          <a:bodyPr lIns="82550" tIns="41275" rIns="82550" bIns="41275" anchor="ctr">
            <a:spAutoFit/>
          </a:bodyPr>
          <a:lstStyle>
            <a:lvl1pPr marL="0" indent="0">
              <a:defRPr>
                <a:solidFill>
                  <a:srgbClr val="012D9A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432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89573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075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549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7924800" cy="452596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34769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3252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3239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21136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0999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9264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2040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74193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7239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EBCF2D-BAC9-7D02-E115-4835F3029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381000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038" tIns="0" rIns="46038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Title of slide in sentence case</a:t>
            </a:r>
          </a:p>
        </p:txBody>
      </p:sp>
      <p:sp>
        <p:nvSpPr>
          <p:cNvPr id="1027" name="Line 3">
            <a:extLst>
              <a:ext uri="{FF2B5EF4-FFF2-40B4-BE49-F238E27FC236}">
                <a16:creationId xmlns:a16="http://schemas.microsoft.com/office/drawing/2014/main" id="{B786A298-AD1D-EADD-06EF-C6B95437112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1066800"/>
            <a:ext cx="7924800" cy="0"/>
          </a:xfrm>
          <a:prstGeom prst="line">
            <a:avLst/>
          </a:prstGeom>
          <a:noFill/>
          <a:ln w="50800">
            <a:solidFill>
              <a:srgbClr val="00703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7B4B2BE5-987A-477E-87A0-4594FCCBDDF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685800" y="6019800"/>
            <a:ext cx="7772400" cy="0"/>
          </a:xfrm>
          <a:prstGeom prst="line">
            <a:avLst/>
          </a:prstGeom>
          <a:noFill/>
          <a:ln w="25400">
            <a:solidFill>
              <a:srgbClr val="00703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FF7E44-3E9F-F657-B46E-C87C9112B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1D53A33-217C-43C4-DD51-E14D5642E4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08700"/>
            <a:ext cx="14478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31" name="Text Box 8">
            <a:extLst>
              <a:ext uri="{FF2B5EF4-FFF2-40B4-BE49-F238E27FC236}">
                <a16:creationId xmlns:a16="http://schemas.microsoft.com/office/drawing/2014/main" id="{8BA749B3-1B5F-2262-EF89-13B0302783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65875" y="6240463"/>
            <a:ext cx="2168525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latin typeface="Arial" panose="020B0604020202020204" pitchFamily="34" charset="0"/>
              </a:rPr>
              <a:t>For Public Official’s Use Only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0429F6DB-7A23-9869-5B58-F11D386B0C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3800" y="6240463"/>
            <a:ext cx="1317625" cy="2778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latin typeface="Arial" panose="020B0604020202020204" pitchFamily="34" charset="0"/>
              </a:rPr>
              <a:t>September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12D9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910046"/>
        </a:buClr>
        <a:buSzPct val="84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Font typeface="Symbol" panose="05050102010706020507" pitchFamily="18" charset="2"/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012D9A"/>
        </a:buClr>
        <a:buChar char="–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012D9A"/>
        </a:buClr>
        <a:buChar char="–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012D9A"/>
        </a:buClr>
        <a:buChar char="–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012D9A"/>
        </a:buClr>
        <a:buChar char="–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012D9A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richardsilverstein.com/photos/uncategorized/noise.jpg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2556370-E874-CE90-147A-D87C484AA5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517650"/>
            <a:ext cx="6654800" cy="1911350"/>
          </a:xfrm>
        </p:spPr>
        <p:txBody>
          <a:bodyPr/>
          <a:lstStyle/>
          <a:p>
            <a:pPr eaLnBrk="1" hangingPunct="1"/>
            <a:r>
              <a:rPr lang="en-US" altLang="en-US" sz="4000"/>
              <a:t>N.C. Department of Labor OSH Division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75C9E38-D7CD-A34A-4867-D12B710FED4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3124200"/>
            <a:ext cx="5721350" cy="2520950"/>
          </a:xfrm>
        </p:spPr>
        <p:txBody>
          <a:bodyPr/>
          <a:lstStyle/>
          <a:p>
            <a:pPr marL="396875" indent="-396875" eaLnBrk="1" hangingPunct="1">
              <a:defRPr/>
            </a:pPr>
            <a:r>
              <a:rPr lang="en-US" altLang="en-US" b="1" i="1" dirty="0"/>
              <a:t>Fundamentals of Noise</a:t>
            </a:r>
          </a:p>
          <a:p>
            <a:pPr marL="396875" indent="-396875" eaLnBrk="1" hangingPunct="1">
              <a:defRPr/>
            </a:pPr>
            <a:endParaRPr lang="en-US" altLang="en-US" b="1" i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dirty="0"/>
              <a:t>Paul M. Sullivan, CIH, CSP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dirty="0"/>
              <a:t>West Compliance Bureau Chief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dirty="0"/>
              <a:t>September 2020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8D023FD-F3EA-C676-9CBC-19BCA8FF9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Logarithms???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939DFA9-4B02-F7BA-5809-CD6B58E82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ratio between the threshold of pain and the threshold of hearing in humans is   10,000,000.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Therefore a relative scale is more practical than an absolute scale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Using the same ratio on the dB scale is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0 - 140 dB.</a:t>
            </a:r>
          </a:p>
        </p:txBody>
      </p:sp>
      <p:pic>
        <p:nvPicPr>
          <p:cNvPr id="22532" name="Picture 2052" descr="1142491">
            <a:extLst>
              <a:ext uri="{FF2B5EF4-FFF2-40B4-BE49-F238E27FC236}">
                <a16:creationId xmlns:a16="http://schemas.microsoft.com/office/drawing/2014/main" id="{6D4C614F-2285-E45E-C038-0314D3E21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Photo #08">
            <a:extLst>
              <a:ext uri="{FF2B5EF4-FFF2-40B4-BE49-F238E27FC236}">
                <a16:creationId xmlns:a16="http://schemas.microsoft.com/office/drawing/2014/main" id="{7FCF1196-EA42-6B45-2983-DB1F653E3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1219200"/>
            <a:ext cx="3416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Rectangle 2">
            <a:extLst>
              <a:ext uri="{FF2B5EF4-FFF2-40B4-BE49-F238E27FC236}">
                <a16:creationId xmlns:a16="http://schemas.microsoft.com/office/drawing/2014/main" id="{C400F09C-75B9-F296-3BE7-AE3D686DE7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381000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0" rIns="46038" bIns="0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Case Study #3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99A5CD13-3A2B-2F1F-A075-DC819AFCD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 #4 – Groups 3 &amp; 4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672E6D9E-65CE-4856-41C9-3D98123E6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Employees operating jet and atmospheric dye machines at a textile dyeing and finishing plant are exposed to noise throughout their 8-hour shifts.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The company has a partial hearing conservation program.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Ear plugs are provided, but generally not used by employees (and not required).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Audiograms are conducted annually when the test van comes to the plant.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The OSHA 300 logs showed 3 STS’s (out of 40 Dye Room employees tested).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Monitoring by the HCO was shorted by about 90 minutes when the employee sampled went home sick.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65E75E24-B29C-C9C1-D176-BBD691A9E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 #4</a:t>
            </a:r>
          </a:p>
        </p:txBody>
      </p:sp>
      <p:graphicFrame>
        <p:nvGraphicFramePr>
          <p:cNvPr id="385084" name="Group 60">
            <a:extLst>
              <a:ext uri="{FF2B5EF4-FFF2-40B4-BE49-F238E27FC236}">
                <a16:creationId xmlns:a16="http://schemas.microsoft.com/office/drawing/2014/main" id="{8887F8C1-7770-DDFD-D809-CC6A0394F92F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1143000"/>
          <a:ext cx="7772400" cy="4716463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Jet Dye Machine Operator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ATM Dye Machine Operator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 – LTL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56.45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64.84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 – HTL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12.41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9.54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Lavg – LTL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87.37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86.92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Lavg – HTL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76.44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73.10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Ltwa – LTL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85.88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86.87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Ltwa – HTL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74.95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73.05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109.8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112.4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Run Time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6:30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7:57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462EAF4D-CB99-F7A4-0611-9E4829AB4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 #5 – Groups 3 &amp; 4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49D1AE2E-AE93-1A80-FF9B-20DCE374B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/>
              <a:t>Employees at a paper recycling plant shred and re-bale cardboard and wastepaper for sale to other companies.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The workers feed paper onto the conveyor and it is dumped into the shredder.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Hearing protection was not worn on the first day of the inspection but was used during the noise monitoring.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No other elements of a hearing conservation program were in place.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Some of the laborers in this area were working for a temp company and had been there for about a 1 ½ months.</a:t>
            </a:r>
          </a:p>
        </p:txBody>
      </p:sp>
      <p:pic>
        <p:nvPicPr>
          <p:cNvPr id="177156" name="Picture 4" descr="j0173958">
            <a:extLst>
              <a:ext uri="{FF2B5EF4-FFF2-40B4-BE49-F238E27FC236}">
                <a16:creationId xmlns:a16="http://schemas.microsoft.com/office/drawing/2014/main" id="{AC231378-D422-09B4-D45D-49627E2E83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5400"/>
            <a:ext cx="64611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752ADA81-4F55-F93A-64DB-1FAE0937C9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 #5</a:t>
            </a:r>
          </a:p>
        </p:txBody>
      </p:sp>
      <p:graphicFrame>
        <p:nvGraphicFramePr>
          <p:cNvPr id="367674" name="Group 58">
            <a:extLst>
              <a:ext uri="{FF2B5EF4-FFF2-40B4-BE49-F238E27FC236}">
                <a16:creationId xmlns:a16="http://schemas.microsoft.com/office/drawing/2014/main" id="{DF1B4B37-CF18-3C4E-FF42-E0D834D6C089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1219200"/>
          <a:ext cx="7772400" cy="4657725"/>
        </p:xfrm>
        <a:graphic>
          <a:graphicData uri="http://schemas.openxmlformats.org/drawingml/2006/table">
            <a:tbl>
              <a:tblPr/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Laborer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Laborer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 – LTL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 – HTL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Lavg – LTL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Lavg – HTL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Ltwa – LTL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Ltwa – HTL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126.7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135.0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Run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7:57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7:55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7:59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overview of shredder &amp; baler">
            <a:extLst>
              <a:ext uri="{FF2B5EF4-FFF2-40B4-BE49-F238E27FC236}">
                <a16:creationId xmlns:a16="http://schemas.microsoft.com/office/drawing/2014/main" id="{2940DC7B-1BD7-DE8F-AEBC-95E2D2C25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6962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3">
            <a:extLst>
              <a:ext uri="{FF2B5EF4-FFF2-40B4-BE49-F238E27FC236}">
                <a16:creationId xmlns:a16="http://schemas.microsoft.com/office/drawing/2014/main" id="{5BF7E43F-3F52-8177-854B-EA1DD30D655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381000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0" rIns="46038" bIns="0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Case Study #5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loading kraft paper onto conveyor for shredding">
            <a:extLst>
              <a:ext uri="{FF2B5EF4-FFF2-40B4-BE49-F238E27FC236}">
                <a16:creationId xmlns:a16="http://schemas.microsoft.com/office/drawing/2014/main" id="{D9086F2E-1F0E-BC3E-8092-094B053E0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620000" cy="47339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0227" name="Rectangle 2">
            <a:extLst>
              <a:ext uri="{FF2B5EF4-FFF2-40B4-BE49-F238E27FC236}">
                <a16:creationId xmlns:a16="http://schemas.microsoft.com/office/drawing/2014/main" id="{8AABC9B2-74E6-4E9B-80A9-002F0D26366E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381000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0" rIns="46038" bIns="0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Case Study #5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clean-up around shredder">
            <a:extLst>
              <a:ext uri="{FF2B5EF4-FFF2-40B4-BE49-F238E27FC236}">
                <a16:creationId xmlns:a16="http://schemas.microsoft.com/office/drawing/2014/main" id="{CA01B296-C1BB-B225-710D-0B04035DD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3144838" cy="4800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1" name="Rectangle 2">
            <a:extLst>
              <a:ext uri="{FF2B5EF4-FFF2-40B4-BE49-F238E27FC236}">
                <a16:creationId xmlns:a16="http://schemas.microsoft.com/office/drawing/2014/main" id="{3C83047B-6044-FB55-8E75-0F9700FC24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381000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0" rIns="46038" bIns="0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Case Study #5</a:t>
            </a:r>
          </a:p>
        </p:txBody>
      </p:sp>
      <p:pic>
        <p:nvPicPr>
          <p:cNvPr id="181252" name="Picture 3" descr="conveyor01">
            <a:extLst>
              <a:ext uri="{FF2B5EF4-FFF2-40B4-BE49-F238E27FC236}">
                <a16:creationId xmlns:a16="http://schemas.microsoft.com/office/drawing/2014/main" id="{95A5EFF6-1003-73C9-D976-1A86ADD9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263900" cy="4800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operator 01">
            <a:extLst>
              <a:ext uri="{FF2B5EF4-FFF2-40B4-BE49-F238E27FC236}">
                <a16:creationId xmlns:a16="http://schemas.microsoft.com/office/drawing/2014/main" id="{F365AE16-DD22-39B5-11C1-9B349248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3195638" cy="4800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Rectangle 2">
            <a:extLst>
              <a:ext uri="{FF2B5EF4-FFF2-40B4-BE49-F238E27FC236}">
                <a16:creationId xmlns:a16="http://schemas.microsoft.com/office/drawing/2014/main" id="{8BE83AC1-504D-0205-E26E-027A6771AD7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381000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0" rIns="46038" bIns="0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Case Study #5</a:t>
            </a:r>
          </a:p>
        </p:txBody>
      </p:sp>
      <p:pic>
        <p:nvPicPr>
          <p:cNvPr id="182276" name="Picture 3" descr="operator 02">
            <a:extLst>
              <a:ext uri="{FF2B5EF4-FFF2-40B4-BE49-F238E27FC236}">
                <a16:creationId xmlns:a16="http://schemas.microsoft.com/office/drawing/2014/main" id="{A535C72A-BFAB-AE3E-B42A-333C8F66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235325" cy="4800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FAE07F43-51FA-B22A-D298-CB8A6391596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88925"/>
            <a:ext cx="7315200" cy="631825"/>
          </a:xfrm>
        </p:spPr>
        <p:txBody>
          <a:bodyPr/>
          <a:lstStyle/>
          <a:p>
            <a:pPr eaLnBrk="1" hangingPunct="1"/>
            <a:r>
              <a:rPr lang="en-US" altLang="en-US" sz="3600"/>
              <a:t>Following Abatement</a:t>
            </a:r>
          </a:p>
        </p:txBody>
      </p:sp>
      <p:pic>
        <p:nvPicPr>
          <p:cNvPr id="183299" name="Picture 4" descr="noise abatement 01">
            <a:extLst>
              <a:ext uri="{FF2B5EF4-FFF2-40B4-BE49-F238E27FC236}">
                <a16:creationId xmlns:a16="http://schemas.microsoft.com/office/drawing/2014/main" id="{A0799BC5-37AB-3C60-0C8D-F114D50F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678363" cy="4800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623C5CA-5F73-9025-84D1-B31FADBB1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Noise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1CF1758-F9ED-ED8F-68B3-13104AB7E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525963"/>
          </a:xfrm>
        </p:spPr>
        <p:txBody>
          <a:bodyPr/>
          <a:lstStyle/>
          <a:p>
            <a:pPr eaLnBrk="1" hangingPunct="1"/>
            <a:r>
              <a:rPr lang="en-US" altLang="en-US" b="1"/>
              <a:t>Continuous noise</a:t>
            </a:r>
            <a:r>
              <a:rPr lang="en-US" altLang="en-US"/>
              <a:t> </a:t>
            </a:r>
          </a:p>
          <a:p>
            <a:pPr lvl="1" eaLnBrk="1" hangingPunct="1"/>
            <a:r>
              <a:rPr lang="en-US" altLang="en-US"/>
              <a:t>Variations in noise levels are at intervals of 1 second or less.</a:t>
            </a:r>
          </a:p>
          <a:p>
            <a:pPr eaLnBrk="1" hangingPunct="1"/>
            <a:endParaRPr lang="en-US" altLang="en-US" u="sng"/>
          </a:p>
          <a:p>
            <a:pPr eaLnBrk="1" hangingPunct="1"/>
            <a:r>
              <a:rPr lang="en-US" altLang="en-US" b="1"/>
              <a:t>Impulse/Impact noise</a:t>
            </a:r>
          </a:p>
          <a:p>
            <a:pPr lvl="1" eaLnBrk="1" hangingPunct="1"/>
            <a:r>
              <a:rPr lang="en-US" altLang="en-US"/>
              <a:t>Less than ½ second in </a:t>
            </a:r>
          </a:p>
          <a:p>
            <a:pPr lvl="1" eaLnBrk="1" hangingPunct="1">
              <a:buFont typeface="Symbol" panose="05050102010706020507" pitchFamily="18" charset="2"/>
              <a:buNone/>
            </a:pPr>
            <a:r>
              <a:rPr lang="en-US" altLang="en-US"/>
              <a:t>   duration and do not repeat </a:t>
            </a:r>
          </a:p>
          <a:p>
            <a:pPr lvl="1" eaLnBrk="1" hangingPunct="1">
              <a:buFont typeface="Symbol" panose="05050102010706020507" pitchFamily="18" charset="2"/>
              <a:buNone/>
            </a:pPr>
            <a:r>
              <a:rPr lang="en-US" altLang="en-US"/>
              <a:t>   more often than once per </a:t>
            </a:r>
          </a:p>
          <a:p>
            <a:pPr lvl="1" eaLnBrk="1" hangingPunct="1">
              <a:buFont typeface="Symbol" panose="05050102010706020507" pitchFamily="18" charset="2"/>
              <a:buNone/>
            </a:pPr>
            <a:r>
              <a:rPr lang="en-US" altLang="en-US"/>
              <a:t>   second.</a:t>
            </a:r>
          </a:p>
        </p:txBody>
      </p:sp>
      <p:pic>
        <p:nvPicPr>
          <p:cNvPr id="24580" name="Picture 1030" descr="01">
            <a:extLst>
              <a:ext uri="{FF2B5EF4-FFF2-40B4-BE49-F238E27FC236}">
                <a16:creationId xmlns:a16="http://schemas.microsoft.com/office/drawing/2014/main" id="{8A2656F1-BC20-FA6E-1649-E1A4E7144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03538"/>
            <a:ext cx="299085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Oval 1031">
            <a:extLst>
              <a:ext uri="{FF2B5EF4-FFF2-40B4-BE49-F238E27FC236}">
                <a16:creationId xmlns:a16="http://schemas.microsoft.com/office/drawing/2014/main" id="{5FBC620F-C3D0-0F5D-7E4A-0FB167007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38400"/>
            <a:ext cx="3048000" cy="838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en-US" altLang="en-US" sz="2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noise abatement 05">
            <a:extLst>
              <a:ext uri="{FF2B5EF4-FFF2-40B4-BE49-F238E27FC236}">
                <a16:creationId xmlns:a16="http://schemas.microsoft.com/office/drawing/2014/main" id="{D44C3F1F-1D78-9F57-555F-05185BDBF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721225" cy="4800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3" name="Rectangle 3">
            <a:extLst>
              <a:ext uri="{FF2B5EF4-FFF2-40B4-BE49-F238E27FC236}">
                <a16:creationId xmlns:a16="http://schemas.microsoft.com/office/drawing/2014/main" id="{F4C7131E-F00A-2A91-4072-B0C2CEC0D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8925"/>
            <a:ext cx="73152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ctr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Following Abatement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noise abatement 03">
            <a:extLst>
              <a:ext uri="{FF2B5EF4-FFF2-40B4-BE49-F238E27FC236}">
                <a16:creationId xmlns:a16="http://schemas.microsoft.com/office/drawing/2014/main" id="{E41BD1AC-8D35-1D00-CC03-03C595F7C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689475" cy="4800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47" name="Rectangle 3">
            <a:extLst>
              <a:ext uri="{FF2B5EF4-FFF2-40B4-BE49-F238E27FC236}">
                <a16:creationId xmlns:a16="http://schemas.microsoft.com/office/drawing/2014/main" id="{26806682-2A10-B15E-498C-8ACE71936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8925"/>
            <a:ext cx="73152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ctr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Following Abatement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noise abatement 02">
            <a:extLst>
              <a:ext uri="{FF2B5EF4-FFF2-40B4-BE49-F238E27FC236}">
                <a16:creationId xmlns:a16="http://schemas.microsoft.com/office/drawing/2014/main" id="{F4445F4F-CC28-8DB5-9749-0C7F37633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689475" cy="4800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1" name="Rectangle 3">
            <a:extLst>
              <a:ext uri="{FF2B5EF4-FFF2-40B4-BE49-F238E27FC236}">
                <a16:creationId xmlns:a16="http://schemas.microsoft.com/office/drawing/2014/main" id="{C29629C7-F6A7-378A-B06F-298413904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8925"/>
            <a:ext cx="73152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50" tIns="41275" rIns="82550" bIns="41275" anchor="ctr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Following Abatement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E2431A82-1BCC-98D2-4EA9-876507CEA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 #6 – Groups 3 &amp; 4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976E7655-068B-538C-F13F-3CEFB9809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Employees at a road construction site are operating a rock drill.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They utilize ear plugs properly (NRR=24) and receive baseline audiograms.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However, annual audiograms, initial monitoring, and training are not conducted.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Exposure monitoring showed a Dose-HTL of 627% as measured over 8 hours.   </a:t>
            </a:r>
          </a:p>
        </p:txBody>
      </p:sp>
      <p:pic>
        <p:nvPicPr>
          <p:cNvPr id="187396" name="Picture 4" descr="j0213526">
            <a:extLst>
              <a:ext uri="{FF2B5EF4-FFF2-40B4-BE49-F238E27FC236}">
                <a16:creationId xmlns:a16="http://schemas.microsoft.com/office/drawing/2014/main" id="{8EF1A04C-94CD-C508-994C-E7C5C3127A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rockdrilling04">
            <a:extLst>
              <a:ext uri="{FF2B5EF4-FFF2-40B4-BE49-F238E27FC236}">
                <a16:creationId xmlns:a16="http://schemas.microsoft.com/office/drawing/2014/main" id="{BB4919A6-DD69-B05B-72C8-ADFA9495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3314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19" name="Rectangle 3">
            <a:extLst>
              <a:ext uri="{FF2B5EF4-FFF2-40B4-BE49-F238E27FC236}">
                <a16:creationId xmlns:a16="http://schemas.microsoft.com/office/drawing/2014/main" id="{1DBC3DE3-25A6-55FC-B696-8E23250379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381000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0" rIns="46038" bIns="0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Case Study #6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C8C1E231-C1D0-8DC3-F01C-62738B488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81963" cy="549275"/>
          </a:xfrm>
        </p:spPr>
        <p:txBody>
          <a:bodyPr/>
          <a:lstStyle/>
          <a:p>
            <a:pPr eaLnBrk="1" hangingPunct="1"/>
            <a:r>
              <a:rPr lang="en-US" altLang="en-US"/>
              <a:t>Thank You For Attending!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7C8D4040-A652-A9F7-E1F7-7CE94F5DE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143000"/>
            <a:ext cx="6705600" cy="838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solidFill>
                  <a:srgbClr val="000000"/>
                </a:solidFill>
              </a:rPr>
              <a:t>Final Questions?</a:t>
            </a:r>
            <a:endParaRPr lang="en-US" altLang="en-US" sz="4000"/>
          </a:p>
        </p:txBody>
      </p:sp>
      <p:sp>
        <p:nvSpPr>
          <p:cNvPr id="189444" name="Text Box 5">
            <a:extLst>
              <a:ext uri="{FF2B5EF4-FFF2-40B4-BE49-F238E27FC236}">
                <a16:creationId xmlns:a16="http://schemas.microsoft.com/office/drawing/2014/main" id="{C86A8B75-8581-2DD5-A50E-DF77DBBFB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6477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1-800-NC-LABOR</a:t>
            </a:r>
          </a:p>
          <a:p>
            <a:pPr algn="ctr">
              <a:buClrTx/>
              <a:buSzTx/>
              <a:buFontTx/>
              <a:buNone/>
            </a:pPr>
            <a:r>
              <a:rPr lang="en-US" altLang="en-US" i="1"/>
              <a:t>(1-800-625-2267)</a:t>
            </a:r>
            <a:endParaRPr lang="en-US" altLang="en-US"/>
          </a:p>
        </p:txBody>
      </p:sp>
      <p:sp>
        <p:nvSpPr>
          <p:cNvPr id="189445" name="Rectangle 6">
            <a:extLst>
              <a:ext uri="{FF2B5EF4-FFF2-40B4-BE49-F238E27FC236}">
                <a16:creationId xmlns:a16="http://schemas.microsoft.com/office/drawing/2014/main" id="{6EFE525E-9D5A-BC26-19CE-F9759C937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1940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en-US" sz="3200" b="1">
                <a:solidFill>
                  <a:srgbClr val="0033CC"/>
                </a:solidFill>
              </a:rPr>
              <a:t>www.nclabor.com</a:t>
            </a:r>
          </a:p>
        </p:txBody>
      </p:sp>
      <p:pic>
        <p:nvPicPr>
          <p:cNvPr id="189446" name="Picture 6" descr="New DOL Logo (Color)">
            <a:extLst>
              <a:ext uri="{FF2B5EF4-FFF2-40B4-BE49-F238E27FC236}">
                <a16:creationId xmlns:a16="http://schemas.microsoft.com/office/drawing/2014/main" id="{9AFB8293-AF1F-3D7B-DC53-F6E594004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51816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9A6C606-3FBD-02BB-0683-164BD9D79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Combining Decibels</a:t>
            </a:r>
          </a:p>
        </p:txBody>
      </p:sp>
      <p:graphicFrame>
        <p:nvGraphicFramePr>
          <p:cNvPr id="444456" name="Group 40">
            <a:extLst>
              <a:ext uri="{FF2B5EF4-FFF2-40B4-BE49-F238E27FC236}">
                <a16:creationId xmlns:a16="http://schemas.microsoft.com/office/drawing/2014/main" id="{7512416A-7680-D64F-7340-6EEAF55873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295400"/>
          <a:ext cx="8001000" cy="4618038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2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Difference in dB Values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 to Higher Value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9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or 1 dB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or 3 dB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to 9 dB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dB or more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3B6DF23-AF48-6C2E-5F12-0F9196900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Sound Fields	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BF1ED9D-BC78-73AA-D9A8-B773E797F0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Free Field</a:t>
            </a:r>
          </a:p>
          <a:p>
            <a:pPr eaLnBrk="1" hangingPunct="1"/>
            <a:endParaRPr lang="en-US" altLang="en-US" sz="800" b="1"/>
          </a:p>
          <a:p>
            <a:pPr lvl="1" eaLnBrk="1" hangingPunct="1"/>
            <a:r>
              <a:rPr lang="en-US" altLang="en-US"/>
              <a:t>Uniform sound propagation from a point source with no sound-reflecting obstacles in the sound field.</a:t>
            </a:r>
          </a:p>
          <a:p>
            <a:pPr lvl="1" eaLnBrk="1" hangingPunct="1"/>
            <a:endParaRPr lang="en-US" altLang="en-US" sz="1200"/>
          </a:p>
          <a:p>
            <a:pPr lvl="1" eaLnBrk="1" hangingPunct="1"/>
            <a:r>
              <a:rPr lang="en-US" altLang="en-US"/>
              <a:t>Sound pressure level decreases 6 dB  for each doubling of distance from the point source (inverse square law)</a:t>
            </a:r>
          </a:p>
          <a:p>
            <a:pPr lvl="1" eaLnBrk="1" hangingPunct="1">
              <a:buFont typeface="Symbol" panose="05050102010706020507" pitchFamily="18" charset="2"/>
              <a:buNone/>
            </a:pPr>
            <a:endParaRPr lang="en-US" altLang="en-US" b="1"/>
          </a:p>
        </p:txBody>
      </p:sp>
      <p:pic>
        <p:nvPicPr>
          <p:cNvPr id="27652" name="Picture 1028" descr="Fig4">
            <a:extLst>
              <a:ext uri="{FF2B5EF4-FFF2-40B4-BE49-F238E27FC236}">
                <a16:creationId xmlns:a16="http://schemas.microsoft.com/office/drawing/2014/main" id="{C9E98EF5-2B0C-09FC-4F75-C915FAED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36957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>
            <a:extLst>
              <a:ext uri="{FF2B5EF4-FFF2-40B4-BE49-F238E27FC236}">
                <a16:creationId xmlns:a16="http://schemas.microsoft.com/office/drawing/2014/main" id="{F5A4E7F2-A100-1047-AB41-7D604761E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Sound Fields</a:t>
            </a:r>
          </a:p>
        </p:txBody>
      </p:sp>
      <p:sp>
        <p:nvSpPr>
          <p:cNvPr id="29699" name="Rectangle 1027">
            <a:extLst>
              <a:ext uri="{FF2B5EF4-FFF2-40B4-BE49-F238E27FC236}">
                <a16:creationId xmlns:a16="http://schemas.microsoft.com/office/drawing/2014/main" id="{9759E342-C98A-2519-5423-A1A2367FA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Reverberant Field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 b="1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Sound is repeatedly reflected in a room by the walls, floor, and ceiling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200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Sound at a given position is made up of direct sound and reflected sound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200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Far from the source,  the reflected sound dominates, and this region is called the reverberant field</a:t>
            </a:r>
          </a:p>
        </p:txBody>
      </p:sp>
      <p:pic>
        <p:nvPicPr>
          <p:cNvPr id="29700" name="Picture 2052" descr="reverberant_field">
            <a:extLst>
              <a:ext uri="{FF2B5EF4-FFF2-40B4-BE49-F238E27FC236}">
                <a16:creationId xmlns:a16="http://schemas.microsoft.com/office/drawing/2014/main" id="{87C47030-BB9F-58CF-17C1-857B99E4B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91000"/>
            <a:ext cx="33909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B72D678-4CEB-95B4-FBB2-C1E59F36D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Sound Pressure Weighting</a:t>
            </a:r>
          </a:p>
        </p:txBody>
      </p:sp>
      <p:pic>
        <p:nvPicPr>
          <p:cNvPr id="31747" name="Picture 4" descr="weights">
            <a:extLst>
              <a:ext uri="{FF2B5EF4-FFF2-40B4-BE49-F238E27FC236}">
                <a16:creationId xmlns:a16="http://schemas.microsoft.com/office/drawing/2014/main" id="{B8DC7346-CC83-BC4E-5ECB-1EDECAD936C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447800"/>
            <a:ext cx="7772400" cy="4392613"/>
          </a:xfr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AC45168-F49A-A379-266E-987FB58E9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A-Weighting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0E087E2-084F-61EF-8D18-407735E88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Reduces low frequency noise reception and increases high frequency noise reception.</a:t>
            </a:r>
          </a:p>
        </p:txBody>
      </p:sp>
      <p:pic>
        <p:nvPicPr>
          <p:cNvPr id="32772" name="Picture 3076" descr="a-weighting">
            <a:extLst>
              <a:ext uri="{FF2B5EF4-FFF2-40B4-BE49-F238E27FC236}">
                <a16:creationId xmlns:a16="http://schemas.microsoft.com/office/drawing/2014/main" id="{E298A0A0-CF45-B7B4-3E12-8B83BE239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84438"/>
            <a:ext cx="49339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BA1DDAC-B80A-8483-47F7-D76BD9A02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C-Weighting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732ACC1-C4F8-C844-6F43-4000EDCB1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85000"/>
            </a:pPr>
            <a:r>
              <a:rPr lang="en-US" altLang="en-US" sz="3200"/>
              <a:t>Attempts to measure actual noise levels.</a:t>
            </a:r>
          </a:p>
        </p:txBody>
      </p:sp>
      <p:pic>
        <p:nvPicPr>
          <p:cNvPr id="34820" name="Picture 3077" descr="c-weighting for sound level meters">
            <a:extLst>
              <a:ext uri="{FF2B5EF4-FFF2-40B4-BE49-F238E27FC236}">
                <a16:creationId xmlns:a16="http://schemas.microsoft.com/office/drawing/2014/main" id="{B50A2D8C-9826-5B0B-1D36-EE8E7304A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97063"/>
            <a:ext cx="58467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>
            <a:extLst>
              <a:ext uri="{FF2B5EF4-FFF2-40B4-BE49-F238E27FC236}">
                <a16:creationId xmlns:a16="http://schemas.microsoft.com/office/drawing/2014/main" id="{0BE30B11-A49E-0467-E05A-B62410B86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03225"/>
            <a:ext cx="8229600" cy="487363"/>
          </a:xfrm>
        </p:spPr>
        <p:txBody>
          <a:bodyPr/>
          <a:lstStyle/>
          <a:p>
            <a:pPr eaLnBrk="1" hangingPunct="1"/>
            <a:r>
              <a:rPr lang="en-US" altLang="en-US" sz="3200"/>
              <a:t>Typical “A” Measured Sound Levels</a:t>
            </a:r>
          </a:p>
        </p:txBody>
      </p:sp>
      <p:pic>
        <p:nvPicPr>
          <p:cNvPr id="36867" name="Picture 2051" descr="howloud">
            <a:extLst>
              <a:ext uri="{FF2B5EF4-FFF2-40B4-BE49-F238E27FC236}">
                <a16:creationId xmlns:a16="http://schemas.microsoft.com/office/drawing/2014/main" id="{DC531088-A871-D98F-2ED1-038D7A050EF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19200"/>
            <a:ext cx="3708400" cy="4572000"/>
          </a:xfrm>
          <a:noFill/>
        </p:spPr>
      </p:pic>
      <p:pic>
        <p:nvPicPr>
          <p:cNvPr id="36868" name="Picture 2055" descr="Noise Levels in decibels">
            <a:extLst>
              <a:ext uri="{FF2B5EF4-FFF2-40B4-BE49-F238E27FC236}">
                <a16:creationId xmlns:a16="http://schemas.microsoft.com/office/drawing/2014/main" id="{715F560D-3D95-179D-C167-78C4DCC2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37719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9B084FA-8231-1591-25DC-D82BEF873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Sound Levels Effects</a:t>
            </a:r>
          </a:p>
        </p:txBody>
      </p:sp>
      <p:graphicFrame>
        <p:nvGraphicFramePr>
          <p:cNvPr id="447535" name="Group 47">
            <a:extLst>
              <a:ext uri="{FF2B5EF4-FFF2-40B4-BE49-F238E27FC236}">
                <a16:creationId xmlns:a16="http://schemas.microsoft.com/office/drawing/2014/main" id="{E9B434FB-51A3-ACCC-74F1-2E1EA751A6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772400" cy="4675188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17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 dB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Death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 dB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Blow out ear drums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 dB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Deaf in 100 microseconds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 dB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Pain occurs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 dB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 20 min, threshold drop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dB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 hearing loss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 dB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Okay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DBCB7C4-C276-F556-5F05-8ACCC9A61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5669B51-34CC-E308-BD0E-4943E3F27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572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/>
              <a:t>Fundamentals of noise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/>
              <a:t>Anatomy of the ear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/>
              <a:t>Noise measurement instrumentation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/>
              <a:t>Requirements of OSHA’s noise regulation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/>
              <a:t>Enforcement guidelines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/>
              <a:t>Types of hearing loss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/>
              <a:t>Evaluating an audiogram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/>
              <a:t>Proper methods of  noise control</a:t>
            </a:r>
          </a:p>
        </p:txBody>
      </p:sp>
      <p:pic>
        <p:nvPicPr>
          <p:cNvPr id="6148" name="Picture 3077" descr="hearing%20protection%20Sign">
            <a:extLst>
              <a:ext uri="{FF2B5EF4-FFF2-40B4-BE49-F238E27FC236}">
                <a16:creationId xmlns:a16="http://schemas.microsoft.com/office/drawing/2014/main" id="{4A91F2F5-7846-BB05-0346-8722E24E9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1628775" cy="21621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F8AA49D9-C250-A1FE-EE56-37C4892E0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6235700" cy="752475"/>
          </a:xfrm>
        </p:spPr>
        <p:txBody>
          <a:bodyPr/>
          <a:lstStyle/>
          <a:p>
            <a:pPr eaLnBrk="1" hangingPunct="1"/>
            <a:r>
              <a:rPr lang="en-US" altLang="en-US"/>
              <a:t>Anatomy of the Ear</a:t>
            </a:r>
          </a:p>
        </p:txBody>
      </p:sp>
      <p:pic>
        <p:nvPicPr>
          <p:cNvPr id="39939" name="Picture 2053" descr="anatbig">
            <a:extLst>
              <a:ext uri="{FF2B5EF4-FFF2-40B4-BE49-F238E27FC236}">
                <a16:creationId xmlns:a16="http://schemas.microsoft.com/office/drawing/2014/main" id="{0E9C70EC-7B27-CC24-92E4-AA5877388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4770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28512A1-3FF0-3C3A-8D30-C980BC72C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Measuring Noise </a:t>
            </a:r>
          </a:p>
        </p:txBody>
      </p:sp>
      <p:pic>
        <p:nvPicPr>
          <p:cNvPr id="41987" name="Picture 7" descr="QuestNoiseDosimeter">
            <a:extLst>
              <a:ext uri="{FF2B5EF4-FFF2-40B4-BE49-F238E27FC236}">
                <a16:creationId xmlns:a16="http://schemas.microsoft.com/office/drawing/2014/main" id="{36EA24E8-3667-96EF-7DD1-8DF25970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22907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11" descr="CEL430Meter">
            <a:extLst>
              <a:ext uri="{FF2B5EF4-FFF2-40B4-BE49-F238E27FC236}">
                <a16:creationId xmlns:a16="http://schemas.microsoft.com/office/drawing/2014/main" id="{46B64B60-0BF2-3EDE-D19F-89538640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2916238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A4B57C2-D580-1AED-65B1-EBB191F70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Definitions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D3CE0EA-B0D8-79A0-84DA-33F895F86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464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Criteria Level -</a:t>
            </a:r>
            <a:r>
              <a:rPr lang="en-US" altLang="en-US" sz="2400"/>
              <a:t> Continuous sound level at which the dosimeter will read 100 percent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Exchange Rate -</a:t>
            </a:r>
            <a:r>
              <a:rPr lang="en-US" altLang="en-US" sz="2400"/>
              <a:t> Increment of decibels that requires the halving of exposure time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u="sng"/>
          </a:p>
          <a:p>
            <a:pPr eaLnBrk="1" hangingPunct="1">
              <a:lnSpc>
                <a:spcPct val="90000"/>
              </a:lnSpc>
            </a:pPr>
            <a:r>
              <a:rPr lang="en-US" altLang="en-US" sz="2400" b="1"/>
              <a:t>Threshold -</a:t>
            </a:r>
            <a:r>
              <a:rPr lang="en-US" altLang="en-US" sz="2400"/>
              <a:t> Sound level above which the dosimeter turns on and integrates noise into the measured exposure</a:t>
            </a:r>
          </a:p>
        </p:txBody>
      </p:sp>
      <p:pic>
        <p:nvPicPr>
          <p:cNvPr id="43012" name="Picture 5" descr="noise">
            <a:extLst>
              <a:ext uri="{FF2B5EF4-FFF2-40B4-BE49-F238E27FC236}">
                <a16:creationId xmlns:a16="http://schemas.microsoft.com/office/drawing/2014/main" id="{00F2D533-F289-FDDA-7F38-0CC63A470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1718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BBFEB1E-BC5A-8224-1FC4-5FD747E70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OSHA Exchange Rate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F2BB470-89EC-5F10-AE71-3C511D01A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 you increase noise by 5 dB, you must cut exposure in half.</a:t>
            </a:r>
          </a:p>
        </p:txBody>
      </p:sp>
      <p:pic>
        <p:nvPicPr>
          <p:cNvPr id="45060" name="Object 4">
            <a:extLst>
              <a:ext uri="{FF2B5EF4-FFF2-40B4-BE49-F238E27FC236}">
                <a16:creationId xmlns:a16="http://schemas.microsoft.com/office/drawing/2014/main" id="{F20AAD3E-02D0-653B-0526-6AA3E1D2B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81400"/>
            <a:ext cx="23002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Object 5">
            <a:extLst>
              <a:ext uri="{FF2B5EF4-FFF2-40B4-BE49-F238E27FC236}">
                <a16:creationId xmlns:a16="http://schemas.microsoft.com/office/drawing/2014/main" id="{5F809D00-6AF6-8282-A60B-A10B856FE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814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Object 6">
            <a:extLst>
              <a:ext uri="{FF2B5EF4-FFF2-40B4-BE49-F238E27FC236}">
                <a16:creationId xmlns:a16="http://schemas.microsoft.com/office/drawing/2014/main" id="{6CC9835D-DD09-716C-D3B1-F326A4B5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27432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790DA76-2BCF-9305-A589-788D5D07C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Noise Instrumentation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2521D18-A19F-AA50-B0F1-BF53B8DE6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Sound level meter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Octave band analyzer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Dosimeter</a:t>
            </a:r>
          </a:p>
        </p:txBody>
      </p:sp>
      <p:pic>
        <p:nvPicPr>
          <p:cNvPr id="47108" name="Picture 4" descr="sndfam">
            <a:extLst>
              <a:ext uri="{FF2B5EF4-FFF2-40B4-BE49-F238E27FC236}">
                <a16:creationId xmlns:a16="http://schemas.microsoft.com/office/drawing/2014/main" id="{C9DB4CD6-8271-8B5C-473D-91A9A0BA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35052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393B21D-CB8B-4AB9-1F2D-38C944F6D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Noise Equipment	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4E59BF4-36B8-09FA-5101-C480B898B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924800" cy="4525963"/>
          </a:xfrm>
        </p:spPr>
        <p:txBody>
          <a:bodyPr/>
          <a:lstStyle/>
          <a:p>
            <a:pPr eaLnBrk="1" hangingPunct="1">
              <a:buSzPct val="85000"/>
            </a:pPr>
            <a:r>
              <a:rPr lang="en-US" altLang="en-US" b="1"/>
              <a:t>Sound Level Meter </a:t>
            </a:r>
          </a:p>
          <a:p>
            <a:pPr lvl="1" eaLnBrk="1" hangingPunct="1">
              <a:buSzPct val="85000"/>
            </a:pPr>
            <a:r>
              <a:rPr lang="en-US" altLang="en-US"/>
              <a:t>Basic instrument to measure sound pressure variations in air.</a:t>
            </a:r>
          </a:p>
          <a:p>
            <a:pPr lvl="1" eaLnBrk="1" hangingPunct="1"/>
            <a:endParaRPr lang="en-US" altLang="en-US" sz="1000"/>
          </a:p>
          <a:p>
            <a:pPr lvl="1" eaLnBrk="1" hangingPunct="1"/>
            <a:r>
              <a:rPr lang="en-US" altLang="en-US"/>
              <a:t>Simply a microphone mounted on an amplifier with a meter to indicate the level of sound pressure at the microphone</a:t>
            </a:r>
          </a:p>
          <a:p>
            <a:pPr lvl="1" eaLnBrk="1" hangingPunct="1"/>
            <a:endParaRPr lang="en-US" altLang="en-US" sz="1000"/>
          </a:p>
          <a:p>
            <a:pPr lvl="1" eaLnBrk="1" hangingPunct="1"/>
            <a:r>
              <a:rPr lang="en-US" altLang="en-US"/>
              <a:t>ANSI S1.4-1983 Type 2, “Specifications for</a:t>
            </a:r>
          </a:p>
          <a:p>
            <a:pPr lvl="1" eaLnBrk="1" hangingPunct="1">
              <a:buFont typeface="Symbol" panose="05050102010706020507" pitchFamily="18" charset="2"/>
              <a:buNone/>
            </a:pPr>
            <a:r>
              <a:rPr lang="en-US" altLang="en-US"/>
              <a:t>   Sound Level Meters”.</a:t>
            </a:r>
          </a:p>
          <a:p>
            <a:pPr lvl="1" eaLnBrk="1" hangingPunct="1"/>
            <a:endParaRPr lang="en-US" altLang="en-US" sz="1000"/>
          </a:p>
          <a:p>
            <a:pPr lvl="1" eaLnBrk="1" hangingPunct="1"/>
            <a:r>
              <a:rPr lang="en-US" altLang="en-US"/>
              <a:t>Set at “A” weighting scale, slow response</a:t>
            </a:r>
          </a:p>
        </p:txBody>
      </p:sp>
      <p:pic>
        <p:nvPicPr>
          <p:cNvPr id="49156" name="Picture 5" descr="Sound_level_meter_class2">
            <a:extLst>
              <a:ext uri="{FF2B5EF4-FFF2-40B4-BE49-F238E27FC236}">
                <a16:creationId xmlns:a16="http://schemas.microsoft.com/office/drawing/2014/main" id="{4DC6400C-05DA-1A65-256D-2E3BF718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733800"/>
            <a:ext cx="666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743AA08-55A5-6C2D-8974-1085A6961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SLM Response</a:t>
            </a:r>
          </a:p>
        </p:txBody>
      </p:sp>
      <p:graphicFrame>
        <p:nvGraphicFramePr>
          <p:cNvPr id="449579" name="Group 43">
            <a:extLst>
              <a:ext uri="{FF2B5EF4-FFF2-40B4-BE49-F238E27FC236}">
                <a16:creationId xmlns:a16="http://schemas.microsoft.com/office/drawing/2014/main" id="{0EEA49C0-B962-A6E0-B9E9-948A8CBA90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295400"/>
          <a:ext cx="7924800" cy="4525963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86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CONSTANTS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Slow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 milliseconds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Fast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 milliseconds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1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Impulse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 milliseconds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6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microseconds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78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NOTE: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Human ear averaging time is approximately 30-100 milliseconds</a:t>
                      </a:r>
                      <a:endParaRPr kumimoji="0" lang="en-US" sz="20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E816FF5-CA0A-B7EF-3256-B925624A6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Noise Equipment</a:t>
            </a:r>
            <a:r>
              <a:rPr lang="en-US" altLang="en-US">
                <a:solidFill>
                  <a:srgbClr val="FFFF00"/>
                </a:solidFill>
              </a:rPr>
              <a:t>	</a:t>
            </a:r>
            <a:endParaRPr lang="en-US" alt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201D459-DEAF-3122-1C77-2353C8103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85000"/>
            </a:pPr>
            <a:r>
              <a:rPr lang="en-US" altLang="en-US" b="1"/>
              <a:t>Noise Dosimeter</a:t>
            </a:r>
          </a:p>
          <a:p>
            <a:pPr eaLnBrk="1" hangingPunct="1">
              <a:buSzPct val="85000"/>
            </a:pPr>
            <a:endParaRPr lang="en-US" altLang="en-US" sz="800" b="1"/>
          </a:p>
          <a:p>
            <a:pPr lvl="1" eaLnBrk="1" hangingPunct="1">
              <a:buSzPct val="85000"/>
            </a:pPr>
            <a:r>
              <a:rPr lang="en-US" altLang="en-US"/>
              <a:t>Instrument which integrates sound pressure over time and directly indicates a noise dose.  Used for personal exposure monitoring.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ANSI S1.25-1978 “Specifications for Noise Dosimeters”.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90 dBA criterion level, 5 dB exchange rate, </a:t>
            </a:r>
          </a:p>
          <a:p>
            <a:pPr lvl="1" eaLnBrk="1" hangingPunct="1">
              <a:buFont typeface="Symbol" panose="05050102010706020507" pitchFamily="18" charset="2"/>
              <a:buNone/>
            </a:pPr>
            <a:r>
              <a:rPr lang="en-US" altLang="en-US"/>
              <a:t>   80 dBA or 90 dBA threshold gate</a:t>
            </a:r>
          </a:p>
        </p:txBody>
      </p:sp>
      <p:pic>
        <p:nvPicPr>
          <p:cNvPr id="52228" name="Picture 1029" descr="QuestNoiseDosimeter">
            <a:extLst>
              <a:ext uri="{FF2B5EF4-FFF2-40B4-BE49-F238E27FC236}">
                <a16:creationId xmlns:a16="http://schemas.microsoft.com/office/drawing/2014/main" id="{F0E64531-E1B0-C635-1328-42A510D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3657600"/>
            <a:ext cx="115093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>
            <a:extLst>
              <a:ext uri="{FF2B5EF4-FFF2-40B4-BE49-F238E27FC236}">
                <a16:creationId xmlns:a16="http://schemas.microsoft.com/office/drawing/2014/main" id="{5309039D-87EE-A780-BFDD-32D64658B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Noise Equipment	</a:t>
            </a:r>
          </a:p>
        </p:txBody>
      </p:sp>
      <p:sp>
        <p:nvSpPr>
          <p:cNvPr id="54275" name="Rectangle 1027">
            <a:extLst>
              <a:ext uri="{FF2B5EF4-FFF2-40B4-BE49-F238E27FC236}">
                <a16:creationId xmlns:a16="http://schemas.microsoft.com/office/drawing/2014/main" id="{111C7C1C-F8B3-FAD9-6048-DFD64655D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85000"/>
            </a:pPr>
            <a:r>
              <a:rPr lang="en-US" altLang="en-US" b="1"/>
              <a:t>Octave Band Analyzer</a:t>
            </a:r>
          </a:p>
          <a:p>
            <a:pPr eaLnBrk="1" hangingPunct="1">
              <a:buSzPct val="85000"/>
            </a:pPr>
            <a:endParaRPr lang="en-US" altLang="en-US" sz="800" b="1"/>
          </a:p>
          <a:p>
            <a:pPr lvl="1" eaLnBrk="1" hangingPunct="1">
              <a:buSzPct val="85000"/>
            </a:pPr>
            <a:r>
              <a:rPr lang="en-US" altLang="en-US"/>
              <a:t>Instrument used to determine where the noise energy lies in a frequency spectrum.  Generally used as a diagnostic tool to help find appropriate engineering controls to reduce noise levels.</a:t>
            </a:r>
          </a:p>
          <a:p>
            <a:pPr lvl="1" eaLnBrk="1" hangingPunct="1">
              <a:buSzPct val="85000"/>
            </a:pPr>
            <a:endParaRPr lang="en-US" altLang="en-US"/>
          </a:p>
          <a:p>
            <a:pPr lvl="1" eaLnBrk="1" hangingPunct="1"/>
            <a:r>
              <a:rPr lang="en-US" altLang="en-US"/>
              <a:t>Can be used to evaluate hearing protectors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ANSI S1.11- 1986</a:t>
            </a:r>
          </a:p>
        </p:txBody>
      </p:sp>
      <p:pic>
        <p:nvPicPr>
          <p:cNvPr id="54276" name="Picture 1029" descr="Sound_Analyzer_Real_Time_1_1_1_3_Octave_band_Analysis">
            <a:extLst>
              <a:ext uri="{FF2B5EF4-FFF2-40B4-BE49-F238E27FC236}">
                <a16:creationId xmlns:a16="http://schemas.microsoft.com/office/drawing/2014/main" id="{14D6E32D-58A8-A82C-9487-80F76927B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114800"/>
            <a:ext cx="12652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24086AD-3141-B202-8829-D2977ADE4C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 Sample or Not?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AD42768-84B6-16BA-F737-8CDE0DEAF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SLM readings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Duration of exposure (How many hours does equipment run?)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Employee proximity to equipment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Multiple noise sources?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Hearing conservation program?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Complaint?</a:t>
            </a:r>
          </a:p>
        </p:txBody>
      </p:sp>
      <p:pic>
        <p:nvPicPr>
          <p:cNvPr id="56324" name="Picture 5" descr="Cartoon">
            <a:extLst>
              <a:ext uri="{FF2B5EF4-FFF2-40B4-BE49-F238E27FC236}">
                <a16:creationId xmlns:a16="http://schemas.microsoft.com/office/drawing/2014/main" id="{002BB27A-13D7-9F3F-8DBF-D782F511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3812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EF0FCF2-C1F1-0AEA-7429-F6283D5D5E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Sound?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A0E8C095-5A01-E7BA-F006-9FE6695CD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4525963"/>
          </a:xfrm>
        </p:spPr>
        <p:txBody>
          <a:bodyPr/>
          <a:lstStyle/>
          <a:p>
            <a:pPr eaLnBrk="1" hangingPunct="1">
              <a:buSzPct val="85000"/>
            </a:pPr>
            <a:r>
              <a:rPr lang="en-US" altLang="en-US"/>
              <a:t>Defined as a vibratory disturbance in pressure (above and below atmospheric pressure) of a medium which is detectable by the human ear.  </a:t>
            </a:r>
          </a:p>
        </p:txBody>
      </p:sp>
      <p:pic>
        <p:nvPicPr>
          <p:cNvPr id="8196" name="Picture 3076" descr="sound_wave">
            <a:extLst>
              <a:ext uri="{FF2B5EF4-FFF2-40B4-BE49-F238E27FC236}">
                <a16:creationId xmlns:a16="http://schemas.microsoft.com/office/drawing/2014/main" id="{311CE8DC-CB23-CC27-405F-269596CB6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5242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593FA305-4D26-C33C-3582-D77FA3B7C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Protocol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A0857B3-B6AB-50C2-182E-85947056F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441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Follow the manufacturer’s instruction booklet for proper sampling technique, microphone placement, calibration, charging, etc.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Make sure equipment is properly calibrated and battery function is adequate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Make sure microphone is in employee’s hearing zone</a:t>
            </a:r>
          </a:p>
        </p:txBody>
      </p:sp>
      <p:pic>
        <p:nvPicPr>
          <p:cNvPr id="58372" name="Picture 1029" descr="noise_pollution_416075">
            <a:extLst>
              <a:ext uri="{FF2B5EF4-FFF2-40B4-BE49-F238E27FC236}">
                <a16:creationId xmlns:a16="http://schemas.microsoft.com/office/drawing/2014/main" id="{DFBA15D1-DDBF-3962-6F14-F14D6845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433763" cy="42291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AC172C9-391F-EA55-BD4D-867732220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Sampling Protocol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FAD323D9-3676-5C2A-F820-DD6BAE18D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When noise levels are different for two ears, the higher level must be used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Note situations which can interfere with equipment operation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Obtain </a:t>
            </a:r>
            <a:r>
              <a:rPr lang="en-US" altLang="en-US" sz="2400" u="sng"/>
              <a:t>at least</a:t>
            </a:r>
            <a:r>
              <a:rPr lang="en-US" altLang="en-US" sz="2400"/>
              <a:t> 5 random SLM readings noting time and job function during reading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Record information as required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    on OSHA-92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60420" name="Picture 5" descr="cartoon_signois3-lg">
            <a:extLst>
              <a:ext uri="{FF2B5EF4-FFF2-40B4-BE49-F238E27FC236}">
                <a16:creationId xmlns:a16="http://schemas.microsoft.com/office/drawing/2014/main" id="{215F7D9F-687B-55EF-86D1-4B8CBBAB5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57663"/>
            <a:ext cx="2286000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0DDF932-246B-DCC5-923A-15C91AB16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153400" cy="487363"/>
          </a:xfrm>
        </p:spPr>
        <p:txBody>
          <a:bodyPr/>
          <a:lstStyle/>
          <a:p>
            <a:pPr eaLnBrk="1" hangingPunct="1"/>
            <a:r>
              <a:rPr lang="en-US" altLang="en-US" sz="3200"/>
              <a:t>Requirements - OSHA’s Noise Regulation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1CD6BC5-CD45-E731-F7A6-466E3114D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4525963"/>
          </a:xfrm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en-US" altLang="en-US" b="1"/>
              <a:t>29 CFR 1910.95 – General Industry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en-US" b="1"/>
              <a:t>29 CFR 1926.52 – Construction Industry</a:t>
            </a:r>
          </a:p>
          <a:p>
            <a:pPr eaLnBrk="1" hangingPunct="1">
              <a:lnSpc>
                <a:spcPct val="180000"/>
              </a:lnSpc>
            </a:pPr>
            <a:endParaRPr lang="en-US" altLang="en-US"/>
          </a:p>
        </p:txBody>
      </p:sp>
      <p:pic>
        <p:nvPicPr>
          <p:cNvPr id="62468" name="Picture 5" descr="Hearing Protection">
            <a:extLst>
              <a:ext uri="{FF2B5EF4-FFF2-40B4-BE49-F238E27FC236}">
                <a16:creationId xmlns:a16="http://schemas.microsoft.com/office/drawing/2014/main" id="{FC4B33AF-7473-313E-D1EF-B07F9C341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23717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7" descr="Silhouette">
            <a:extLst>
              <a:ext uri="{FF2B5EF4-FFF2-40B4-BE49-F238E27FC236}">
                <a16:creationId xmlns:a16="http://schemas.microsoft.com/office/drawing/2014/main" id="{D3271EFD-BBB5-10A3-7A76-0AC2631A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28194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CF96EE0-C0F4-7005-578C-43525B868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 Industry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2525C0E2-886A-80B2-F2E2-6B26A38F6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3200"/>
              <a:t>Woodworking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/>
              <a:t>Textiles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/>
              <a:t>Food processing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/>
              <a:t>Machining operations </a:t>
            </a:r>
          </a:p>
        </p:txBody>
      </p:sp>
      <p:pic>
        <p:nvPicPr>
          <p:cNvPr id="63492" name="Picture 9" descr="MiterSawStand_Gallery">
            <a:extLst>
              <a:ext uri="{FF2B5EF4-FFF2-40B4-BE49-F238E27FC236}">
                <a16:creationId xmlns:a16="http://schemas.microsoft.com/office/drawing/2014/main" id="{2D1D816B-DC04-69F2-A72C-23C478D30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3200"/>
            <a:ext cx="30861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10">
            <a:extLst>
              <a:ext uri="{FF2B5EF4-FFF2-40B4-BE49-F238E27FC236}">
                <a16:creationId xmlns:a16="http://schemas.microsoft.com/office/drawing/2014/main" id="{808242C9-FCFB-FDC5-C9EA-F7217FAB7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33400"/>
            <a:ext cx="1860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29 CFR 1910.95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AB140A7-9484-863F-45D3-6A1BC5E51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en-US" sz="3000"/>
              <a:t>Hearing Conservation Program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2AE75A7-F402-2A93-4EB8-779166177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/>
              <a:t>PEL </a:t>
            </a:r>
            <a:r>
              <a:rPr lang="en-US" altLang="en-US"/>
              <a:t>- 90 dBA 8-hour TWA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 b="1"/>
              <a:t>AL </a:t>
            </a:r>
            <a:r>
              <a:rPr lang="en-US" altLang="en-US"/>
              <a:t>- 85 dBA 8-hour TWA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Maximum exposure (for example) - 115 dBA for 15 min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Maximum impact or impulse noise - 140 dBA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/>
              <a:t>How can this be measured?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/>
              <a:t>When would you cite it?</a:t>
            </a:r>
          </a:p>
        </p:txBody>
      </p:sp>
      <p:sp>
        <p:nvSpPr>
          <p:cNvPr id="65540" name="Text Box 6">
            <a:extLst>
              <a:ext uri="{FF2B5EF4-FFF2-40B4-BE49-F238E27FC236}">
                <a16:creationId xmlns:a16="http://schemas.microsoft.com/office/drawing/2014/main" id="{9627F2DA-D4DF-2C7B-7AD4-148DB66D2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57200"/>
            <a:ext cx="249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29 CFR 1910.95(a)-(b)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EFAB3A3-8E32-2C65-F93B-206725C0A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87363"/>
          </a:xfrm>
        </p:spPr>
        <p:txBody>
          <a:bodyPr/>
          <a:lstStyle/>
          <a:p>
            <a:pPr eaLnBrk="1" hangingPunct="1"/>
            <a:r>
              <a:rPr lang="en-US" altLang="en-US" sz="3200"/>
              <a:t>Hearing Conservation Program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DC2D606-F846-0AB1-9EE6-DE9398118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4525963"/>
          </a:xfrm>
        </p:spPr>
        <p:txBody>
          <a:bodyPr/>
          <a:lstStyle/>
          <a:p>
            <a:pPr eaLnBrk="1" hangingPunct="1"/>
            <a:r>
              <a:rPr lang="en-US" altLang="en-US"/>
              <a:t>If exposures exceed 90 dBA as an 8-hour TWA</a:t>
            </a:r>
          </a:p>
          <a:p>
            <a:pPr eaLnBrk="1" hangingPunct="1"/>
            <a:endParaRPr lang="en-US" altLang="en-US" sz="900"/>
          </a:p>
          <a:p>
            <a:pPr lvl="1" eaLnBrk="1" hangingPunct="1"/>
            <a:r>
              <a:rPr lang="en-US" altLang="en-US" sz="2200"/>
              <a:t>Feasible administrative or engineering controls shall be utilized.</a:t>
            </a:r>
          </a:p>
          <a:p>
            <a:pPr lvl="1" eaLnBrk="1" hangingPunct="1"/>
            <a:endParaRPr lang="en-US" altLang="en-US" sz="1600"/>
          </a:p>
          <a:p>
            <a:pPr lvl="1" eaLnBrk="1" hangingPunct="1"/>
            <a:r>
              <a:rPr lang="en-US" altLang="en-US" sz="2200"/>
              <a:t>If such controls fail to reduce sound levels to below the PEL, PPE shall be provided and used.</a:t>
            </a:r>
          </a:p>
          <a:p>
            <a:pPr lvl="1" eaLnBrk="1" hangingPunct="1"/>
            <a:endParaRPr lang="en-US" altLang="en-US" sz="2200"/>
          </a:p>
        </p:txBody>
      </p:sp>
      <p:sp>
        <p:nvSpPr>
          <p:cNvPr id="67588" name="Text Box 6">
            <a:extLst>
              <a:ext uri="{FF2B5EF4-FFF2-40B4-BE49-F238E27FC236}">
                <a16:creationId xmlns:a16="http://schemas.microsoft.com/office/drawing/2014/main" id="{4732B180-3F5D-6D67-DED5-3FD882E40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57200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29 CFR 1910.95(b)</a:t>
            </a:r>
          </a:p>
        </p:txBody>
      </p:sp>
      <p:pic>
        <p:nvPicPr>
          <p:cNvPr id="67589" name="Picture 8" descr="hearing">
            <a:extLst>
              <a:ext uri="{FF2B5EF4-FFF2-40B4-BE49-F238E27FC236}">
                <a16:creationId xmlns:a16="http://schemas.microsoft.com/office/drawing/2014/main" id="{6D3E761F-45CA-901D-718C-5E35FA8A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28575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3F88DAD-DA52-5242-2869-971C69074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10513" cy="487363"/>
          </a:xfrm>
        </p:spPr>
        <p:txBody>
          <a:bodyPr/>
          <a:lstStyle/>
          <a:p>
            <a:pPr eaLnBrk="1" hangingPunct="1"/>
            <a:r>
              <a:rPr lang="en-US" altLang="en-US" sz="3200"/>
              <a:t>Hearing Conservation Program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906BF37-5E44-90D6-7819-84AB24773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Employer shall administer a continuing effective hearing conservation program when noise exposures equal or exceed an 8 hour TWA of 85 dBA.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/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Does this program have to be in writing?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In determining </a:t>
            </a:r>
            <a:r>
              <a:rPr lang="en-US" altLang="en-US" b="1"/>
              <a:t>exposure</a:t>
            </a:r>
            <a:r>
              <a:rPr lang="en-US" altLang="en-US"/>
              <a:t>, no regard is given to hearing protector attenuation.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800"/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Where does hearing protection attenuation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200"/>
              <a:t>    come into play?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3AE4D2AA-4ECD-B572-722D-1B446D469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57200"/>
            <a:ext cx="212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29 CFR 1910.95(c)</a:t>
            </a:r>
          </a:p>
        </p:txBody>
      </p:sp>
      <p:pic>
        <p:nvPicPr>
          <p:cNvPr id="68613" name="Picture 6" descr="CalibratedHearingProtection3">
            <a:extLst>
              <a:ext uri="{FF2B5EF4-FFF2-40B4-BE49-F238E27FC236}">
                <a16:creationId xmlns:a16="http://schemas.microsoft.com/office/drawing/2014/main" id="{4D4FB83D-FC77-AC3B-D014-E777427CF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1590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32A1EC3F-C674-48E8-A1EB-EF1400A1CD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Monitoring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52CC020-15B6-C310-AA8B-27B7FE11F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924800" cy="4525963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altLang="en-US"/>
              <a:t>Develop a monitoring program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/>
              <a:t>Develop a sampling strategy</a:t>
            </a:r>
          </a:p>
        </p:txBody>
      </p:sp>
      <p:pic>
        <p:nvPicPr>
          <p:cNvPr id="70660" name="Picture 6" descr="dosimeter 1">
            <a:extLst>
              <a:ext uri="{FF2B5EF4-FFF2-40B4-BE49-F238E27FC236}">
                <a16:creationId xmlns:a16="http://schemas.microsoft.com/office/drawing/2014/main" id="{A7191DDC-5EE3-49BB-0DD7-BB61BE3C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541713" cy="30099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7">
            <a:extLst>
              <a:ext uri="{FF2B5EF4-FFF2-40B4-BE49-F238E27FC236}">
                <a16:creationId xmlns:a16="http://schemas.microsoft.com/office/drawing/2014/main" id="{EC511706-FCF1-5E82-F61B-FD0AB1A2E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33400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29 CFR 1910.95(d)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3EB2029-79A6-784B-10B0-31DAD3917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Monitoring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660CE6B-D3C0-60CC-1C87-F5C46E0C7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Is dosimetry required?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Can an employer comply with (d) by using an SLM?</a:t>
            </a:r>
          </a:p>
          <a:p>
            <a:pPr lvl="1" eaLnBrk="1" hangingPunct="1"/>
            <a:r>
              <a:rPr lang="en-US" altLang="en-US"/>
              <a:t>How?</a:t>
            </a:r>
          </a:p>
        </p:txBody>
      </p:sp>
      <p:pic>
        <p:nvPicPr>
          <p:cNvPr id="72708" name="Picture 5" descr="slm 1">
            <a:extLst>
              <a:ext uri="{FF2B5EF4-FFF2-40B4-BE49-F238E27FC236}">
                <a16:creationId xmlns:a16="http://schemas.microsoft.com/office/drawing/2014/main" id="{3FDCCDE5-ADF7-8BAD-D238-80C5698AB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124200"/>
            <a:ext cx="13493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7" descr="bd00028_">
            <a:extLst>
              <a:ext uri="{FF2B5EF4-FFF2-40B4-BE49-F238E27FC236}">
                <a16:creationId xmlns:a16="http://schemas.microsoft.com/office/drawing/2014/main" id="{63BE0A13-62F3-D906-9BBC-CDC1C9057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86201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9" descr="Noise_monitoring">
            <a:extLst>
              <a:ext uri="{FF2B5EF4-FFF2-40B4-BE49-F238E27FC236}">
                <a16:creationId xmlns:a16="http://schemas.microsoft.com/office/drawing/2014/main" id="{E187B662-95C0-E763-D565-742E09758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91000"/>
            <a:ext cx="1628775" cy="16287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1" name="Text Box 10">
            <a:extLst>
              <a:ext uri="{FF2B5EF4-FFF2-40B4-BE49-F238E27FC236}">
                <a16:creationId xmlns:a16="http://schemas.microsoft.com/office/drawing/2014/main" id="{53C2DF03-25B1-AD51-1DDC-6E866BBE0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33400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29 CFR 1910.95(d)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1585A52-66A4-4CDA-5729-1998E2430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31138" cy="549275"/>
          </a:xfrm>
        </p:spPr>
        <p:txBody>
          <a:bodyPr/>
          <a:lstStyle/>
          <a:p>
            <a:pPr eaLnBrk="1" hangingPunct="1"/>
            <a:r>
              <a:rPr lang="en-US" altLang="en-US" sz="3200"/>
              <a:t>Employee Notification</a:t>
            </a:r>
            <a:r>
              <a:rPr lang="en-US" altLang="en-US"/>
              <a:t> 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8B348A2C-D128-7A2C-351E-DF940237E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Employer shall notify each employee exposed at or above 85 dBA of the monitoring results.</a:t>
            </a:r>
          </a:p>
          <a:p>
            <a:pPr eaLnBrk="1" hangingPunct="1"/>
            <a:endParaRPr lang="en-US" altLang="en-US" sz="800"/>
          </a:p>
          <a:p>
            <a:pPr lvl="1" eaLnBrk="1" hangingPunct="1"/>
            <a:r>
              <a:rPr lang="en-US" altLang="en-US"/>
              <a:t>How would you recommend this be accomplished?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1B130E86-D2A9-2A47-5A43-297F6B24C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33400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29 CFR 1910.95(e)</a:t>
            </a:r>
          </a:p>
        </p:txBody>
      </p:sp>
      <p:pic>
        <p:nvPicPr>
          <p:cNvPr id="73733" name="Picture 6" descr="listen">
            <a:extLst>
              <a:ext uri="{FF2B5EF4-FFF2-40B4-BE49-F238E27FC236}">
                <a16:creationId xmlns:a16="http://schemas.microsoft.com/office/drawing/2014/main" id="{7C85903A-AC11-65FF-1134-ECD5BC606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24288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4C14E56-345E-C4EB-A7BA-5D8EA05EE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Noise?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6C965C6-9715-98EE-47C8-662E885D2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4525963"/>
          </a:xfrm>
        </p:spPr>
        <p:txBody>
          <a:bodyPr/>
          <a:lstStyle/>
          <a:p>
            <a:pPr eaLnBrk="1" hangingPunct="1">
              <a:buSzPct val="85000"/>
            </a:pPr>
            <a:r>
              <a:rPr lang="en-US" altLang="en-US"/>
              <a:t>Defined as sound that carries no information and whose intensity generally varies randomly over time.  </a:t>
            </a:r>
          </a:p>
          <a:p>
            <a:pPr eaLnBrk="1" hangingPunct="1">
              <a:buSzPct val="85000"/>
            </a:pPr>
            <a:endParaRPr lang="en-US" altLang="en-US"/>
          </a:p>
          <a:p>
            <a:pPr eaLnBrk="1" hangingPunct="1">
              <a:buSzPct val="85000"/>
            </a:pPr>
            <a:r>
              <a:rPr lang="en-US" altLang="en-US"/>
              <a:t>Noise is also described as “undesirable / unwanted sound”.</a:t>
            </a:r>
          </a:p>
        </p:txBody>
      </p:sp>
      <p:pic>
        <p:nvPicPr>
          <p:cNvPr id="10244" name="Picture 2052" descr="noise2">
            <a:extLst>
              <a:ext uri="{FF2B5EF4-FFF2-40B4-BE49-F238E27FC236}">
                <a16:creationId xmlns:a16="http://schemas.microsoft.com/office/drawing/2014/main" id="{E12C940C-AEC6-5FC3-D7F7-EA2E564A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343275" cy="21859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6F3B616-DF5B-7F29-785A-6DD5F32C2E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910513" cy="487363"/>
          </a:xfrm>
        </p:spPr>
        <p:txBody>
          <a:bodyPr/>
          <a:lstStyle/>
          <a:p>
            <a:pPr eaLnBrk="1" hangingPunct="1"/>
            <a:r>
              <a:rPr lang="en-US" altLang="en-US" sz="3200"/>
              <a:t>Audiometric Testing Program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1B2865F-D027-1105-FB33-907BF0B6A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Establish and maintain an audiometric testing program.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Baseline audiogram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Mobile test van exception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</a:t>
            </a:r>
            <a:r>
              <a:rPr lang="en-US" altLang="en-US" sz="2400" b="1" i="1"/>
              <a:t>NOTE:</a:t>
            </a:r>
            <a:r>
              <a:rPr lang="en-US" altLang="en-US" sz="2400" i="1"/>
              <a:t> Audiograms should be preceded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i="1"/>
              <a:t>    by 14 hours without workplace noise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i="1"/>
              <a:t>    exposure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CEFE2296-7B92-40D4-3499-726A351B0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33400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29 CFR 1910.95(g)</a:t>
            </a:r>
          </a:p>
        </p:txBody>
      </p:sp>
      <p:pic>
        <p:nvPicPr>
          <p:cNvPr id="75781" name="Picture 6" descr="Audiometric%20Testing">
            <a:extLst>
              <a:ext uri="{FF2B5EF4-FFF2-40B4-BE49-F238E27FC236}">
                <a16:creationId xmlns:a16="http://schemas.microsoft.com/office/drawing/2014/main" id="{262C9820-B2B0-35E7-4A4C-6678873F2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1752600" cy="1752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B03E245-6DBB-8F45-3731-4970D0E11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27038"/>
            <a:ext cx="7834313" cy="487362"/>
          </a:xfrm>
        </p:spPr>
        <p:txBody>
          <a:bodyPr/>
          <a:lstStyle/>
          <a:p>
            <a:pPr eaLnBrk="1" hangingPunct="1"/>
            <a:r>
              <a:rPr lang="en-US" altLang="en-US" sz="3200"/>
              <a:t>Audiometric Testing Program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2038ECBE-054A-E44C-0564-370ED5CAC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altLang="en-US"/>
              <a:t>Follow-up procedures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/>
              <a:t>Revised baseline</a:t>
            </a:r>
          </a:p>
          <a:p>
            <a:pPr eaLnBrk="1" hangingPunct="1">
              <a:lnSpc>
                <a:spcPct val="160000"/>
              </a:lnSpc>
            </a:pPr>
            <a:r>
              <a:rPr lang="en-US" altLang="en-US"/>
              <a:t>Standard threshold shift</a:t>
            </a:r>
          </a:p>
        </p:txBody>
      </p:sp>
      <p:sp>
        <p:nvSpPr>
          <p:cNvPr id="77828" name="Text Box 2">
            <a:extLst>
              <a:ext uri="{FF2B5EF4-FFF2-40B4-BE49-F238E27FC236}">
                <a16:creationId xmlns:a16="http://schemas.microsoft.com/office/drawing/2014/main" id="{E70648C5-586D-8E33-A2B0-CB9BB99C1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33400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29 CFR 1910.95(g)</a:t>
            </a:r>
          </a:p>
        </p:txBody>
      </p:sp>
      <p:pic>
        <p:nvPicPr>
          <p:cNvPr id="77829" name="Picture 4" descr="Affinity2">
            <a:extLst>
              <a:ext uri="{FF2B5EF4-FFF2-40B4-BE49-F238E27FC236}">
                <a16:creationId xmlns:a16="http://schemas.microsoft.com/office/drawing/2014/main" id="{D80AA789-94AE-5B2C-6A6E-F0AC2CA6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276600" cy="21828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8759D7B-5222-7D35-4A56-3116B71AD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924800" cy="487363"/>
          </a:xfrm>
        </p:spPr>
        <p:txBody>
          <a:bodyPr/>
          <a:lstStyle/>
          <a:p>
            <a:pPr eaLnBrk="1" hangingPunct="1"/>
            <a:r>
              <a:rPr lang="en-US" altLang="en-US" sz="3200"/>
              <a:t>Audiometric Test Requirements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C18A3B2C-8050-B1D3-0AD6-FCA92843E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85000"/>
            </a:pPr>
            <a:r>
              <a:rPr lang="en-US" altLang="en-US"/>
              <a:t>This section sets the criteria for how the tests should be conducted and what standards audiometric test equipment shall meet.</a:t>
            </a:r>
          </a:p>
        </p:txBody>
      </p:sp>
      <p:sp>
        <p:nvSpPr>
          <p:cNvPr id="79876" name="Text Box 5">
            <a:extLst>
              <a:ext uri="{FF2B5EF4-FFF2-40B4-BE49-F238E27FC236}">
                <a16:creationId xmlns:a16="http://schemas.microsoft.com/office/drawing/2014/main" id="{CB3A6134-E36F-9E88-EF8B-F66CC92CA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33400"/>
            <a:ext cx="213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29 CFR 1910.95(h)</a:t>
            </a:r>
          </a:p>
        </p:txBody>
      </p:sp>
      <p:pic>
        <p:nvPicPr>
          <p:cNvPr id="79877" name="Picture 11" descr="Audiometric%201">
            <a:extLst>
              <a:ext uri="{FF2B5EF4-FFF2-40B4-BE49-F238E27FC236}">
                <a16:creationId xmlns:a16="http://schemas.microsoft.com/office/drawing/2014/main" id="{CF2F5F61-F681-AB1A-1EAA-D9C18DF8C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3867150" cy="27146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7D017DE-7399-8994-FFD5-DED5287AC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07338" cy="549275"/>
          </a:xfrm>
        </p:spPr>
        <p:txBody>
          <a:bodyPr/>
          <a:lstStyle/>
          <a:p>
            <a:pPr eaLnBrk="1" hangingPunct="1"/>
            <a:r>
              <a:rPr lang="en-US" altLang="en-US"/>
              <a:t>Hearing Protectors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5586F23-A876-0506-AB3F-FA7BB1648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85000"/>
            </a:pPr>
            <a:r>
              <a:rPr lang="en-US" altLang="en-US"/>
              <a:t>Shall be available to employees exposed at or above 85 dBA</a:t>
            </a:r>
          </a:p>
          <a:p>
            <a:pPr eaLnBrk="1" hangingPunct="1">
              <a:buSzPct val="85000"/>
            </a:pPr>
            <a:endParaRPr lang="en-US" altLang="en-US"/>
          </a:p>
          <a:p>
            <a:pPr eaLnBrk="1" hangingPunct="1">
              <a:buSzPct val="85000"/>
            </a:pPr>
            <a:r>
              <a:rPr lang="en-US" altLang="en-US"/>
              <a:t>Shall be required for those employees: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/>
              <a:t>Exposed at or above 90 dBA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/>
              <a:t>Exposed at or above 85 dBA (no baseline)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/>
              <a:t>Who have an STS</a:t>
            </a:r>
          </a:p>
        </p:txBody>
      </p:sp>
      <p:pic>
        <p:nvPicPr>
          <p:cNvPr id="81924" name="Picture 4" descr="quietstf">
            <a:extLst>
              <a:ext uri="{FF2B5EF4-FFF2-40B4-BE49-F238E27FC236}">
                <a16:creationId xmlns:a16="http://schemas.microsoft.com/office/drawing/2014/main" id="{0210FFD8-F4D3-52CB-A4F8-31652CA76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30480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 Box 5">
            <a:extLst>
              <a:ext uri="{FF2B5EF4-FFF2-40B4-BE49-F238E27FC236}">
                <a16:creationId xmlns:a16="http://schemas.microsoft.com/office/drawing/2014/main" id="{8E5469A6-C071-D9F2-E510-F70FC3AD4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33400"/>
            <a:ext cx="206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29 CFR 1910.95(i)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1DE9EF08-0AFF-AFFD-8DC0-87B44003A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834313" cy="487363"/>
          </a:xfrm>
        </p:spPr>
        <p:txBody>
          <a:bodyPr/>
          <a:lstStyle/>
          <a:p>
            <a:pPr eaLnBrk="1" hangingPunct="1"/>
            <a:r>
              <a:rPr lang="en-US" altLang="en-US" sz="3200"/>
              <a:t>Hearing Protector Attenuation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46C1B1A0-714B-B98C-382C-EC17E35FD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85000"/>
            </a:pPr>
            <a:r>
              <a:rPr lang="en-US" altLang="en-US"/>
              <a:t>Hearing protectors shall:</a:t>
            </a:r>
          </a:p>
          <a:p>
            <a:pPr eaLnBrk="1" hangingPunct="1">
              <a:lnSpc>
                <a:spcPct val="90000"/>
              </a:lnSpc>
              <a:buSzPct val="85000"/>
            </a:pPr>
            <a:endParaRPr lang="en-US" altLang="en-US" sz="500"/>
          </a:p>
          <a:p>
            <a:pPr lvl="1" eaLnBrk="1" hangingPunct="1">
              <a:lnSpc>
                <a:spcPct val="90000"/>
              </a:lnSpc>
              <a:buSzPct val="85000"/>
            </a:pPr>
            <a:r>
              <a:rPr lang="en-US" altLang="en-US"/>
              <a:t>Attenuate to an 8 hour TWA PEL of 90 dBA</a:t>
            </a:r>
          </a:p>
          <a:p>
            <a:pPr lvl="1" eaLnBrk="1" hangingPunct="1">
              <a:lnSpc>
                <a:spcPct val="90000"/>
              </a:lnSpc>
              <a:buSzPct val="85000"/>
            </a:pPr>
            <a:endParaRPr lang="en-US" altLang="en-US" sz="800"/>
          </a:p>
          <a:p>
            <a:pPr lvl="1" eaLnBrk="1" hangingPunct="1">
              <a:lnSpc>
                <a:spcPct val="90000"/>
              </a:lnSpc>
              <a:buSzPct val="85000"/>
            </a:pPr>
            <a:r>
              <a:rPr lang="en-US" altLang="en-US"/>
              <a:t>Attenuate to an 8 hour TWA PEL of 85 dBA, for those with a STS</a:t>
            </a:r>
          </a:p>
          <a:p>
            <a:pPr lvl="1" eaLnBrk="1" hangingPunct="1">
              <a:lnSpc>
                <a:spcPct val="90000"/>
              </a:lnSpc>
              <a:buSzPct val="85000"/>
            </a:pPr>
            <a:endParaRPr lang="en-US" altLang="en-US" sz="800"/>
          </a:p>
          <a:p>
            <a:pPr lvl="1" eaLnBrk="1" hangingPunct="1">
              <a:lnSpc>
                <a:spcPct val="90000"/>
              </a:lnSpc>
              <a:buSzPct val="85000"/>
            </a:pPr>
            <a:r>
              <a:rPr lang="en-US" altLang="en-US"/>
              <a:t>Be reevaluated whenever noise exposures increase to determine adequacy.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337CE998-4DCF-2ABF-CA1D-EBCD3A32D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33400"/>
            <a:ext cx="2063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29 CFR 1910.95(j)</a:t>
            </a:r>
          </a:p>
        </p:txBody>
      </p:sp>
      <p:pic>
        <p:nvPicPr>
          <p:cNvPr id="83973" name="Picture 6" descr="HEARING%20PROTECTION">
            <a:extLst>
              <a:ext uri="{FF2B5EF4-FFF2-40B4-BE49-F238E27FC236}">
                <a16:creationId xmlns:a16="http://schemas.microsoft.com/office/drawing/2014/main" id="{BD849B3C-1691-BB17-CAED-AD6B8D416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2213"/>
            <a:ext cx="34671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D4AD5E13-42E3-403A-0ADA-D6A13FF1F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Training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FAA2015-6985-C4BD-5797-3534EA41C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800600"/>
          </a:xfrm>
        </p:spPr>
        <p:txBody>
          <a:bodyPr/>
          <a:lstStyle/>
          <a:p>
            <a:pPr marL="533400" indent="-533400" eaLnBrk="1" hangingPunct="1"/>
            <a:r>
              <a:rPr lang="en-US" altLang="en-US" sz="2400"/>
              <a:t>Shall be instituted for employees exposed at or above 85 dBA</a:t>
            </a:r>
          </a:p>
          <a:p>
            <a:pPr marL="533400" indent="-533400" eaLnBrk="1" hangingPunct="1"/>
            <a:endParaRPr lang="en-US" altLang="en-US" sz="2400"/>
          </a:p>
          <a:p>
            <a:pPr marL="533400" indent="-533400" eaLnBrk="1" hangingPunct="1"/>
            <a:r>
              <a:rPr lang="en-US" altLang="en-US" sz="2400"/>
              <a:t>Shall be repeated at least annually, or as needed and include:</a:t>
            </a:r>
          </a:p>
          <a:p>
            <a:pPr marL="533400" indent="-533400" eaLnBrk="1" hangingPunct="1"/>
            <a:endParaRPr lang="en-US" altLang="en-US" sz="800"/>
          </a:p>
          <a:p>
            <a:pPr marL="914400" lvl="1" indent="-457200" eaLnBrk="1" hangingPunct="1"/>
            <a:r>
              <a:rPr lang="en-US" altLang="en-US" sz="2000"/>
              <a:t>Effects of noise on hearing</a:t>
            </a:r>
          </a:p>
          <a:p>
            <a:pPr marL="914400" lvl="1" indent="-457200" eaLnBrk="1" hangingPunct="1"/>
            <a:endParaRPr lang="en-US" altLang="en-US" sz="800"/>
          </a:p>
          <a:p>
            <a:pPr marL="914400" lvl="1" indent="-457200" eaLnBrk="1" hangingPunct="1"/>
            <a:r>
              <a:rPr lang="en-US" altLang="en-US" sz="2000"/>
              <a:t>Purpose of hearing protectors</a:t>
            </a:r>
          </a:p>
          <a:p>
            <a:pPr marL="914400" lvl="1" indent="-457200" eaLnBrk="1" hangingPunct="1"/>
            <a:endParaRPr lang="en-US" altLang="en-US" sz="800"/>
          </a:p>
          <a:p>
            <a:pPr marL="914400" lvl="1" indent="-457200" eaLnBrk="1" hangingPunct="1"/>
            <a:r>
              <a:rPr lang="en-US" altLang="en-US" sz="2000"/>
              <a:t>Instruction and proper selection, fitting, </a:t>
            </a:r>
          </a:p>
          <a:p>
            <a:pPr marL="914400" lvl="1" indent="-457200" eaLnBrk="1" hangingPunct="1">
              <a:buFont typeface="Symbol" panose="05050102010706020507" pitchFamily="18" charset="2"/>
              <a:buNone/>
            </a:pPr>
            <a:r>
              <a:rPr lang="en-US" altLang="en-US" sz="2000"/>
              <a:t>      use, and care</a:t>
            </a:r>
          </a:p>
          <a:p>
            <a:pPr marL="914400" lvl="1" indent="-457200" eaLnBrk="1" hangingPunct="1"/>
            <a:endParaRPr lang="en-US" altLang="en-US" sz="800"/>
          </a:p>
          <a:p>
            <a:pPr marL="914400" lvl="1" indent="-457200" eaLnBrk="1" hangingPunct="1"/>
            <a:r>
              <a:rPr lang="en-US" altLang="en-US" sz="2000"/>
              <a:t>Purpose of audiometric test and </a:t>
            </a:r>
          </a:p>
          <a:p>
            <a:pPr marL="914400" lvl="1" indent="-457200" eaLnBrk="1" hangingPunct="1">
              <a:buFont typeface="Symbol" panose="05050102010706020507" pitchFamily="18" charset="2"/>
              <a:buNone/>
            </a:pPr>
            <a:r>
              <a:rPr lang="en-US" altLang="en-US" sz="2000"/>
              <a:t>      explanation of the procedures and </a:t>
            </a:r>
          </a:p>
          <a:p>
            <a:pPr marL="914400" lvl="1" indent="-457200" eaLnBrk="1" hangingPunct="1">
              <a:buFont typeface="Symbol" panose="05050102010706020507" pitchFamily="18" charset="2"/>
              <a:buNone/>
            </a:pPr>
            <a:r>
              <a:rPr lang="en-US" altLang="en-US" sz="2000"/>
              <a:t>      results.</a:t>
            </a: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9942A5AF-8853-4044-A66F-3044E4630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33400"/>
            <a:ext cx="212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29 CFR 1910.95(k)</a:t>
            </a:r>
          </a:p>
        </p:txBody>
      </p:sp>
      <p:pic>
        <p:nvPicPr>
          <p:cNvPr id="86021" name="Picture 5">
            <a:extLst>
              <a:ext uri="{FF2B5EF4-FFF2-40B4-BE49-F238E27FC236}">
                <a16:creationId xmlns:a16="http://schemas.microsoft.com/office/drawing/2014/main" id="{A54448C4-4C2F-D2DF-9A4F-CA06C5077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2162175" cy="18224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1012C386-1C6F-EA48-2309-F907A9C37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87363"/>
          </a:xfrm>
        </p:spPr>
        <p:txBody>
          <a:bodyPr/>
          <a:lstStyle/>
          <a:p>
            <a:pPr eaLnBrk="1" hangingPunct="1"/>
            <a:r>
              <a:rPr lang="en-US" altLang="en-US" sz="3200"/>
              <a:t>Construction Noise Sources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B0E9394-3A94-55D4-9129-612BD9454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/>
              <a:t>Earth moving equipment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/>
              <a:t>Power tools (nail guns, etc.)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/>
              <a:t>Abrasive blasting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/>
              <a:t>Jack hammers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/>
              <a:t>Air  compressors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/>
              <a:t>Pneumatic nail guns, staple guns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/>
              <a:t>Confined space</a:t>
            </a:r>
          </a:p>
        </p:txBody>
      </p:sp>
      <p:pic>
        <p:nvPicPr>
          <p:cNvPr id="88068" name="Picture 4" descr="c6">
            <a:extLst>
              <a:ext uri="{FF2B5EF4-FFF2-40B4-BE49-F238E27FC236}">
                <a16:creationId xmlns:a16="http://schemas.microsoft.com/office/drawing/2014/main" id="{425537B6-7BC9-814B-A6AA-6873E7ED9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12795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 Box 6">
            <a:extLst>
              <a:ext uri="{FF2B5EF4-FFF2-40B4-BE49-F238E27FC236}">
                <a16:creationId xmlns:a16="http://schemas.microsoft.com/office/drawing/2014/main" id="{971C8C14-5B5E-CCC7-CE54-4B617DAC6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3340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29 CFR 1926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FF5AA7F-3DAE-BED5-5374-5578DBAB1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Construction Industry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6E1A5BFA-6ED0-34AA-8517-004BD90BB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Hearing Conservation Program required at 90 dBA</a:t>
            </a:r>
          </a:p>
          <a:p>
            <a:pPr lvl="1" eaLnBrk="1" hangingPunct="1"/>
            <a:r>
              <a:rPr lang="en-US" altLang="en-US" sz="2200"/>
              <a:t>What is required in a construction hearing conservation program?</a:t>
            </a:r>
          </a:p>
        </p:txBody>
      </p:sp>
      <p:sp>
        <p:nvSpPr>
          <p:cNvPr id="90116" name="Text Box 7">
            <a:extLst>
              <a:ext uri="{FF2B5EF4-FFF2-40B4-BE49-F238E27FC236}">
                <a16:creationId xmlns:a16="http://schemas.microsoft.com/office/drawing/2014/main" id="{472B614A-7196-B123-11B2-7D79EC565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3340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800"/>
              <a:t>29 CFR 1926</a:t>
            </a:r>
          </a:p>
        </p:txBody>
      </p:sp>
      <p:pic>
        <p:nvPicPr>
          <p:cNvPr id="90117" name="Picture 26">
            <a:extLst>
              <a:ext uri="{FF2B5EF4-FFF2-40B4-BE49-F238E27FC236}">
                <a16:creationId xmlns:a16="http://schemas.microsoft.com/office/drawing/2014/main" id="{38213E44-1C8A-E8C2-4FDD-B7650B4C1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3276600" cy="21844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16A5364-4E73-C6C1-9C4E-9C009652B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Enforcement Guidelines</a:t>
            </a:r>
          </a:p>
        </p:txBody>
      </p:sp>
      <p:pic>
        <p:nvPicPr>
          <p:cNvPr id="92163" name="Picture 4" descr="cartoon5">
            <a:extLst>
              <a:ext uri="{FF2B5EF4-FFF2-40B4-BE49-F238E27FC236}">
                <a16:creationId xmlns:a16="http://schemas.microsoft.com/office/drawing/2014/main" id="{F5C65D54-9E0A-542B-037A-79F8BE6744E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1188" y="1295400"/>
            <a:ext cx="5380037" cy="4525963"/>
          </a:xfrm>
          <a:noFill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A1844B6-436D-00E9-1CE7-A63CB3627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Noise Enforcement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D086D3DB-6683-84C4-E798-93DE69A14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525963"/>
          </a:xfrm>
        </p:spPr>
        <p:txBody>
          <a:bodyPr/>
          <a:lstStyle/>
          <a:p>
            <a:pPr eaLnBrk="1" hangingPunct="1"/>
            <a:r>
              <a:rPr lang="en-US" altLang="en-US"/>
              <a:t>Refer to Technical Manual Section II: </a:t>
            </a:r>
            <a:r>
              <a:rPr lang="en-US" altLang="en-US" b="1"/>
              <a:t>Chapter 5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/>
              <a:t>Use 80 dBA threshold for Hearing Conservation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Use 90 dBA threshold for PEL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Use SLM for impact noise</a:t>
            </a:r>
          </a:p>
        </p:txBody>
      </p:sp>
      <p:pic>
        <p:nvPicPr>
          <p:cNvPr id="93188" name="Picture 17" descr="Picture 877">
            <a:extLst>
              <a:ext uri="{FF2B5EF4-FFF2-40B4-BE49-F238E27FC236}">
                <a16:creationId xmlns:a16="http://schemas.microsoft.com/office/drawing/2014/main" id="{AFA149B7-19DC-D918-B23B-A1AE2F676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19513"/>
            <a:ext cx="3086100" cy="211931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38066FF-7E72-F645-E775-B182EB41C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Wavelength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4CE6D46-8469-80FB-F899-25857E405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Measured distance (feet or meters) between two analogous points on two successive parts of a wave.</a:t>
            </a:r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Greek letter lambda (</a:t>
            </a:r>
            <a:r>
              <a:rPr lang="en-US" altLang="en-US" sz="2600">
                <a:cs typeface="Times New Roman" panose="02020603050405020304" pitchFamily="18" charset="0"/>
                <a:sym typeface="WP Greek Century" pitchFamily="2" charset="2"/>
              </a:rPr>
              <a:t>λ</a:t>
            </a:r>
            <a:r>
              <a:rPr lang="en-US" altLang="en-US" sz="2600">
                <a:sym typeface="WP Greek Century" pitchFamily="2" charset="2"/>
              </a:rPr>
              <a:t>) used to express wavelength.</a:t>
            </a:r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Number of wavelengths per second equals frequency.                         </a:t>
            </a:r>
          </a:p>
        </p:txBody>
      </p:sp>
      <p:pic>
        <p:nvPicPr>
          <p:cNvPr id="12292" name="Picture 3076" descr="wavelength">
            <a:extLst>
              <a:ext uri="{FF2B5EF4-FFF2-40B4-BE49-F238E27FC236}">
                <a16:creationId xmlns:a16="http://schemas.microsoft.com/office/drawing/2014/main" id="{E70785E8-FECC-3BAF-4F20-58CDA38E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99000"/>
            <a:ext cx="1676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699FCB5-41BE-4CE0-AFE2-1F38F3A99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74725"/>
          </a:xfrm>
        </p:spPr>
        <p:txBody>
          <a:bodyPr/>
          <a:lstStyle/>
          <a:p>
            <a:pPr eaLnBrk="1" hangingPunct="1"/>
            <a:r>
              <a:rPr lang="en-US" altLang="en-US" sz="3200"/>
              <a:t>Interpreting Dosimeter Readings Using 80dBA Threshold Level</a:t>
            </a:r>
          </a:p>
        </p:txBody>
      </p:sp>
      <p:graphicFrame>
        <p:nvGraphicFramePr>
          <p:cNvPr id="451631" name="Group 47">
            <a:extLst>
              <a:ext uri="{FF2B5EF4-FFF2-40B4-BE49-F238E27FC236}">
                <a16:creationId xmlns:a16="http://schemas.microsoft.com/office/drawing/2014/main" id="{AD9007FE-968E-F3B7-DD6E-CC64307B5C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1828800"/>
          <a:ext cx="7924800" cy="2955925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Dosimeter Reading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Compliance with PEL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Compliance with AL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&lt;50%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Within PEL	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Within 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  - 66%	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Within PEL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Inconclusive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&gt;66% 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Within PEL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 AL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AD09AFA-1B05-82DC-C267-6143D0681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74725"/>
          </a:xfrm>
        </p:spPr>
        <p:txBody>
          <a:bodyPr/>
          <a:lstStyle/>
          <a:p>
            <a:pPr eaLnBrk="1" hangingPunct="1"/>
            <a:r>
              <a:rPr lang="en-US" altLang="en-US" sz="3200"/>
              <a:t>Interpreting Dosimeter Readings Using 90dBA Threshold Level</a:t>
            </a:r>
          </a:p>
        </p:txBody>
      </p:sp>
      <p:graphicFrame>
        <p:nvGraphicFramePr>
          <p:cNvPr id="453635" name="Group 3">
            <a:extLst>
              <a:ext uri="{FF2B5EF4-FFF2-40B4-BE49-F238E27FC236}">
                <a16:creationId xmlns:a16="http://schemas.microsoft.com/office/drawing/2014/main" id="{64F14263-8866-0E70-8520-76D4803B1A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295400"/>
          <a:ext cx="7924800" cy="4378325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Dosimeter Reading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Compliance with PEL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Compliance with AL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&lt;50%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Within PEL	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Inconclusive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1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  - 66%	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Within PEL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Inconclusive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66% - 100%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Within PEL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 AL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 - 132%	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Inconclusive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 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&gt;132%	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 PEL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 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ACAA7F94-381B-4C11-7CE8-C8AB58D8E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Noise Enforcement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87F029A-133C-3700-008E-3901F0A04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Pre and post- calibrate equipment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Take at least 5 random SLM readings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Obtain information for OSHA-92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Take appropriate photographs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Note types and NRR of hearing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 protection used; is it being used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    properly?</a:t>
            </a:r>
          </a:p>
        </p:txBody>
      </p:sp>
      <p:pic>
        <p:nvPicPr>
          <p:cNvPr id="97284" name="Picture 3" descr="2">
            <a:extLst>
              <a:ext uri="{FF2B5EF4-FFF2-40B4-BE49-F238E27FC236}">
                <a16:creationId xmlns:a16="http://schemas.microsoft.com/office/drawing/2014/main" id="{412B10AE-BE7E-895C-C3BB-AD5DB03CF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132013" cy="32956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6A7AE776-2AB3-6BB5-69A8-CDDB727CED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Noise Enforcement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AB4AFB5D-9416-E0DD-27A7-5F7EC37DB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Note type and location of noise sources adjacent to employee sampled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Copy data before you leave site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Note breaks, lunch hours, machine down time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Typical work day?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99332" name="Picture 5" descr="construction2">
            <a:extLst>
              <a:ext uri="{FF2B5EF4-FFF2-40B4-BE49-F238E27FC236}">
                <a16:creationId xmlns:a16="http://schemas.microsoft.com/office/drawing/2014/main" id="{FABDDE18-3156-4BBB-A9F3-91F6D5963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21100"/>
            <a:ext cx="3019425" cy="20891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C089435A-DB5D-B8FA-A81D-0134F832C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Noise Enforcement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9EE718BD-4985-B434-CD28-A755B8921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85000"/>
            </a:pPr>
            <a:r>
              <a:rPr lang="en-US" altLang="en-US" sz="2400" b="1"/>
              <a:t>Hearing Protector Attenuation -</a:t>
            </a:r>
            <a:r>
              <a:rPr lang="en-US" altLang="en-US" sz="2400"/>
              <a:t> Compliance: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NRR-7  (for spectral uncertainty)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SzPct val="85000"/>
            </a:pPr>
            <a:r>
              <a:rPr lang="en-US" altLang="en-US" sz="2400" b="1"/>
              <a:t>Approximately Field Attenuation -</a:t>
            </a:r>
            <a:r>
              <a:rPr lang="en-US" altLang="en-US" sz="2400"/>
              <a:t> Recommend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	NRR-7 X 50%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u="sng"/>
          </a:p>
          <a:p>
            <a:pPr eaLnBrk="1" hangingPunct="1">
              <a:buSzPct val="85000"/>
            </a:pPr>
            <a:r>
              <a:rPr lang="en-US" altLang="en-US" sz="2400" b="1"/>
              <a:t>Dual protection: </a:t>
            </a:r>
            <a:r>
              <a:rPr lang="en-US" altLang="en-US" sz="2400"/>
              <a:t>(NRR -7) + 5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 </a:t>
            </a:r>
            <a:r>
              <a:rPr lang="en-US" altLang="en-US" sz="2400" b="1" i="1"/>
              <a:t>Note:</a:t>
            </a:r>
            <a:r>
              <a:rPr lang="en-US" altLang="en-US" sz="2400" i="1"/>
              <a:t> NRR is for higher-rated protector </a:t>
            </a:r>
          </a:p>
        </p:txBody>
      </p:sp>
      <p:pic>
        <p:nvPicPr>
          <p:cNvPr id="101380" name="Picture 7" descr="1">
            <a:extLst>
              <a:ext uri="{FF2B5EF4-FFF2-40B4-BE49-F238E27FC236}">
                <a16:creationId xmlns:a16="http://schemas.microsoft.com/office/drawing/2014/main" id="{CDFD2480-863B-2756-423A-03DCB6CBF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2105025" cy="26860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98860D59-BE87-D1C3-B3BE-E1D91BF6D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Noise Enforcement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869B9DDB-4631-10DA-17D1-33FFE362E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85000"/>
            </a:pPr>
            <a:r>
              <a:rPr lang="en-US" altLang="en-US" sz="2400" b="1"/>
              <a:t>Serious Citation -</a:t>
            </a:r>
            <a:r>
              <a:rPr lang="en-US" altLang="en-US" sz="2400"/>
              <a:t> Exposure Dose 132% </a:t>
            </a:r>
            <a:r>
              <a:rPr lang="en-US" altLang="en-US" sz="2400" i="1"/>
              <a:t>and</a:t>
            </a:r>
            <a:r>
              <a:rPr lang="en-US" altLang="en-US" sz="2400"/>
              <a:t>:</a:t>
            </a:r>
          </a:p>
          <a:p>
            <a:pPr lvl="1" eaLnBrk="1" hangingPunct="1">
              <a:lnSpc>
                <a:spcPct val="110000"/>
              </a:lnSpc>
              <a:buSzPct val="85000"/>
            </a:pPr>
            <a:r>
              <a:rPr lang="en-US" altLang="en-US" sz="2000"/>
              <a:t>HP not provided or utilized correctly and/or</a:t>
            </a:r>
          </a:p>
          <a:p>
            <a:pPr lvl="1" eaLnBrk="1" hangingPunct="1">
              <a:lnSpc>
                <a:spcPct val="110000"/>
              </a:lnSpc>
              <a:buSzPct val="85000"/>
            </a:pPr>
            <a:r>
              <a:rPr lang="en-US" altLang="en-US" sz="2000"/>
              <a:t>HCP is deficient or non-existent</a:t>
            </a:r>
          </a:p>
          <a:p>
            <a:pPr lvl="1" eaLnBrk="1" hangingPunct="1">
              <a:lnSpc>
                <a:spcPct val="110000"/>
              </a:lnSpc>
              <a:buSzPct val="85000"/>
            </a:pPr>
            <a:endParaRPr lang="en-US" altLang="en-US" sz="2000"/>
          </a:p>
          <a:p>
            <a:pPr eaLnBrk="1" hangingPunct="1">
              <a:lnSpc>
                <a:spcPct val="110000"/>
              </a:lnSpc>
              <a:buSzPct val="85000"/>
            </a:pPr>
            <a:r>
              <a:rPr lang="en-US" altLang="en-US" sz="2400" b="1"/>
              <a:t>“Other” Citation -</a:t>
            </a:r>
            <a:r>
              <a:rPr lang="en-US" altLang="en-US" sz="2400"/>
              <a:t> Exposure Dose 66% </a:t>
            </a:r>
            <a:r>
              <a:rPr lang="en-US" altLang="en-US" sz="2400" i="1"/>
              <a:t>and:</a:t>
            </a:r>
          </a:p>
          <a:p>
            <a:pPr lvl="1" eaLnBrk="1" hangingPunct="1">
              <a:lnSpc>
                <a:spcPct val="110000"/>
              </a:lnSpc>
              <a:buSzPct val="85000"/>
            </a:pPr>
            <a:r>
              <a:rPr lang="en-US" altLang="en-US" sz="2000"/>
              <a:t>HCP is non-existent or deficient in some element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</a:t>
            </a:r>
            <a:r>
              <a:rPr lang="en-US" altLang="en-US" sz="2400" b="1" i="1"/>
              <a:t>Note:</a:t>
            </a:r>
            <a:r>
              <a:rPr lang="en-US" altLang="en-US" sz="2400" i="1"/>
              <a:t> If effective HP, HCP and no feasible administrative or engineering controls exist, then no citation will be issued.</a:t>
            </a:r>
          </a:p>
        </p:txBody>
      </p:sp>
      <p:pic>
        <p:nvPicPr>
          <p:cNvPr id="103428" name="Picture 5" descr="See full size image">
            <a:hlinkClick r:id="rId3"/>
            <a:extLst>
              <a:ext uri="{FF2B5EF4-FFF2-40B4-BE49-F238E27FC236}">
                <a16:creationId xmlns:a16="http://schemas.microsoft.com/office/drawing/2014/main" id="{522C2B7F-98D2-40A1-3EE4-54AB1FC25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00600"/>
            <a:ext cx="18097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153C520C-13F2-C982-C886-8B30A1200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Insertion of Ear Plugs</a:t>
            </a:r>
          </a:p>
        </p:txBody>
      </p:sp>
      <p:pic>
        <p:nvPicPr>
          <p:cNvPr id="105475" name="Picture 4" descr="MVC-450S">
            <a:extLst>
              <a:ext uri="{FF2B5EF4-FFF2-40B4-BE49-F238E27FC236}">
                <a16:creationId xmlns:a16="http://schemas.microsoft.com/office/drawing/2014/main" id="{8FA633EE-F980-F45B-D65A-487010DD328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143000"/>
            <a:ext cx="7924800" cy="4648200"/>
          </a:xfrm>
          <a:noFill/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E5B3E7D-2B9C-B672-7E53-9564E233BD0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239000" cy="752475"/>
          </a:xfrm>
        </p:spPr>
        <p:txBody>
          <a:bodyPr/>
          <a:lstStyle/>
          <a:p>
            <a:pPr eaLnBrk="1" hangingPunct="1"/>
            <a:r>
              <a:rPr lang="en-US" altLang="en-US"/>
              <a:t>Types of Hearing Loss</a:t>
            </a:r>
          </a:p>
        </p:txBody>
      </p:sp>
      <p:pic>
        <p:nvPicPr>
          <p:cNvPr id="106499" name="Picture 5" descr="international_symbol_for_deafness">
            <a:extLst>
              <a:ext uri="{FF2B5EF4-FFF2-40B4-BE49-F238E27FC236}">
                <a16:creationId xmlns:a16="http://schemas.microsoft.com/office/drawing/2014/main" id="{A9A31FF0-6557-B0CF-0D2A-2B37D131B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429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24F242A4-DC34-C549-2F2C-AAE96FC3F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Hearing Loss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5E0CBA65-5F61-5505-6798-CC4E93E27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Pct val="85000"/>
            </a:pPr>
            <a:r>
              <a:rPr lang="en-US" altLang="en-US" b="1"/>
              <a:t>Conductive hearing losses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 sz="2200"/>
              <a:t>Wax build-up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 sz="2200"/>
              <a:t>Foreign objects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 sz="2200"/>
              <a:t>Infections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 sz="2200"/>
              <a:t>Rupture of ear drum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 sz="2200"/>
              <a:t>Accidents with sharp blow to head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 sz="2200"/>
              <a:t>Some medical conditions</a:t>
            </a:r>
          </a:p>
        </p:txBody>
      </p:sp>
      <p:pic>
        <p:nvPicPr>
          <p:cNvPr id="108548" name="Picture 6" descr="Conductive%20Hearing%20Loss%20And%20Treatments">
            <a:extLst>
              <a:ext uri="{FF2B5EF4-FFF2-40B4-BE49-F238E27FC236}">
                <a16:creationId xmlns:a16="http://schemas.microsoft.com/office/drawing/2014/main" id="{0B365F20-21D1-FC15-A33F-43F70F748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37000"/>
            <a:ext cx="2438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06D40132-EAB2-8E0C-56C6-2E4422C9C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Types of Hearing Loss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3865A703-00E9-2EB0-31C5-0514282CA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85000"/>
            </a:pPr>
            <a:r>
              <a:rPr lang="en-US" altLang="en-US" b="1"/>
              <a:t>Sensori-neural hearing loss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 sz="2200"/>
              <a:t>Presbycusis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 sz="2200"/>
              <a:t>Disease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 sz="2200"/>
              <a:t>Ototoxic drugs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 sz="2200"/>
              <a:t>Noise-induced hearing loss</a:t>
            </a:r>
          </a:p>
        </p:txBody>
      </p:sp>
      <p:pic>
        <p:nvPicPr>
          <p:cNvPr id="110596" name="Picture 5" descr="sensorineural_hearing_loss">
            <a:extLst>
              <a:ext uri="{FF2B5EF4-FFF2-40B4-BE49-F238E27FC236}">
                <a16:creationId xmlns:a16="http://schemas.microsoft.com/office/drawing/2014/main" id="{76260AA4-8381-7750-3E20-F6CE7EB54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78238"/>
            <a:ext cx="31718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AD82B26-E1C2-ED01-C493-2641790EA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Frequency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BBB7ADD-EFE2-F887-CBE0-9E810EF22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Rate at which variation in normal atmospheric pressure occurs.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Expressed as Hertz (HZ) - synonymous with cycles or waves per second.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Number of waves per second is frequency.</a:t>
            </a:r>
          </a:p>
        </p:txBody>
      </p:sp>
      <p:pic>
        <p:nvPicPr>
          <p:cNvPr id="14340" name="Picture 1028" descr="compositb-frequenc">
            <a:extLst>
              <a:ext uri="{FF2B5EF4-FFF2-40B4-BE49-F238E27FC236}">
                <a16:creationId xmlns:a16="http://schemas.microsoft.com/office/drawing/2014/main" id="{C673A581-CE0D-871B-EF59-62472B3E4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67188"/>
            <a:ext cx="1743075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E93FE497-155E-FFBF-61FA-B931524C64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Noise-Induced Hearing Loss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060C8217-6EAC-AB89-A797-7605A639C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924800" cy="4525963"/>
          </a:xfrm>
        </p:spPr>
        <p:txBody>
          <a:bodyPr/>
          <a:lstStyle/>
          <a:p>
            <a:pPr eaLnBrk="1" hangingPunct="1">
              <a:buSzPct val="85000"/>
            </a:pPr>
            <a:r>
              <a:rPr lang="en-US" altLang="en-US" b="1"/>
              <a:t>Immediate acoustic trauma</a:t>
            </a:r>
          </a:p>
          <a:p>
            <a:pPr eaLnBrk="1" hangingPunct="1">
              <a:buSzPct val="85000"/>
            </a:pPr>
            <a:endParaRPr lang="en-US" altLang="en-US" sz="500" b="1"/>
          </a:p>
          <a:p>
            <a:pPr lvl="1" eaLnBrk="1" hangingPunct="1">
              <a:buSzPct val="85000"/>
            </a:pPr>
            <a:r>
              <a:rPr lang="en-US" altLang="en-US" sz="2200"/>
              <a:t>Cochlear structures are mechanically  broken apart by the pressure wave</a:t>
            </a:r>
          </a:p>
          <a:p>
            <a:pPr lvl="1" eaLnBrk="1" hangingPunct="1">
              <a:buSzPct val="85000"/>
            </a:pPr>
            <a:endParaRPr lang="en-US" altLang="en-US" sz="800"/>
          </a:p>
          <a:p>
            <a:pPr lvl="1" eaLnBrk="1" hangingPunct="1">
              <a:buSzPct val="85000"/>
            </a:pPr>
            <a:r>
              <a:rPr lang="en-US" altLang="en-US" sz="2200"/>
              <a:t>Extremely intense sound levels</a:t>
            </a:r>
          </a:p>
          <a:p>
            <a:pPr lvl="1" eaLnBrk="1" hangingPunct="1">
              <a:buSzPct val="85000"/>
            </a:pPr>
            <a:endParaRPr lang="en-US" altLang="en-US" sz="800"/>
          </a:p>
          <a:p>
            <a:pPr lvl="1" eaLnBrk="1" hangingPunct="1">
              <a:buSzPct val="85000"/>
            </a:pPr>
            <a:r>
              <a:rPr lang="en-US" altLang="en-US" sz="2200"/>
              <a:t>Gradually  progressive</a:t>
            </a:r>
          </a:p>
          <a:p>
            <a:pPr lvl="1" eaLnBrk="1" hangingPunct="1">
              <a:buSzPct val="85000"/>
            </a:pPr>
            <a:endParaRPr lang="en-US" altLang="en-US" sz="800"/>
          </a:p>
          <a:p>
            <a:pPr lvl="1" eaLnBrk="1" hangingPunct="1">
              <a:buSzPct val="85000"/>
            </a:pPr>
            <a:r>
              <a:rPr lang="en-US" altLang="en-US" sz="2200"/>
              <a:t>Temporary threshold shift</a:t>
            </a:r>
          </a:p>
          <a:p>
            <a:pPr lvl="1" eaLnBrk="1" hangingPunct="1">
              <a:buSzPct val="85000"/>
            </a:pPr>
            <a:endParaRPr lang="en-US" altLang="en-US" sz="800"/>
          </a:p>
          <a:p>
            <a:pPr lvl="1" eaLnBrk="1" hangingPunct="1">
              <a:buSzPct val="85000"/>
            </a:pPr>
            <a:r>
              <a:rPr lang="en-US" altLang="en-US" sz="2200"/>
              <a:t>Permanent threshold shift</a:t>
            </a:r>
          </a:p>
        </p:txBody>
      </p:sp>
      <p:pic>
        <p:nvPicPr>
          <p:cNvPr id="112644" name="Picture 5" descr="Image5">
            <a:extLst>
              <a:ext uri="{FF2B5EF4-FFF2-40B4-BE49-F238E27FC236}">
                <a16:creationId xmlns:a16="http://schemas.microsoft.com/office/drawing/2014/main" id="{F2F105D4-0983-C216-3969-C430765B2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2438400"/>
            <a:ext cx="25749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949DC7B5-A7E8-B343-97BD-527664C51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Degree of Hearing Loss</a:t>
            </a:r>
          </a:p>
        </p:txBody>
      </p:sp>
      <p:pic>
        <p:nvPicPr>
          <p:cNvPr id="114691" name="Picture 4" descr="thresh">
            <a:extLst>
              <a:ext uri="{FF2B5EF4-FFF2-40B4-BE49-F238E27FC236}">
                <a16:creationId xmlns:a16="http://schemas.microsoft.com/office/drawing/2014/main" id="{CAA40E28-D78C-FC6B-6B7A-B73D6A8D18B8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143000"/>
            <a:ext cx="3844925" cy="4724400"/>
          </a:xfrm>
          <a:noFill/>
        </p:spPr>
      </p:pic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9309FB2C-5993-92A8-9660-193373FDE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Auditory Effects of Noise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0AFE2C4-4077-68E0-73C5-6E9255548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85000"/>
            </a:pPr>
            <a:r>
              <a:rPr lang="en-US" altLang="en-US" b="1"/>
              <a:t>Temporary effects</a:t>
            </a:r>
          </a:p>
          <a:p>
            <a:pPr eaLnBrk="1" hangingPunct="1">
              <a:buSzPct val="85000"/>
            </a:pPr>
            <a:endParaRPr lang="en-US" altLang="en-US" sz="800" b="1"/>
          </a:p>
          <a:p>
            <a:pPr lvl="1" eaLnBrk="1" hangingPunct="1">
              <a:buSzPct val="85000"/>
            </a:pPr>
            <a:r>
              <a:rPr lang="en-US" altLang="en-US" sz="2200"/>
              <a:t>Interference with communication and perception of warnings</a:t>
            </a:r>
          </a:p>
          <a:p>
            <a:pPr eaLnBrk="1" hangingPunct="1">
              <a:buSzPct val="85000"/>
            </a:pPr>
            <a:endParaRPr lang="en-US" altLang="en-US"/>
          </a:p>
          <a:p>
            <a:pPr eaLnBrk="1" hangingPunct="1">
              <a:buSzPct val="85000"/>
            </a:pPr>
            <a:r>
              <a:rPr lang="en-US" altLang="en-US" b="1"/>
              <a:t>Permanent effects</a:t>
            </a:r>
          </a:p>
          <a:p>
            <a:pPr eaLnBrk="1" hangingPunct="1">
              <a:buSzPct val="85000"/>
            </a:pPr>
            <a:endParaRPr lang="en-US" altLang="en-US" sz="800" b="1"/>
          </a:p>
          <a:p>
            <a:pPr lvl="1" eaLnBrk="1" hangingPunct="1">
              <a:lnSpc>
                <a:spcPct val="120000"/>
              </a:lnSpc>
              <a:buSzPct val="85000"/>
            </a:pPr>
            <a:r>
              <a:rPr lang="en-US" altLang="en-US" sz="2200"/>
              <a:t>Tinnitus, recruitment</a:t>
            </a:r>
          </a:p>
          <a:p>
            <a:pPr lvl="1" eaLnBrk="1" hangingPunct="1">
              <a:lnSpc>
                <a:spcPct val="120000"/>
              </a:lnSpc>
              <a:buSzPct val="85000"/>
            </a:pPr>
            <a:r>
              <a:rPr lang="en-US" altLang="en-US" sz="2200"/>
              <a:t>Safety concerns</a:t>
            </a:r>
          </a:p>
          <a:p>
            <a:pPr lvl="1" eaLnBrk="1" hangingPunct="1">
              <a:lnSpc>
                <a:spcPct val="120000"/>
              </a:lnSpc>
              <a:buSzPct val="85000"/>
            </a:pPr>
            <a:r>
              <a:rPr lang="en-US" altLang="en-US" sz="2200"/>
              <a:t>Social isolation</a:t>
            </a:r>
          </a:p>
        </p:txBody>
      </p:sp>
      <p:pic>
        <p:nvPicPr>
          <p:cNvPr id="115716" name="Picture 5" descr="hsc1102l">
            <a:extLst>
              <a:ext uri="{FF2B5EF4-FFF2-40B4-BE49-F238E27FC236}">
                <a16:creationId xmlns:a16="http://schemas.microsoft.com/office/drawing/2014/main" id="{D37EC026-5FA7-BBDD-A0A1-5C49CD920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38100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6F37AB10-E54A-82E7-6F80-FE0651CE1F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88925"/>
            <a:ext cx="7315200" cy="631825"/>
          </a:xfrm>
        </p:spPr>
        <p:txBody>
          <a:bodyPr/>
          <a:lstStyle/>
          <a:p>
            <a:pPr eaLnBrk="1" hangingPunct="1"/>
            <a:r>
              <a:rPr lang="en-US" altLang="en-US" sz="3600"/>
              <a:t>Evaluating an Audiogram</a:t>
            </a:r>
          </a:p>
        </p:txBody>
      </p:sp>
      <p:pic>
        <p:nvPicPr>
          <p:cNvPr id="117763" name="Picture 7" descr="audiogram">
            <a:extLst>
              <a:ext uri="{FF2B5EF4-FFF2-40B4-BE49-F238E27FC236}">
                <a16:creationId xmlns:a16="http://schemas.microsoft.com/office/drawing/2014/main" id="{AAD8E383-C7D5-FD7E-6BEB-A987907EC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65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159B1ED5-776A-C63A-30E8-2EC4DB1AB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Evaluating an Audiogram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5D7565B6-2136-18A8-F094-F94B651D84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Check for baseline audiogram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Evaluate for threshold shift in the 2,000/3,000/4,000 Hz range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average of shift in above range is </a:t>
            </a:r>
            <a:r>
              <a:rPr lang="en-US" altLang="en-US">
                <a:sym typeface="Symbol" panose="05050102010706020507" pitchFamily="18" charset="2"/>
              </a:rPr>
              <a:t>1</a:t>
            </a:r>
            <a:r>
              <a:rPr lang="en-US" altLang="en-US"/>
              <a:t>0dBA then a STS has occurred  (apply age correction if necessary).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Check 200 Logs for STS.</a:t>
            </a:r>
          </a:p>
        </p:txBody>
      </p:sp>
      <p:pic>
        <p:nvPicPr>
          <p:cNvPr id="119812" name="Picture 3" descr="noise_cartoon">
            <a:extLst>
              <a:ext uri="{FF2B5EF4-FFF2-40B4-BE49-F238E27FC236}">
                <a16:creationId xmlns:a16="http://schemas.microsoft.com/office/drawing/2014/main" id="{8E881565-050D-FB81-5AD0-5C139063E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5621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MVC-001S">
            <a:extLst>
              <a:ext uri="{FF2B5EF4-FFF2-40B4-BE49-F238E27FC236}">
                <a16:creationId xmlns:a16="http://schemas.microsoft.com/office/drawing/2014/main" id="{E1C762A7-EFF0-C3E0-4159-C2E8E96E8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9436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2">
            <a:extLst>
              <a:ext uri="{FF2B5EF4-FFF2-40B4-BE49-F238E27FC236}">
                <a16:creationId xmlns:a16="http://schemas.microsoft.com/office/drawing/2014/main" id="{901651F2-06E0-97D7-F396-2B5C62C319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Audiometric Examination Report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CAC9F07E-ECA6-EDAE-BEB5-708A101F1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Normal Hearing</a:t>
            </a:r>
          </a:p>
        </p:txBody>
      </p:sp>
      <p:pic>
        <p:nvPicPr>
          <p:cNvPr id="123907" name="Picture 4" descr="normal2">
            <a:extLst>
              <a:ext uri="{FF2B5EF4-FFF2-40B4-BE49-F238E27FC236}">
                <a16:creationId xmlns:a16="http://schemas.microsoft.com/office/drawing/2014/main" id="{83E712A5-AD2E-DABB-BD80-42A2A48A8E6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162050"/>
            <a:ext cx="5029200" cy="4791075"/>
          </a:xfrm>
          <a:noFill/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68013AD0-DC06-A284-6BDD-56BB5C09D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Sensorineural Hearing Loss</a:t>
            </a:r>
          </a:p>
        </p:txBody>
      </p:sp>
      <p:pic>
        <p:nvPicPr>
          <p:cNvPr id="124931" name="Picture 4" descr="snhl2">
            <a:extLst>
              <a:ext uri="{FF2B5EF4-FFF2-40B4-BE49-F238E27FC236}">
                <a16:creationId xmlns:a16="http://schemas.microsoft.com/office/drawing/2014/main" id="{6A1C7618-639E-E2CE-0314-36007822693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143000"/>
            <a:ext cx="5105400" cy="4724400"/>
          </a:xfrm>
          <a:noFill/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A4309360-3918-2E5C-A56C-A4F7BA1C7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Conductive Hearing Loss</a:t>
            </a:r>
          </a:p>
        </p:txBody>
      </p:sp>
      <p:pic>
        <p:nvPicPr>
          <p:cNvPr id="125955" name="Picture 4" descr="conduct2">
            <a:extLst>
              <a:ext uri="{FF2B5EF4-FFF2-40B4-BE49-F238E27FC236}">
                <a16:creationId xmlns:a16="http://schemas.microsoft.com/office/drawing/2014/main" id="{0DDF0B64-ADFE-427E-6F2D-D0A8396F22A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143000"/>
            <a:ext cx="5105400" cy="4800600"/>
          </a:xfrm>
          <a:noFill/>
        </p:spPr>
      </p:pic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E0FA55D6-D49C-EA4E-72C6-7E3FD1ACA6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077200" cy="631825"/>
          </a:xfrm>
        </p:spPr>
        <p:txBody>
          <a:bodyPr/>
          <a:lstStyle/>
          <a:p>
            <a:pPr eaLnBrk="1" hangingPunct="1"/>
            <a:r>
              <a:rPr lang="en-US" altLang="en-US" sz="3600"/>
              <a:t>Proper Methods of Noise Control</a:t>
            </a:r>
          </a:p>
        </p:txBody>
      </p:sp>
      <p:pic>
        <p:nvPicPr>
          <p:cNvPr id="126979" name="Picture 5" descr="Acoustic-Insulation-Solutions-Noise-Control-Batts-by-Fletcher-Insulation-188682">
            <a:extLst>
              <a:ext uri="{FF2B5EF4-FFF2-40B4-BE49-F238E27FC236}">
                <a16:creationId xmlns:a16="http://schemas.microsoft.com/office/drawing/2014/main" id="{0454D83C-EF6E-FCFB-E079-DB9D9C09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2619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Picture 7" descr="baf1">
            <a:extLst>
              <a:ext uri="{FF2B5EF4-FFF2-40B4-BE49-F238E27FC236}">
                <a16:creationId xmlns:a16="http://schemas.microsoft.com/office/drawing/2014/main" id="{BC87FE68-BAE6-B60B-C14D-022866EDC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455295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7376BD-9E15-F6B7-A2B4-43C079FA3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Human Hearing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46BA748-A4AC-84B9-178B-FF6B8C26E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85000"/>
            </a:pPr>
            <a:r>
              <a:rPr lang="en-US" altLang="en-US"/>
              <a:t>Frequency range for young adults with good hearing is usually between 20 - 20,0000 Hz</a:t>
            </a:r>
          </a:p>
        </p:txBody>
      </p:sp>
      <p:pic>
        <p:nvPicPr>
          <p:cNvPr id="16388" name="Object 4">
            <a:extLst>
              <a:ext uri="{FF2B5EF4-FFF2-40B4-BE49-F238E27FC236}">
                <a16:creationId xmlns:a16="http://schemas.microsoft.com/office/drawing/2014/main" id="{CBF5D20A-28BB-4CEA-8A9D-0F079151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43200"/>
            <a:ext cx="2576513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026">
            <a:extLst>
              <a:ext uri="{FF2B5EF4-FFF2-40B4-BE49-F238E27FC236}">
                <a16:creationId xmlns:a16="http://schemas.microsoft.com/office/drawing/2014/main" id="{1B62E139-53D9-8DA0-E3EE-623A24FAE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Noise Control</a:t>
            </a:r>
          </a:p>
        </p:txBody>
      </p:sp>
      <p:sp>
        <p:nvSpPr>
          <p:cNvPr id="129027" name="Rectangle 1027">
            <a:extLst>
              <a:ext uri="{FF2B5EF4-FFF2-40B4-BE49-F238E27FC236}">
                <a16:creationId xmlns:a16="http://schemas.microsoft.com/office/drawing/2014/main" id="{B5AF053D-934D-7CA1-ECC7-8F5285A3D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4525963"/>
          </a:xfrm>
        </p:spPr>
        <p:txBody>
          <a:bodyPr/>
          <a:lstStyle/>
          <a:p>
            <a:pPr eaLnBrk="1" hangingPunct="1">
              <a:buSzPct val="85000"/>
            </a:pPr>
            <a:r>
              <a:rPr lang="en-US" altLang="en-US" b="1"/>
              <a:t>Noise engineering controls</a:t>
            </a:r>
          </a:p>
          <a:p>
            <a:pPr lvl="1" eaLnBrk="1" hangingPunct="1">
              <a:lnSpc>
                <a:spcPct val="140000"/>
              </a:lnSpc>
              <a:buSzPct val="85000"/>
            </a:pPr>
            <a:r>
              <a:rPr lang="en-US" altLang="en-US" sz="2200"/>
              <a:t>Replacement</a:t>
            </a:r>
          </a:p>
          <a:p>
            <a:pPr lvl="1" eaLnBrk="1" hangingPunct="1">
              <a:lnSpc>
                <a:spcPct val="140000"/>
              </a:lnSpc>
              <a:buSzPct val="85000"/>
            </a:pPr>
            <a:r>
              <a:rPr lang="en-US" altLang="en-US" sz="2200"/>
              <a:t>Source modification</a:t>
            </a:r>
          </a:p>
          <a:p>
            <a:pPr lvl="1" eaLnBrk="1" hangingPunct="1">
              <a:lnSpc>
                <a:spcPct val="140000"/>
              </a:lnSpc>
              <a:buSzPct val="85000"/>
            </a:pPr>
            <a:r>
              <a:rPr lang="en-US" altLang="en-US" sz="2200"/>
              <a:t>Path modification</a:t>
            </a:r>
          </a:p>
        </p:txBody>
      </p:sp>
      <p:pic>
        <p:nvPicPr>
          <p:cNvPr id="129028" name="Picture 1029" descr="Noise-control-products-for-educational-institutions-from-Acoustica">
            <a:extLst>
              <a:ext uri="{FF2B5EF4-FFF2-40B4-BE49-F238E27FC236}">
                <a16:creationId xmlns:a16="http://schemas.microsoft.com/office/drawing/2014/main" id="{2905B51B-3B20-EDB8-7673-5B6FDA8A3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A3CE12C3-AC9C-5478-BF48-608B702FB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Noise Control	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4A428E25-8848-E30E-4333-B5C58C7D8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924800" cy="4525963"/>
          </a:xfrm>
        </p:spPr>
        <p:txBody>
          <a:bodyPr/>
          <a:lstStyle/>
          <a:p>
            <a:pPr eaLnBrk="1" hangingPunct="1">
              <a:buSzPct val="85000"/>
            </a:pPr>
            <a:r>
              <a:rPr lang="en-US" altLang="en-US" b="1"/>
              <a:t>Replacement</a:t>
            </a:r>
          </a:p>
          <a:p>
            <a:pPr lvl="1" eaLnBrk="1" hangingPunct="1">
              <a:lnSpc>
                <a:spcPct val="150000"/>
              </a:lnSpc>
              <a:buSzPct val="85000"/>
            </a:pPr>
            <a:r>
              <a:rPr lang="en-US" altLang="en-US" sz="2200"/>
              <a:t>Quieter equipment</a:t>
            </a:r>
          </a:p>
          <a:p>
            <a:pPr lvl="1" eaLnBrk="1" hangingPunct="1">
              <a:lnSpc>
                <a:spcPct val="150000"/>
              </a:lnSpc>
              <a:buSzPct val="85000"/>
            </a:pPr>
            <a:r>
              <a:rPr lang="en-US" altLang="en-US" sz="2200"/>
              <a:t>Quieter processes</a:t>
            </a:r>
          </a:p>
          <a:p>
            <a:pPr lvl="1" eaLnBrk="1" hangingPunct="1">
              <a:lnSpc>
                <a:spcPct val="150000"/>
              </a:lnSpc>
              <a:buSzPct val="85000"/>
            </a:pPr>
            <a:r>
              <a:rPr lang="en-US" altLang="en-US" sz="2200"/>
              <a:t>Quieter materials</a:t>
            </a:r>
          </a:p>
        </p:txBody>
      </p:sp>
      <p:pic>
        <p:nvPicPr>
          <p:cNvPr id="131076" name="Picture 9" descr="noise control and ventilation systems for turbines">
            <a:extLst>
              <a:ext uri="{FF2B5EF4-FFF2-40B4-BE49-F238E27FC236}">
                <a16:creationId xmlns:a16="http://schemas.microsoft.com/office/drawing/2014/main" id="{B17BB36C-8DA5-E8EA-2488-F2C90E408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2F66DD23-3AD0-F5E1-9037-C21848B06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Noise Control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6DA14CE3-26F4-C574-7331-CB0EC6F05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924800" cy="4525963"/>
          </a:xfrm>
        </p:spPr>
        <p:txBody>
          <a:bodyPr/>
          <a:lstStyle/>
          <a:p>
            <a:pPr eaLnBrk="1" hangingPunct="1">
              <a:buSzPct val="85000"/>
            </a:pPr>
            <a:r>
              <a:rPr lang="en-US" altLang="en-US" b="1"/>
              <a:t>Source modification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 sz="2200"/>
              <a:t>Reduce driving force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 sz="2200"/>
              <a:t>Reduce response of vibrating surface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 sz="2200"/>
              <a:t>Reduce area of vibrating surface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 sz="2200"/>
              <a:t>Use directivity of source</a:t>
            </a:r>
          </a:p>
          <a:p>
            <a:pPr lvl="1" eaLnBrk="1" hangingPunct="1">
              <a:lnSpc>
                <a:spcPct val="130000"/>
              </a:lnSpc>
              <a:buSzPct val="85000"/>
            </a:pPr>
            <a:r>
              <a:rPr lang="en-US" altLang="en-US" sz="2200"/>
              <a:t>Reduce velocity of fluid flow</a:t>
            </a:r>
            <a:endParaRPr lang="en-US" altLang="en-US" sz="2000"/>
          </a:p>
        </p:txBody>
      </p:sp>
      <p:pic>
        <p:nvPicPr>
          <p:cNvPr id="133124" name="Picture 9" descr="vc_intro">
            <a:extLst>
              <a:ext uri="{FF2B5EF4-FFF2-40B4-BE49-F238E27FC236}">
                <a16:creationId xmlns:a16="http://schemas.microsoft.com/office/drawing/2014/main" id="{E1A5762D-FAB9-7ACE-7F74-3E5CA03F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24955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8143C9B2-4B4E-D544-5BD2-6B42954CC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Noise Control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F769C174-AAE1-B3C6-81F1-4211556FD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SzPct val="85000"/>
            </a:pPr>
            <a:r>
              <a:rPr lang="en-US" altLang="en-US" b="1"/>
              <a:t>Path modification</a:t>
            </a:r>
          </a:p>
          <a:p>
            <a:pPr lvl="1" eaLnBrk="1" hangingPunct="1">
              <a:lnSpc>
                <a:spcPct val="140000"/>
              </a:lnSpc>
              <a:buSzPct val="85000"/>
            </a:pPr>
            <a:r>
              <a:rPr lang="en-US" altLang="en-US" sz="2200"/>
              <a:t>Enclosures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200"/>
              <a:t>Shields of barriers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200"/>
              <a:t>Room absorption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200"/>
              <a:t>Lined ducts and mufflers</a:t>
            </a:r>
          </a:p>
        </p:txBody>
      </p:sp>
      <p:pic>
        <p:nvPicPr>
          <p:cNvPr id="135172" name="Picture 7" descr="GrayEnclosure">
            <a:extLst>
              <a:ext uri="{FF2B5EF4-FFF2-40B4-BE49-F238E27FC236}">
                <a16:creationId xmlns:a16="http://schemas.microsoft.com/office/drawing/2014/main" id="{9C03B3AF-50D0-3F19-F815-35C2F2A4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581400" cy="26860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4E93651A-CB6E-CEBB-50AE-B66DD74337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Air Noise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0056CF85-378E-1CE3-90D2-D68A30D8C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924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Approximately 50% of all high noise sources are due to compressed air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Generally in the 2000 Hz to 8000 Hz bands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Can be controlled below 90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 dB in nearly all cases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Most common sources are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 blow-offs and pneumatic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 valves</a:t>
            </a:r>
          </a:p>
        </p:txBody>
      </p:sp>
      <p:pic>
        <p:nvPicPr>
          <p:cNvPr id="137220" name="Picture 5" descr="Air%20Compressor">
            <a:extLst>
              <a:ext uri="{FF2B5EF4-FFF2-40B4-BE49-F238E27FC236}">
                <a16:creationId xmlns:a16="http://schemas.microsoft.com/office/drawing/2014/main" id="{C6BB3176-EBE7-0237-04D1-FA79EEDD5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5814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F79CB981-B88E-AD04-DAAC-E41259AD0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Duct Silencers</a:t>
            </a:r>
          </a:p>
        </p:txBody>
      </p:sp>
      <p:pic>
        <p:nvPicPr>
          <p:cNvPr id="139267" name="Picture 3" descr="VeDuct">
            <a:extLst>
              <a:ext uri="{FF2B5EF4-FFF2-40B4-BE49-F238E27FC236}">
                <a16:creationId xmlns:a16="http://schemas.microsoft.com/office/drawing/2014/main" id="{2C499F3B-890E-E4A9-7F3F-1944BAF37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295650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8" name="Picture 4" descr="d_silencers">
            <a:extLst>
              <a:ext uri="{FF2B5EF4-FFF2-40B4-BE49-F238E27FC236}">
                <a16:creationId xmlns:a16="http://schemas.microsoft.com/office/drawing/2014/main" id="{ADDF65F4-F113-D92E-B2C6-88CDF0465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66925"/>
            <a:ext cx="40386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644CCD6A-9176-0A8F-15C7-E00D9ABB8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549275"/>
          </a:xfrm>
        </p:spPr>
        <p:txBody>
          <a:bodyPr/>
          <a:lstStyle/>
          <a:p>
            <a:pPr eaLnBrk="1" hangingPunct="1"/>
            <a:r>
              <a:rPr lang="en-US" altLang="en-US"/>
              <a:t>Compressed Air Silencer</a:t>
            </a:r>
          </a:p>
        </p:txBody>
      </p:sp>
      <p:pic>
        <p:nvPicPr>
          <p:cNvPr id="141315" name="Picture 4" descr="MVC-003S">
            <a:extLst>
              <a:ext uri="{FF2B5EF4-FFF2-40B4-BE49-F238E27FC236}">
                <a16:creationId xmlns:a16="http://schemas.microsoft.com/office/drawing/2014/main" id="{156523B4-52DB-1BF5-1AF5-D9D28CD4A2A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19200"/>
            <a:ext cx="7620000" cy="4648200"/>
          </a:xfrm>
          <a:noFill/>
        </p:spPr>
      </p:pic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269456F-7303-D368-2359-A6CA76A44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Pneumatic Muffler</a:t>
            </a:r>
          </a:p>
        </p:txBody>
      </p:sp>
      <p:pic>
        <p:nvPicPr>
          <p:cNvPr id="142339" name="Picture 3" descr="4f">
            <a:extLst>
              <a:ext uri="{FF2B5EF4-FFF2-40B4-BE49-F238E27FC236}">
                <a16:creationId xmlns:a16="http://schemas.microsoft.com/office/drawing/2014/main" id="{0D172650-FADF-7A66-CFF0-5F155BC2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47775"/>
            <a:ext cx="48768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3" descr="techp3b">
            <a:extLst>
              <a:ext uri="{FF2B5EF4-FFF2-40B4-BE49-F238E27FC236}">
                <a16:creationId xmlns:a16="http://schemas.microsoft.com/office/drawing/2014/main" id="{64B70F59-612A-DAA6-CD9B-DDC3AD2C5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1529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Picture 4" descr="techpr1a">
            <a:extLst>
              <a:ext uri="{FF2B5EF4-FFF2-40B4-BE49-F238E27FC236}">
                <a16:creationId xmlns:a16="http://schemas.microsoft.com/office/drawing/2014/main" id="{FCEC004A-C859-463C-19C4-420BA05D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21075"/>
            <a:ext cx="3695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Rectangle 6">
            <a:extLst>
              <a:ext uri="{FF2B5EF4-FFF2-40B4-BE49-F238E27FC236}">
                <a16:creationId xmlns:a16="http://schemas.microsoft.com/office/drawing/2014/main" id="{D92195C2-F0B7-636A-BBA8-E977F742D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/>
              <a:t>Air Silencers and Vibration Mounts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E0943624-34FD-873E-E090-266D894A5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Noise Curtains</a:t>
            </a:r>
          </a:p>
        </p:txBody>
      </p:sp>
      <p:pic>
        <p:nvPicPr>
          <p:cNvPr id="146435" name="Picture 4" descr="curtain1">
            <a:extLst>
              <a:ext uri="{FF2B5EF4-FFF2-40B4-BE49-F238E27FC236}">
                <a16:creationId xmlns:a16="http://schemas.microsoft.com/office/drawing/2014/main" id="{9B2BF82A-F903-C64E-502A-2D61A234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835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47C0C69-08A1-6B50-5B1E-0FE60BAED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Velocity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C5BCA09-AAC3-9586-93F0-BF5964046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en-US" sz="2400"/>
              <a:t>Velocity at which analogous points on successive parts of a sound wave pass a given point is called the speed of sound (c)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Speed of sound is always equal to the product of the frequency wavelength (c=f</a:t>
            </a:r>
            <a:r>
              <a:rPr lang="en-US" altLang="en-US" sz="2400">
                <a:sym typeface="Symbol" panose="05050102010706020507" pitchFamily="18" charset="2"/>
              </a:rPr>
              <a:t>)</a:t>
            </a:r>
          </a:p>
          <a:p>
            <a:pPr eaLnBrk="1" hangingPunct="1"/>
            <a:endParaRPr lang="en-US" alt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>
                <a:sym typeface="Symbol" panose="05050102010706020507" pitchFamily="18" charset="2"/>
              </a:rPr>
              <a:t>Speed of sound increases as the medium becomes more dense and less compressible;</a:t>
            </a:r>
          </a:p>
          <a:p>
            <a:pPr lvl="1" eaLnBrk="1" hangingPunct="1"/>
            <a:r>
              <a:rPr lang="en-US" altLang="en-US" sz="2000">
                <a:sym typeface="Symbol" panose="05050102010706020507" pitchFamily="18" charset="2"/>
              </a:rPr>
              <a:t>In air at 72° F, c is about 1130 ft/sec</a:t>
            </a:r>
            <a:endParaRPr lang="en-US" altLang="en-US" sz="2000"/>
          </a:p>
          <a:p>
            <a:pPr lvl="1" eaLnBrk="1" hangingPunct="1"/>
            <a:r>
              <a:rPr lang="en-US" altLang="en-US" sz="2000"/>
              <a:t>e.g., c of steel = 16,500ft/sec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18436" name="Picture 3076" descr="sound velocity">
            <a:extLst>
              <a:ext uri="{FF2B5EF4-FFF2-40B4-BE49-F238E27FC236}">
                <a16:creationId xmlns:a16="http://schemas.microsoft.com/office/drawing/2014/main" id="{7C063DFC-2F50-2077-83FE-497063544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62475"/>
            <a:ext cx="16383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18ED1CAC-DE00-9383-CEB4-9D3B2DB35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05800" cy="549275"/>
          </a:xfrm>
        </p:spPr>
        <p:txBody>
          <a:bodyPr/>
          <a:lstStyle/>
          <a:p>
            <a:pPr eaLnBrk="1" hangingPunct="1"/>
            <a:r>
              <a:rPr lang="en-US" altLang="en-US"/>
              <a:t>Expansion Joints/Fan Connector</a:t>
            </a:r>
          </a:p>
        </p:txBody>
      </p:sp>
      <p:pic>
        <p:nvPicPr>
          <p:cNvPr id="148483" name="Picture 3" descr="photo14">
            <a:extLst>
              <a:ext uri="{FF2B5EF4-FFF2-40B4-BE49-F238E27FC236}">
                <a16:creationId xmlns:a16="http://schemas.microsoft.com/office/drawing/2014/main" id="{D8BA255D-A345-B9DE-E714-1489C0B08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27876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4" name="Picture 4" descr="photo15">
            <a:extLst>
              <a:ext uri="{FF2B5EF4-FFF2-40B4-BE49-F238E27FC236}">
                <a16:creationId xmlns:a16="http://schemas.microsoft.com/office/drawing/2014/main" id="{40FE9F2F-C87B-B907-C404-AAF7B5057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1623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5" name="Picture 5" descr="photo2">
            <a:extLst>
              <a:ext uri="{FF2B5EF4-FFF2-40B4-BE49-F238E27FC236}">
                <a16:creationId xmlns:a16="http://schemas.microsoft.com/office/drawing/2014/main" id="{C569B1CB-A707-4FCF-36BD-E0574138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57600"/>
            <a:ext cx="29718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6" name="Picture 6" descr="photo4">
            <a:extLst>
              <a:ext uri="{FF2B5EF4-FFF2-40B4-BE49-F238E27FC236}">
                <a16:creationId xmlns:a16="http://schemas.microsoft.com/office/drawing/2014/main" id="{054CC7E2-34E4-4904-3C3C-55DEFAE98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156368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ADDCDC6B-18E2-DB76-AF8E-6484588CF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77200" cy="974725"/>
          </a:xfrm>
        </p:spPr>
        <p:txBody>
          <a:bodyPr/>
          <a:lstStyle/>
          <a:p>
            <a:pPr eaLnBrk="1" hangingPunct="1"/>
            <a:r>
              <a:rPr lang="en-US" altLang="en-US" sz="3200"/>
              <a:t>Sound Absorption Baffles and </a:t>
            </a:r>
            <a:br>
              <a:rPr lang="en-US" altLang="en-US" sz="3200"/>
            </a:br>
            <a:r>
              <a:rPr lang="en-US" altLang="en-US" sz="3200"/>
              <a:t>Wall Panels</a:t>
            </a:r>
          </a:p>
        </p:txBody>
      </p:sp>
      <p:pic>
        <p:nvPicPr>
          <p:cNvPr id="150531" name="Picture 3" descr="baffles">
            <a:extLst>
              <a:ext uri="{FF2B5EF4-FFF2-40B4-BE49-F238E27FC236}">
                <a16:creationId xmlns:a16="http://schemas.microsoft.com/office/drawing/2014/main" id="{7700B15D-C44D-1959-4C52-E6CD7B485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524000"/>
            <a:ext cx="3565525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4" descr="panels">
            <a:extLst>
              <a:ext uri="{FF2B5EF4-FFF2-40B4-BE49-F238E27FC236}">
                <a16:creationId xmlns:a16="http://schemas.microsoft.com/office/drawing/2014/main" id="{129E2F55-40BC-0C42-0BED-72C59CDA4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1524000"/>
            <a:ext cx="3398837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C25864A8-F1B9-8B51-84A4-438663987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Resources	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355231DD-2491-64E3-7BAE-D27309205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/>
              <a:t>OSHA Technical Manual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FIS (search DOL intranet)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Internet (USDOL, NIOSH, etc.)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/>
              <a:t>Library (check DOL intranet)</a:t>
            </a:r>
          </a:p>
        </p:txBody>
      </p:sp>
      <p:pic>
        <p:nvPicPr>
          <p:cNvPr id="152580" name="Picture 4">
            <a:extLst>
              <a:ext uri="{FF2B5EF4-FFF2-40B4-BE49-F238E27FC236}">
                <a16:creationId xmlns:a16="http://schemas.microsoft.com/office/drawing/2014/main" id="{C5B3ED11-D89D-0BC5-8FB1-0224296F4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516A23DF-C9EE-7C89-AF48-F8FABD6F9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Resources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D7DD4F1B-5A32-A42E-B850-9D221AB7A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NIOSH Technical Report - Compendium of Materials for Noise Control (80-116)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NIOSH Criteria for a Recommended Standard (98-126)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Noise and Hearing Conservation Manual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  (Berger,Ward, Morrill, Royster; 4th edition)</a:t>
            </a:r>
          </a:p>
        </p:txBody>
      </p:sp>
      <p:pic>
        <p:nvPicPr>
          <p:cNvPr id="154628" name="Picture 3" descr="NIOSH%20with%20words%20blue">
            <a:extLst>
              <a:ext uri="{FF2B5EF4-FFF2-40B4-BE49-F238E27FC236}">
                <a16:creationId xmlns:a16="http://schemas.microsoft.com/office/drawing/2014/main" id="{E67B6A41-85EA-B919-F6A2-0430ADB2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81600"/>
            <a:ext cx="27432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4" descr="coates_fig03b">
            <a:extLst>
              <a:ext uri="{FF2B5EF4-FFF2-40B4-BE49-F238E27FC236}">
                <a16:creationId xmlns:a16="http://schemas.microsoft.com/office/drawing/2014/main" id="{D7CE49ED-F060-B974-18DE-5535F8AB7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84300"/>
            <a:ext cx="5410200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Rectangle 5">
            <a:extLst>
              <a:ext uri="{FF2B5EF4-FFF2-40B4-BE49-F238E27FC236}">
                <a16:creationId xmlns:a16="http://schemas.microsoft.com/office/drawing/2014/main" id="{5B0CE7F4-E7A0-CED5-51B1-68547EAC3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Studies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2FB12F63-4FA0-1A3B-2B31-C3A42F009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Studies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57ADDA51-8AB4-1A99-0C5D-910EB0E78B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943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For each of the following case studies:</a:t>
            </a:r>
          </a:p>
          <a:p>
            <a:pPr eaLnBrk="1" hangingPunct="1">
              <a:lnSpc>
                <a:spcPct val="90000"/>
              </a:lnSpc>
            </a:pPr>
            <a:endParaRPr lang="en-US" altLang="en-US" sz="900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What OSH violations are present?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900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What is the hazard?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900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Which employees are exposed?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900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How many?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900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What is the assessed severity </a:t>
            </a:r>
          </a:p>
          <a:p>
            <a:pPr lvl="1" eaLnBrk="1" hangingPunct="1"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/>
              <a:t>    and probability?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900"/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What are some abatement recommendations?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158724" name="Picture 5" descr="what_noise_1">
            <a:extLst>
              <a:ext uri="{FF2B5EF4-FFF2-40B4-BE49-F238E27FC236}">
                <a16:creationId xmlns:a16="http://schemas.microsoft.com/office/drawing/2014/main" id="{C84C0632-B712-D23A-A760-E2405515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667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D07FDDFB-DB00-BF78-CB55-200839BAB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 #1 – Groups 1 &amp; 2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B167DD28-A912-7674-85DC-7AC621F60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4572000"/>
          </a:xfrm>
        </p:spPr>
        <p:txBody>
          <a:bodyPr/>
          <a:lstStyle/>
          <a:p>
            <a:pPr eaLnBrk="1" hangingPunct="1"/>
            <a:r>
              <a:rPr lang="en-US" altLang="en-US" sz="2400"/>
              <a:t>Employees at a yarn manufacturing facility are exposed to noise in various departments including carding, drawing, roving, and spinning.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The facility operates three 8-hour shifts each day.  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Employees operate the textile machinery and wear EAR foam ear plugs as shown in the following photos.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Audiograms were conducted for a few employees three years ago, but none since.</a:t>
            </a:r>
          </a:p>
          <a:p>
            <a:pPr eaLnBrk="1" hangingPunct="1"/>
            <a:endParaRPr lang="en-US" altLang="en-US" sz="1200"/>
          </a:p>
          <a:p>
            <a:pPr eaLnBrk="1" hangingPunct="1"/>
            <a:r>
              <a:rPr lang="en-US" altLang="en-US" sz="2400"/>
              <a:t>The company has a written hearing conservation program.</a:t>
            </a:r>
          </a:p>
          <a:p>
            <a:pPr lvl="1" eaLnBrk="1" hangingPunct="1"/>
            <a:r>
              <a:rPr lang="en-US" altLang="en-US" sz="2000"/>
              <a:t>Noise monitoring was conducted with Type-2 Quest Dosimeters</a:t>
            </a:r>
            <a:endParaRPr lang="en-US" altLang="en-US" sz="180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9F9ED025-83D6-CB52-BA5F-FB3D048A7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 #1</a:t>
            </a:r>
          </a:p>
        </p:txBody>
      </p:sp>
      <p:graphicFrame>
        <p:nvGraphicFramePr>
          <p:cNvPr id="347283" name="Group 147">
            <a:extLst>
              <a:ext uri="{FF2B5EF4-FFF2-40B4-BE49-F238E27FC236}">
                <a16:creationId xmlns:a16="http://schemas.microsoft.com/office/drawing/2014/main" id="{B3A30B4E-3B48-4BD9-ADD1-64483DCDC9FB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09600" y="1295400"/>
          <a:ext cx="8001000" cy="4495800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Employee #1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Employee #2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Maintenance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Employee #3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Roving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Employee #4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Ring Spinning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 – LTL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 – HTL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172.31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Lavg – LTL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94.84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Lavg – HTL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Ltwa – LTL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Ltwa – HTL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Run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7:41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6:25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7:44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8:09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COTTON 8">
            <a:extLst>
              <a:ext uri="{FF2B5EF4-FFF2-40B4-BE49-F238E27FC236}">
                <a16:creationId xmlns:a16="http://schemas.microsoft.com/office/drawing/2014/main" id="{C2778FD6-A1D4-8296-8CAE-AFC927E6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2">
            <a:extLst>
              <a:ext uri="{FF2B5EF4-FFF2-40B4-BE49-F238E27FC236}">
                <a16:creationId xmlns:a16="http://schemas.microsoft.com/office/drawing/2014/main" id="{964EED06-B198-22A5-1EAD-220CE77BDF1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381000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0" rIns="46038" bIns="0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Case Study #1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Photo #04">
            <a:extLst>
              <a:ext uri="{FF2B5EF4-FFF2-40B4-BE49-F238E27FC236}">
                <a16:creationId xmlns:a16="http://schemas.microsoft.com/office/drawing/2014/main" id="{C3CDF49A-4FF4-487F-ECF0-D846BACC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4512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19" name="Rectangle 2">
            <a:extLst>
              <a:ext uri="{FF2B5EF4-FFF2-40B4-BE49-F238E27FC236}">
                <a16:creationId xmlns:a16="http://schemas.microsoft.com/office/drawing/2014/main" id="{E21D59A0-FEB9-5F94-97DF-87D17F71A9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381000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0" rIns="46038" bIns="0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Case Study #1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D225A78-B9E4-93D4-3FF3-53083349F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Decibel (dB)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8004906-0997-9CAB-5C6F-F13060587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800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The decibel scale is a logarithmic function named after Alexander Graham Bell. 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A dimensionless unit used to express the logarithm of the ratio of a measured quantity to a reference quantity.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Decibels are referenced to 20 micro Newtons/m</a:t>
            </a:r>
            <a:r>
              <a:rPr lang="en-US" altLang="en-US" sz="2400" baseline="30000"/>
              <a:t>2</a:t>
            </a:r>
            <a:r>
              <a:rPr lang="en-US" altLang="en-US" sz="2400"/>
              <a:t> (threshold of hearing at a reference tone of 1000 Hz).</a:t>
            </a:r>
          </a:p>
        </p:txBody>
      </p:sp>
      <p:pic>
        <p:nvPicPr>
          <p:cNvPr id="20484" name="Picture 2052" descr="dbScale2-2-2">
            <a:extLst>
              <a:ext uri="{FF2B5EF4-FFF2-40B4-BE49-F238E27FC236}">
                <a16:creationId xmlns:a16="http://schemas.microsoft.com/office/drawing/2014/main" id="{C632BAB6-E36A-B2AB-CDFD-D49040AC4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133725" cy="45339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Photo #02">
            <a:extLst>
              <a:ext uri="{FF2B5EF4-FFF2-40B4-BE49-F238E27FC236}">
                <a16:creationId xmlns:a16="http://schemas.microsoft.com/office/drawing/2014/main" id="{1079C16D-E056-C49C-9F82-406E598D8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9350"/>
            <a:ext cx="65532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3" name="Rectangle 2">
            <a:extLst>
              <a:ext uri="{FF2B5EF4-FFF2-40B4-BE49-F238E27FC236}">
                <a16:creationId xmlns:a16="http://schemas.microsoft.com/office/drawing/2014/main" id="{D4557AC3-D3EA-3786-3242-4720AF3344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381000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0" rIns="46038" bIns="0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Case Study #1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Photo #03">
            <a:extLst>
              <a:ext uri="{FF2B5EF4-FFF2-40B4-BE49-F238E27FC236}">
                <a16:creationId xmlns:a16="http://schemas.microsoft.com/office/drawing/2014/main" id="{C8C75DF7-E114-CE75-CD0D-C10BD234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57288"/>
            <a:ext cx="6477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7" name="Rectangle 2">
            <a:extLst>
              <a:ext uri="{FF2B5EF4-FFF2-40B4-BE49-F238E27FC236}">
                <a16:creationId xmlns:a16="http://schemas.microsoft.com/office/drawing/2014/main" id="{E316DE2D-4A49-569A-D73C-23AFAFAEFE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381000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0" rIns="46038" bIns="0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Case Study #1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noise 3">
            <a:extLst>
              <a:ext uri="{FF2B5EF4-FFF2-40B4-BE49-F238E27FC236}">
                <a16:creationId xmlns:a16="http://schemas.microsoft.com/office/drawing/2014/main" id="{A3130A23-0240-7102-33B2-F3A0F10F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20775"/>
            <a:ext cx="4953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1" name="Rectangle 2">
            <a:extLst>
              <a:ext uri="{FF2B5EF4-FFF2-40B4-BE49-F238E27FC236}">
                <a16:creationId xmlns:a16="http://schemas.microsoft.com/office/drawing/2014/main" id="{A512E5F5-0B33-6B0C-5AE8-F22B1E17C5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381000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0" rIns="46038" bIns="0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Case Study #1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1305FC7B-8B26-46E7-9A6E-DA6589478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 #2 – Groups 1 &amp; 2 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57F6B10B-5AEC-932B-7136-C7B9E301F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Three employees operate a corrugating machine at a cardboard manufacturing plant.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One 8-hour shift is utilized, and the company has a full hearing conservation program.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company says they are aware of the noise problem, but that it will cost about $600,000 to enclose the corrugating machine.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pic>
        <p:nvPicPr>
          <p:cNvPr id="166916" name="Picture 5" descr="OWE-4955_150">
            <a:extLst>
              <a:ext uri="{FF2B5EF4-FFF2-40B4-BE49-F238E27FC236}">
                <a16:creationId xmlns:a16="http://schemas.microsoft.com/office/drawing/2014/main" id="{FC5817E9-1CFC-832A-9BAE-F82C52F36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46588"/>
            <a:ext cx="188595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812B9742-EED6-C70E-C675-7E7D3EE88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 #2</a:t>
            </a:r>
          </a:p>
        </p:txBody>
      </p:sp>
      <p:graphicFrame>
        <p:nvGraphicFramePr>
          <p:cNvPr id="380964" name="Group 36">
            <a:extLst>
              <a:ext uri="{FF2B5EF4-FFF2-40B4-BE49-F238E27FC236}">
                <a16:creationId xmlns:a16="http://schemas.microsoft.com/office/drawing/2014/main" id="{9CD2D9A8-D220-46FC-561F-55B4D3104D43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1295400"/>
          <a:ext cx="7772400" cy="4657725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Machine Operator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 – LTL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376.45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 – HTL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374.24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Lavg – LTL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Lavg – HTL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Ltwa – LTL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99.56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Ltwa – HTL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Run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B28F804E-21B6-5852-C9DE-E91CD106E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65125"/>
            <a:ext cx="8229600" cy="549275"/>
          </a:xfrm>
        </p:spPr>
        <p:txBody>
          <a:bodyPr/>
          <a:lstStyle/>
          <a:p>
            <a:pPr eaLnBrk="1" hangingPunct="1"/>
            <a:r>
              <a:rPr lang="en-US" altLang="en-US"/>
              <a:t>Case Study #3 – Groups 1 &amp; 2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F4472DBF-8F73-8D9E-336B-4E256ADFF1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Employees at a small woodworking shop operate a variety of machines in the manufacture of table legs.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company has no hearing conservation program.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Employees work four ten-hour shifts each week.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168964" name="Picture 4" descr="j0209570">
            <a:extLst>
              <a:ext uri="{FF2B5EF4-FFF2-40B4-BE49-F238E27FC236}">
                <a16:creationId xmlns:a16="http://schemas.microsoft.com/office/drawing/2014/main" id="{5506C863-A384-9528-A930-618FCCB1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1749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B0660645-31A7-F84D-1280-694B4C6D9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Case Study #3</a:t>
            </a:r>
          </a:p>
        </p:txBody>
      </p:sp>
      <p:graphicFrame>
        <p:nvGraphicFramePr>
          <p:cNvPr id="366717" name="Group 125">
            <a:extLst>
              <a:ext uri="{FF2B5EF4-FFF2-40B4-BE49-F238E27FC236}">
                <a16:creationId xmlns:a16="http://schemas.microsoft.com/office/drawing/2014/main" id="{5A64C401-8A04-456F-C2D1-21F7411AFBB9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85800" y="1219200"/>
          <a:ext cx="7772400" cy="4657725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Lathe Operator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 – LTL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138.94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 – HTL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Lavg – LTL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Lavg – HTL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90.73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89.44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Ltwa – LTL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Ltwa – HTL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92.28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114.7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Run 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9:55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10046"/>
                        </a:buClr>
                        <a:buSzPct val="84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9:43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Photo #09">
            <a:extLst>
              <a:ext uri="{FF2B5EF4-FFF2-40B4-BE49-F238E27FC236}">
                <a16:creationId xmlns:a16="http://schemas.microsoft.com/office/drawing/2014/main" id="{C670B815-51AA-86E5-5052-E2759CCCB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86600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Rectangle 2">
            <a:extLst>
              <a:ext uri="{FF2B5EF4-FFF2-40B4-BE49-F238E27FC236}">
                <a16:creationId xmlns:a16="http://schemas.microsoft.com/office/drawing/2014/main" id="{F4C2B7E7-E681-D17B-C282-53536F274B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381000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0" rIns="46038" bIns="0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Case Study #3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Photo #07">
            <a:extLst>
              <a:ext uri="{FF2B5EF4-FFF2-40B4-BE49-F238E27FC236}">
                <a16:creationId xmlns:a16="http://schemas.microsoft.com/office/drawing/2014/main" id="{1A709CA9-0E62-4E7F-E457-1DEC5616D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03325"/>
            <a:ext cx="66294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5" name="Rectangle 2">
            <a:extLst>
              <a:ext uri="{FF2B5EF4-FFF2-40B4-BE49-F238E27FC236}">
                <a16:creationId xmlns:a16="http://schemas.microsoft.com/office/drawing/2014/main" id="{E8E2D1BE-70B2-2C85-4A88-C8B47BB9930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381000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0" rIns="46038" bIns="0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Case Study #3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Photo #11">
            <a:extLst>
              <a:ext uri="{FF2B5EF4-FFF2-40B4-BE49-F238E27FC236}">
                <a16:creationId xmlns:a16="http://schemas.microsoft.com/office/drawing/2014/main" id="{6D91ED8B-0D9E-A1E4-0B24-3EC4A4F69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1143000"/>
            <a:ext cx="33512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Rectangle 2">
            <a:extLst>
              <a:ext uri="{FF2B5EF4-FFF2-40B4-BE49-F238E27FC236}">
                <a16:creationId xmlns:a16="http://schemas.microsoft.com/office/drawing/2014/main" id="{0CE1B735-6651-0AF5-F2B5-A9C28336A1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609600" y="381000"/>
            <a:ext cx="822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6038" tIns="0" rIns="46038" bIns="0">
            <a:spAutoFit/>
          </a:bodyPr>
          <a:lstStyle>
            <a:lvl1pPr>
              <a:buClr>
                <a:srgbClr val="910046"/>
              </a:buClr>
              <a:buSzPct val="84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lr>
                <a:srgbClr val="012D9A"/>
              </a:buClr>
              <a:buFont typeface="Symbol" panose="05050102010706020507" pitchFamily="18" charset="2"/>
              <a:buChar char="-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rgbClr val="012D9A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lr>
                <a:srgbClr val="012D9A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12D9A"/>
              </a:buClr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 b="1">
                <a:solidFill>
                  <a:srgbClr val="012D9A"/>
                </a:solidFill>
              </a:rPr>
              <a:t>Case Study #3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NCDOL  Standard">
  <a:themeElements>
    <a:clrScheme name="1_NCDOL  Standard 8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0000"/>
      </a:hlink>
      <a:folHlink>
        <a:srgbClr val="C0C0C0"/>
      </a:folHlink>
    </a:clrScheme>
    <a:fontScheme name="1_NCDOL 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NCDOL  Standard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DOL 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CDOL  Standard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DOL  Standard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DOL  Standard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DOL  Standard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DOL  Standard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CDOL  Standard 8">
        <a:dk1>
          <a:srgbClr val="000000"/>
        </a:dk1>
        <a:lt1>
          <a:srgbClr val="FFFFFF"/>
        </a:lt1>
        <a:dk2>
          <a:srgbClr val="0000FF"/>
        </a:dk2>
        <a:lt2>
          <a:srgbClr val="000080"/>
        </a:lt2>
        <a:accent1>
          <a:srgbClr val="FF00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E70000"/>
        </a:accent6>
        <a:hlink>
          <a:srgbClr val="0000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</TotalTime>
  <Words>3165</Words>
  <Application>Microsoft Office PowerPoint</Application>
  <PresentationFormat>On-screen Show (4:3)</PresentationFormat>
  <Paragraphs>752</Paragraphs>
  <Slides>115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2" baseType="lpstr">
      <vt:lpstr>Comic Sans MS</vt:lpstr>
      <vt:lpstr>Arial</vt:lpstr>
      <vt:lpstr>Wingdings</vt:lpstr>
      <vt:lpstr>Symbol</vt:lpstr>
      <vt:lpstr>Times New Roman</vt:lpstr>
      <vt:lpstr>WP Greek Century</vt:lpstr>
      <vt:lpstr>1_NCDOL  Standard</vt:lpstr>
      <vt:lpstr>N.C. Department of Labor OSH Division </vt:lpstr>
      <vt:lpstr>Objectives</vt:lpstr>
      <vt:lpstr>What is Sound?</vt:lpstr>
      <vt:lpstr>What is Noise?</vt:lpstr>
      <vt:lpstr>Wavelength</vt:lpstr>
      <vt:lpstr>Frequency</vt:lpstr>
      <vt:lpstr>Human Hearing</vt:lpstr>
      <vt:lpstr>Velocity</vt:lpstr>
      <vt:lpstr>Decibel (dB)</vt:lpstr>
      <vt:lpstr>Why Logarithms???</vt:lpstr>
      <vt:lpstr>Types of Noise</vt:lpstr>
      <vt:lpstr>Combining Decibels</vt:lpstr>
      <vt:lpstr>Sound Fields </vt:lpstr>
      <vt:lpstr>Sound Fields</vt:lpstr>
      <vt:lpstr>Sound Pressure Weighting</vt:lpstr>
      <vt:lpstr>A-Weighting</vt:lpstr>
      <vt:lpstr>C-Weighting</vt:lpstr>
      <vt:lpstr>Typical “A” Measured Sound Levels</vt:lpstr>
      <vt:lpstr>Sound Levels Effects</vt:lpstr>
      <vt:lpstr>Anatomy of the Ear</vt:lpstr>
      <vt:lpstr>Measuring Noise </vt:lpstr>
      <vt:lpstr>Definitions</vt:lpstr>
      <vt:lpstr>OSHA Exchange Rate</vt:lpstr>
      <vt:lpstr>Noise Instrumentation</vt:lpstr>
      <vt:lpstr>Noise Equipment </vt:lpstr>
      <vt:lpstr>SLM Response</vt:lpstr>
      <vt:lpstr>Noise Equipment </vt:lpstr>
      <vt:lpstr>Noise Equipment </vt:lpstr>
      <vt:lpstr>To Sample or Not?</vt:lpstr>
      <vt:lpstr>Sampling Protocol</vt:lpstr>
      <vt:lpstr>Sampling Protocol</vt:lpstr>
      <vt:lpstr>Requirements - OSHA’s Noise Regulation</vt:lpstr>
      <vt:lpstr>General Industry</vt:lpstr>
      <vt:lpstr>Hearing Conservation Program</vt:lpstr>
      <vt:lpstr>Hearing Conservation Program</vt:lpstr>
      <vt:lpstr>Hearing Conservation Program</vt:lpstr>
      <vt:lpstr>Monitoring</vt:lpstr>
      <vt:lpstr>Monitoring</vt:lpstr>
      <vt:lpstr>Employee Notification </vt:lpstr>
      <vt:lpstr>Audiometric Testing Program</vt:lpstr>
      <vt:lpstr>Audiometric Testing Program</vt:lpstr>
      <vt:lpstr>Audiometric Test Requirements</vt:lpstr>
      <vt:lpstr>Hearing Protectors</vt:lpstr>
      <vt:lpstr>Hearing Protector Attenuation</vt:lpstr>
      <vt:lpstr>Training</vt:lpstr>
      <vt:lpstr>Construction Noise Sources</vt:lpstr>
      <vt:lpstr>Construction Industry</vt:lpstr>
      <vt:lpstr>Enforcement Guidelines</vt:lpstr>
      <vt:lpstr>Noise Enforcement</vt:lpstr>
      <vt:lpstr>Interpreting Dosimeter Readings Using 80dBA Threshold Level</vt:lpstr>
      <vt:lpstr>Interpreting Dosimeter Readings Using 90dBA Threshold Level</vt:lpstr>
      <vt:lpstr>Noise Enforcement</vt:lpstr>
      <vt:lpstr>Noise Enforcement</vt:lpstr>
      <vt:lpstr>Noise Enforcement</vt:lpstr>
      <vt:lpstr>Noise Enforcement</vt:lpstr>
      <vt:lpstr>Insertion of Ear Plugs</vt:lpstr>
      <vt:lpstr>Types of Hearing Loss</vt:lpstr>
      <vt:lpstr>Types of Hearing Loss</vt:lpstr>
      <vt:lpstr>Types of Hearing Loss</vt:lpstr>
      <vt:lpstr>Noise-Induced Hearing Loss</vt:lpstr>
      <vt:lpstr>Degree of Hearing Loss</vt:lpstr>
      <vt:lpstr>Auditory Effects of Noise</vt:lpstr>
      <vt:lpstr>Evaluating an Audiogram</vt:lpstr>
      <vt:lpstr>Evaluating an Audiogram</vt:lpstr>
      <vt:lpstr>Audiometric Examination Report</vt:lpstr>
      <vt:lpstr>Normal Hearing</vt:lpstr>
      <vt:lpstr>Sensorineural Hearing Loss</vt:lpstr>
      <vt:lpstr>Conductive Hearing Loss</vt:lpstr>
      <vt:lpstr>Proper Methods of Noise Control</vt:lpstr>
      <vt:lpstr>Noise Control</vt:lpstr>
      <vt:lpstr>Noise Control </vt:lpstr>
      <vt:lpstr>Noise Control</vt:lpstr>
      <vt:lpstr>Noise Control</vt:lpstr>
      <vt:lpstr>Air Noise</vt:lpstr>
      <vt:lpstr>Duct Silencers</vt:lpstr>
      <vt:lpstr>Compressed Air Silencer</vt:lpstr>
      <vt:lpstr>Pneumatic Muffler</vt:lpstr>
      <vt:lpstr>Air Silencers and Vibration Mounts</vt:lpstr>
      <vt:lpstr>Noise Curtains</vt:lpstr>
      <vt:lpstr>Expansion Joints/Fan Connector</vt:lpstr>
      <vt:lpstr>Sound Absorption Baffles and  Wall Panels</vt:lpstr>
      <vt:lpstr>Resources </vt:lpstr>
      <vt:lpstr>Resources</vt:lpstr>
      <vt:lpstr>Case Studies</vt:lpstr>
      <vt:lpstr>Case Studies</vt:lpstr>
      <vt:lpstr>Case Study #1 – Groups 1 &amp; 2</vt:lpstr>
      <vt:lpstr>Case Study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 #2 – Groups 1 &amp; 2 </vt:lpstr>
      <vt:lpstr>Case Study #2</vt:lpstr>
      <vt:lpstr>Case Study #3 – Groups 1 &amp; 2</vt:lpstr>
      <vt:lpstr>Case Study #3</vt:lpstr>
      <vt:lpstr>PowerPoint Presentation</vt:lpstr>
      <vt:lpstr>PowerPoint Presentation</vt:lpstr>
      <vt:lpstr>PowerPoint Presentation</vt:lpstr>
      <vt:lpstr>PowerPoint Presentation</vt:lpstr>
      <vt:lpstr>Case Study #4 – Groups 3 &amp; 4</vt:lpstr>
      <vt:lpstr>Case Study #4</vt:lpstr>
      <vt:lpstr>Case Study #5 – Groups 3 &amp; 4</vt:lpstr>
      <vt:lpstr>Case Study #5</vt:lpstr>
      <vt:lpstr>PowerPoint Presentation</vt:lpstr>
      <vt:lpstr>PowerPoint Presentation</vt:lpstr>
      <vt:lpstr>PowerPoint Presentation</vt:lpstr>
      <vt:lpstr>PowerPoint Presentation</vt:lpstr>
      <vt:lpstr>Following Abatement</vt:lpstr>
      <vt:lpstr>PowerPoint Presentation</vt:lpstr>
      <vt:lpstr>PowerPoint Presentation</vt:lpstr>
      <vt:lpstr>PowerPoint Presentation</vt:lpstr>
      <vt:lpstr>Case Study #6 – Groups 3 &amp; 4</vt:lpstr>
      <vt:lpstr>PowerPoint Presentation</vt:lpstr>
      <vt:lpstr>Thank You For Attending!</vt:lpstr>
    </vt:vector>
  </TitlesOfParts>
  <Company>NC 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Recognition, Evaluation, and Control of Noise</dc:title>
  <dc:creator>North Carolina Dept. of Labor</dc:creator>
  <cp:lastModifiedBy>Lagoe, Wanda</cp:lastModifiedBy>
  <cp:revision>79</cp:revision>
  <cp:lastPrinted>2020-09-15T21:25:40Z</cp:lastPrinted>
  <dcterms:created xsi:type="dcterms:W3CDTF">1999-10-01T18:37:12Z</dcterms:created>
  <dcterms:modified xsi:type="dcterms:W3CDTF">2022-10-13T17:23:46Z</dcterms:modified>
</cp:coreProperties>
</file>