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02"/>
  </p:notesMasterIdLst>
  <p:handoutMasterIdLst>
    <p:handoutMasterId r:id="rId103"/>
  </p:handoutMasterIdLst>
  <p:sldIdLst>
    <p:sldId id="434" r:id="rId2"/>
    <p:sldId id="271" r:id="rId3"/>
    <p:sldId id="257" r:id="rId4"/>
    <p:sldId id="430" r:id="rId5"/>
    <p:sldId id="443" r:id="rId6"/>
    <p:sldId id="444" r:id="rId7"/>
    <p:sldId id="269" r:id="rId8"/>
    <p:sldId id="268" r:id="rId9"/>
    <p:sldId id="266" r:id="rId10"/>
    <p:sldId id="440" r:id="rId11"/>
    <p:sldId id="441" r:id="rId12"/>
    <p:sldId id="442" r:id="rId13"/>
    <p:sldId id="264" r:id="rId14"/>
    <p:sldId id="432" r:id="rId15"/>
    <p:sldId id="270" r:id="rId16"/>
    <p:sldId id="273" r:id="rId17"/>
    <p:sldId id="274" r:id="rId18"/>
    <p:sldId id="275" r:id="rId19"/>
    <p:sldId id="276" r:id="rId20"/>
    <p:sldId id="281" r:id="rId21"/>
    <p:sldId id="277" r:id="rId22"/>
    <p:sldId id="282" r:id="rId23"/>
    <p:sldId id="278" r:id="rId24"/>
    <p:sldId id="279" r:id="rId25"/>
    <p:sldId id="280"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3" r:id="rId39"/>
    <p:sldId id="324" r:id="rId40"/>
    <p:sldId id="326" r:id="rId41"/>
    <p:sldId id="327" r:id="rId42"/>
    <p:sldId id="328" r:id="rId43"/>
    <p:sldId id="335" r:id="rId44"/>
    <p:sldId id="336" r:id="rId45"/>
    <p:sldId id="337" r:id="rId46"/>
    <p:sldId id="338" r:id="rId47"/>
    <p:sldId id="339" r:id="rId48"/>
    <p:sldId id="340" r:id="rId49"/>
    <p:sldId id="341" r:id="rId50"/>
    <p:sldId id="342" r:id="rId51"/>
    <p:sldId id="344" r:id="rId52"/>
    <p:sldId id="345" r:id="rId53"/>
    <p:sldId id="346" r:id="rId54"/>
    <p:sldId id="347" r:id="rId55"/>
    <p:sldId id="348" r:id="rId56"/>
    <p:sldId id="349" r:id="rId57"/>
    <p:sldId id="350" r:id="rId58"/>
    <p:sldId id="351"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7" r:id="rId88"/>
    <p:sldId id="433" r:id="rId89"/>
    <p:sldId id="395" r:id="rId90"/>
    <p:sldId id="396" r:id="rId91"/>
    <p:sldId id="402" r:id="rId92"/>
    <p:sldId id="405" r:id="rId93"/>
    <p:sldId id="416" r:id="rId94"/>
    <p:sldId id="420" r:id="rId95"/>
    <p:sldId id="422" r:id="rId96"/>
    <p:sldId id="423" r:id="rId97"/>
    <p:sldId id="424" r:id="rId98"/>
    <p:sldId id="425" r:id="rId99"/>
    <p:sldId id="426" r:id="rId100"/>
    <p:sldId id="438" r:id="rId101"/>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CC3300"/>
    <a:srgbClr val="99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57" autoAdjust="0"/>
  </p:normalViewPr>
  <p:slideViewPr>
    <p:cSldViewPr>
      <p:cViewPr varScale="1">
        <p:scale>
          <a:sx n="64" d="100"/>
          <a:sy n="64" d="100"/>
        </p:scale>
        <p:origin x="1746" y="6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100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294D6F-05CC-E346-267C-54DE849AB89D}"/>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027" name="Rectangle 3">
            <a:extLst>
              <a:ext uri="{FF2B5EF4-FFF2-40B4-BE49-F238E27FC236}">
                <a16:creationId xmlns:a16="http://schemas.microsoft.com/office/drawing/2014/main" id="{07A08AE8-AE5C-68A8-B1EC-A062C4E279F2}"/>
              </a:ext>
            </a:extLst>
          </p:cNvPr>
          <p:cNvSpPr>
            <a:spLocks noGrp="1" noChangeArrowheads="1"/>
          </p:cNvSpPr>
          <p:nvPr>
            <p:ph type="dt" idx="1"/>
          </p:nvPr>
        </p:nvSpPr>
        <p:spPr bwMode="auto">
          <a:xfrm>
            <a:off x="3941763"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08CEFDF6-2382-DFC4-B482-11D2CD153AB6}"/>
              </a:ext>
            </a:extLst>
          </p:cNvPr>
          <p:cNvSpPr>
            <a:spLocks noChangeArrowheads="1" noTextEdit="1"/>
          </p:cNvSpPr>
          <p:nvPr>
            <p:ph type="sldImg" idx="2"/>
          </p:nvPr>
        </p:nvSpPr>
        <p:spPr bwMode="auto">
          <a:xfrm>
            <a:off x="1166813" y="692150"/>
            <a:ext cx="4621212"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74AE5D74-C996-D920-B497-5F7184B1D09B}"/>
              </a:ext>
            </a:extLst>
          </p:cNvPr>
          <p:cNvSpPr>
            <a:spLocks noGrp="1" noChangeArrowheads="1"/>
          </p:cNvSpPr>
          <p:nvPr>
            <p:ph type="body" sz="quarter" idx="3"/>
          </p:nvPr>
        </p:nvSpPr>
        <p:spPr bwMode="auto">
          <a:xfrm>
            <a:off x="927100" y="4389438"/>
            <a:ext cx="5100638" cy="415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8B00ABE1-F979-551B-AF78-8CB6A485A3F9}"/>
              </a:ext>
            </a:extLst>
          </p:cNvPr>
          <p:cNvSpPr>
            <a:spLocks noGrp="1" noChangeArrowheads="1"/>
          </p:cNvSpPr>
          <p:nvPr>
            <p:ph type="ftr" sz="quarter" idx="4"/>
          </p:nvPr>
        </p:nvSpPr>
        <p:spPr bwMode="auto">
          <a:xfrm>
            <a:off x="0" y="8778875"/>
            <a:ext cx="30130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031" name="Rectangle 7">
            <a:extLst>
              <a:ext uri="{FF2B5EF4-FFF2-40B4-BE49-F238E27FC236}">
                <a16:creationId xmlns:a16="http://schemas.microsoft.com/office/drawing/2014/main" id="{A2111CF9-49D9-DFD1-E1F0-0C2B1C10B908}"/>
              </a:ext>
            </a:extLst>
          </p:cNvPr>
          <p:cNvSpPr>
            <a:spLocks noGrp="1" noChangeArrowheads="1"/>
          </p:cNvSpPr>
          <p:nvPr>
            <p:ph type="sldNum" sz="quarter" idx="5"/>
          </p:nvPr>
        </p:nvSpPr>
        <p:spPr bwMode="auto">
          <a:xfrm>
            <a:off x="3941763" y="8778875"/>
            <a:ext cx="30130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7740D6FE-AA7E-4E91-A235-C4AB34F4B4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8" Type="http://schemas.openxmlformats.org/officeDocument/2006/relationships/hyperlink" Target="http://en.wikipedia.org/wiki/Hepatitis_A" TargetMode="External"/><Relationship Id="rId13" Type="http://schemas.openxmlformats.org/officeDocument/2006/relationships/hyperlink" Target="http://en.wikipedia.org/wiki/Dengue_fever" TargetMode="External"/><Relationship Id="rId18" Type="http://schemas.openxmlformats.org/officeDocument/2006/relationships/hyperlink" Target="#cite_note-7"/><Relationship Id="rId26" Type="http://schemas.openxmlformats.org/officeDocument/2006/relationships/hyperlink" Target="http://en.wikipedia.org/wiki/Eastern_equine_encephalitis_virus" TargetMode="External"/><Relationship Id="rId39" Type="http://schemas.openxmlformats.org/officeDocument/2006/relationships/hyperlink" Target="http://en.wikipedia.org/wiki/Crimean-Congo_hemorrhagic_fever" TargetMode="External"/><Relationship Id="rId3" Type="http://schemas.openxmlformats.org/officeDocument/2006/relationships/hyperlink" Target="#cite_note-richmond-6"/><Relationship Id="rId21" Type="http://schemas.openxmlformats.org/officeDocument/2006/relationships/hyperlink" Target="http://en.wikipedia.org/wiki/Vancomycin-resistant_Staphylococcus_aureus" TargetMode="External"/><Relationship Id="rId34" Type="http://schemas.openxmlformats.org/officeDocument/2006/relationships/hyperlink" Target="http://en.wikipedia.org/wiki/Bolivian_hemorrhagic_fever" TargetMode="External"/><Relationship Id="rId7" Type="http://schemas.openxmlformats.org/officeDocument/2006/relationships/hyperlink" Target="http://en.wikipedia.org/wiki/Clostridium_difficile" TargetMode="External"/><Relationship Id="rId12" Type="http://schemas.openxmlformats.org/officeDocument/2006/relationships/hyperlink" Target="http://en.wikipedia.org/wiki/Lyme_disease" TargetMode="External"/><Relationship Id="rId17" Type="http://schemas.openxmlformats.org/officeDocument/2006/relationships/hyperlink" Target="http://en.wikipedia.org/wiki/HIV" TargetMode="External"/><Relationship Id="rId25" Type="http://schemas.openxmlformats.org/officeDocument/2006/relationships/hyperlink" Target="http://en.wikipedia.org/wiki/Venezuelan_equine_encephalitis_virus" TargetMode="External"/><Relationship Id="rId33" Type="http://schemas.openxmlformats.org/officeDocument/2006/relationships/hyperlink" Target="http://en.wikipedia.org/wiki/Yellow_fever_virus" TargetMode="External"/><Relationship Id="rId38" Type="http://schemas.openxmlformats.org/officeDocument/2006/relationships/hyperlink" Target="http://en.wikipedia.org/wiki/Lassa_fever" TargetMode="External"/><Relationship Id="rId2" Type="http://schemas.openxmlformats.org/officeDocument/2006/relationships/slide" Target="../slides/slide97.xml"/><Relationship Id="rId16" Type="http://schemas.openxmlformats.org/officeDocument/2006/relationships/hyperlink" Target="http://en.wikipedia.org/wiki/Measles" TargetMode="External"/><Relationship Id="rId20" Type="http://schemas.openxmlformats.org/officeDocument/2006/relationships/hyperlink" Target="http://en.wikipedia.org/wiki/MRSA" TargetMode="External"/><Relationship Id="rId29" Type="http://schemas.openxmlformats.org/officeDocument/2006/relationships/hyperlink" Target="http://en.wikipedia.org/wiki/Salmonella_typhi" TargetMode="External"/><Relationship Id="rId1" Type="http://schemas.openxmlformats.org/officeDocument/2006/relationships/notesMaster" Target="../notesMasters/notesMaster1.xml"/><Relationship Id="rId6" Type="http://schemas.openxmlformats.org/officeDocument/2006/relationships/hyperlink" Target="http://en.wikipedia.org/wiki/Aerosol" TargetMode="External"/><Relationship Id="rId11" Type="http://schemas.openxmlformats.org/officeDocument/2006/relationships/hyperlink" Target="http://en.wikipedia.org/wiki/Influenza_A" TargetMode="External"/><Relationship Id="rId24" Type="http://schemas.openxmlformats.org/officeDocument/2006/relationships/hyperlink" Target="http://en.wikipedia.org/wiki/West_Nile_virus" TargetMode="External"/><Relationship Id="rId32" Type="http://schemas.openxmlformats.org/officeDocument/2006/relationships/hyperlink" Target="http://en.wikipedia.org/wiki/Rickettsia_rickettsii" TargetMode="External"/><Relationship Id="rId37" Type="http://schemas.openxmlformats.org/officeDocument/2006/relationships/hyperlink" Target="http://en.wikipedia.org/wiki/Ebola_virus" TargetMode="External"/><Relationship Id="rId40" Type="http://schemas.openxmlformats.org/officeDocument/2006/relationships/hyperlink" Target="http://en.wikipedia.org/wiki/Viral_hemorrhagic_fever" TargetMode="External"/><Relationship Id="rId5" Type="http://schemas.openxmlformats.org/officeDocument/2006/relationships/hyperlink" Target="http://en.wikipedia.org/wiki/Escherichia_coli" TargetMode="External"/><Relationship Id="rId15" Type="http://schemas.openxmlformats.org/officeDocument/2006/relationships/hyperlink" Target="http://en.wikipedia.org/wiki/Mumps" TargetMode="External"/><Relationship Id="rId23" Type="http://schemas.openxmlformats.org/officeDocument/2006/relationships/hyperlink" Target="http://en.wikipedia.org/wiki/Bacillus_anthracis" TargetMode="External"/><Relationship Id="rId28" Type="http://schemas.openxmlformats.org/officeDocument/2006/relationships/hyperlink" Target="http://en.wikipedia.org/wiki/SARS_coronavirus" TargetMode="External"/><Relationship Id="rId36" Type="http://schemas.openxmlformats.org/officeDocument/2006/relationships/hyperlink" Target="http://en.wikipedia.org/wiki/Marburg_virus" TargetMode="External"/><Relationship Id="rId10" Type="http://schemas.openxmlformats.org/officeDocument/2006/relationships/hyperlink" Target="http://en.wikipedia.org/wiki/Hepatitis_C" TargetMode="External"/><Relationship Id="rId19" Type="http://schemas.openxmlformats.org/officeDocument/2006/relationships/hyperlink" Target="http://en.wikipedia.org/wiki/Scrapie" TargetMode="External"/><Relationship Id="rId31" Type="http://schemas.openxmlformats.org/officeDocument/2006/relationships/hyperlink" Target="http://en.wikipedia.org/wiki/Rift_Valley_fever_virus" TargetMode="External"/><Relationship Id="rId4" Type="http://schemas.openxmlformats.org/officeDocument/2006/relationships/hyperlink" Target="http://en.wikipedia.org/wiki/Infectious_canine_hepatitis" TargetMode="External"/><Relationship Id="rId9" Type="http://schemas.openxmlformats.org/officeDocument/2006/relationships/hyperlink" Target="http://en.wikipedia.org/wiki/Hepatitis_B" TargetMode="External"/><Relationship Id="rId14" Type="http://schemas.openxmlformats.org/officeDocument/2006/relationships/hyperlink" Target="http://en.wikipedia.org/wiki/Salmonella" TargetMode="External"/><Relationship Id="rId22" Type="http://schemas.openxmlformats.org/officeDocument/2006/relationships/hyperlink" Target="http://en.wikipedia.org/wiki/Mycobacterium_tuberculosis" TargetMode="External"/><Relationship Id="rId27" Type="http://schemas.openxmlformats.org/officeDocument/2006/relationships/hyperlink" Target="http://en.wikipedia.org/wiki/Hendra_virus" TargetMode="External"/><Relationship Id="rId30" Type="http://schemas.openxmlformats.org/officeDocument/2006/relationships/hyperlink" Target="http://en.wikipedia.org/wiki/Coxiella_burnetii" TargetMode="External"/><Relationship Id="rId35" Type="http://schemas.openxmlformats.org/officeDocument/2006/relationships/hyperlink" Target="http://en.wikipedia.org/wiki/Argentine_hemorrhagic_fever"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675151D-D5AF-7D37-60E1-7411EF13A14D}"/>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82A574E4-8964-68A9-79A7-9BCF7D4B85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Rev 0: 6/24/2013</a:t>
            </a:r>
          </a:p>
          <a:p>
            <a:endParaRPr lang="en-US" altLang="en-US"/>
          </a:p>
        </p:txBody>
      </p:sp>
      <p:sp>
        <p:nvSpPr>
          <p:cNvPr id="5124" name="Slide Number Placeholder 3">
            <a:extLst>
              <a:ext uri="{FF2B5EF4-FFF2-40B4-BE49-F238E27FC236}">
                <a16:creationId xmlns:a16="http://schemas.microsoft.com/office/drawing/2014/main" id="{F25DF5E8-81FD-6FBC-5100-2598082030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7E00BB-1303-4D75-A033-F7474A422EF1}"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D517C80-AA54-52D3-249A-F5DF834BC6EC}"/>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90F9B0CD-EBD3-F2B2-F3B9-216F113C86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Chemical Hygiene Plan</a:t>
            </a:r>
            <a:r>
              <a:rPr lang="en-US" altLang="en-US"/>
              <a:t> means a written program developed and implemented by the employer which sets forth procedures, equipment, personal protective equipment and work practices that (i) are capable of protecting employees from the health hazards presented by hazardous chemicals used in that particular workplace and (ii) meets the requirements of paragraph (e) of this section. </a:t>
            </a:r>
            <a:br>
              <a:rPr lang="en-US" altLang="en-US"/>
            </a:br>
            <a:endParaRPr lang="en-US" altLang="en-US"/>
          </a:p>
          <a:p>
            <a:pPr eaLnBrk="1" hangingPunct="1"/>
            <a:r>
              <a:rPr lang="en-US" altLang="en-US"/>
              <a:t>MS Clip Art</a:t>
            </a:r>
          </a:p>
        </p:txBody>
      </p:sp>
      <p:sp>
        <p:nvSpPr>
          <p:cNvPr id="24580" name="Slide Number Placeholder 3">
            <a:extLst>
              <a:ext uri="{FF2B5EF4-FFF2-40B4-BE49-F238E27FC236}">
                <a16:creationId xmlns:a16="http://schemas.microsoft.com/office/drawing/2014/main" id="{F0838233-9D83-7DC6-0713-F078A84D00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31BB823-A6CA-4949-8AFB-0BCF39510251}"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FB2379E-9F9D-15CC-04CD-01952D7C9926}"/>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6F13D2F2-A554-BB3B-CE93-B7DF83125E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Hazardous chemical</a:t>
            </a:r>
            <a:r>
              <a:rPr lang="en-US" altLang="en-US"/>
              <a:t> means a chemical for which there is statistically significant evidence based on at least one study conducted in accordance with established scientific principles that acute or chronic health effects may occur in exposed employees. The term "health hazard" includes chemicals which are carcinogens, toxic or highly toxic agents, reproductive toxins, irritants, corrosives, sensitizers, hepatotoxins, nephrotoxins, neurotoxins, agents which act on the hematopoietic systems, and agents which damage the lungs, skin, eyes, or mucous membranes. </a:t>
            </a:r>
            <a:br>
              <a:rPr lang="en-US" altLang="en-US"/>
            </a:br>
            <a:br>
              <a:rPr lang="en-US" altLang="en-US"/>
            </a:br>
            <a:r>
              <a:rPr lang="en-US" altLang="en-US"/>
              <a:t>Appendices A and B of the Hazard Communication Standard (29 CFR 1910.1200) provide further guidance in defining the scope of health hazards and determining whether or not a chemical is to be considered hazardous for purposes of this standard. </a:t>
            </a:r>
            <a:br>
              <a:rPr lang="en-US" altLang="en-US"/>
            </a:br>
            <a:endParaRPr lang="en-US" altLang="en-US"/>
          </a:p>
          <a:p>
            <a:pPr eaLnBrk="1" hangingPunct="1"/>
            <a:r>
              <a:rPr lang="en-US" altLang="en-US"/>
              <a:t>MS Clip Art</a:t>
            </a:r>
          </a:p>
        </p:txBody>
      </p:sp>
      <p:sp>
        <p:nvSpPr>
          <p:cNvPr id="26628" name="Slide Number Placeholder 3">
            <a:extLst>
              <a:ext uri="{FF2B5EF4-FFF2-40B4-BE49-F238E27FC236}">
                <a16:creationId xmlns:a16="http://schemas.microsoft.com/office/drawing/2014/main" id="{DF3EED47-048B-8706-E9D4-6E22FBBB50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C63ED68-B7AF-4654-AFCB-C212E7785370}"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31E7263-90D0-8BC2-B4D8-59856CBF73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AE8D474-08B3-4754-9617-DB64E7521555}"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9452EECB-DEDB-75C9-AFC3-319BDD7882D7}"/>
              </a:ext>
            </a:extLst>
          </p:cNvPr>
          <p:cNvSpPr>
            <a:spLocks noChangeArrowheads="1" noTextEdit="1"/>
          </p:cNvSpPr>
          <p:nvPr>
            <p:ph type="sldImg"/>
          </p:nvPr>
        </p:nvSpPr>
        <p:spPr>
          <a:ln/>
        </p:spPr>
      </p:sp>
      <p:sp>
        <p:nvSpPr>
          <p:cNvPr id="28676" name="Rectangle 3">
            <a:extLst>
              <a:ext uri="{FF2B5EF4-FFF2-40B4-BE49-F238E27FC236}">
                <a16:creationId xmlns:a16="http://schemas.microsoft.com/office/drawing/2014/main" id="{F8E5BD4E-37C6-8961-302D-DE40DFD74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arenBoth"/>
            </a:pPr>
            <a:r>
              <a:rPr lang="en-US" altLang="en-US"/>
              <a:t>All employers engaged in the laboratory use of hazardous chemicals.</a:t>
            </a:r>
          </a:p>
          <a:p>
            <a:pPr marL="228600" indent="-228600" eaLnBrk="1" hangingPunct="1"/>
            <a:r>
              <a:rPr lang="en-US" altLang="en-US"/>
              <a:t>Define laboratory use: on next slide</a:t>
            </a:r>
          </a:p>
          <a:p>
            <a:pPr marL="228600" indent="-228600" eaLnBrk="1" hangingPunct="1"/>
            <a:endParaRPr lang="en-US" altLang="en-US"/>
          </a:p>
          <a:p>
            <a:pPr marL="228600" indent="-228600" eaLnBrk="1" hangingPunct="1"/>
            <a:r>
              <a:rPr lang="en-US" altLang="en-US"/>
              <a:t>(2)</a:t>
            </a:r>
          </a:p>
          <a:p>
            <a:pPr marL="228600" indent="-228600" eaLnBrk="1" hangingPunct="1">
              <a:buFontTx/>
              <a:buChar char="•"/>
            </a:pPr>
            <a:r>
              <a:rPr lang="en-US" altLang="en-US"/>
              <a:t>Can be any employee, any where **There is no size requirements (can be 1 person in a mobile unit, tent, etc.) **ALSO, maintenance and custodial may be included. But not visitors or sales people. </a:t>
            </a:r>
          </a:p>
          <a:p>
            <a:pPr marL="228600" indent="-228600" eaLnBrk="1" hangingPunct="1">
              <a:buFontTx/>
              <a:buChar char="•"/>
            </a:pPr>
            <a:r>
              <a:rPr lang="en-US" altLang="en-US"/>
              <a:t>There has to be at least ONE Chemical (no physical testing labs)</a:t>
            </a:r>
          </a:p>
          <a:p>
            <a:pPr marL="685800" lvl="1" indent="-228600" eaLnBrk="1" hangingPunct="1">
              <a:buFontTx/>
              <a:buChar char="•"/>
            </a:pPr>
            <a:r>
              <a:rPr lang="en-US" altLang="en-US" u="sng"/>
              <a:t>Chemicals ONLY</a:t>
            </a:r>
            <a:r>
              <a:rPr lang="en-US" altLang="en-US"/>
              <a:t>– does not apply to biohazard (go general duty or bloodborne standard) until extracted and manipulated.</a:t>
            </a:r>
          </a:p>
          <a:p>
            <a:pPr marL="228600" indent="-228600" eaLnBrk="1" hangingPunct="1"/>
            <a:r>
              <a:rPr lang="en-US" altLang="en-US"/>
              <a:t>	</a:t>
            </a:r>
            <a:r>
              <a:rPr lang="en-US" altLang="en-US" b="1"/>
              <a:t>Ex.</a:t>
            </a:r>
            <a:r>
              <a:rPr lang="en-US" altLang="en-US"/>
              <a:t>  Dog bite with rabies = biohazard</a:t>
            </a:r>
          </a:p>
          <a:p>
            <a:pPr marL="228600" indent="-228600" eaLnBrk="1" hangingPunct="1"/>
            <a:r>
              <a:rPr lang="en-US" altLang="en-US"/>
              <a:t>      		But if you extract the rabies and research on = chemical</a:t>
            </a:r>
          </a:p>
          <a:p>
            <a:pPr marL="228600" indent="-228600" eaLnBrk="1" hangingPunct="1"/>
            <a:r>
              <a:rPr lang="en-US" altLang="en-US"/>
              <a:t>      	All human samples (blood, etc.) will apply because using other chemicals to research it.</a:t>
            </a:r>
          </a:p>
          <a:p>
            <a:pPr marL="228600" indent="-228600" eaLnBrk="1" hangingPunct="1">
              <a:buFontTx/>
              <a:buChar char="•"/>
            </a:pPr>
            <a:r>
              <a:rPr lang="en-US" altLang="en-US"/>
              <a:t>No potential for employee exposure examples:</a:t>
            </a:r>
          </a:p>
          <a:p>
            <a:pPr marL="1143000" lvl="2" indent="-228600" eaLnBrk="1" hangingPunct="1">
              <a:buFontTx/>
              <a:buChar char="•"/>
            </a:pPr>
            <a:r>
              <a:rPr lang="en-US" altLang="en-US"/>
              <a:t>Procedures using chemically-impregnated test media such as </a:t>
            </a:r>
            <a:r>
              <a:rPr lang="en-US" altLang="en-US" u="sng"/>
              <a:t>Dip-and-read tests</a:t>
            </a:r>
            <a:r>
              <a:rPr lang="en-US" altLang="en-US"/>
              <a:t> where a reagent strip is dipped into the specimen to be tested and the results are interpreted by comparing the color reaction to a color chart supplied by the manufacturer of the test strip.</a:t>
            </a:r>
          </a:p>
          <a:p>
            <a:pPr marL="2057400" lvl="4" indent="-228600" eaLnBrk="1" hangingPunct="1">
              <a:buFontTx/>
              <a:buChar char="•"/>
            </a:pPr>
            <a:r>
              <a:rPr lang="en-US" altLang="en-US" b="1"/>
              <a:t>Ex.</a:t>
            </a:r>
            <a:r>
              <a:rPr lang="en-US" altLang="en-US"/>
              <a:t> The tests used at the doctors office for checking urine for level of glucose, protein, etc.</a:t>
            </a:r>
          </a:p>
          <a:p>
            <a:pPr marL="1143000" lvl="2" indent="-228600" eaLnBrk="1" hangingPunct="1">
              <a:buFontTx/>
              <a:buChar char="•"/>
            </a:pPr>
            <a:r>
              <a:rPr lang="en-US" altLang="en-US" u="sng"/>
              <a:t>Commercially prepared kits</a:t>
            </a:r>
            <a:r>
              <a:rPr lang="en-US" altLang="en-US"/>
              <a:t> in which all of the reagents needed to conduct the test are contained in the kit.</a:t>
            </a:r>
          </a:p>
          <a:p>
            <a:pPr marL="2057400" lvl="4" indent="-228600" eaLnBrk="1" hangingPunct="1">
              <a:buFontTx/>
              <a:buChar char="•"/>
            </a:pPr>
            <a:r>
              <a:rPr lang="en-US" altLang="en-US" b="1"/>
              <a:t>Ex.</a:t>
            </a:r>
            <a:r>
              <a:rPr lang="en-US" altLang="en-US"/>
              <a:t> pregnancy test </a:t>
            </a:r>
          </a:p>
          <a:p>
            <a:pPr marL="1143000" lvl="2" indent="-228600" eaLnBrk="1" hangingPunct="1"/>
            <a:r>
              <a:rPr lang="en-US" altLang="en-US"/>
              <a:t>Automated tests</a:t>
            </a:r>
          </a:p>
          <a:p>
            <a:pPr marL="1143000" lvl="2" indent="-228600" eaLnBrk="1" hangingPunct="1"/>
            <a:endParaRPr lang="en-US" altLang="en-US"/>
          </a:p>
          <a:p>
            <a:pPr marL="1143000" lvl="2" indent="-228600" eaLnBrk="1" hangingPunct="1"/>
            <a:endParaRPr lang="en-US" altLang="en-US"/>
          </a:p>
          <a:p>
            <a:pPr marL="228600" indent="-228600" eaLnBrk="1" hangingPunct="1"/>
            <a:endParaRPr lang="en-US" altLang="en-US"/>
          </a:p>
          <a:p>
            <a:pPr marL="228600" indent="-228600"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0090174-3859-E346-C73B-A703BA78F1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356EAA0-BE50-4252-A88A-CD1CE29433DA}"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id="{B985F02E-84D0-FFBB-16A8-962AF45D75C3}"/>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35A534A9-C9F2-015A-1557-16D67F725E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EPA discharge criteria!</a:t>
            </a:r>
          </a:p>
          <a:p>
            <a:pPr eaLnBrk="1" hangingPunct="1"/>
            <a:endParaRPr lang="en-US" altLang="en-US"/>
          </a:p>
          <a:p>
            <a:pPr eaLnBrk="1" hangingPunct="1"/>
            <a:r>
              <a:rPr lang="en-US" altLang="en-US"/>
              <a:t>QC is usually an adjunct of a production process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FD0A249-641A-53E2-BDA3-4ED420F93D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B4FF71-D6C8-4238-AC58-AF759E2615F3}"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8EDC0E34-D171-C863-BF48-7146EBD8CCBE}"/>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0CF176F6-950F-E90A-1F13-1F38891AA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Mount Olive Pickle</a:t>
            </a:r>
          </a:p>
          <a:p>
            <a:pPr eaLnBrk="1" hangingPunct="1"/>
            <a:endParaRPr lang="en-US" altLang="en-US"/>
          </a:p>
          <a:p>
            <a:pPr eaLnBrk="1" hangingPunct="1"/>
            <a:r>
              <a:rPr lang="en-US" altLang="en-US"/>
              <a:t>Remember, there must be at least one chemical!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5CE549A-8C01-8E81-8CA5-F2362B3B3B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A22BE3B-698C-41C8-A0F7-0D6FDF95897B}"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id="{BC356D52-42A6-D456-D180-68AA280F9771}"/>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96896471-EBA8-BBBA-FC2A-F01E5A9772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Ha Ha</a:t>
            </a:r>
          </a:p>
          <a:p>
            <a:pPr eaLnBrk="1" hangingPunct="1"/>
            <a:endParaRPr lang="en-US" altLang="en-US"/>
          </a:p>
          <a:p>
            <a:pPr eaLnBrk="1" hangingPunct="1"/>
            <a:r>
              <a:rPr lang="en-US" altLang="en-US"/>
              <a:t>Biotechnology is an upcoming thing in the world with the space station.  It would be great work as an IH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D1FA117-9A8A-D00F-917B-7B170E1F7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EF4D73-6EA1-4FDA-88A9-1B10D12BF7A0}"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7891" name="Rectangle 2">
            <a:extLst>
              <a:ext uri="{FF2B5EF4-FFF2-40B4-BE49-F238E27FC236}">
                <a16:creationId xmlns:a16="http://schemas.microsoft.com/office/drawing/2014/main" id="{E44B13AE-602F-ECFF-6752-99372780113B}"/>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04728FD7-BC47-82AC-AF3D-A8D76CC32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a:t>Clandestine labs are illicit operations consisting of chemicals and equipment necessary to manufacture controlled substances.  They can be in mountain cabins, rural farms, single and multifamily residences, in urban and suburban neighborhoods.</a:t>
            </a:r>
          </a:p>
          <a:p>
            <a:pPr eaLnBrk="1" hangingPunct="1"/>
            <a:r>
              <a:rPr lang="en-US" altLang="en-US"/>
              <a:t>Drugs like methamphetamine, PCP, MDMA, methcathinone, require little knowledge or equipment.  LSD requires much higher levels of expertise.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6B7CADC-F477-2C92-5F01-255FF8AD0A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C593E04-5E1E-4F0B-9DC7-3EC60A062BEB}"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39939" name="Rectangle 2">
            <a:extLst>
              <a:ext uri="{FF2B5EF4-FFF2-40B4-BE49-F238E27FC236}">
                <a16:creationId xmlns:a16="http://schemas.microsoft.com/office/drawing/2014/main" id="{0F1053C3-6FDB-A902-335E-337B790078E4}"/>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B0C0F983-96EB-D936-360D-073A9C9721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Research, so long as all conditions are met.  Lab std does not apply to biologicals or radiologicals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DC2F9FE-B910-09FC-7810-ADFD1CCBAA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A5BDAD-0AE5-4E5F-A89C-12CC64E00385}"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41987" name="Rectangle 2">
            <a:extLst>
              <a:ext uri="{FF2B5EF4-FFF2-40B4-BE49-F238E27FC236}">
                <a16:creationId xmlns:a16="http://schemas.microsoft.com/office/drawing/2014/main" id="{0EE56694-3975-DE59-7B7E-471AAD3AE1D1}"/>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1FE95DC9-A43D-8E76-BDEA-217D41960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 and yes, really depends on what is being done.  If just drawing blood and no other activities are performed then no (as biohazards are not within the scope).  If used chemicals to analyze blood, then yes it is covered.</a:t>
            </a:r>
          </a:p>
          <a:p>
            <a:pPr eaLnBrk="1" hangingPunct="1"/>
            <a:endParaRPr lang="en-US" altLang="en-US"/>
          </a:p>
          <a:p>
            <a:pPr eaLnBrk="1" hangingPunct="1"/>
            <a:r>
              <a:rPr lang="en-US" altLang="en-US"/>
              <a:t>Water treatment is production (water is the product).  And may be analyzing the water for quality control purposes.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8EEA68F-33A8-21DF-3854-8EDBA236B4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F25A25-D455-4855-BDF7-67852CE88334}"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4035" name="Rectangle 2">
            <a:extLst>
              <a:ext uri="{FF2B5EF4-FFF2-40B4-BE49-F238E27FC236}">
                <a16:creationId xmlns:a16="http://schemas.microsoft.com/office/drawing/2014/main" id="{FF1D1FC3-B542-B968-CB5E-1D6A6CE5C5A4}"/>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445A8FD5-2755-D717-7554-8CE641BA6A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Yes.  Research.  Mobile unit.  Analyzing unknowns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449FC48-D607-2D09-CA99-47BDF1B30F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B7E468-CB49-475C-83CF-E7EA38DA9255}"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7171" name="Rectangle 2">
            <a:extLst>
              <a:ext uri="{FF2B5EF4-FFF2-40B4-BE49-F238E27FC236}">
                <a16:creationId xmlns:a16="http://schemas.microsoft.com/office/drawing/2014/main" id="{04B07FA7-5FF6-F235-088C-55BB6619F840}"/>
              </a:ext>
            </a:extLst>
          </p:cNvPr>
          <p:cNvSpPr>
            <a:spLocks noChangeArrowheads="1" noTextEdit="1"/>
          </p:cNvSpPr>
          <p:nvPr>
            <p:ph type="sldImg"/>
          </p:nvPr>
        </p:nvSpPr>
        <p:spPr>
          <a:ln/>
        </p:spPr>
      </p:sp>
      <p:sp>
        <p:nvSpPr>
          <p:cNvPr id="7172" name="Rectangle 3">
            <a:extLst>
              <a:ext uri="{FF2B5EF4-FFF2-40B4-BE49-F238E27FC236}">
                <a16:creationId xmlns:a16="http://schemas.microsoft.com/office/drawing/2014/main" id="{78BEDF56-7714-6F1E-9B76-8D3710D6D5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I also want to add that:</a:t>
            </a:r>
          </a:p>
          <a:p>
            <a:pPr marL="228600" indent="-228600" eaLnBrk="1" hangingPunct="1"/>
            <a:endParaRPr lang="en-US" altLang="en-US"/>
          </a:p>
          <a:p>
            <a:pPr marL="228600" indent="-228600" eaLnBrk="1" hangingPunct="1">
              <a:buFontTx/>
              <a:buAutoNum type="arabicParenR"/>
            </a:pPr>
            <a:r>
              <a:rPr lang="en-US" altLang="en-US"/>
              <a:t>I am not a chemist</a:t>
            </a:r>
          </a:p>
          <a:p>
            <a:pPr marL="228600" indent="-228600" eaLnBrk="1" hangingPunct="1">
              <a:buFontTx/>
              <a:buAutoNum type="arabicParenR"/>
            </a:pPr>
            <a:r>
              <a:rPr lang="en-US" altLang="en-US"/>
              <a:t>I am not a lab expert</a:t>
            </a:r>
          </a:p>
          <a:p>
            <a:pPr marL="228600" indent="-228600" eaLnBrk="1" hangingPunct="1">
              <a:buFontTx/>
              <a:buAutoNum type="arabicParenR"/>
            </a:pPr>
            <a:r>
              <a:rPr lang="en-US" altLang="en-US"/>
              <a:t>I do not know it all, BUT</a:t>
            </a:r>
          </a:p>
          <a:p>
            <a:pPr marL="228600" indent="-228600" eaLnBrk="1" hangingPunct="1">
              <a:buFontTx/>
              <a:buAutoNum type="arabicParenR"/>
            </a:pPr>
            <a:r>
              <a:rPr lang="en-US" altLang="en-US"/>
              <a:t>I love to learn and it is my hope that I can teach you something and that you can teach me something.</a:t>
            </a:r>
          </a:p>
          <a:p>
            <a:pPr marL="228600" indent="-228600" eaLnBrk="1" hangingPunct="1">
              <a:buFontTx/>
              <a:buAutoNum type="arabicParenR"/>
            </a:pPr>
            <a:endParaRPr lang="en-US" altLang="en-US"/>
          </a:p>
          <a:p>
            <a:pPr marL="228600" indent="-228600" eaLnBrk="1" hangingPunct="1"/>
            <a:r>
              <a:rPr lang="en-US" altLang="en-US"/>
              <a:t>I have 2 hours to cover this material, and most of you in here will have heard much of this before.  I don’t want this to be a lecture in industrial hygiene/chemistry, nor do I want to ignore it for the sake of those in this class that do not have that knowledge by way of education or experience.  I want everyone to get something from this class.  I can tell you honestly that putting this presentation together has been a great review for myself!</a:t>
            </a:r>
          </a:p>
          <a:p>
            <a:pPr marL="228600" indent="-228600" eaLnBrk="1" hangingPunct="1">
              <a:buFontTx/>
              <a:buAutoNum type="arabicParenR"/>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7AA1466-65ED-1AD7-9A50-EBDFB663B8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846E34-47D8-4623-A2EB-05397B549CA5}"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353EAE34-CFAB-FB39-1FB5-80F24BE9A784}"/>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C0ADC031-C92A-D74F-DCEA-3362F210A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Do we need a chemical hygiene plan???</a:t>
            </a:r>
          </a:p>
          <a:p>
            <a:pPr eaLnBrk="1" hangingPunct="1"/>
            <a:endParaRPr lang="en-US" altLang="en-US"/>
          </a:p>
          <a:p>
            <a:pPr eaLnBrk="1" hangingPunct="1"/>
            <a:r>
              <a:rPr lang="en-US" altLang="en-US"/>
              <a:t>Remember:  Failure to fit within the scope and application section of the lab std. Merely shifts the employer’s obligation to compliance with the appropriate general industry standards.  Moreover, it should be noted that the general duty clause, section 5 (a)(1) of the OSH Act, continues to be applicable to all employers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636A5FA-AB24-178B-8805-B740820B6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8B3C7AE-C14E-4E9B-81E9-189170618820}"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8131" name="Rectangle 2">
            <a:extLst>
              <a:ext uri="{FF2B5EF4-FFF2-40B4-BE49-F238E27FC236}">
                <a16:creationId xmlns:a16="http://schemas.microsoft.com/office/drawing/2014/main" id="{E47B214A-35CD-E898-35B6-FA0777AE76C6}"/>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56DB1FD9-1C0F-DCB8-CD6B-8D53E04712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4860992-2A93-D2FB-FAC1-B228AD89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F0AEC4-FCAB-4CB8-A222-21439D183A6B}"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50179" name="Rectangle 2">
            <a:extLst>
              <a:ext uri="{FF2B5EF4-FFF2-40B4-BE49-F238E27FC236}">
                <a16:creationId xmlns:a16="http://schemas.microsoft.com/office/drawing/2014/main" id="{04415978-B33E-FB8A-AFD9-460AB50D512C}"/>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816144C9-01EE-F0D4-86B9-8AF1FAA07A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endParaRPr lang="en-US" altLang="en-US"/>
          </a:p>
          <a:p>
            <a:pPr marL="228600" indent="-228600" eaLnBrk="1" hangingPunct="1">
              <a:buFontTx/>
              <a:buAutoNum type="arabicPeriod"/>
            </a:pPr>
            <a:r>
              <a:rPr lang="en-US" altLang="en-US"/>
              <a:t>First meet the definition of lab use (if doesn’t, then must comply with relevant std. even though it occurs in a lab.</a:t>
            </a:r>
          </a:p>
          <a:p>
            <a:pPr marL="228600" indent="-228600" eaLnBrk="1" hangingPunct="1">
              <a:buFontTx/>
              <a:buAutoNum type="arabicPeriod"/>
            </a:pPr>
            <a:r>
              <a:rPr lang="en-US" altLang="en-US"/>
              <a:t>Second, there must be a potential for employee exposure.</a:t>
            </a:r>
          </a:p>
          <a:p>
            <a:pPr marL="228600" indent="-228600" eaLnBrk="1" hangingPunct="1"/>
            <a:endParaRPr lang="en-US" altLang="en-US"/>
          </a:p>
          <a:p>
            <a:pPr marL="228600" indent="-228600" eaLnBrk="1" hangingPunct="1"/>
            <a:r>
              <a:rPr lang="en-US" altLang="en-US"/>
              <a:t>Keep in mind… Workers are often exposed to a mixture of hazardous substances which may produce a variety of toxic reactions.  Such reactions may be synergistic or additive.  Mixed exposures would be more common in labs than in general industry…(lab std. History)</a:t>
            </a:r>
          </a:p>
          <a:p>
            <a:pPr marL="228600" indent="-228600" eaLnBrk="1" hangingPunct="1">
              <a:buFontTx/>
              <a:buAutoNum type="arabicPeriod"/>
            </a:pPr>
            <a:endParaRPr lang="en-US" altLang="en-US"/>
          </a:p>
          <a:p>
            <a:pPr marL="228600" indent="-228600" eaLnBrk="1" hangingPunct="1">
              <a:buFontTx/>
              <a:buAutoNum type="arabicPeriod"/>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53E76A1-2A28-13D1-62C0-F177860525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B0270E2-AA80-4F1E-82E7-A44236F3AF49}"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67EE4869-E054-14D6-7731-D49219A79B11}"/>
              </a:ext>
            </a:extLst>
          </p:cNvPr>
          <p:cNvSpPr>
            <a:spLocks noChangeArrowheads="1" noTextEdit="1"/>
          </p:cNvSpPr>
          <p:nvPr>
            <p:ph type="sldImg"/>
          </p:nvPr>
        </p:nvSpPr>
        <p:spPr>
          <a:xfrm>
            <a:off x="1168400" y="692150"/>
            <a:ext cx="4621213" cy="3465513"/>
          </a:xfrm>
          <a:ln/>
        </p:spPr>
      </p:sp>
      <p:sp>
        <p:nvSpPr>
          <p:cNvPr id="53252" name="Rectangle 3">
            <a:extLst>
              <a:ext uri="{FF2B5EF4-FFF2-40B4-BE49-F238E27FC236}">
                <a16:creationId xmlns:a16="http://schemas.microsoft.com/office/drawing/2014/main" id="{7F0022C4-DA26-CB12-4890-87E1E4F0A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chemical hygiene plan is the heart of the lab standard.  It is the employer’s policy, procedure, approach to handling safety and health in a laboratory setting.</a:t>
            </a:r>
          </a:p>
          <a:p>
            <a:pPr eaLnBrk="1" hangingPunct="1"/>
            <a:r>
              <a:rPr lang="en-US" altLang="en-US"/>
              <a:t>The plan shall:</a:t>
            </a:r>
          </a:p>
          <a:p>
            <a:pPr eaLnBrk="1" hangingPunct="1"/>
            <a:r>
              <a:rPr lang="en-US" altLang="en-US"/>
              <a:t>1) Be capable of protecting employees from health hazards associated with hazardous chemicals and</a:t>
            </a:r>
          </a:p>
          <a:p>
            <a:pPr eaLnBrk="1" hangingPunct="1"/>
            <a:r>
              <a:rPr lang="en-US" altLang="en-US"/>
              <a:t>2) Be capable of keeping exposures below the specific exposure limits specified in paragraph ( c) and as stated earlier.</a:t>
            </a:r>
          </a:p>
          <a:p>
            <a:pPr eaLnBrk="1" hangingPunct="1"/>
            <a:endParaRPr lang="en-US" altLang="en-US"/>
          </a:p>
          <a:p>
            <a:pPr eaLnBrk="1" hangingPunct="1"/>
            <a:r>
              <a:rPr lang="en-US" altLang="en-US"/>
              <a:t>The question as to whether a CHP would be required for each individual laboratory in establishments with many separate laboratory operations or whether a single facility-specific plan would suffice, should be decided locally by the facilities covered.  Ideally, the plan should be specific enough to a particular workplace that it does not require employees to familiarize themselves with extraneous material that is not relevant.</a:t>
            </a:r>
          </a:p>
          <a:p>
            <a:pPr eaLnBrk="1" hangingPunct="1"/>
            <a:endParaRPr lang="en-US" altLang="en-US"/>
          </a:p>
          <a:p>
            <a:pPr eaLnBrk="1" hangingPunct="1"/>
            <a:r>
              <a:rPr lang="en-US" altLang="en-US"/>
              <a:t>(3) The plan shall include the following elements and shall indicate specific measures to ensure employee protection..</a:t>
            </a:r>
          </a:p>
          <a:p>
            <a:pPr eaLnBrk="1" hangingPunct="1"/>
            <a:r>
              <a:rPr lang="en-US" altLang="en-US"/>
              <a:t>SOPs</a:t>
            </a:r>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2ACED62-F131-78FA-3C2B-856C6CB9E7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CCCB48-260F-4887-86D0-ED6165675229}"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5AFC0491-8086-5EAD-8C8C-7B9F967A3302}"/>
              </a:ext>
            </a:extLst>
          </p:cNvPr>
          <p:cNvSpPr>
            <a:spLocks noChangeArrowheads="1" noTextEdit="1"/>
          </p:cNvSpPr>
          <p:nvPr>
            <p:ph type="sldImg"/>
          </p:nvPr>
        </p:nvSpPr>
        <p:spPr>
          <a:xfrm>
            <a:off x="1168400" y="692150"/>
            <a:ext cx="4621213" cy="3465513"/>
          </a:xfrm>
          <a:ln/>
        </p:spPr>
      </p:sp>
      <p:sp>
        <p:nvSpPr>
          <p:cNvPr id="55300" name="Rectangle 3">
            <a:extLst>
              <a:ext uri="{FF2B5EF4-FFF2-40B4-BE49-F238E27FC236}">
                <a16:creationId xmlns:a16="http://schemas.microsoft.com/office/drawing/2014/main" id="{108E0240-9AD0-1FF5-99D9-72E87A665E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5355F67-D825-5CE1-4D21-E29FC50EB0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022D298-804D-4F1C-ACF1-8AA4417E6F10}"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6265AA2B-4CC8-4D34-CACA-58C2ECB495C5}"/>
              </a:ext>
            </a:extLst>
          </p:cNvPr>
          <p:cNvSpPr>
            <a:spLocks noChangeArrowheads="1" noTextEdit="1"/>
          </p:cNvSpPr>
          <p:nvPr>
            <p:ph type="sldImg"/>
          </p:nvPr>
        </p:nvSpPr>
        <p:spPr>
          <a:xfrm>
            <a:off x="1168400" y="692150"/>
            <a:ext cx="4621213" cy="3465513"/>
          </a:xfrm>
          <a:ln/>
        </p:spPr>
      </p:sp>
      <p:sp>
        <p:nvSpPr>
          <p:cNvPr id="57348" name="Rectangle 3">
            <a:extLst>
              <a:ext uri="{FF2B5EF4-FFF2-40B4-BE49-F238E27FC236}">
                <a16:creationId xmlns:a16="http://schemas.microsoft.com/office/drawing/2014/main" id="{E32B3699-E5FC-1D0D-F60E-F6A4FBB45D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CHP must include necessary work practices, procedures, and policies to ensure employee’s are protected from all potentially hazardous chemicals in use in their work area.</a:t>
            </a:r>
          </a:p>
          <a:p>
            <a:pPr eaLnBrk="1" hangingPunct="1"/>
            <a:endParaRPr lang="en-US" altLang="en-US"/>
          </a:p>
          <a:p>
            <a:pPr eaLnBrk="1" hangingPunct="1"/>
            <a:r>
              <a:rPr lang="en-US" altLang="en-US"/>
              <a:t>Written safe work practices are often the most important component of a good safety program, esp. when used for training and education.</a:t>
            </a:r>
          </a:p>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508C5D1-3D1F-A8C3-978F-1A8C750D54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160B045-B1B7-4BAE-8995-97329D058EE7}"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9395" name="Rectangle 2">
            <a:extLst>
              <a:ext uri="{FF2B5EF4-FFF2-40B4-BE49-F238E27FC236}">
                <a16:creationId xmlns:a16="http://schemas.microsoft.com/office/drawing/2014/main" id="{ADD75E77-3C40-0C87-C126-10D2A0FF9604}"/>
              </a:ext>
            </a:extLst>
          </p:cNvPr>
          <p:cNvSpPr>
            <a:spLocks noChangeArrowheads="1" noTextEdit="1"/>
          </p:cNvSpPr>
          <p:nvPr>
            <p:ph type="sldImg"/>
          </p:nvPr>
        </p:nvSpPr>
        <p:spPr>
          <a:xfrm>
            <a:off x="1168400" y="692150"/>
            <a:ext cx="4621213" cy="3465513"/>
          </a:xfrm>
          <a:ln/>
        </p:spPr>
      </p:sp>
      <p:sp>
        <p:nvSpPr>
          <p:cNvPr id="59396" name="Rectangle 3">
            <a:extLst>
              <a:ext uri="{FF2B5EF4-FFF2-40B4-BE49-F238E27FC236}">
                <a16:creationId xmlns:a16="http://schemas.microsoft.com/office/drawing/2014/main" id="{2FB2119B-4693-C0D1-D3E5-DFAE6666F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Reagent being prepared on the day of the incident was for a general chemistry lab titration that involved adding potassium permanganate powder to concentrated sulfuric acid.  The reaction that took place resulted in an explosion.  The chemical mixture splashed on the employee resulting in second and third degree burns.</a:t>
            </a:r>
          </a:p>
          <a:p>
            <a:pPr marL="228600" indent="-228600" eaLnBrk="1" hangingPunct="1"/>
            <a:r>
              <a:rPr lang="en-US" altLang="en-US"/>
              <a:t>The eyewash safety shower was 70+ feet from the lab and the path to get to it involved going through two doors and maneuvering around lab benches.  Sometimes the lab with the eyewash/safety shower is closed and locked.  Safety glasses and nitrile gloves were worn.  No lab coat.  No face shield.  She had safety/haz com training (inc. MSDSs).  The PPE required to be worn while working with conc. Acids was not provided by the employer.  She had done this procedure several times but usually only made half the volume.  The procedure was not in writing, but was shown to her by a previous lab technician.</a:t>
            </a:r>
          </a:p>
          <a:p>
            <a:pPr marL="228600" indent="-228600" eaLnBrk="1" hangingPunct="1"/>
            <a:r>
              <a:rPr lang="en-US" altLang="en-US"/>
              <a:t>Rule of thumb: </a:t>
            </a:r>
          </a:p>
          <a:p>
            <a:pPr marL="228600" indent="-228600" eaLnBrk="1" hangingPunct="1">
              <a:buFontTx/>
              <a:buAutoNum type="arabicParenR"/>
            </a:pPr>
            <a:r>
              <a:rPr lang="en-US" altLang="en-US"/>
              <a:t>Never add anything to a concentrated acid unless the final solution is a conc. Acid.  Dilute the acid first.  </a:t>
            </a:r>
          </a:p>
          <a:p>
            <a:pPr marL="228600" indent="-228600" eaLnBrk="1" hangingPunct="1">
              <a:buFontTx/>
              <a:buAutoNum type="arabicParenR"/>
            </a:pPr>
            <a:r>
              <a:rPr lang="en-US" altLang="en-US"/>
              <a:t>Oxidizers (such as KMnO4) are incompatible with strong acids</a:t>
            </a:r>
          </a:p>
          <a:p>
            <a:pPr marL="228600" indent="-228600" eaLnBrk="1" hangingPunct="1">
              <a:buFontTx/>
              <a:buAutoNum type="arabicParenR"/>
            </a:pPr>
            <a:r>
              <a:rPr lang="en-US" altLang="en-US"/>
              <a:t>Check your MSDSs AND other chemistry resources.</a:t>
            </a:r>
          </a:p>
          <a:p>
            <a:pPr marL="228600" indent="-228600" eaLnBrk="1" hangingPunct="1"/>
            <a:r>
              <a:rPr lang="en-US" altLang="en-US"/>
              <a:t>“Do what you outta add acid to wata”</a:t>
            </a:r>
          </a:p>
          <a:p>
            <a:pPr marL="228600" indent="-228600" eaLnBrk="1" hangingPunct="1"/>
            <a:endParaRPr lang="en-US" altLang="en-US"/>
          </a:p>
          <a:p>
            <a:pPr marL="228600" indent="-228600" eaLnBrk="1" hangingPunct="1"/>
            <a:r>
              <a:rPr lang="en-US" altLang="en-US"/>
              <a:t>How/ What would you cite?</a:t>
            </a:r>
          </a:p>
          <a:p>
            <a:pPr marL="228600" indent="-228600"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0C527C9-76C0-C5C9-D54B-A873A3EC30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BA25B63-B51F-4276-8993-4A314FAFC31B}"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8640F0D4-C848-6B42-7A56-A8D9CCD6D606}"/>
              </a:ext>
            </a:extLst>
          </p:cNvPr>
          <p:cNvSpPr>
            <a:spLocks noChangeArrowheads="1" noTextEdit="1"/>
          </p:cNvSpPr>
          <p:nvPr>
            <p:ph type="sldImg"/>
          </p:nvPr>
        </p:nvSpPr>
        <p:spPr>
          <a:xfrm>
            <a:off x="1168400" y="692150"/>
            <a:ext cx="4621213" cy="3465513"/>
          </a:xfrm>
          <a:ln/>
        </p:spPr>
      </p:sp>
      <p:sp>
        <p:nvSpPr>
          <p:cNvPr id="61444" name="Rectangle 3">
            <a:extLst>
              <a:ext uri="{FF2B5EF4-FFF2-40B4-BE49-F238E27FC236}">
                <a16:creationId xmlns:a16="http://schemas.microsoft.com/office/drawing/2014/main" id="{1508AD6D-3FFE-327B-A70B-57C6059D67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splatter from the explosion reached the ceiling and all sides of the room.</a:t>
            </a:r>
          </a:p>
          <a:p>
            <a:pPr eaLnBrk="1" hangingPunct="1"/>
            <a:r>
              <a:rPr lang="en-US" altLang="en-US"/>
              <a:t>Here you can see the melted trash can directly across from the fume hood where the explosion occurred.</a:t>
            </a:r>
          </a:p>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4A6DAE7-9D5C-1D23-3BE9-575A201A3E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5BE90D5-F6EA-4F07-8457-6FDC8E30DE77}"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63491" name="Rectangle 2">
            <a:extLst>
              <a:ext uri="{FF2B5EF4-FFF2-40B4-BE49-F238E27FC236}">
                <a16:creationId xmlns:a16="http://schemas.microsoft.com/office/drawing/2014/main" id="{71614A9F-449F-ED34-4F0D-631E79443D6F}"/>
              </a:ext>
            </a:extLst>
          </p:cNvPr>
          <p:cNvSpPr>
            <a:spLocks noChangeArrowheads="1" noTextEdit="1"/>
          </p:cNvSpPr>
          <p:nvPr>
            <p:ph type="sldImg"/>
          </p:nvPr>
        </p:nvSpPr>
        <p:spPr>
          <a:xfrm>
            <a:off x="1168400" y="692150"/>
            <a:ext cx="4621213" cy="3465513"/>
          </a:xfrm>
          <a:ln/>
        </p:spPr>
      </p:sp>
      <p:sp>
        <p:nvSpPr>
          <p:cNvPr id="63492" name="Rectangle 3">
            <a:extLst>
              <a:ext uri="{FF2B5EF4-FFF2-40B4-BE49-F238E27FC236}">
                <a16:creationId xmlns:a16="http://schemas.microsoft.com/office/drawing/2014/main" id="{1AF86569-909C-8D10-17A8-91EC612D9A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the absence of safe work practices, exposure to hazardous chemicals in the laboratory presents a significant risk of material health impairment (remember the discussion of significant risk?)</a:t>
            </a:r>
          </a:p>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EA2B157-FEAD-29DE-8199-C7DD35B523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DA99997-EE0A-4E4B-A8AF-DAEC6AF11C1C}"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66563" name="Rectangle 2">
            <a:extLst>
              <a:ext uri="{FF2B5EF4-FFF2-40B4-BE49-F238E27FC236}">
                <a16:creationId xmlns:a16="http://schemas.microsoft.com/office/drawing/2014/main" id="{2E800F93-D63F-D97F-2937-681F9580005A}"/>
              </a:ext>
            </a:extLst>
          </p:cNvPr>
          <p:cNvSpPr>
            <a:spLocks noChangeArrowheads="1" noTextEdit="1"/>
          </p:cNvSpPr>
          <p:nvPr>
            <p:ph type="sldImg"/>
          </p:nvPr>
        </p:nvSpPr>
        <p:spPr>
          <a:xfrm>
            <a:off x="1168400" y="692150"/>
            <a:ext cx="4621213" cy="3465513"/>
          </a:xfrm>
          <a:ln/>
        </p:spPr>
      </p:sp>
      <p:sp>
        <p:nvSpPr>
          <p:cNvPr id="66564" name="Rectangle 3">
            <a:extLst>
              <a:ext uri="{FF2B5EF4-FFF2-40B4-BE49-F238E27FC236}">
                <a16:creationId xmlns:a16="http://schemas.microsoft.com/office/drawing/2014/main" id="{411223AF-E2EC-9A13-5F16-1A58F20092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will talk about each of these as we move along through the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B0746F3-448B-D7F4-969D-49CBC94119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860DD4-7D66-40A7-84C2-46ADDD56AED4}"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9219" name="Rectangle 2">
            <a:extLst>
              <a:ext uri="{FF2B5EF4-FFF2-40B4-BE49-F238E27FC236}">
                <a16:creationId xmlns:a16="http://schemas.microsoft.com/office/drawing/2014/main" id="{0DF5BF5F-6ABA-CA07-AFC6-AD4EF4A8B2BB}"/>
              </a:ext>
            </a:extLst>
          </p:cNvPr>
          <p:cNvSpPr>
            <a:spLocks noChangeArrowheads="1" noTextEdit="1"/>
          </p:cNvSpPr>
          <p:nvPr>
            <p:ph type="sldImg"/>
          </p:nvPr>
        </p:nvSpPr>
        <p:spPr>
          <a:ln/>
        </p:spPr>
      </p:sp>
      <p:sp>
        <p:nvSpPr>
          <p:cNvPr id="9220" name="Rectangle 3">
            <a:extLst>
              <a:ext uri="{FF2B5EF4-FFF2-40B4-BE49-F238E27FC236}">
                <a16:creationId xmlns:a16="http://schemas.microsoft.com/office/drawing/2014/main" id="{685DC13E-DAC2-44F2-1310-4693A66D1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A few of the pictures, stories, slides are taken from the OSHA TI Course in Salt Lake City Utah.</a:t>
            </a:r>
          </a:p>
          <a:p>
            <a:pPr marL="228600" indent="-228600" eaLnBrk="1" hangingPunct="1"/>
            <a:r>
              <a:rPr lang="en-US" altLang="en-US"/>
              <a:t>The course lasted for 3.5 days, and one day was spent at the Salt Lake Technical Center where Federal OSHA and some state plan states sent their field samples (air, soil, bulk, etc.) to be analyzed.  </a:t>
            </a:r>
          </a:p>
          <a:p>
            <a:pPr marL="228600" indent="-228600" eaLnBrk="1" hangingPunct="1"/>
            <a:r>
              <a:rPr lang="en-US" altLang="en-US"/>
              <a:t>The class walked through the laboratory to evaluate it for safety and health hazards (for violations of the lab standard and other applicable standards).  </a:t>
            </a:r>
          </a:p>
          <a:p>
            <a:pPr marL="228600" indent="-228600" eaLnBrk="1" hangingPunct="1"/>
            <a:r>
              <a:rPr lang="en-US" altLang="en-US"/>
              <a:t>We were also provided a copy of their Chemical Hygiene Plan.</a:t>
            </a:r>
          </a:p>
          <a:p>
            <a:pPr marL="228600" indent="-228600" eaLnBrk="1" hangingPunct="1"/>
            <a:endParaRPr lang="en-US" altLang="en-US"/>
          </a:p>
          <a:p>
            <a:pPr marL="228600" indent="-228600" eaLnBrk="1" hangingPunct="1"/>
            <a:r>
              <a:rPr lang="en-US" altLang="en-US"/>
              <a:t>The first few days of the class we covered the lab standard, chemical hazards, flammables, compressed gases, emergency response, and bio-safety.  </a:t>
            </a:r>
          </a:p>
          <a:p>
            <a:pPr marL="228600" indent="-228600" eaLnBrk="1" hangingPunct="1"/>
            <a:endParaRPr lang="en-US" altLang="en-US"/>
          </a:p>
          <a:p>
            <a:pPr marL="228600" indent="-228600" eaLnBrk="1" hangingPunct="1"/>
            <a:r>
              <a:rPr lang="en-US" altLang="en-US"/>
              <a:t>I learned a lot just from the first day of class when we covered the scope and application of the lab standard.  The scope is vital to the correct application of this standard.  There are many compliance officers that incorrectly cite the lab standard, based solely on the scope.</a:t>
            </a:r>
          </a:p>
          <a:p>
            <a:pPr marL="228600" indent="-228600" eaLnBrk="1" hangingPunct="1"/>
            <a:endParaRPr lang="en-US" altLang="en-US"/>
          </a:p>
          <a:p>
            <a:pPr marL="228600" indent="-228600" eaLnBrk="1" hangingPunct="1"/>
            <a:r>
              <a:rPr lang="en-US" altLang="en-US"/>
              <a:t>Other aspects of the OSHA TI course on lab safety that was beneficial was </a:t>
            </a:r>
          </a:p>
          <a:p>
            <a:pPr marL="228600" indent="-228600" eaLnBrk="1" hangingPunct="1">
              <a:buFontTx/>
              <a:buAutoNum type="arabicPeriod"/>
            </a:pPr>
            <a:r>
              <a:rPr lang="en-US" altLang="en-US"/>
              <a:t>The class participation (hint, hint)…there were a variety of questions representing the many different backgrounds in the classroom.  There were compliance officers, consultants, and people from private industry.  Many state plan states were represented as well.</a:t>
            </a:r>
          </a:p>
          <a:p>
            <a:pPr marL="228600" indent="-228600" eaLnBrk="1" hangingPunct="1">
              <a:buFontTx/>
              <a:buAutoNum type="arabicPeriod"/>
            </a:pPr>
            <a:endParaRPr lang="en-US" altLang="en-US"/>
          </a:p>
          <a:p>
            <a:pPr marL="228600" indent="-228600" eaLnBrk="1" hangingPunct="1"/>
            <a:r>
              <a:rPr lang="en-US" altLang="en-US"/>
              <a:t>2. The presenter (chair person, Jim Miller) was very professional, and knowledgeable in the subject manner.</a:t>
            </a:r>
          </a:p>
          <a:p>
            <a:pPr marL="228600" indent="-228600" eaLnBrk="1" hangingPunct="1">
              <a:buFontTx/>
              <a:buAutoNum type="arabicPeriod" startAt="3"/>
            </a:pPr>
            <a:r>
              <a:rPr lang="en-US" altLang="en-US"/>
              <a:t>The field trip to the SLTC was interesting (getting to see where/how samples are analyzed), and getting to apply some of what we learned in class.</a:t>
            </a:r>
          </a:p>
          <a:p>
            <a:pPr marL="228600" indent="-228600" eaLnBrk="1" hangingPunct="1"/>
            <a:r>
              <a:rPr lang="en-US" altLang="en-US"/>
              <a:t>4. It was good to hear stories, pictures, accidents, and fatalities from various locations throughout the country.</a:t>
            </a:r>
          </a:p>
          <a:p>
            <a:pPr marL="228600" indent="-228600" eaLnBrk="1" hangingPunct="1"/>
            <a:endParaRPr lang="en-US" altLang="en-US"/>
          </a:p>
          <a:p>
            <a:pPr marL="228600" indent="-228600" eaLnBrk="1" hangingPunct="1"/>
            <a:r>
              <a:rPr lang="en-US" altLang="en-US"/>
              <a:t>The OSHA TI course really taught me a lot about the lab standard, but I am finding that Laboratory Safety and Health goes well beyond the standard.</a:t>
            </a:r>
          </a:p>
          <a:p>
            <a:pPr marL="228600" indent="-228600" eaLnBrk="1" hangingPunct="1"/>
            <a:endParaRPr lang="en-US" altLang="en-US"/>
          </a:p>
          <a:p>
            <a:pPr marL="228600" indent="-228600" eaLnBrk="1" hangingPunct="1"/>
            <a:r>
              <a:rPr lang="en-US" altLang="en-US"/>
              <a:t>For this presentation, I have borrowed information and pictures from Duke (where I worked before coming to OSHA), from the HazMat team (RRT-4) for which I am a member of, from the internet, NCOSH intranet, and Fed OSHA website, from the course information presented in Utah, and a little from my job at East Carolina School of Medicine as a Radiation Safety Technician, and many other resources.  I have also referred to several Chemical Hygiene Plans from different companies.</a:t>
            </a:r>
          </a:p>
          <a:p>
            <a:pPr marL="228600" indent="-228600" eaLnBrk="1" hangingPunct="1"/>
            <a:endParaRPr lang="en-US" altLang="en-US"/>
          </a:p>
          <a:p>
            <a:pPr marL="228600" indent="-228600" eaLnBrk="1" hangingPunct="1"/>
            <a:r>
              <a:rPr lang="en-US" altLang="en-US"/>
              <a:t>I will cover every paragraph of the Lab Standard, spending time on the more pertinent parts of it.</a:t>
            </a:r>
          </a:p>
          <a:p>
            <a:pPr marL="228600" indent="-228600" eaLnBrk="1" hangingPunct="1"/>
            <a:endParaRPr lang="en-US" altLang="en-US"/>
          </a:p>
          <a:p>
            <a:pPr marL="228600" indent="-228600" eaLnBrk="1" hangingPunct="1"/>
            <a:r>
              <a:rPr lang="en-US" altLang="en-US"/>
              <a:t>I will cover other safety and health items/issues that may be encountered in the laboratory, but covered by a different standard.  This may help you answer the question “what am I looking for in here?”</a:t>
            </a:r>
          </a:p>
          <a:p>
            <a:pPr marL="228600" indent="-228600" eaLnBrk="1" hangingPunct="1"/>
            <a:endParaRPr lang="en-US" altLang="en-US"/>
          </a:p>
          <a:p>
            <a:pPr marL="228600" indent="-228600" eaLnBrk="1" hangingPunct="1"/>
            <a:r>
              <a:rPr lang="en-US" altLang="en-US"/>
              <a:t>There are Appendices attached to your presentation package including a glove selection guide and resources, chemical incompatibility charts, example inspection checklist, and an expanded health standard chart.</a:t>
            </a:r>
          </a:p>
          <a:p>
            <a:pPr marL="228600" indent="-228600" eaLnBrk="1" hangingPunct="1"/>
            <a:endParaRPr lang="en-US" altLang="en-US"/>
          </a:p>
          <a:p>
            <a:pPr marL="228600" indent="-228600" eaLnBrk="1" hangingPunct="1"/>
            <a:r>
              <a:rPr lang="en-US" altLang="en-US"/>
              <a:t>If there is time, I have a really good 30 minute video that may help put some of this information into perspective.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EA6CD0D-E47F-1B8A-BCB8-0D53C4EBC0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8AE2E3E-093A-4EEB-994C-31A1B83F6851}"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70659" name="Rectangle 2">
            <a:extLst>
              <a:ext uri="{FF2B5EF4-FFF2-40B4-BE49-F238E27FC236}">
                <a16:creationId xmlns:a16="http://schemas.microsoft.com/office/drawing/2014/main" id="{590D2DBB-4A64-79B6-5417-2E2A20B6A924}"/>
              </a:ext>
            </a:extLst>
          </p:cNvPr>
          <p:cNvSpPr>
            <a:spLocks noChangeArrowheads="1" noTextEdit="1"/>
          </p:cNvSpPr>
          <p:nvPr>
            <p:ph type="sldImg"/>
          </p:nvPr>
        </p:nvSpPr>
        <p:spPr>
          <a:xfrm>
            <a:off x="1168400" y="692150"/>
            <a:ext cx="4621213" cy="3465513"/>
          </a:xfrm>
          <a:ln/>
        </p:spPr>
      </p:sp>
      <p:sp>
        <p:nvSpPr>
          <p:cNvPr id="70660" name="Rectangle 3">
            <a:extLst>
              <a:ext uri="{FF2B5EF4-FFF2-40B4-BE49-F238E27FC236}">
                <a16:creationId xmlns:a16="http://schemas.microsoft.com/office/drawing/2014/main" id="{C81D3280-F118-2D2B-616D-1FD19D799E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Laboratory ventilation is a key factor in controlling employee exposure to hazardous substances.  Ventilation is provided in two ways: </a:t>
            </a:r>
          </a:p>
          <a:p>
            <a:pPr marL="228600" indent="-228600" eaLnBrk="1" hangingPunct="1">
              <a:buFontTx/>
              <a:buAutoNum type="arabicParenR"/>
            </a:pPr>
            <a:r>
              <a:rPr lang="en-US" altLang="en-US"/>
              <a:t>Through the facility’s heating and air conditioning system</a:t>
            </a:r>
          </a:p>
          <a:p>
            <a:pPr marL="228600" indent="-228600" eaLnBrk="1" hangingPunct="1">
              <a:buFontTx/>
              <a:buAutoNum type="arabicParenR"/>
            </a:pPr>
            <a:r>
              <a:rPr lang="en-US" altLang="en-US"/>
              <a:t>And through fume hoods utilized in the laboratory</a:t>
            </a:r>
          </a:p>
          <a:p>
            <a:pPr marL="228600" indent="-228600" eaLnBrk="1" hangingPunct="1">
              <a:buFontTx/>
              <a:buAutoNum type="arabicParenR"/>
            </a:pPr>
            <a:endParaRPr lang="en-US" altLang="en-US"/>
          </a:p>
          <a:p>
            <a:pPr marL="228600" indent="-228600" eaLnBrk="1" hangingPunct="1"/>
            <a:r>
              <a:rPr lang="en-US" altLang="en-US"/>
              <a:t>* Fume hoods are not be used as a substitute for Biological Safety Cabinets (BSC) which are laminar flow hoods.  Or vice versa.</a:t>
            </a:r>
          </a:p>
          <a:p>
            <a:pPr marL="228600" indent="-228600"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2B23963-A5BC-5C33-1170-8A54A8426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5762A3-3B99-4B33-9686-E173F13C5674}"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72707" name="Rectangle 2">
            <a:extLst>
              <a:ext uri="{FF2B5EF4-FFF2-40B4-BE49-F238E27FC236}">
                <a16:creationId xmlns:a16="http://schemas.microsoft.com/office/drawing/2014/main" id="{D0A55735-1122-A4AB-2801-C4945F3FFA32}"/>
              </a:ext>
            </a:extLst>
          </p:cNvPr>
          <p:cNvSpPr>
            <a:spLocks noChangeArrowheads="1" noTextEdit="1"/>
          </p:cNvSpPr>
          <p:nvPr>
            <p:ph type="sldImg"/>
          </p:nvPr>
        </p:nvSpPr>
        <p:spPr>
          <a:xfrm>
            <a:off x="1168400" y="692150"/>
            <a:ext cx="4621213" cy="3465513"/>
          </a:xfrm>
          <a:ln/>
        </p:spPr>
      </p:sp>
      <p:sp>
        <p:nvSpPr>
          <p:cNvPr id="72708" name="Rectangle 3">
            <a:extLst>
              <a:ext uri="{FF2B5EF4-FFF2-40B4-BE49-F238E27FC236}">
                <a16:creationId xmlns:a16="http://schemas.microsoft.com/office/drawing/2014/main" id="{44C77865-12E9-ECE6-474F-C467A5B259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NIOSH was requested on several occasions to evaluate employee exposures to xylene, formaldehyde, chloroform, toluene, and methyl methacrylate in histology, cytology, and surgical pathology labs following employee complaints of respiratory and behavioral problems.  The investigations did show in some instances, a health hazard did exist.  Major contributors to the hazardous conditions included ineffective exhaust ventilation and poor work practices.</a:t>
            </a:r>
          </a:p>
          <a:p>
            <a:pPr eaLnBrk="1" hangingPunct="1"/>
            <a:endParaRPr lang="en-US" altLang="en-US"/>
          </a:p>
          <a:p>
            <a:pPr eaLnBrk="1" hangingPunct="1"/>
            <a:r>
              <a:rPr lang="en-US" altLang="en-US"/>
              <a:t>OSHA’s definition of a fume hood is a “device located in the laboratory which is enclosed on five sides with a movable sash or fixed particle enclosure on the remaining side;  constructed and maintained to draw air from the laboratory and to prevent or minimize the escape of air contaminants into the lab; and allows chemical manipulations to be conducted in the enclosure without insertion of any portion of the employee’s body other than hands and arms.</a:t>
            </a:r>
          </a:p>
          <a:p>
            <a:pPr eaLnBrk="1" hangingPunct="1"/>
            <a:endParaRPr lang="en-US" altLang="en-US"/>
          </a:p>
          <a:p>
            <a:pPr eaLnBrk="1" hangingPunct="1"/>
            <a:r>
              <a:rPr lang="en-US" altLang="en-US"/>
              <a:t>Fume hoods are used for the safe handling of noxious, corrosive, or volatile chemicals.  They reduce worker exposure to chemical vapors, gases, fumes and dusts generated in the laboratory and reduces the possibility of fire and explosion hazards inherent in chemical research and development.</a:t>
            </a:r>
          </a:p>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A7D9C8E-A3C7-B56F-95B4-0CA41766BC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80BD3FC-1843-4759-AF28-8AB1D126B8BF}"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74755" name="Rectangle 2">
            <a:extLst>
              <a:ext uri="{FF2B5EF4-FFF2-40B4-BE49-F238E27FC236}">
                <a16:creationId xmlns:a16="http://schemas.microsoft.com/office/drawing/2014/main" id="{614F792B-FF89-5928-526E-1059018C23A7}"/>
              </a:ext>
            </a:extLst>
          </p:cNvPr>
          <p:cNvSpPr>
            <a:spLocks noChangeArrowheads="1" noTextEdit="1"/>
          </p:cNvSpPr>
          <p:nvPr>
            <p:ph type="sldImg"/>
          </p:nvPr>
        </p:nvSpPr>
        <p:spPr>
          <a:xfrm>
            <a:off x="1168400" y="692150"/>
            <a:ext cx="4621213" cy="3465513"/>
          </a:xfrm>
          <a:ln/>
        </p:spPr>
      </p:sp>
      <p:sp>
        <p:nvSpPr>
          <p:cNvPr id="74756" name="Rectangle 3">
            <a:extLst>
              <a:ext uri="{FF2B5EF4-FFF2-40B4-BE49-F238E27FC236}">
                <a16:creationId xmlns:a16="http://schemas.microsoft.com/office/drawing/2014/main" id="{1919395A-2559-B93E-C90D-FE22ABAF88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a:t>When large obstructions are placed in the hood, the air flow is disrupted.  This creates a dead air space in front of the obstruction and may create eddy currents sending chemical vapors out of the hood into the breathing zone  of an employee.</a:t>
            </a:r>
          </a:p>
          <a:p>
            <a:pPr marL="228600" indent="-228600" eaLnBrk="1" hangingPunct="1">
              <a:buFontTx/>
              <a:buAutoNum type="arabicPeriod"/>
            </a:pPr>
            <a:r>
              <a:rPr lang="en-US" altLang="en-US"/>
              <a:t> Lowering the sash will increase the air velocity and offer greater protection from toxic fumes.  Normally the sash opening should be less than 18”, and marked.  This will help to keep the air flow within the minimum acceptable levels established for that hood.</a:t>
            </a:r>
          </a:p>
          <a:p>
            <a:pPr marL="228600" indent="-228600" eaLnBrk="1" hangingPunct="1">
              <a:buFontTx/>
              <a:buAutoNum type="arabicPeriod"/>
            </a:pPr>
            <a:r>
              <a:rPr lang="en-US" altLang="en-US"/>
              <a:t> Placing equipment no less than six inches in the hood will also reduce the possibility of fumes escaping into the laboratory.</a:t>
            </a:r>
          </a:p>
          <a:p>
            <a:pPr marL="228600" indent="-228600" eaLnBrk="1" hangingPunct="1">
              <a:buFontTx/>
              <a:buAutoNum type="arabicPeriod"/>
            </a:pPr>
            <a:endParaRPr lang="en-US" altLang="en-US"/>
          </a:p>
          <a:p>
            <a:pPr marL="228600" indent="-228600" eaLnBrk="1" hangingPunct="1">
              <a:buFontTx/>
              <a:buChar char="•"/>
            </a:pPr>
            <a:r>
              <a:rPr lang="en-US" altLang="en-US"/>
              <a:t>Hoods should not be installed beside doors.  The current from opening and closing doors can disturb the flow and create eddies.  </a:t>
            </a:r>
          </a:p>
          <a:p>
            <a:pPr marL="228600" indent="-228600"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B181D183-CCEC-5F1E-1E37-47BA54414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2A4D28-156E-42A0-A2E8-706DAD38A205}"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76803" name="Rectangle 2">
            <a:extLst>
              <a:ext uri="{FF2B5EF4-FFF2-40B4-BE49-F238E27FC236}">
                <a16:creationId xmlns:a16="http://schemas.microsoft.com/office/drawing/2014/main" id="{0E69A823-AB5D-24C1-8C8A-253FA7922E2B}"/>
              </a:ext>
            </a:extLst>
          </p:cNvPr>
          <p:cNvSpPr>
            <a:spLocks noChangeArrowheads="1" noTextEdit="1"/>
          </p:cNvSpPr>
          <p:nvPr>
            <p:ph type="sldImg"/>
          </p:nvPr>
        </p:nvSpPr>
        <p:spPr>
          <a:xfrm>
            <a:off x="1168400" y="692150"/>
            <a:ext cx="4621213" cy="3465513"/>
          </a:xfrm>
          <a:ln/>
        </p:spPr>
      </p:sp>
      <p:sp>
        <p:nvSpPr>
          <p:cNvPr id="76804" name="Rectangle 3">
            <a:extLst>
              <a:ext uri="{FF2B5EF4-FFF2-40B4-BE49-F238E27FC236}">
                <a16:creationId xmlns:a16="http://schemas.microsoft.com/office/drawing/2014/main" id="{EA68DEB9-AF02-A6FD-A558-F982DB93E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Perchloric acid</a:t>
            </a:r>
            <a:r>
              <a:rPr lang="en-US" altLang="en-US"/>
              <a:t> forms highly explosive and unstable compounds with many combustible materials and even with metals.  Wood or asphalt tile on which perchloric acid has been spilled may spontaneously ignite.  </a:t>
            </a:r>
          </a:p>
          <a:p>
            <a:pPr eaLnBrk="1" hangingPunct="1">
              <a:buFontTx/>
              <a:buChar char="•"/>
            </a:pPr>
            <a:r>
              <a:rPr lang="en-US" altLang="en-US"/>
              <a:t>Perchloric acid should be used with extreme caution and only in a fume hood specifically designed for this use.</a:t>
            </a:r>
          </a:p>
          <a:p>
            <a:pPr eaLnBrk="1" hangingPunct="1">
              <a:buFontTx/>
              <a:buChar char="•"/>
            </a:pPr>
            <a:r>
              <a:rPr lang="en-US" altLang="en-US"/>
              <a:t>Perchloric acid and sulfuric acid, when mixed, produce anhydrous perchloric acid which will ignite any organic material (like wood) and /or explode spontaneously.</a:t>
            </a:r>
          </a:p>
          <a:p>
            <a:pPr eaLnBrk="1" hangingPunct="1"/>
            <a:endParaRPr lang="en-US" altLang="en-US"/>
          </a:p>
          <a:p>
            <a:pPr eaLnBrk="1" hangingPunct="1"/>
            <a:r>
              <a:rPr lang="en-US" altLang="en-US"/>
              <a:t>All perchlorates should be considered as very explosive, especially on contact with organic materials.  They are extremely shock sensitive.</a:t>
            </a:r>
          </a:p>
          <a:p>
            <a:pPr eaLnBrk="1" hangingPunct="1"/>
            <a:endParaRPr lang="en-US" altLang="en-US"/>
          </a:p>
          <a:p>
            <a:pPr eaLnBrk="1" hangingPunct="1"/>
            <a:r>
              <a:rPr lang="en-US" altLang="en-US"/>
              <a:t>Explosive crystals may form in perchloric acid bottles stored over long periods. For this reason, bottles should not be store for more than one year.</a:t>
            </a:r>
          </a:p>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0B5E3CC-D9BC-8BE0-5369-E481DC3CA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D17FA04-079A-4A5D-A47B-7CE8C1B8EB16}"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78851" name="Rectangle 2">
            <a:extLst>
              <a:ext uri="{FF2B5EF4-FFF2-40B4-BE49-F238E27FC236}">
                <a16:creationId xmlns:a16="http://schemas.microsoft.com/office/drawing/2014/main" id="{E225DE22-C45C-D85C-96D7-D7D06222C299}"/>
              </a:ext>
            </a:extLst>
          </p:cNvPr>
          <p:cNvSpPr>
            <a:spLocks noChangeArrowheads="1" noTextEdit="1"/>
          </p:cNvSpPr>
          <p:nvPr>
            <p:ph type="sldImg"/>
          </p:nvPr>
        </p:nvSpPr>
        <p:spPr>
          <a:xfrm>
            <a:off x="1168400" y="692150"/>
            <a:ext cx="4621213" cy="3465513"/>
          </a:xfrm>
          <a:ln/>
        </p:spPr>
      </p:sp>
      <p:sp>
        <p:nvSpPr>
          <p:cNvPr id="78852" name="Rectangle 3">
            <a:extLst>
              <a:ext uri="{FF2B5EF4-FFF2-40B4-BE49-F238E27FC236}">
                <a16:creationId xmlns:a16="http://schemas.microsoft.com/office/drawing/2014/main" id="{82E15EA0-D344-81EC-1EAD-076688D05B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Moving compressed gas cylinders can be awkward (trust me, I know from experience in HazMat).  There are several different types of carts designed to move different types/size cylinders.</a:t>
            </a:r>
          </a:p>
          <a:p>
            <a:pPr eaLnBrk="1" hangingPunct="1"/>
            <a:endParaRPr lang="en-US" altLang="en-US"/>
          </a:p>
          <a:p>
            <a:pPr eaLnBrk="1" hangingPunct="1"/>
            <a:r>
              <a:rPr lang="en-US" altLang="en-US"/>
              <a:t>Two people should move the liquid nitrogen dewars (they are very bulky and heavy).</a:t>
            </a:r>
          </a:p>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64549F5-FE53-180F-ADEA-6487215791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06D8C5-0DD9-412C-8129-EE3069C1ADF2}"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80899" name="Rectangle 2">
            <a:extLst>
              <a:ext uri="{FF2B5EF4-FFF2-40B4-BE49-F238E27FC236}">
                <a16:creationId xmlns:a16="http://schemas.microsoft.com/office/drawing/2014/main" id="{93AC258D-2EC5-05F3-E6A0-0E118ADECD22}"/>
              </a:ext>
            </a:extLst>
          </p:cNvPr>
          <p:cNvSpPr>
            <a:spLocks noChangeArrowheads="1" noTextEdit="1"/>
          </p:cNvSpPr>
          <p:nvPr>
            <p:ph type="sldImg"/>
          </p:nvPr>
        </p:nvSpPr>
        <p:spPr>
          <a:xfrm>
            <a:off x="1168400" y="692150"/>
            <a:ext cx="4621213" cy="3465513"/>
          </a:xfrm>
          <a:ln/>
        </p:spPr>
      </p:sp>
      <p:sp>
        <p:nvSpPr>
          <p:cNvPr id="80900" name="Rectangle 3">
            <a:extLst>
              <a:ext uri="{FF2B5EF4-FFF2-40B4-BE49-F238E27FC236}">
                <a16:creationId xmlns:a16="http://schemas.microsoft.com/office/drawing/2014/main" id="{2C1E8877-6A38-54BE-F279-F7009DB0A6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Never transport open containers of chemicals through the hallways, stairs or in the elevator.  All chemicals should be transported in rubber buckets, solvent jug carriers, pails, chemical transport carts (with special dividers to hold glass bottles), or some type of secondary containment device.</a:t>
            </a:r>
          </a:p>
          <a:p>
            <a:pPr eaLnBrk="1" hangingPunct="1"/>
            <a:r>
              <a:rPr lang="en-US" altLang="en-US"/>
              <a:t>This is for containment of the chemical, should the original container be broken.</a:t>
            </a:r>
          </a:p>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4DBD700-1B42-847B-F368-80B53E73E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F100CD-2674-43A3-BBFA-9B8A3C828EF5}"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82947" name="Rectangle 2">
            <a:extLst>
              <a:ext uri="{FF2B5EF4-FFF2-40B4-BE49-F238E27FC236}">
                <a16:creationId xmlns:a16="http://schemas.microsoft.com/office/drawing/2014/main" id="{A5A4451D-6908-993D-5B0E-4BEB9CF10ABF}"/>
              </a:ext>
            </a:extLst>
          </p:cNvPr>
          <p:cNvSpPr>
            <a:spLocks noChangeArrowheads="1" noTextEdit="1"/>
          </p:cNvSpPr>
          <p:nvPr>
            <p:ph type="sldImg"/>
          </p:nvPr>
        </p:nvSpPr>
        <p:spPr>
          <a:xfrm>
            <a:off x="1168400" y="692150"/>
            <a:ext cx="4621213" cy="3465513"/>
          </a:xfrm>
          <a:ln/>
        </p:spPr>
      </p:sp>
      <p:sp>
        <p:nvSpPr>
          <p:cNvPr id="82948" name="Rectangle 3">
            <a:extLst>
              <a:ext uri="{FF2B5EF4-FFF2-40B4-BE49-F238E27FC236}">
                <a16:creationId xmlns:a16="http://schemas.microsoft.com/office/drawing/2014/main" id="{D3FBAC14-FCF6-4376-E7E8-F8C3156176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Flammable liquids should be stored in approved Safety Storage Cabinets.  </a:t>
            </a:r>
          </a:p>
          <a:p>
            <a:pPr eaLnBrk="1" hangingPunct="1"/>
            <a:endParaRPr lang="en-US" altLang="en-US"/>
          </a:p>
          <a:p>
            <a:pPr eaLnBrk="1" hangingPunct="1"/>
            <a:r>
              <a:rPr lang="en-US" altLang="en-US"/>
              <a:t>They should never be stored with oxidizing agents, ex. Nitric, perchloric and sulfuric acids.</a:t>
            </a:r>
          </a:p>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58668E4-6FD2-09F2-39F1-3C702906B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F0CBD29-E7FF-4097-84D0-3384AA7E7CE6}"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84995" name="Rectangle 2">
            <a:extLst>
              <a:ext uri="{FF2B5EF4-FFF2-40B4-BE49-F238E27FC236}">
                <a16:creationId xmlns:a16="http://schemas.microsoft.com/office/drawing/2014/main" id="{76063516-24BB-D3BB-E191-3D94948D6F10}"/>
              </a:ext>
            </a:extLst>
          </p:cNvPr>
          <p:cNvSpPr>
            <a:spLocks noChangeArrowheads="1" noTextEdit="1"/>
          </p:cNvSpPr>
          <p:nvPr>
            <p:ph type="sldImg"/>
          </p:nvPr>
        </p:nvSpPr>
        <p:spPr>
          <a:xfrm>
            <a:off x="1168400" y="692150"/>
            <a:ext cx="4621213" cy="3465513"/>
          </a:xfrm>
          <a:ln/>
        </p:spPr>
      </p:sp>
      <p:sp>
        <p:nvSpPr>
          <p:cNvPr id="84996" name="Rectangle 3">
            <a:extLst>
              <a:ext uri="{FF2B5EF4-FFF2-40B4-BE49-F238E27FC236}">
                <a16:creationId xmlns:a16="http://schemas.microsoft.com/office/drawing/2014/main" id="{4B55E04C-DC72-88B0-4969-8F5AE2DB2C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Safety cans should be used whenever possible, but should not be subjected to extreme changes in temperature or pressure.</a:t>
            </a:r>
          </a:p>
          <a:p>
            <a:pPr marL="228600" indent="-228600" eaLnBrk="1" hangingPunct="1"/>
            <a:r>
              <a:rPr lang="en-US" altLang="en-US"/>
              <a:t>Safety cans should have spring loaded caps with:</a:t>
            </a:r>
          </a:p>
          <a:p>
            <a:pPr marL="228600" indent="-228600" eaLnBrk="1" hangingPunct="1">
              <a:buFontTx/>
              <a:buAutoNum type="arabicParenR"/>
            </a:pPr>
            <a:r>
              <a:rPr lang="en-US" altLang="en-US"/>
              <a:t>Pressure relief valve (allows the release of flammable vapors, which can accumulate—so beware);</a:t>
            </a:r>
          </a:p>
          <a:p>
            <a:pPr marL="228600" indent="-228600" eaLnBrk="1" hangingPunct="1">
              <a:buFontTx/>
              <a:buAutoNum type="arabicParenR"/>
            </a:pPr>
            <a:r>
              <a:rPr lang="en-US" altLang="en-US"/>
              <a:t>A mechanism to prevent leakage or spillage if the can is dropped;</a:t>
            </a:r>
          </a:p>
          <a:p>
            <a:pPr marL="228600" indent="-228600" eaLnBrk="1" hangingPunct="1">
              <a:buFontTx/>
              <a:buAutoNum type="arabicParenR"/>
            </a:pPr>
            <a:r>
              <a:rPr lang="en-US" altLang="en-US"/>
              <a:t>A mechanism to minimize vapor escape;</a:t>
            </a:r>
          </a:p>
          <a:p>
            <a:pPr marL="228600" indent="-228600" eaLnBrk="1" hangingPunct="1">
              <a:buFontTx/>
              <a:buAutoNum type="arabicParenR"/>
            </a:pPr>
            <a:r>
              <a:rPr lang="en-US" altLang="en-US"/>
              <a:t>A flame arrestor to prevent fire from entering a safety can; and</a:t>
            </a:r>
          </a:p>
          <a:p>
            <a:pPr marL="228600" indent="-228600" eaLnBrk="1" hangingPunct="1">
              <a:buFontTx/>
              <a:buAutoNum type="arabicParenR"/>
            </a:pPr>
            <a:r>
              <a:rPr lang="en-US" altLang="en-US"/>
              <a:t>“ “ to smother a fire inside the safety can.</a:t>
            </a:r>
          </a:p>
          <a:p>
            <a:pPr marL="228600" indent="-228600"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763F04F-AFF6-FDAF-9846-D0C28DEA9B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169B37-F258-4A6C-A6BB-C992648BFCF1}"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89091" name="Rectangle 2">
            <a:extLst>
              <a:ext uri="{FF2B5EF4-FFF2-40B4-BE49-F238E27FC236}">
                <a16:creationId xmlns:a16="http://schemas.microsoft.com/office/drawing/2014/main" id="{7A2C0CA0-A27D-46A8-B2F1-6E9E9064A6C0}"/>
              </a:ext>
            </a:extLst>
          </p:cNvPr>
          <p:cNvSpPr>
            <a:spLocks noChangeArrowheads="1" noTextEdit="1"/>
          </p:cNvSpPr>
          <p:nvPr>
            <p:ph type="sldImg"/>
          </p:nvPr>
        </p:nvSpPr>
        <p:spPr>
          <a:xfrm>
            <a:off x="1168400" y="692150"/>
            <a:ext cx="4621213" cy="3465513"/>
          </a:xfrm>
          <a:ln/>
        </p:spPr>
      </p:sp>
      <p:sp>
        <p:nvSpPr>
          <p:cNvPr id="89092" name="Rectangle 3">
            <a:extLst>
              <a:ext uri="{FF2B5EF4-FFF2-40B4-BE49-F238E27FC236}">
                <a16:creationId xmlns:a16="http://schemas.microsoft.com/office/drawing/2014/main" id="{65B2C326-DA81-9FB3-1CC8-6573457BE4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Various uses of sharps in labs…in analysis (GC’s and in liquid chromatography)…Think of or mention the use of CS2 (acts on central nervous system and has been implicated in some abortions).</a:t>
            </a:r>
          </a:p>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C3A9640-5377-6CF7-4096-4B564CD038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BD7834-511C-48CA-B2EE-3AF1EA2DA96E}"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94211" name="Rectangle 2">
            <a:extLst>
              <a:ext uri="{FF2B5EF4-FFF2-40B4-BE49-F238E27FC236}">
                <a16:creationId xmlns:a16="http://schemas.microsoft.com/office/drawing/2014/main" id="{2D434074-7C22-37B4-084A-1B7A0F40C5F3}"/>
              </a:ext>
            </a:extLst>
          </p:cNvPr>
          <p:cNvSpPr>
            <a:spLocks noChangeArrowheads="1" noTextEdit="1"/>
          </p:cNvSpPr>
          <p:nvPr>
            <p:ph type="sldImg"/>
          </p:nvPr>
        </p:nvSpPr>
        <p:spPr>
          <a:xfrm>
            <a:off x="1168400" y="692150"/>
            <a:ext cx="4621213" cy="3465513"/>
          </a:xfrm>
          <a:ln/>
        </p:spPr>
      </p:sp>
      <p:sp>
        <p:nvSpPr>
          <p:cNvPr id="94212" name="Rectangle 3">
            <a:extLst>
              <a:ext uri="{FF2B5EF4-FFF2-40B4-BE49-F238E27FC236}">
                <a16:creationId xmlns:a16="http://schemas.microsoft.com/office/drawing/2014/main" id="{C7699DE0-1C1B-3BB1-EBA6-E2F41FF626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Skin contact is a very common route of chemical exposure.  Usually, skin contact with chemicals will cause only local irritation or damage.  Occasionally, however, skin contact with a chemical can be deadly.</a:t>
            </a:r>
          </a:p>
          <a:p>
            <a:pPr eaLnBrk="1" hangingPunct="1"/>
            <a:endParaRPr lang="en-US" altLang="en-US"/>
          </a:p>
          <a:p>
            <a:pPr eaLnBrk="1" hangingPunct="1"/>
            <a:r>
              <a:rPr lang="en-US" altLang="en-US"/>
              <a:t>Karen Wetterhahn, professor of chemistry at Dartmouth University, died at the age of 48 in 1997 from exposure to dimethylmercury.  She had worked with this organo-metallic compound for years.  However, she was wearing gloves that were not resistant to the chemical.  One day, while preparing the mercury NMR standard, she spilled “one to several drops” of the dimethylmercury on the back of her gloved hand.  The compound permeated the latex gloves she was wearing and was absorbed through her skin into the bloodstream.  She said she had removed the glove promptly and did not think any more about the incident, and as a result, no medical monitoring or other follow-up was done.  Mercury attacks the central nervous system well before the victim shows symptoms.  It wasn’t until five months later that she began losing her balance and having trouble speaking.  Tests showed that she had 80 times the lethal dose of mercury in her blood.  Despite aggressive chelation treatment, Karen Wetterhahn went into a coma and died 10 months after exposure.</a:t>
            </a:r>
          </a:p>
          <a:p>
            <a:pPr eaLnBrk="1" hangingPunct="1"/>
            <a:endParaRPr lang="en-US" altLang="en-US"/>
          </a:p>
          <a:p>
            <a:pPr eaLnBrk="1" hangingPunct="1"/>
            <a:r>
              <a:rPr lang="en-US" altLang="en-US"/>
              <a:t>She was wearing disposable latex gloves.</a:t>
            </a:r>
          </a:p>
          <a:p>
            <a:pPr eaLnBrk="1" hangingPunct="1"/>
            <a:r>
              <a:rPr lang="en-US" altLang="en-US"/>
              <a:t>Dimethylmercury is a rare compound, which can pass quickly through latex gloves, and usually without damaging them.  It looks like water, but is three times as dense.  The compound is attracted to the oil in human skin and is readily absorbed by the body.</a:t>
            </a:r>
          </a:p>
          <a:p>
            <a:pPr eaLnBrk="1" hangingPunct="1"/>
            <a:r>
              <a:rPr lang="en-US" altLang="en-US"/>
              <a:t>Subsequent tests show that this compound permeates latex, PVC, and neoprene almost instantaneously (dimethylmercury migrates through plastics and rubber).</a:t>
            </a:r>
          </a:p>
          <a:p>
            <a:pPr eaLnBrk="1" hangingPunct="1"/>
            <a:endParaRPr lang="en-US" altLang="en-US"/>
          </a:p>
          <a:p>
            <a:pPr eaLnBrk="1" hangingPunct="1"/>
            <a:r>
              <a:rPr lang="en-US" altLang="en-US"/>
              <a:t>Lessons learned:  </a:t>
            </a:r>
          </a:p>
          <a:p>
            <a:pPr eaLnBrk="1" hangingPunct="1"/>
            <a:r>
              <a:rPr lang="en-US" altLang="en-US"/>
              <a:t>SOP’s</a:t>
            </a:r>
          </a:p>
          <a:p>
            <a:pPr eaLnBrk="1" hangingPunct="1"/>
            <a:r>
              <a:rPr lang="en-US" altLang="en-US"/>
              <a:t>PPE selection</a:t>
            </a:r>
          </a:p>
          <a:p>
            <a:pPr eaLnBrk="1" hangingPunct="1"/>
            <a:r>
              <a:rPr lang="en-US" altLang="en-US"/>
              <a:t>Hygiene practices</a:t>
            </a:r>
          </a:p>
          <a:p>
            <a:pPr eaLnBrk="1" hangingPunct="1"/>
            <a:r>
              <a:rPr lang="en-US" altLang="en-US"/>
              <a:t>Training in hazards (inc. MSDS **but remember MSDS may not provide adequate guidance on glove selection)</a:t>
            </a:r>
          </a:p>
          <a:p>
            <a:pPr eaLnBrk="1" hangingPunct="1"/>
            <a:r>
              <a:rPr lang="en-US" altLang="en-US"/>
              <a:t>Emergency Procedures/Equipment/spill response (cmpd has high vapor pressure)</a:t>
            </a:r>
          </a:p>
          <a:p>
            <a:pPr eaLnBrk="1" hangingPunct="1"/>
            <a:r>
              <a:rPr lang="en-US" altLang="en-US"/>
              <a:t>Medical exams/consultation/surveillance</a:t>
            </a:r>
          </a:p>
          <a:p>
            <a:pPr eaLnBrk="1" hangingPunct="1"/>
            <a:r>
              <a:rPr lang="en-US" altLang="en-US"/>
              <a:t>Selection criteria for chemicals with a high degree of acute toxicity, substitution?</a:t>
            </a:r>
          </a:p>
          <a:p>
            <a:pPr eaLnBrk="1" hangingPunct="1"/>
            <a:endParaRPr lang="en-US" altLang="en-US"/>
          </a:p>
          <a:p>
            <a:pPr eaLnBrk="1" hangingPunct="1"/>
            <a:r>
              <a:rPr lang="en-US" altLang="en-US"/>
              <a:t>“This tragedy highlights the need for research laboratories to develop a protective chemical hygiene plan which includes adequate guidance on the appropriate selection of PPE and engineering controls.  </a:t>
            </a:r>
          </a:p>
          <a:p>
            <a:pPr eaLnBrk="1" hangingPunct="1"/>
            <a:r>
              <a:rPr lang="en-US" altLang="en-US"/>
              <a:t>**Highly placed or very well qualified researchers should not be assumed to have adequate health and safety information.  Research facilities should recognize that the nature of their work leads to diverse and often severe health hazards, and occupational health and safety must be proportionately pro-active.”  -- The directorate of technical support.</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9FAC46E-C924-F683-FC22-AFBB0F9E4EE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3C6ACB14-9C9B-58CD-7605-C63C054DA1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Where this section applies, it shall supersede, for laboratories, the requirements of all other OSHA health standards in 29 CFR part 1910, subpart Z, except as follows:</a:t>
            </a:r>
            <a:r>
              <a:rPr lang="en-US" altLang="en-US" b="1"/>
              <a:t>1910.1450(a)(2)(i)</a:t>
            </a:r>
            <a:r>
              <a:rPr lang="en-US" altLang="en-US"/>
              <a:t> For any OSHA health standard, only the requirement to limit employee exposure to the specific permissible exposure limit shall apply for laboratories, unless that particular standard states otherwise or unless the conditions of paragraph (a)(2)(iii) of this section apply.</a:t>
            </a:r>
            <a:r>
              <a:rPr lang="en-US" altLang="en-US" b="1"/>
              <a:t>1910.1450(a)(2)(ii)</a:t>
            </a:r>
            <a:r>
              <a:rPr lang="en-US" altLang="en-US"/>
              <a:t> Prohibition of eye and skin contact where specified by any OSHA health standard shall be observed.</a:t>
            </a:r>
            <a:r>
              <a:rPr lang="en-US" altLang="en-US" b="1"/>
              <a:t>1910.1450(a)(2)(iii)</a:t>
            </a:r>
            <a:r>
              <a:rPr lang="en-US" altLang="en-US"/>
              <a:t> Where the action level (or in the absence of an action level, the permissible exposure limit) is routinely exceeded for an OSHA regulated substance with exposure monitoring and medical surveillance requirements paragraphs (d) and (g)(1)(ii) of this section shall apply.</a:t>
            </a:r>
          </a:p>
          <a:p>
            <a:endParaRPr lang="en-US" altLang="en-US"/>
          </a:p>
          <a:p>
            <a:r>
              <a:rPr lang="en-US" altLang="en-US"/>
              <a:t>MS Clip Art</a:t>
            </a:r>
          </a:p>
          <a:p>
            <a:pPr eaLnBrk="1" hangingPunct="1"/>
            <a:endParaRPr lang="en-US" altLang="en-US"/>
          </a:p>
        </p:txBody>
      </p:sp>
      <p:sp>
        <p:nvSpPr>
          <p:cNvPr id="12292" name="Slide Number Placeholder 3">
            <a:extLst>
              <a:ext uri="{FF2B5EF4-FFF2-40B4-BE49-F238E27FC236}">
                <a16:creationId xmlns:a16="http://schemas.microsoft.com/office/drawing/2014/main" id="{936718C6-3686-7FAB-B7F6-92244D674D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2430F28-41D7-4DA4-B91D-AAFFAE4342F9}"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240D082-D91B-F4D2-65DB-0245BC54C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BA0F1F-257D-4B78-85E8-B9818FE1452F}"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96259" name="Rectangle 2">
            <a:extLst>
              <a:ext uri="{FF2B5EF4-FFF2-40B4-BE49-F238E27FC236}">
                <a16:creationId xmlns:a16="http://schemas.microsoft.com/office/drawing/2014/main" id="{8577D0E1-76FE-2B4E-D565-E577614EBDBA}"/>
              </a:ext>
            </a:extLst>
          </p:cNvPr>
          <p:cNvSpPr>
            <a:spLocks noChangeArrowheads="1" noTextEdit="1"/>
          </p:cNvSpPr>
          <p:nvPr>
            <p:ph type="sldImg"/>
          </p:nvPr>
        </p:nvSpPr>
        <p:spPr>
          <a:xfrm>
            <a:off x="1168400" y="692150"/>
            <a:ext cx="4621213" cy="3465513"/>
          </a:xfrm>
          <a:ln/>
        </p:spPr>
      </p:sp>
      <p:sp>
        <p:nvSpPr>
          <p:cNvPr id="96260" name="Rectangle 3">
            <a:extLst>
              <a:ext uri="{FF2B5EF4-FFF2-40B4-BE49-F238E27FC236}">
                <a16:creationId xmlns:a16="http://schemas.microsoft.com/office/drawing/2014/main" id="{5AD1ABAC-8981-82C9-F86A-7EA300477E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Our hands are the body parts most likely to be exposed to chemical contact under normal situations.  Even though careful technique may help an employee avoid direct contact with a chemical; the potential for exposure still demands the use of protective gloves.</a:t>
            </a:r>
          </a:p>
          <a:p>
            <a:pPr eaLnBrk="1" hangingPunct="1"/>
            <a:endParaRPr lang="en-US" altLang="en-US"/>
          </a:p>
          <a:p>
            <a:pPr eaLnBrk="1" hangingPunct="1"/>
            <a:r>
              <a:rPr lang="en-US" altLang="en-US"/>
              <a:t>1.  There is no such thing as an impermeable glove.  All chemicals will permeate through all glove materials.  Gloves are considered protective if the permeation rate is slow enough that the chemical does not break through to the inside.</a:t>
            </a:r>
          </a:p>
          <a:p>
            <a:pPr eaLnBrk="1" hangingPunct="1"/>
            <a:endParaRPr lang="en-US" altLang="en-US"/>
          </a:p>
          <a:p>
            <a:pPr eaLnBrk="1" hangingPunct="1"/>
            <a:endParaRPr lang="en-US" altLang="en-US"/>
          </a:p>
          <a:p>
            <a:pPr eaLnBrk="1" hangingPunct="1"/>
            <a:endParaRPr lang="en-US" altLang="en-US"/>
          </a:p>
          <a:p>
            <a:pPr eaLnBrk="1" hangingPunct="1"/>
            <a:r>
              <a:rPr lang="en-US" altLang="en-US"/>
              <a:t>The objective in choosing a glove should be to seek a low permeation rate and a high breakthrough time, keep in mind:</a:t>
            </a:r>
          </a:p>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5EBCDE9-30A1-B3D4-2B52-1B5812C476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A7F7ED-C8EB-4353-A69C-833563034BC1}"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98307" name="Rectangle 2">
            <a:extLst>
              <a:ext uri="{FF2B5EF4-FFF2-40B4-BE49-F238E27FC236}">
                <a16:creationId xmlns:a16="http://schemas.microsoft.com/office/drawing/2014/main" id="{516919BE-9DD2-DB26-623E-4CEACB9753D4}"/>
              </a:ext>
            </a:extLst>
          </p:cNvPr>
          <p:cNvSpPr>
            <a:spLocks noChangeArrowheads="1" noTextEdit="1"/>
          </p:cNvSpPr>
          <p:nvPr>
            <p:ph type="sldImg"/>
          </p:nvPr>
        </p:nvSpPr>
        <p:spPr>
          <a:xfrm>
            <a:off x="1168400" y="692150"/>
            <a:ext cx="4621213" cy="3465513"/>
          </a:xfrm>
          <a:ln/>
        </p:spPr>
      </p:sp>
      <p:sp>
        <p:nvSpPr>
          <p:cNvPr id="98308" name="Rectangle 3">
            <a:extLst>
              <a:ext uri="{FF2B5EF4-FFF2-40B4-BE49-F238E27FC236}">
                <a16:creationId xmlns:a16="http://schemas.microsoft.com/office/drawing/2014/main" id="{F52A5D8A-1E5B-5FC8-BF45-8CC3D1FE44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a:t>Permeation rates increase and breakthrough times decrease with increasing temperatures.  You need greater protection if your chemical processes involve heat.</a:t>
            </a:r>
          </a:p>
          <a:p>
            <a:pPr marL="228600" indent="-228600" eaLnBrk="1" hangingPunct="1">
              <a:buFontTx/>
              <a:buAutoNum type="arabicPeriod"/>
            </a:pPr>
            <a:endParaRPr lang="en-US" altLang="en-US"/>
          </a:p>
          <a:p>
            <a:pPr marL="228600" indent="-228600" eaLnBrk="1" hangingPunct="1">
              <a:buFontTx/>
              <a:buAutoNum type="arabicPeriod"/>
            </a:pPr>
            <a:r>
              <a:rPr lang="en-US" altLang="en-US"/>
              <a:t>Thickness – Permeation is inversely proportional to thickness.  Breakthrough time is directly proportional to the square of the thickness.  Double gloving can quadruple the duration of protection.</a:t>
            </a:r>
          </a:p>
          <a:p>
            <a:pPr marL="228600" indent="-228600" eaLnBrk="1" hangingPunct="1">
              <a:buFontTx/>
              <a:buAutoNum type="arabicPeriod"/>
            </a:pPr>
            <a:endParaRPr lang="en-US" altLang="en-US"/>
          </a:p>
          <a:p>
            <a:pPr marL="228600" indent="-228600" eaLnBrk="1" hangingPunct="1">
              <a:buFontTx/>
              <a:buAutoNum type="arabicPeriod"/>
            </a:pPr>
            <a:r>
              <a:rPr lang="en-US" altLang="en-US"/>
              <a:t>Solubility – Permeation is a direct function of the solubility of the chemical in the glove material.  </a:t>
            </a:r>
          </a:p>
          <a:p>
            <a:pPr marL="228600" indent="-228600"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8AD87029-8BB8-CBBE-CAB0-71C104157F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5BB3F8-6999-46BA-8059-8DD85F2654A9}"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100355" name="Rectangle 2">
            <a:extLst>
              <a:ext uri="{FF2B5EF4-FFF2-40B4-BE49-F238E27FC236}">
                <a16:creationId xmlns:a16="http://schemas.microsoft.com/office/drawing/2014/main" id="{7E35BD22-D3B8-9AE9-008F-9F37B7EFA8DE}"/>
              </a:ext>
            </a:extLst>
          </p:cNvPr>
          <p:cNvSpPr>
            <a:spLocks noChangeArrowheads="1" noTextEdit="1"/>
          </p:cNvSpPr>
          <p:nvPr>
            <p:ph type="sldImg"/>
          </p:nvPr>
        </p:nvSpPr>
        <p:spPr>
          <a:xfrm>
            <a:off x="1168400" y="692150"/>
            <a:ext cx="4621213" cy="3465513"/>
          </a:xfrm>
          <a:ln/>
        </p:spPr>
      </p:sp>
      <p:sp>
        <p:nvSpPr>
          <p:cNvPr id="100356" name="Rectangle 3">
            <a:extLst>
              <a:ext uri="{FF2B5EF4-FFF2-40B4-BE49-F238E27FC236}">
                <a16:creationId xmlns:a16="http://schemas.microsoft.com/office/drawing/2014/main" id="{D8EF9E42-8180-9DCA-5047-91B6D78A79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Many other factors must be considered when selecting the glove that best suits the task.  Some of these factors include:</a:t>
            </a:r>
          </a:p>
          <a:p>
            <a:pPr marL="228600" indent="-228600" eaLnBrk="1" hangingPunct="1">
              <a:buFontTx/>
              <a:buAutoNum type="arabicPeriod"/>
            </a:pPr>
            <a:r>
              <a:rPr lang="en-US" altLang="en-US"/>
              <a:t>Resistance to Physical Damage—Do you need a glove that resists abrasions, cuts, punctures, or tears?  A torn glove made of the perfect material is less protective than an intact glove made of another reasonably adequate material.</a:t>
            </a:r>
          </a:p>
          <a:p>
            <a:pPr marL="228600" indent="-228600" eaLnBrk="1" hangingPunct="1">
              <a:buFontTx/>
              <a:buAutoNum type="arabicPeriod"/>
            </a:pPr>
            <a:endParaRPr lang="en-US" altLang="en-US"/>
          </a:p>
          <a:p>
            <a:pPr marL="228600" indent="-228600" eaLnBrk="1" hangingPunct="1">
              <a:buFontTx/>
              <a:buAutoNum type="arabicPeriod"/>
            </a:pPr>
            <a:r>
              <a:rPr lang="en-US" altLang="en-US"/>
              <a:t>Flexibility – Is the ability to feel or manipulate small objects important or can you use a thicker more protective glove?  Ex.  HazMat and Firefighting</a:t>
            </a:r>
          </a:p>
          <a:p>
            <a:pPr marL="228600" indent="-228600" eaLnBrk="1" hangingPunct="1">
              <a:buFontTx/>
              <a:buAutoNum type="arabicPeriod"/>
            </a:pPr>
            <a:endParaRPr lang="en-US" altLang="en-US"/>
          </a:p>
          <a:p>
            <a:pPr marL="228600" indent="-228600" eaLnBrk="1" hangingPunct="1">
              <a:buFontTx/>
              <a:buAutoNum type="arabicPeriod"/>
            </a:pPr>
            <a:r>
              <a:rPr lang="en-US" altLang="en-US"/>
              <a:t>Heat Resistance – Do you have a hot operation?  As stated in the previous slide, heat increases permeation rates.  In addition, heat can lead to the breakdown of the glove material.</a:t>
            </a:r>
          </a:p>
          <a:p>
            <a:pPr marL="228600" indent="-228600"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5DD155E-80ED-69A4-4B6C-C1738E40D9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B5AC58-698F-4309-BE54-F256DAA77D1D}"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102403" name="Rectangle 2">
            <a:extLst>
              <a:ext uri="{FF2B5EF4-FFF2-40B4-BE49-F238E27FC236}">
                <a16:creationId xmlns:a16="http://schemas.microsoft.com/office/drawing/2014/main" id="{641FB37D-C569-D0DC-2B56-4016B6EE97E1}"/>
              </a:ext>
            </a:extLst>
          </p:cNvPr>
          <p:cNvSpPr>
            <a:spLocks noChangeArrowheads="1" noTextEdit="1"/>
          </p:cNvSpPr>
          <p:nvPr>
            <p:ph type="sldImg"/>
          </p:nvPr>
        </p:nvSpPr>
        <p:spPr>
          <a:xfrm>
            <a:off x="1168400" y="692150"/>
            <a:ext cx="4621213" cy="3465513"/>
          </a:xfrm>
          <a:ln/>
        </p:spPr>
      </p:sp>
      <p:sp>
        <p:nvSpPr>
          <p:cNvPr id="102404" name="Rectangle 3">
            <a:extLst>
              <a:ext uri="{FF2B5EF4-FFF2-40B4-BE49-F238E27FC236}">
                <a16:creationId xmlns:a16="http://schemas.microsoft.com/office/drawing/2014/main" id="{F10B6840-90CD-F3CA-2870-68E64AFBE6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intent of have so much discussion of hand protection is because of it’s importance for life and wellness, and </a:t>
            </a:r>
          </a:p>
          <a:p>
            <a:pPr eaLnBrk="1" hangingPunct="1"/>
            <a:r>
              <a:rPr lang="en-US" altLang="en-US"/>
              <a:t>to present an overview of the complex nature of selecting the correct glove for adequate protection.</a:t>
            </a:r>
          </a:p>
          <a:p>
            <a:pPr eaLnBrk="1" hangingPunct="1"/>
            <a:endParaRPr lang="en-US" altLang="en-US"/>
          </a:p>
          <a:p>
            <a:pPr eaLnBrk="1" hangingPunct="1"/>
            <a:r>
              <a:rPr lang="en-US" altLang="en-US"/>
              <a:t>Users should consult their Chemical Hygiene Officer and/or Safety Officer, their Standard Operating Procedures or Safe Work Practices, the MSDS, glove manufacturer’s literature and various other resources list here.  Also I have attached an appendix which contains additional guidance on glove selection for specific chemicals.</a:t>
            </a:r>
          </a:p>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9B2BB36-4C10-1BAA-1416-8CB2C87A5A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C1F995-ADF3-45E2-9083-0EE7A0BB3FA3}"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104451" name="Rectangle 2">
            <a:extLst>
              <a:ext uri="{FF2B5EF4-FFF2-40B4-BE49-F238E27FC236}">
                <a16:creationId xmlns:a16="http://schemas.microsoft.com/office/drawing/2014/main" id="{B1DAFA75-D376-C3BF-A9B6-8AF7A54759C9}"/>
              </a:ext>
            </a:extLst>
          </p:cNvPr>
          <p:cNvSpPr>
            <a:spLocks noChangeArrowheads="1" noTextEdit="1"/>
          </p:cNvSpPr>
          <p:nvPr>
            <p:ph type="sldImg"/>
          </p:nvPr>
        </p:nvSpPr>
        <p:spPr>
          <a:xfrm>
            <a:off x="1168400" y="692150"/>
            <a:ext cx="4621213" cy="3465513"/>
          </a:xfrm>
          <a:ln/>
        </p:spPr>
      </p:sp>
      <p:sp>
        <p:nvSpPr>
          <p:cNvPr id="104452" name="Rectangle 3">
            <a:extLst>
              <a:ext uri="{FF2B5EF4-FFF2-40B4-BE49-F238E27FC236}">
                <a16:creationId xmlns:a16="http://schemas.microsoft.com/office/drawing/2014/main" id="{A4B0F1ED-92B4-EB00-ADA6-239A939DF9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Where there is potential of a corrosive chemical being splashed into the eyes, safety glasses or goggles AND a face shield should be worn.  In situations where there is potential for an explosion to occur, head shields are required to safety glasses or goggles.</a:t>
            </a:r>
          </a:p>
          <a:p>
            <a:pPr eaLnBrk="1" hangingPunct="1"/>
            <a:endParaRPr lang="en-US" altLang="en-US"/>
          </a:p>
          <a:p>
            <a:pPr eaLnBrk="1" hangingPunct="1"/>
            <a:r>
              <a:rPr lang="en-US" altLang="en-US"/>
              <a:t>What is the company’s policy on Contact lenses?</a:t>
            </a:r>
          </a:p>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2660576-CBBB-F369-F678-2C11B110A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93F6E8-E665-4750-8E49-B37AA0B6429C}"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106499" name="Rectangle 2">
            <a:extLst>
              <a:ext uri="{FF2B5EF4-FFF2-40B4-BE49-F238E27FC236}">
                <a16:creationId xmlns:a16="http://schemas.microsoft.com/office/drawing/2014/main" id="{3FB8319A-C027-2F22-03A4-6E1E717A1DBD}"/>
              </a:ext>
            </a:extLst>
          </p:cNvPr>
          <p:cNvSpPr>
            <a:spLocks noChangeArrowheads="1" noTextEdit="1"/>
          </p:cNvSpPr>
          <p:nvPr>
            <p:ph type="sldImg"/>
          </p:nvPr>
        </p:nvSpPr>
        <p:spPr>
          <a:xfrm>
            <a:off x="1168400" y="692150"/>
            <a:ext cx="4621213" cy="3465513"/>
          </a:xfrm>
          <a:ln/>
        </p:spPr>
      </p:sp>
      <p:sp>
        <p:nvSpPr>
          <p:cNvPr id="106500" name="Rectangle 3">
            <a:extLst>
              <a:ext uri="{FF2B5EF4-FFF2-40B4-BE49-F238E27FC236}">
                <a16:creationId xmlns:a16="http://schemas.microsoft.com/office/drawing/2014/main" id="{3398841A-6162-23C1-A99D-689DD7650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Lab coats should be worn when working with chemicals.  Buttons and closures shall be used.</a:t>
            </a:r>
          </a:p>
          <a:p>
            <a:pPr eaLnBrk="1" hangingPunct="1"/>
            <a:r>
              <a:rPr lang="en-US" altLang="en-US"/>
              <a:t>Always wear clothing that minimizes the amount of skin that can be exposed to potentially harmful chemicals.  Never wear shorts in the lab.</a:t>
            </a:r>
          </a:p>
          <a:p>
            <a:pPr eaLnBrk="1" hangingPunct="1"/>
            <a:r>
              <a:rPr lang="en-US" altLang="en-US"/>
              <a:t>??Wear an apron when working with acids or bases.</a:t>
            </a:r>
          </a:p>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3502D74-2BDF-53C0-C839-CF777990C9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00A81F-E858-404E-8D95-19380275767A}"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08547" name="Rectangle 2">
            <a:extLst>
              <a:ext uri="{FF2B5EF4-FFF2-40B4-BE49-F238E27FC236}">
                <a16:creationId xmlns:a16="http://schemas.microsoft.com/office/drawing/2014/main" id="{B7EE72C6-649F-14E4-3A0D-CD7B6EAA3C88}"/>
              </a:ext>
            </a:extLst>
          </p:cNvPr>
          <p:cNvSpPr>
            <a:spLocks noChangeArrowheads="1" noTextEdit="1"/>
          </p:cNvSpPr>
          <p:nvPr>
            <p:ph type="sldImg"/>
          </p:nvPr>
        </p:nvSpPr>
        <p:spPr>
          <a:xfrm>
            <a:off x="1168400" y="692150"/>
            <a:ext cx="4621213" cy="3465513"/>
          </a:xfrm>
          <a:ln/>
        </p:spPr>
      </p:sp>
      <p:sp>
        <p:nvSpPr>
          <p:cNvPr id="108548" name="Rectangle 3">
            <a:extLst>
              <a:ext uri="{FF2B5EF4-FFF2-40B4-BE49-F238E27FC236}">
                <a16:creationId xmlns:a16="http://schemas.microsoft.com/office/drawing/2014/main" id="{0C3389FE-8270-1605-BBDC-33A41D0039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 bare feet, </a:t>
            </a:r>
          </a:p>
          <a:p>
            <a:pPr eaLnBrk="1" hangingPunct="1"/>
            <a:r>
              <a:rPr lang="en-US" altLang="en-US"/>
              <a:t>Shoe must cover top of foot, toe and heel</a:t>
            </a:r>
          </a:p>
          <a:p>
            <a:pPr eaLnBrk="1" hangingPunct="1"/>
            <a:r>
              <a:rPr lang="en-US" altLang="en-US"/>
              <a:t>No pumps (doesn’t cover top of foot, slippery, and trip hazard b/c of high heel)</a:t>
            </a:r>
          </a:p>
          <a:p>
            <a:pPr eaLnBrk="1" hangingPunct="1"/>
            <a:endParaRPr lang="en-US" altLang="en-US"/>
          </a:p>
          <a:p>
            <a:pPr eaLnBrk="1" hangingPunct="1"/>
            <a:r>
              <a:rPr lang="en-US" altLang="en-US"/>
              <a:t>Cowboy boots are good because most likely leather, but may have a heel that is unacceptable.</a:t>
            </a:r>
          </a:p>
          <a:p>
            <a:pPr eaLnBrk="1" hangingPunct="1"/>
            <a:r>
              <a:rPr lang="en-US" altLang="en-US"/>
              <a:t>Sneakers may be adequate (depending on whether canvas is appropriate or not).</a:t>
            </a:r>
          </a:p>
          <a:p>
            <a:pPr eaLnBrk="1" hangingPunct="1"/>
            <a:endParaRPr lang="en-US" altLang="en-US"/>
          </a:p>
          <a:p>
            <a:pPr eaLnBrk="1" hangingPunct="1"/>
            <a:r>
              <a:rPr lang="en-US" altLang="en-US"/>
              <a:t>Yes to a shoe that completely covers the foot, toe, and heel, flat sole, rubber sole? Leather shoe?</a:t>
            </a:r>
          </a:p>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4F10E6D-F129-8159-05D8-728C546D8B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471E747-F96E-4F18-861F-6EBB86218797}"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10595" name="Rectangle 2">
            <a:extLst>
              <a:ext uri="{FF2B5EF4-FFF2-40B4-BE49-F238E27FC236}">
                <a16:creationId xmlns:a16="http://schemas.microsoft.com/office/drawing/2014/main" id="{0E3230F9-11DE-00A5-5E97-10C253C9CFCE}"/>
              </a:ext>
            </a:extLst>
          </p:cNvPr>
          <p:cNvSpPr>
            <a:spLocks noChangeArrowheads="1" noTextEdit="1"/>
          </p:cNvSpPr>
          <p:nvPr>
            <p:ph type="sldImg"/>
          </p:nvPr>
        </p:nvSpPr>
        <p:spPr>
          <a:xfrm>
            <a:off x="1168400" y="692150"/>
            <a:ext cx="4621213" cy="3465513"/>
          </a:xfrm>
          <a:ln/>
        </p:spPr>
      </p:sp>
      <p:sp>
        <p:nvSpPr>
          <p:cNvPr id="110596" name="Rectangle 3">
            <a:extLst>
              <a:ext uri="{FF2B5EF4-FFF2-40B4-BE49-F238E27FC236}">
                <a16:creationId xmlns:a16="http://schemas.microsoft.com/office/drawing/2014/main" id="{7D524ECE-4AE4-F034-7853-19C7B6F01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Wash hands often</a:t>
            </a:r>
            <a:r>
              <a:rPr lang="en-US" altLang="en-US"/>
              <a:t> – </a:t>
            </a:r>
          </a:p>
          <a:p>
            <a:pPr eaLnBrk="1" hangingPunct="1">
              <a:buFontTx/>
              <a:buChar char="•"/>
            </a:pPr>
            <a:r>
              <a:rPr lang="en-US" altLang="en-US"/>
              <a:t>always before eating, smoking, drinking, applying cosmetics, and handling contact lenses</a:t>
            </a:r>
          </a:p>
          <a:p>
            <a:pPr eaLnBrk="1" hangingPunct="1">
              <a:buFontTx/>
              <a:buChar char="•"/>
            </a:pPr>
            <a:r>
              <a:rPr lang="en-US" altLang="en-US"/>
              <a:t>AND before leaving the laboratory…</a:t>
            </a:r>
            <a:r>
              <a:rPr lang="en-US" altLang="en-US" u="sng"/>
              <a:t>refer to accident described by Jim Miller in Utah</a:t>
            </a:r>
            <a:r>
              <a:rPr lang="en-US" altLang="en-US"/>
              <a:t> about the man working with a chemical, wore gloves, handled a pen to take notes, intercom announces he has a phone call, he takes off gloves, answers the phone, takes the message using same pen, figures gloves are off he might as well go use the bathroom.  Goes to the restroom, we are taught to wash hands afterwards, and he did.. But that didn’t help the subsequent burning of his leg and penis.</a:t>
            </a:r>
          </a:p>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A324DD4E-25CB-4A3E-36BB-50C4C6B6DF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5B6A15-69A8-464A-BABB-92BE1049BF1B}"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12643" name="Rectangle 2">
            <a:extLst>
              <a:ext uri="{FF2B5EF4-FFF2-40B4-BE49-F238E27FC236}">
                <a16:creationId xmlns:a16="http://schemas.microsoft.com/office/drawing/2014/main" id="{62835F4F-BBFB-DD69-6924-04594E757259}"/>
              </a:ext>
            </a:extLst>
          </p:cNvPr>
          <p:cNvSpPr>
            <a:spLocks noChangeArrowheads="1" noTextEdit="1"/>
          </p:cNvSpPr>
          <p:nvPr>
            <p:ph type="sldImg"/>
          </p:nvPr>
        </p:nvSpPr>
        <p:spPr>
          <a:xfrm>
            <a:off x="1168400" y="692150"/>
            <a:ext cx="4621213" cy="3465513"/>
          </a:xfrm>
          <a:ln/>
        </p:spPr>
      </p:sp>
      <p:sp>
        <p:nvSpPr>
          <p:cNvPr id="112644" name="Rectangle 3">
            <a:extLst>
              <a:ext uri="{FF2B5EF4-FFF2-40B4-BE49-F238E27FC236}">
                <a16:creationId xmlns:a16="http://schemas.microsoft.com/office/drawing/2014/main" id="{046E9F06-A7AC-C4F7-A436-A5625915E9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Ingestion of chemicals occurs mostly through carelessness in the workplace.  This might happen if a person puts their lunch or drink in a chemical refrigerator and someone spills a chemical on it.</a:t>
            </a:r>
          </a:p>
          <a:p>
            <a:pPr eaLnBrk="1" hangingPunct="1"/>
            <a:endParaRPr lang="en-US" altLang="en-US"/>
          </a:p>
          <a:p>
            <a:pPr eaLnBrk="1" hangingPunct="1"/>
            <a:r>
              <a:rPr lang="en-US" altLang="en-US"/>
              <a:t>Do not put objects (pencils, fingers, swabs, etc. in your mouth, ears or nose)</a:t>
            </a:r>
          </a:p>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E4FC172C-1B1A-AF7B-1F39-6EE5DA39EA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2590E1A-4D91-4797-8CBA-8CEF9656F551}"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16739" name="Rectangle 2">
            <a:extLst>
              <a:ext uri="{FF2B5EF4-FFF2-40B4-BE49-F238E27FC236}">
                <a16:creationId xmlns:a16="http://schemas.microsoft.com/office/drawing/2014/main" id="{A3A0EC5B-F6FD-F98E-09FF-1840962F7A57}"/>
              </a:ext>
            </a:extLst>
          </p:cNvPr>
          <p:cNvSpPr>
            <a:spLocks noChangeArrowheads="1" noTextEdit="1"/>
          </p:cNvSpPr>
          <p:nvPr>
            <p:ph type="sldImg"/>
          </p:nvPr>
        </p:nvSpPr>
        <p:spPr>
          <a:xfrm>
            <a:off x="1168400" y="692150"/>
            <a:ext cx="4621213" cy="3465513"/>
          </a:xfrm>
          <a:ln/>
        </p:spPr>
      </p:sp>
      <p:sp>
        <p:nvSpPr>
          <p:cNvPr id="116740" name="Rectangle 3">
            <a:extLst>
              <a:ext uri="{FF2B5EF4-FFF2-40B4-BE49-F238E27FC236}">
                <a16:creationId xmlns:a16="http://schemas.microsoft.com/office/drawing/2014/main" id="{112693D6-A147-D01A-B04D-F290BE7309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Mention Johnston County Schools</a:t>
            </a:r>
          </a:p>
          <a:p>
            <a:pPr eaLnBrk="1" hangingPunct="1"/>
            <a:endParaRPr lang="en-US" altLang="en-US"/>
          </a:p>
          <a:p>
            <a:pPr eaLnBrk="1" hangingPunct="1"/>
            <a:r>
              <a:rPr lang="en-US" altLang="en-US"/>
              <a:t>Resources for finding what is a extremely hazardous chemical: </a:t>
            </a:r>
          </a:p>
          <a:p>
            <a:pPr eaLnBrk="1" hangingPunct="1"/>
            <a:r>
              <a:rPr lang="en-US" altLang="en-US"/>
              <a:t>ACGIH, TLVs</a:t>
            </a:r>
          </a:p>
          <a:p>
            <a:pPr eaLnBrk="1" hangingPunct="1"/>
            <a:r>
              <a:rPr lang="en-US" altLang="en-US"/>
              <a:t>Genium “Right to Know Pocket Guide for Laboratory Employees”</a:t>
            </a:r>
          </a:p>
          <a:p>
            <a:pPr eaLnBrk="1" hangingPunct="1"/>
            <a:r>
              <a:rPr lang="en-US" altLang="en-US"/>
              <a:t>Van Nostrand &amp; Reinhold “ Condensed Chemical Dictionary”</a:t>
            </a:r>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FA6EAC3-8112-FF93-0A18-039522B37BF9}"/>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601E914F-18D1-BA41-424F-7FAD659152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1910.1450(a)(3)</a:t>
            </a:r>
            <a:r>
              <a:rPr lang="en-US" altLang="en-US"/>
              <a:t> This section shall not apply to:</a:t>
            </a:r>
            <a:r>
              <a:rPr lang="en-US" altLang="en-US" b="1"/>
              <a:t>1910.1450(a)(3)(i)</a:t>
            </a:r>
            <a:r>
              <a:rPr lang="en-US" altLang="en-US"/>
              <a:t> Uses of hazardous chemicals which do not meet the definition of laboratory use, and in such cases, the employer shall comply with the relevant standard in 29 CFR part 1910, subpart Z, even if such use occurs in a laboratory.</a:t>
            </a:r>
            <a:r>
              <a:rPr lang="en-US" altLang="en-US" b="1"/>
              <a:t>1910.1450(a)(3)(ii)</a:t>
            </a:r>
            <a:r>
              <a:rPr lang="en-US" altLang="en-US"/>
              <a:t> Laboratory uses of hazardous chemicals which provide no potential for employee exposure. Examples of such conditions might include:</a:t>
            </a:r>
            <a:r>
              <a:rPr lang="en-US" altLang="en-US" b="1"/>
              <a:t>1910.1450(a)(3)(ii)(A)</a:t>
            </a:r>
            <a:r>
              <a:rPr lang="en-US" altLang="en-US"/>
              <a:t> Procedures using chemically-impregnated test media such as Dip-and-Read tests where a reagent strip is dipped into the specimen to be tested and the results are interpreted by comparing the color reaction to a color chart supplied by the manufacturer of the test strip; and</a:t>
            </a:r>
            <a:r>
              <a:rPr lang="en-US" altLang="en-US" b="1"/>
              <a:t>1910.1450(a)(3)(ii)(B)</a:t>
            </a:r>
            <a:r>
              <a:rPr lang="en-US" altLang="en-US"/>
              <a:t> Commercially prepared kits such as those used in performing pregnancy tests in which all of the reagents needed to conduct the test are contained in the kit.</a:t>
            </a:r>
          </a:p>
          <a:p>
            <a:pPr eaLnBrk="1" hangingPunct="1"/>
            <a:endParaRPr lang="en-US" altLang="en-US"/>
          </a:p>
          <a:p>
            <a:pPr eaLnBrk="1" hangingPunct="1"/>
            <a:r>
              <a:rPr lang="en-US" altLang="en-US"/>
              <a:t>MS Clip Art</a:t>
            </a:r>
          </a:p>
        </p:txBody>
      </p:sp>
      <p:sp>
        <p:nvSpPr>
          <p:cNvPr id="14340" name="Slide Number Placeholder 3">
            <a:extLst>
              <a:ext uri="{FF2B5EF4-FFF2-40B4-BE49-F238E27FC236}">
                <a16:creationId xmlns:a16="http://schemas.microsoft.com/office/drawing/2014/main" id="{15EB698D-B8C0-43D6-5679-A8E59CB863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622807F-B4BF-4E37-8454-5917E95A3ECD}"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6BDD1343-8CD7-1B20-781B-2274897A7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8488746-7017-4034-BDC5-C57B355A0178}"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18787" name="Rectangle 2">
            <a:extLst>
              <a:ext uri="{FF2B5EF4-FFF2-40B4-BE49-F238E27FC236}">
                <a16:creationId xmlns:a16="http://schemas.microsoft.com/office/drawing/2014/main" id="{1069B76A-1574-B7DE-C250-B3F96B19A344}"/>
              </a:ext>
            </a:extLst>
          </p:cNvPr>
          <p:cNvSpPr>
            <a:spLocks noChangeArrowheads="1" noTextEdit="1"/>
          </p:cNvSpPr>
          <p:nvPr>
            <p:ph type="sldImg"/>
          </p:nvPr>
        </p:nvSpPr>
        <p:spPr>
          <a:xfrm>
            <a:off x="1168400" y="692150"/>
            <a:ext cx="4621213" cy="3465513"/>
          </a:xfrm>
          <a:ln/>
        </p:spPr>
      </p:sp>
      <p:sp>
        <p:nvSpPr>
          <p:cNvPr id="118788" name="Rectangle 3">
            <a:extLst>
              <a:ext uri="{FF2B5EF4-FFF2-40B4-BE49-F238E27FC236}">
                <a16:creationId xmlns:a16="http://schemas.microsoft.com/office/drawing/2014/main" id="{EB287E5D-5EF9-9A63-22F9-EFC5D0CEB1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Fume hoods should be used in all operations involving toxic or flammable materials</a:t>
            </a:r>
          </a:p>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A4D24FF2-F8AC-BB10-BD0E-77F440AB3D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1322452-58FA-4D8B-A335-32B05AC2EB9F}"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120835" name="Rectangle 2">
            <a:extLst>
              <a:ext uri="{FF2B5EF4-FFF2-40B4-BE49-F238E27FC236}">
                <a16:creationId xmlns:a16="http://schemas.microsoft.com/office/drawing/2014/main" id="{F830364E-FF74-9E71-05A3-A9979A21FD9A}"/>
              </a:ext>
            </a:extLst>
          </p:cNvPr>
          <p:cNvSpPr>
            <a:spLocks noChangeArrowheads="1" noTextEdit="1"/>
          </p:cNvSpPr>
          <p:nvPr>
            <p:ph type="sldImg"/>
          </p:nvPr>
        </p:nvSpPr>
        <p:spPr>
          <a:xfrm>
            <a:off x="1168400" y="692150"/>
            <a:ext cx="4621213" cy="3465513"/>
          </a:xfrm>
          <a:ln/>
        </p:spPr>
      </p:sp>
      <p:sp>
        <p:nvSpPr>
          <p:cNvPr id="120836" name="Rectangle 3">
            <a:extLst>
              <a:ext uri="{FF2B5EF4-FFF2-40B4-BE49-F238E27FC236}">
                <a16:creationId xmlns:a16="http://schemas.microsoft.com/office/drawing/2014/main" id="{EC1B0840-02DD-FE7B-7FB8-66A5756D2B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Safe operation of the laboratory is largely contingent upon personnel awareness and knowledge.  It applies to the familiarity with procedures as well as the hazards of chemicals and equipment in the laboratory.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83CE44E3-3F2E-754F-6DFA-E9C514C5FC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850FAF-8A27-4851-9B8C-3B001EA4A2AC}"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122883" name="Rectangle 2">
            <a:extLst>
              <a:ext uri="{FF2B5EF4-FFF2-40B4-BE49-F238E27FC236}">
                <a16:creationId xmlns:a16="http://schemas.microsoft.com/office/drawing/2014/main" id="{74EA8751-815C-4BF0-A4A7-4FF225F16E9E}"/>
              </a:ext>
            </a:extLst>
          </p:cNvPr>
          <p:cNvSpPr>
            <a:spLocks noChangeArrowheads="1" noTextEdit="1"/>
          </p:cNvSpPr>
          <p:nvPr>
            <p:ph type="sldImg"/>
          </p:nvPr>
        </p:nvSpPr>
        <p:spPr>
          <a:xfrm>
            <a:off x="1168400" y="692150"/>
            <a:ext cx="4621213" cy="3465513"/>
          </a:xfrm>
          <a:ln/>
        </p:spPr>
      </p:sp>
      <p:sp>
        <p:nvSpPr>
          <p:cNvPr id="122884" name="Rectangle 3">
            <a:extLst>
              <a:ext uri="{FF2B5EF4-FFF2-40B4-BE49-F238E27FC236}">
                <a16:creationId xmlns:a16="http://schemas.microsoft.com/office/drawing/2014/main" id="{75C26620-0FC0-FC08-8887-C0A6F68A4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Are chemicals procured by the individual or is there a chemical store room?</a:t>
            </a:r>
          </a:p>
          <a:p>
            <a:pPr eaLnBrk="1" hangingPunct="1"/>
            <a:r>
              <a:rPr lang="en-US" altLang="en-US"/>
              <a:t>Mention BASF with the perchloric acid.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82EF0DC2-12B5-437E-6E4F-D5A7C90C65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56757C1-501F-4A0D-8BDB-7BAC2069EA97}"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125955" name="Rectangle 2">
            <a:extLst>
              <a:ext uri="{FF2B5EF4-FFF2-40B4-BE49-F238E27FC236}">
                <a16:creationId xmlns:a16="http://schemas.microsoft.com/office/drawing/2014/main" id="{C78972F6-7933-D9D1-060C-C873156A7916}"/>
              </a:ext>
            </a:extLst>
          </p:cNvPr>
          <p:cNvSpPr>
            <a:spLocks noChangeArrowheads="1" noTextEdit="1"/>
          </p:cNvSpPr>
          <p:nvPr>
            <p:ph type="sldImg"/>
          </p:nvPr>
        </p:nvSpPr>
        <p:spPr>
          <a:xfrm>
            <a:off x="1168400" y="692150"/>
            <a:ext cx="4621213" cy="3465513"/>
          </a:xfrm>
          <a:ln/>
        </p:spPr>
      </p:sp>
      <p:sp>
        <p:nvSpPr>
          <p:cNvPr id="125956" name="Rectangle 3">
            <a:extLst>
              <a:ext uri="{FF2B5EF4-FFF2-40B4-BE49-F238E27FC236}">
                <a16:creationId xmlns:a16="http://schemas.microsoft.com/office/drawing/2014/main" id="{B8FDD6EF-0508-3EA2-CB35-6E7985B6A6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CHO must of have knowledge of chemical health and safety that differentiates the CHO from other safety &amp; health professionals.</a:t>
            </a:r>
          </a:p>
          <a:p>
            <a:pPr eaLnBrk="1" hangingPunct="1"/>
            <a:r>
              <a:rPr lang="en-US" altLang="en-US"/>
              <a:t>Good working knowledge of chemistry and have lab experience.</a:t>
            </a:r>
          </a:p>
          <a:p>
            <a:pPr eaLnBrk="1" hangingPunct="1"/>
            <a:r>
              <a:rPr lang="en-US" altLang="en-US"/>
              <a:t>Still will have a lab manager who has responsibility for their employee’s safety (the CHO facilitates).  Also needs good communication skills, and supervisory experience.</a:t>
            </a:r>
          </a:p>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F9CF05D6-8A1A-2A64-B7AD-5EA2AA5E50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C4F69AF-9DE8-40B4-9C70-D607DB3F7445}"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28003" name="Rectangle 2">
            <a:extLst>
              <a:ext uri="{FF2B5EF4-FFF2-40B4-BE49-F238E27FC236}">
                <a16:creationId xmlns:a16="http://schemas.microsoft.com/office/drawing/2014/main" id="{3179058C-421E-1D9B-882F-E9F4A9489A6A}"/>
              </a:ext>
            </a:extLst>
          </p:cNvPr>
          <p:cNvSpPr>
            <a:spLocks noChangeArrowheads="1" noTextEdit="1"/>
          </p:cNvSpPr>
          <p:nvPr>
            <p:ph type="sldImg"/>
          </p:nvPr>
        </p:nvSpPr>
        <p:spPr>
          <a:xfrm>
            <a:off x="1168400" y="692150"/>
            <a:ext cx="4621213" cy="3465513"/>
          </a:xfrm>
          <a:ln/>
        </p:spPr>
      </p:sp>
      <p:sp>
        <p:nvSpPr>
          <p:cNvPr id="128004" name="Rectangle 3">
            <a:extLst>
              <a:ext uri="{FF2B5EF4-FFF2-40B4-BE49-F238E27FC236}">
                <a16:creationId xmlns:a16="http://schemas.microsoft.com/office/drawing/2014/main" id="{1E2CAB42-9A67-9300-12D2-1AFDA7ED05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“Select carcinogen” covers a narrower range of substances—any substances regulated as a carcinogen by OSHA, those identified by IARC or NTP, also “potential carc”</a:t>
            </a:r>
          </a:p>
          <a:p>
            <a:pPr eaLnBrk="1" hangingPunct="1">
              <a:buFontTx/>
              <a:buChar char="•"/>
            </a:pPr>
            <a:r>
              <a:rPr lang="en-US" altLang="en-US"/>
              <a:t>Reproductive toxins may manifest themselves as lethal effects on the fertilized egg, developing embryo, or fetus, or teratogenic (malformation) effects in the fetus.  Also, some toxins may cause infertility in females AND males.</a:t>
            </a:r>
          </a:p>
          <a:p>
            <a:pPr eaLnBrk="1" hangingPunct="1">
              <a:buFontTx/>
              <a:buChar char="•"/>
            </a:pPr>
            <a:r>
              <a:rPr lang="en-US" altLang="en-US"/>
              <a:t>Acute toxicity examples are:  hydrogen cyanide, hydrogen sulfide, and nitrogen dioxide.</a:t>
            </a:r>
          </a:p>
          <a:p>
            <a:pPr eaLnBrk="1" hangingPunct="1"/>
            <a:endParaRPr lang="en-US" altLang="en-US"/>
          </a:p>
          <a:p>
            <a:pPr eaLnBrk="1" hangingPunct="1"/>
            <a:r>
              <a:rPr lang="en-US" altLang="en-US"/>
              <a:t>1.  Designated area is less restrictive and more appropriate for lab operations than the regulated area (which refers to an actual demarcation) as defined in other OSHA standards.  It’s purpose is to focus attention on the fact that a particularly hazardous substance is being used and to ensure, where appropriate protective measures are observed by employees working in or near.  NOT to restrict large areas of lab space.  It may be the entire lab, an area of the lab, or a device such as a hood.</a:t>
            </a:r>
          </a:p>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20B9C83-A62E-BFC9-5571-1DB7F3F0B2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4A8B47B-A667-452C-BCC5-706F8163B778}"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131075" name="Rectangle 2">
            <a:extLst>
              <a:ext uri="{FF2B5EF4-FFF2-40B4-BE49-F238E27FC236}">
                <a16:creationId xmlns:a16="http://schemas.microsoft.com/office/drawing/2014/main" id="{CB46B379-4A27-9B7B-F463-4A44BB45A4B8}"/>
              </a:ext>
            </a:extLst>
          </p:cNvPr>
          <p:cNvSpPr>
            <a:spLocks noChangeArrowheads="1" noTextEdit="1"/>
          </p:cNvSpPr>
          <p:nvPr>
            <p:ph type="sldImg"/>
          </p:nvPr>
        </p:nvSpPr>
        <p:spPr>
          <a:xfrm>
            <a:off x="1168400" y="692150"/>
            <a:ext cx="4621213" cy="3465513"/>
          </a:xfrm>
          <a:ln/>
        </p:spPr>
      </p:sp>
      <p:sp>
        <p:nvSpPr>
          <p:cNvPr id="131076" name="Rectangle 3">
            <a:extLst>
              <a:ext uri="{FF2B5EF4-FFF2-40B4-BE49-F238E27FC236}">
                <a16:creationId xmlns:a16="http://schemas.microsoft.com/office/drawing/2014/main" id="{9699637C-71C2-99F2-AAAB-5CA6C6128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OSHA proposed that the training and info. Provisions supersede those of the HazCom Std.</a:t>
            </a:r>
          </a:p>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5D59F1C4-7B89-29F0-73C2-378B7ACBAE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795135-72B3-44C2-804A-143AD8B38AAA}"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134147" name="Rectangle 2">
            <a:extLst>
              <a:ext uri="{FF2B5EF4-FFF2-40B4-BE49-F238E27FC236}">
                <a16:creationId xmlns:a16="http://schemas.microsoft.com/office/drawing/2014/main" id="{8C5C3068-B461-1AA2-3C9D-75C2F1030126}"/>
              </a:ext>
            </a:extLst>
          </p:cNvPr>
          <p:cNvSpPr>
            <a:spLocks noChangeArrowheads="1" noTextEdit="1"/>
          </p:cNvSpPr>
          <p:nvPr>
            <p:ph type="sldImg"/>
          </p:nvPr>
        </p:nvSpPr>
        <p:spPr>
          <a:xfrm>
            <a:off x="1168400" y="692150"/>
            <a:ext cx="4621213" cy="3465513"/>
          </a:xfrm>
          <a:ln/>
        </p:spPr>
      </p:sp>
      <p:sp>
        <p:nvSpPr>
          <p:cNvPr id="134148" name="Rectangle 3">
            <a:extLst>
              <a:ext uri="{FF2B5EF4-FFF2-40B4-BE49-F238E27FC236}">
                <a16:creationId xmlns:a16="http://schemas.microsoft.com/office/drawing/2014/main" id="{49353E1A-2E64-EEDD-38B3-F1D508EAE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required training does not necessarily involve training for each specific chemical that the employee will use, but rather the approach may be directed to classes or groups of hazardous chemicals.</a:t>
            </a:r>
          </a:p>
          <a:p>
            <a:pPr eaLnBrk="1" hangingPunct="1"/>
            <a:endParaRPr lang="en-US" altLang="en-US"/>
          </a:p>
          <a:p>
            <a:pPr eaLnBrk="1" hangingPunct="1"/>
            <a:r>
              <a:rPr lang="en-US" altLang="en-US"/>
              <a:t>** Pertinent reference materials concerning hazards, safe handling, storage and disposal of hazardous chemicals are an essential part of an effective employee protection program.  With HazCom, such hazard id is to be provided by the MSDS that accompanies the shipment of the chemical.  However, in the event that such info is not received, or is incomplete, or the chemical is generated in the lab, additional reference material is necessary.</a:t>
            </a:r>
          </a:p>
          <a:p>
            <a:pPr eaLnBrk="1" hangingPunct="1"/>
            <a:r>
              <a:rPr lang="en-US" altLang="en-US"/>
              <a:t>***Initially, the proposed lab std only included training on available resources.  However, after several groups contested this proposal, OSHA agreed they may have relied too heavily on information which suggested that most lab personnel were already knowledgeable about the hazards related to the chemicals with which they work and the precautions necessary to protect themselves.  Even those with advanced degrees are not necessarily trained in the safety and health aspects assoc. with chemical exposures.  </a:t>
            </a:r>
          </a:p>
          <a:p>
            <a:pPr eaLnBrk="1" hangingPunct="1"/>
            <a:endParaRPr lang="en-US" altLang="en-US"/>
          </a:p>
          <a:p>
            <a:pPr eaLnBrk="1" hangingPunct="1"/>
            <a:r>
              <a:rPr lang="en-US" altLang="en-US"/>
              <a:t>There is no restriction on the form in which reference material may be kept, and some er’s may wish to utilize computer technology.  This is acceptable as long as employees are aware of procedures necessary to access the information from this source.</a:t>
            </a:r>
          </a:p>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0CA9A5DD-03C3-C732-4CB2-771649E6E0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D9D323D-CF0A-47C1-B371-3C23CB95D613}"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36195" name="Rectangle 2">
            <a:extLst>
              <a:ext uri="{FF2B5EF4-FFF2-40B4-BE49-F238E27FC236}">
                <a16:creationId xmlns:a16="http://schemas.microsoft.com/office/drawing/2014/main" id="{4366EBB3-2FF7-1DBE-3C43-88CECE9FB20A}"/>
              </a:ext>
            </a:extLst>
          </p:cNvPr>
          <p:cNvSpPr>
            <a:spLocks noChangeArrowheads="1" noTextEdit="1"/>
          </p:cNvSpPr>
          <p:nvPr>
            <p:ph type="sldImg"/>
          </p:nvPr>
        </p:nvSpPr>
        <p:spPr>
          <a:xfrm>
            <a:off x="1168400" y="692150"/>
            <a:ext cx="4621213" cy="3465513"/>
          </a:xfrm>
          <a:ln/>
        </p:spPr>
      </p:sp>
      <p:sp>
        <p:nvSpPr>
          <p:cNvPr id="136196" name="Rectangle 3">
            <a:extLst>
              <a:ext uri="{FF2B5EF4-FFF2-40B4-BE49-F238E27FC236}">
                <a16:creationId xmlns:a16="http://schemas.microsoft.com/office/drawing/2014/main" id="{6CFB342A-E01A-8A1E-894E-E1105B9826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**Although many lab personnel have advanced degrees and are highly competent in their fields of study, that does not make them expert in the hazards associated with chemicals.  ***Those with advanced degrees sometimes demonstrate a cavalier attitude towards the potential hazards, and it is important that lab employees receive training to recognize the hazards.</a:t>
            </a:r>
          </a:p>
          <a:p>
            <a:pPr marL="228600" indent="-228600" eaLnBrk="1" hangingPunct="1"/>
            <a:endParaRPr lang="en-US" altLang="en-US"/>
          </a:p>
          <a:p>
            <a:pPr marL="228600" indent="-228600" eaLnBrk="1" hangingPunct="1">
              <a:buFontTx/>
              <a:buAutoNum type="arabicPeriod"/>
            </a:pPr>
            <a:r>
              <a:rPr lang="en-US" altLang="en-US"/>
              <a:t>Such as monitoring conducted by the employer, continuous monitoring devices, visual appearance or odor when being released, etc.</a:t>
            </a:r>
          </a:p>
          <a:p>
            <a:pPr marL="228600" indent="-228600" eaLnBrk="1" hangingPunct="1">
              <a:buFontTx/>
              <a:buAutoNum type="arabicPeriod"/>
            </a:pPr>
            <a:r>
              <a:rPr lang="en-US" altLang="en-US"/>
              <a:t>Although the proposed standard originally left out training in physical hazards, OSHA realized lab personnel could benefit from this training.  Physical hazards are often responsible for subsequent adverse health effects, like explosions and fire could release toxic fumes and vapors.  ALSO, failure to provide training on the physical hazards could lead to a false sense of security concerning the range of hazards present.</a:t>
            </a:r>
          </a:p>
          <a:p>
            <a:pPr marL="228600" indent="-228600"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F1A2A7B6-668F-90B8-93D9-4D7E66B47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973A279-D17C-4BF3-B773-E8D4AFE556F5}"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38243" name="Rectangle 2">
            <a:extLst>
              <a:ext uri="{FF2B5EF4-FFF2-40B4-BE49-F238E27FC236}">
                <a16:creationId xmlns:a16="http://schemas.microsoft.com/office/drawing/2014/main" id="{00B78355-7B9D-B7FE-1E6D-F3BC95075E07}"/>
              </a:ext>
            </a:extLst>
          </p:cNvPr>
          <p:cNvSpPr>
            <a:spLocks noChangeArrowheads="1" noTextEdit="1"/>
          </p:cNvSpPr>
          <p:nvPr>
            <p:ph type="sldImg"/>
          </p:nvPr>
        </p:nvSpPr>
        <p:spPr>
          <a:xfrm>
            <a:off x="1168400" y="692150"/>
            <a:ext cx="4621213" cy="3465513"/>
          </a:xfrm>
          <a:ln/>
        </p:spPr>
      </p:sp>
      <p:sp>
        <p:nvSpPr>
          <p:cNvPr id="138244" name="Rectangle 3">
            <a:extLst>
              <a:ext uri="{FF2B5EF4-FFF2-40B4-BE49-F238E27FC236}">
                <a16:creationId xmlns:a16="http://schemas.microsoft.com/office/drawing/2014/main" id="{110B0A04-1F46-FBA7-7611-E068E3613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differs from the HazCom standard </a:t>
            </a:r>
          </a:p>
          <a:p>
            <a:pPr eaLnBrk="1" hangingPunct="1"/>
            <a:endParaRPr lang="en-US" altLang="en-US"/>
          </a:p>
          <a:p>
            <a:pPr eaLnBrk="1" hangingPunct="1"/>
            <a:r>
              <a:rPr lang="en-US" altLang="en-US"/>
              <a:t>**For the most part, the training provisions of the lab std are identical to the HazCom Std. There are several additional elements which are specific to the lab std and the chemical hygiene plan in particular.</a:t>
            </a:r>
          </a:p>
          <a:p>
            <a:pPr eaLnBrk="1" hangingPunct="1"/>
            <a:r>
              <a:rPr lang="en-US" altLang="en-US"/>
              <a:t>**Wherever there may be duplication of any requirement, there is no need to perform the function twice.  If an employer is complying with the HazCom std, either by choice or necessity, his activities will automatically satisfy any identical requirement of this std.</a:t>
            </a:r>
          </a:p>
          <a:p>
            <a:pPr eaLnBrk="1" hangingPunct="1">
              <a:buFontTx/>
              <a:buChar char="•"/>
            </a:pPr>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90D51F34-F0C2-462C-9070-D966910F0B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3FBE36-3241-485A-8F3B-6036CE40E473}" type="slidenum">
              <a:rPr lang="en-US" altLang="en-US" smtClean="0">
                <a:latin typeface="Times New Roman" panose="02020603050405020304" pitchFamily="18" charset="0"/>
              </a:rPr>
              <a:pPr/>
              <a:t>75</a:t>
            </a:fld>
            <a:endParaRPr lang="en-US" altLang="en-US">
              <a:latin typeface="Times New Roman" panose="02020603050405020304" pitchFamily="18" charset="0"/>
            </a:endParaRPr>
          </a:p>
        </p:txBody>
      </p:sp>
      <p:sp>
        <p:nvSpPr>
          <p:cNvPr id="140291" name="Rectangle 2">
            <a:extLst>
              <a:ext uri="{FF2B5EF4-FFF2-40B4-BE49-F238E27FC236}">
                <a16:creationId xmlns:a16="http://schemas.microsoft.com/office/drawing/2014/main" id="{AE2262FB-19C9-6550-6979-438E3A203C5C}"/>
              </a:ext>
            </a:extLst>
          </p:cNvPr>
          <p:cNvSpPr>
            <a:spLocks noChangeArrowheads="1" noTextEdit="1"/>
          </p:cNvSpPr>
          <p:nvPr>
            <p:ph type="sldImg"/>
          </p:nvPr>
        </p:nvSpPr>
        <p:spPr>
          <a:xfrm>
            <a:off x="1168400" y="692150"/>
            <a:ext cx="4621213" cy="3465513"/>
          </a:xfrm>
          <a:ln/>
        </p:spPr>
      </p:sp>
      <p:sp>
        <p:nvSpPr>
          <p:cNvPr id="140292" name="Rectangle 3">
            <a:extLst>
              <a:ext uri="{FF2B5EF4-FFF2-40B4-BE49-F238E27FC236}">
                <a16:creationId xmlns:a16="http://schemas.microsoft.com/office/drawing/2014/main" id="{FC1CA537-3B21-5848-BBDC-703021A363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medical consultation is provided for the purpose  of determining the need for a medical examination.</a:t>
            </a:r>
          </a:p>
          <a:p>
            <a:pPr eaLnBrk="1" hangingPunct="1"/>
            <a:endParaRPr lang="en-US" altLang="en-US"/>
          </a:p>
          <a:p>
            <a:pPr eaLnBrk="1" hangingPunct="1"/>
            <a:r>
              <a:rPr lang="en-US" altLang="en-US"/>
              <a:t>Irritation or worse is covered, and medical evaluation needs to be offered.</a:t>
            </a:r>
          </a:p>
          <a:p>
            <a:pPr eaLnBrk="1" hangingPunct="1"/>
            <a:r>
              <a:rPr lang="en-US" altLang="en-US"/>
              <a:t>Stinky odors, discoloration of the skin, etc. are not covered.</a:t>
            </a:r>
          </a:p>
          <a:p>
            <a:pPr eaLnBrk="1" hangingPunct="1"/>
            <a:endParaRPr lang="en-US" altLang="en-US"/>
          </a:p>
          <a:p>
            <a:pPr eaLnBrk="1" hangingPunct="1"/>
            <a:r>
              <a:rPr lang="en-US" altLang="en-US"/>
              <a:t>Given the multiple chemicals used and the unpredictable exposure situations typical of most lab operations, exposure monitoring was not practical.  Additionally, routine medical surveillance was indicated to be prohibitively expensive and have little value because of the wide variety of substances to which workers were exposed, and the difficulty in identifying indicators of adverse health effects.</a:t>
            </a:r>
          </a:p>
          <a:p>
            <a:pPr eaLnBrk="1" hangingPunct="1"/>
            <a:endParaRPr lang="en-US" altLang="en-US"/>
          </a:p>
          <a:p>
            <a:pPr eaLnBrk="1" hangingPunct="1"/>
            <a:r>
              <a:rPr lang="en-US" altLang="en-US"/>
              <a:t>However, the potential for overexposure still existed, so…</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EA3BAA6-5FC3-86F9-5D3C-C7A431E9D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53D6AA-76EF-4E2C-A9D2-458F6B86CCEF}"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04500A2A-3FF1-F50F-AE93-B12B78B468A1}"/>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00FBF1E3-076A-7FD7-E501-F47C6A68E9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a:t>Chemical manipulations simply means the use of chemicals.</a:t>
            </a:r>
          </a:p>
          <a:p>
            <a:pPr marL="228600" indent="-228600" eaLnBrk="1" hangingPunct="1">
              <a:buFontTx/>
              <a:buAutoNum type="arabicPeriod"/>
            </a:pPr>
            <a:r>
              <a:rPr lang="en-US" altLang="en-US"/>
              <a:t> </a:t>
            </a:r>
          </a:p>
          <a:p>
            <a:pPr marL="228600" indent="-228600" eaLnBrk="1" hangingPunct="1"/>
            <a:r>
              <a:rPr lang="en-US" altLang="en-US"/>
              <a:t>3.Production simply means operation where a product is produced such as, refineries, utility-generating companies, manufacturing plants.</a:t>
            </a:r>
          </a:p>
          <a:p>
            <a:pPr marL="228600" indent="-228600" eaLnBrk="1" hangingPunct="1"/>
            <a:r>
              <a:rPr lang="en-US" altLang="en-US"/>
              <a:t>4.”Protective laboratory practices and equipment” means those laboratory procedures, practices and equipment accepted by laboratory health and safety experts as effective, or that the employer can show to be effective, in minimizing the potential for employee exposure to hazardous chemicals.  ***The intent refers that a body of information, accepted by safety and health experts is AVAILABLE.  Not to exclude those labs from coverage if they did not have these practices and equipment.</a:t>
            </a:r>
          </a:p>
          <a:p>
            <a:pPr marL="228600" indent="-228600" eaLnBrk="1" hangingPunct="1"/>
            <a:endParaRPr lang="en-US" altLang="en-US"/>
          </a:p>
          <a:p>
            <a:pPr marL="685800" lvl="1" indent="-228600" eaLnBrk="1" hangingPunct="1">
              <a:buFontTx/>
              <a:buAutoNum type="arabicPeriod"/>
            </a:pPr>
            <a:r>
              <a:rPr lang="en-US" altLang="en-US"/>
              <a:t>Private sector </a:t>
            </a:r>
            <a:r>
              <a:rPr lang="en-US" altLang="en-US" b="1"/>
              <a:t>QC labs</a:t>
            </a:r>
            <a:r>
              <a:rPr lang="en-US" altLang="en-US"/>
              <a:t> are not covered: </a:t>
            </a:r>
            <a:r>
              <a:rPr lang="en-US" altLang="en-US" b="1"/>
              <a:t>(“I’m doing it to prove my product is okay”)… </a:t>
            </a:r>
            <a:r>
              <a:rPr lang="en-US" altLang="en-US"/>
              <a:t>Testing incoming product and outgoing product.  These labs will fall under HazCom.  If they do ANYTHING else, then they are covered.  **QC exemption only for private sector manufacturing a product.  Quality Control Labs generally not covered because they are usually adjuncts of production operations.</a:t>
            </a:r>
          </a:p>
          <a:p>
            <a:pPr marL="2057400" lvl="4" indent="-228600" eaLnBrk="1" hangingPunct="1"/>
            <a:endParaRPr lang="en-US" altLang="en-US"/>
          </a:p>
          <a:p>
            <a:pPr marL="685800" lvl="1" indent="-228600" eaLnBrk="1" hangingPunct="1">
              <a:buFontTx/>
              <a:buAutoNum type="arabicPeriod"/>
            </a:pPr>
            <a:r>
              <a:rPr lang="en-US" altLang="en-US" u="sng"/>
              <a:t>Municipalities – potable water</a:t>
            </a:r>
            <a:r>
              <a:rPr lang="en-US" altLang="en-US"/>
              <a:t> – production is QC OR electrical power generation water treatment labs.</a:t>
            </a:r>
          </a:p>
          <a:p>
            <a:pPr marL="685800" lvl="1" indent="-228600" eaLnBrk="1" hangingPunct="1">
              <a:buFontTx/>
              <a:buAutoNum type="arabicPeriod"/>
            </a:pPr>
            <a:r>
              <a:rPr lang="en-US" altLang="en-US" u="sng"/>
              <a:t>Photography</a:t>
            </a:r>
            <a:r>
              <a:rPr lang="en-US" altLang="en-US"/>
              <a:t> labs are QC</a:t>
            </a:r>
          </a:p>
          <a:p>
            <a:pPr marL="685800" lvl="1" indent="-228600" eaLnBrk="1" hangingPunct="1">
              <a:buFontTx/>
              <a:buAutoNum type="arabicPeriod"/>
            </a:pPr>
            <a:r>
              <a:rPr lang="en-US" altLang="en-US" u="sng"/>
              <a:t>Dental</a:t>
            </a:r>
            <a:r>
              <a:rPr lang="en-US" altLang="en-US"/>
              <a:t> Labs are production/QC</a:t>
            </a:r>
          </a:p>
          <a:p>
            <a:pPr marL="685800" lvl="1" indent="-228600" eaLnBrk="1" hangingPunct="1">
              <a:buFontTx/>
              <a:buAutoNum type="arabicPeriod"/>
            </a:pPr>
            <a:r>
              <a:rPr lang="en-US" altLang="en-US" u="sng"/>
              <a:t>Production pharmacies</a:t>
            </a:r>
            <a:r>
              <a:rPr lang="en-US" altLang="en-US"/>
              <a:t> are QC</a:t>
            </a:r>
          </a:p>
          <a:p>
            <a:pPr marL="685800" lvl="1" indent="-228600" eaLnBrk="1" hangingPunct="1">
              <a:buFontTx/>
              <a:buAutoNum type="arabicPeriod"/>
            </a:pPr>
            <a:r>
              <a:rPr lang="en-US" altLang="en-US"/>
              <a:t>No and Yes to </a:t>
            </a:r>
            <a:r>
              <a:rPr lang="en-US" altLang="en-US" u="sng"/>
              <a:t>Small Medical Labs drawing blood</a:t>
            </a:r>
            <a:r>
              <a:rPr lang="en-US" altLang="en-US"/>
              <a:t> (No if just drawing blood and no other activities are involved—biohazards are not w/in the scope.  YES if use chemicals to analyze the blood.</a:t>
            </a:r>
          </a:p>
          <a:p>
            <a:pPr marL="228600" indent="-228600" eaLnBrk="1" hangingPunct="1">
              <a:buFontTx/>
              <a:buAutoNum type="arabicPeriod"/>
            </a:pPr>
            <a:endParaRPr lang="en-US" altLang="en-US"/>
          </a:p>
          <a:p>
            <a:pPr marL="228600" indent="-228600" eaLnBrk="1" hangingPunct="1">
              <a:buFontTx/>
              <a:buAutoNum type="arabicPeriod"/>
            </a:pPr>
            <a:endParaRPr lang="en-US" altLang="en-US"/>
          </a:p>
          <a:p>
            <a:pPr marL="228600" indent="-228600" eaLnBrk="1" hangingPunct="1">
              <a:buFontTx/>
              <a:buAutoNum type="arabicPeriod"/>
            </a:pPr>
            <a:r>
              <a:rPr lang="en-US" altLang="en-US"/>
              <a:t>YES:  Any </a:t>
            </a:r>
            <a:r>
              <a:rPr lang="en-US" altLang="en-US" u="sng"/>
              <a:t>EPA compliance work</a:t>
            </a:r>
            <a:r>
              <a:rPr lang="en-US" altLang="en-US"/>
              <a:t> (testing wastewater effluent, air quality, etc.) simply for determining compliance with EPA discharge criteria is covered .  This would only be considered QC if the results of the monitoring are used as a source of info. for process control adjustment.</a:t>
            </a:r>
          </a:p>
          <a:p>
            <a:pPr marL="228600" indent="-228600" eaLnBrk="1" hangingPunct="1">
              <a:buFontTx/>
              <a:buAutoNum type="arabicPeriod"/>
            </a:pPr>
            <a:r>
              <a:rPr lang="en-US" altLang="en-US"/>
              <a:t>Yes to </a:t>
            </a:r>
            <a:r>
              <a:rPr lang="en-US" altLang="en-US" u="sng"/>
              <a:t>I.H. labs</a:t>
            </a:r>
            <a:r>
              <a:rPr lang="en-US" altLang="en-US"/>
              <a:t> doing asbestos analysis all day long.</a:t>
            </a:r>
          </a:p>
          <a:p>
            <a:pPr marL="228600" indent="-228600" eaLnBrk="1" hangingPunct="1">
              <a:buFontTx/>
              <a:buAutoNum type="arabicPeriod"/>
            </a:pPr>
            <a:r>
              <a:rPr lang="en-US" altLang="en-US"/>
              <a:t>Yes to </a:t>
            </a:r>
            <a:r>
              <a:rPr lang="en-US" altLang="en-US" u="sng"/>
              <a:t>bench scale operations that look @ substitutes for processes</a:t>
            </a:r>
            <a:r>
              <a:rPr lang="en-US" altLang="en-US"/>
              <a:t>.  (It is considered research).</a:t>
            </a:r>
          </a:p>
          <a:p>
            <a:pPr marL="228600" indent="-228600" eaLnBrk="1" hangingPunct="1">
              <a:buFontTx/>
              <a:buAutoNum type="arabicPeriod"/>
            </a:pPr>
            <a:r>
              <a:rPr lang="en-US" altLang="en-US"/>
              <a:t>Yes/No to </a:t>
            </a:r>
            <a:r>
              <a:rPr lang="en-US" altLang="en-US" u="sng"/>
              <a:t>soil &amp; water analysis of unknowns</a:t>
            </a:r>
            <a:r>
              <a:rPr lang="en-US" altLang="en-US"/>
              <a:t> (yes, so long as not assuring product liability).</a:t>
            </a:r>
          </a:p>
          <a:p>
            <a:pPr marL="228600" indent="-228600" eaLnBrk="1" hangingPunct="1">
              <a:buFontTx/>
              <a:buAutoNum type="arabicPeriod"/>
            </a:pPr>
            <a:r>
              <a:rPr lang="en-US" altLang="en-US"/>
              <a:t>Yes/No to </a:t>
            </a:r>
            <a:r>
              <a:rPr lang="en-US" altLang="en-US" u="sng"/>
              <a:t>Labs that use toxic materials just for calibration</a:t>
            </a:r>
            <a:r>
              <a:rPr lang="en-US" altLang="en-US"/>
              <a:t> (Yes, if calibration is for purposes other that QC, AND assuming ee’s are exposed to toxic materials.)</a:t>
            </a:r>
          </a:p>
          <a:p>
            <a:pPr marL="228600" indent="-228600" eaLnBrk="1" hangingPunct="1"/>
            <a:r>
              <a:rPr lang="en-US" altLang="en-US"/>
              <a:t>	</a:t>
            </a:r>
          </a:p>
          <a:p>
            <a:pPr marL="228600" indent="-228600" eaLnBrk="1" hangingPunct="1"/>
            <a:r>
              <a:rPr lang="en-US" altLang="en-US"/>
              <a:t>SIC codes are not used as a criteria for scope of coverage.  </a:t>
            </a:r>
          </a:p>
          <a:p>
            <a:pPr marL="228600" indent="-228600" eaLnBrk="1" hangingPunct="1"/>
            <a:endParaRPr lang="en-US" altLang="en-US"/>
          </a:p>
          <a:p>
            <a:pPr marL="228600" indent="-228600" eaLnBrk="1" hangingPunct="1"/>
            <a:r>
              <a:rPr lang="en-US" altLang="en-US"/>
              <a:t>Repetitive nature is not criteria used in determining coverage.  This was mentioned in the preamble as one of the characteristics that labs generally have.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4FDE8552-5036-C70E-B701-ACDDB7C35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29C43F1-1655-44E6-9287-32240F9FEED5}" type="slidenum">
              <a:rPr lang="en-US" altLang="en-US" smtClean="0">
                <a:latin typeface="Times New Roman" panose="02020603050405020304" pitchFamily="18" charset="0"/>
              </a:rPr>
              <a:pPr/>
              <a:t>76</a:t>
            </a:fld>
            <a:endParaRPr lang="en-US" altLang="en-US">
              <a:latin typeface="Times New Roman" panose="02020603050405020304" pitchFamily="18" charset="0"/>
            </a:endParaRPr>
          </a:p>
        </p:txBody>
      </p:sp>
      <p:sp>
        <p:nvSpPr>
          <p:cNvPr id="142339" name="Rectangle 2">
            <a:extLst>
              <a:ext uri="{FF2B5EF4-FFF2-40B4-BE49-F238E27FC236}">
                <a16:creationId xmlns:a16="http://schemas.microsoft.com/office/drawing/2014/main" id="{107FF4B2-8ABB-9085-4A94-49DD5F111E26}"/>
              </a:ext>
            </a:extLst>
          </p:cNvPr>
          <p:cNvSpPr>
            <a:spLocks noChangeArrowheads="1" noTextEdit="1"/>
          </p:cNvSpPr>
          <p:nvPr>
            <p:ph type="sldImg"/>
          </p:nvPr>
        </p:nvSpPr>
        <p:spPr>
          <a:xfrm>
            <a:off x="1168400" y="692150"/>
            <a:ext cx="4621213" cy="3465513"/>
          </a:xfrm>
          <a:ln/>
        </p:spPr>
      </p:sp>
      <p:sp>
        <p:nvSpPr>
          <p:cNvPr id="142340" name="Rectangle 3">
            <a:extLst>
              <a:ext uri="{FF2B5EF4-FFF2-40B4-BE49-F238E27FC236}">
                <a16:creationId xmlns:a16="http://schemas.microsoft.com/office/drawing/2014/main" id="{D8691CC5-27E2-77C5-BC5C-CC9393C570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proposed standard required employers to provide employees with an exposure evaluation in cases where there was reason to believe an overexposure had taken place.  This was not adequate enough for one it relied on the subjective opinion of someone other than the employee that they had been overexposed.  It also did not take into account the fact that the employee may feel like they have been exposed, and that they should be allowed to seek medical attention if they had been.  </a:t>
            </a:r>
          </a:p>
          <a:p>
            <a:pPr eaLnBrk="1" hangingPunct="1"/>
            <a:r>
              <a:rPr lang="en-US" altLang="en-US"/>
              <a:t>So the final standard incorporates signs or symptoms as a reason for an evaluation. </a:t>
            </a:r>
          </a:p>
          <a:p>
            <a:pPr eaLnBrk="1" hangingPunct="1"/>
            <a:r>
              <a:rPr lang="en-US" altLang="en-US"/>
              <a:t>AND if there appears to be an identifiable condition in terms of overexposure (I.e. exposure levels above the action level (or in case of the absence of an action level, the PEL)</a:t>
            </a:r>
          </a:p>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F06FF236-F1FF-BCB6-5AD2-C54DA76998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39C79B-F5F5-44AD-907F-1F17CCE2696F}" type="slidenum">
              <a:rPr lang="en-US" altLang="en-US" smtClean="0">
                <a:latin typeface="Times New Roman" panose="02020603050405020304" pitchFamily="18" charset="0"/>
              </a:rPr>
              <a:pPr/>
              <a:t>77</a:t>
            </a:fld>
            <a:endParaRPr lang="en-US" altLang="en-US">
              <a:latin typeface="Times New Roman" panose="02020603050405020304" pitchFamily="18" charset="0"/>
            </a:endParaRPr>
          </a:p>
        </p:txBody>
      </p:sp>
      <p:sp>
        <p:nvSpPr>
          <p:cNvPr id="144387" name="Rectangle 2">
            <a:extLst>
              <a:ext uri="{FF2B5EF4-FFF2-40B4-BE49-F238E27FC236}">
                <a16:creationId xmlns:a16="http://schemas.microsoft.com/office/drawing/2014/main" id="{E2225434-E41B-2E0B-024C-54827D3D7A17}"/>
              </a:ext>
            </a:extLst>
          </p:cNvPr>
          <p:cNvSpPr>
            <a:spLocks noChangeArrowheads="1" noTextEdit="1"/>
          </p:cNvSpPr>
          <p:nvPr>
            <p:ph type="sldImg"/>
          </p:nvPr>
        </p:nvSpPr>
        <p:spPr>
          <a:xfrm>
            <a:off x="1168400" y="692150"/>
            <a:ext cx="4621213" cy="3465513"/>
          </a:xfrm>
          <a:ln/>
        </p:spPr>
      </p:sp>
      <p:sp>
        <p:nvSpPr>
          <p:cNvPr id="144388" name="Rectangle 3">
            <a:extLst>
              <a:ext uri="{FF2B5EF4-FFF2-40B4-BE49-F238E27FC236}">
                <a16:creationId xmlns:a16="http://schemas.microsoft.com/office/drawing/2014/main" id="{66E99514-4FF2-E20B-D9C2-A440266740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situations described in these slides should be covered as a minimum in any medical program designed for laboratory workers.</a:t>
            </a:r>
          </a:p>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923A367-12BC-897B-050F-F4FED5F8E2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6C897C0-EBD7-4D7D-B6CE-DAB4011C9CD5}"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46435" name="Rectangle 2">
            <a:extLst>
              <a:ext uri="{FF2B5EF4-FFF2-40B4-BE49-F238E27FC236}">
                <a16:creationId xmlns:a16="http://schemas.microsoft.com/office/drawing/2014/main" id="{1F93F549-AD3B-DEF7-F784-811462E8E028}"/>
              </a:ext>
            </a:extLst>
          </p:cNvPr>
          <p:cNvSpPr>
            <a:spLocks noChangeArrowheads="1" noTextEdit="1"/>
          </p:cNvSpPr>
          <p:nvPr>
            <p:ph type="sldImg"/>
          </p:nvPr>
        </p:nvSpPr>
        <p:spPr>
          <a:xfrm>
            <a:off x="1168400" y="692150"/>
            <a:ext cx="4621213" cy="3465513"/>
          </a:xfrm>
          <a:ln/>
        </p:spPr>
      </p:sp>
      <p:sp>
        <p:nvSpPr>
          <p:cNvPr id="146436" name="Rectangle 3">
            <a:extLst>
              <a:ext uri="{FF2B5EF4-FFF2-40B4-BE49-F238E27FC236}">
                <a16:creationId xmlns:a16="http://schemas.microsoft.com/office/drawing/2014/main" id="{0826284A-B3EE-94E4-278B-A043447C43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All medical exams and consultations shall be provided by or under the direct supervision of a licensed physician, and at a reasonable time and place without cost to the employee.</a:t>
            </a:r>
          </a:p>
          <a:p>
            <a:pPr eaLnBrk="1" hangingPunct="1"/>
            <a:endParaRPr lang="en-US" altLang="en-US"/>
          </a:p>
          <a:p>
            <a:pPr eaLnBrk="1" hangingPunct="1"/>
            <a:r>
              <a:rPr lang="en-US" altLang="en-US"/>
              <a:t>Problem with trade secrets</a:t>
            </a:r>
          </a:p>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0294124C-3270-5B54-FF28-A60057D9E5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3FB1C30-9B23-4A25-BF03-D6500B4F9DCD}"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148483" name="Rectangle 2">
            <a:extLst>
              <a:ext uri="{FF2B5EF4-FFF2-40B4-BE49-F238E27FC236}">
                <a16:creationId xmlns:a16="http://schemas.microsoft.com/office/drawing/2014/main" id="{29682304-75EA-0E9E-84B7-F6C2CBADDBBE}"/>
              </a:ext>
            </a:extLst>
          </p:cNvPr>
          <p:cNvSpPr>
            <a:spLocks noChangeArrowheads="1" noTextEdit="1"/>
          </p:cNvSpPr>
          <p:nvPr>
            <p:ph type="sldImg"/>
          </p:nvPr>
        </p:nvSpPr>
        <p:spPr>
          <a:xfrm>
            <a:off x="1168400" y="692150"/>
            <a:ext cx="4621213" cy="3465513"/>
          </a:xfrm>
          <a:ln/>
        </p:spPr>
      </p:sp>
      <p:sp>
        <p:nvSpPr>
          <p:cNvPr id="148484" name="Rectangle 3">
            <a:extLst>
              <a:ext uri="{FF2B5EF4-FFF2-40B4-BE49-F238E27FC236}">
                <a16:creationId xmlns:a16="http://schemas.microsoft.com/office/drawing/2014/main" id="{838E09EB-8361-A616-1122-963AD8079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**Employer must provide all protective measures to that employee, unless physicians deems employee MUST be medically removed.</a:t>
            </a:r>
          </a:p>
          <a:p>
            <a:pPr eaLnBrk="1" hangingPunct="1"/>
            <a:endParaRPr lang="en-US" altLang="en-US"/>
          </a:p>
          <a:p>
            <a:pPr eaLnBrk="1" hangingPunct="1">
              <a:buFontTx/>
              <a:buChar char="•"/>
            </a:pPr>
            <a:r>
              <a:rPr lang="en-US" altLang="en-US"/>
              <a:t>Existing health impairment may increase health risk, physician should indicate general nature and not specific illness</a:t>
            </a:r>
          </a:p>
          <a:p>
            <a:pPr eaLnBrk="1" hangingPunct="1">
              <a:buFontTx/>
              <a:buChar char="•"/>
            </a:pPr>
            <a:r>
              <a:rPr lang="en-US" altLang="en-US"/>
              <a:t>Written opinion must not reveal specific findings unrelated to occupational exposure.  </a:t>
            </a:r>
          </a:p>
          <a:p>
            <a:pPr eaLnBrk="1" hangingPunct="1"/>
            <a:endParaRPr lang="en-US" altLang="en-US"/>
          </a:p>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FDFA71EB-7FC8-00D9-B1EA-3A8048B0E1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91AD05C-BFDC-41ED-8E99-2527F78326E7}" type="slidenum">
              <a:rPr lang="en-US" altLang="en-US" smtClean="0">
                <a:latin typeface="Times New Roman" panose="02020603050405020304" pitchFamily="18" charset="0"/>
              </a:rPr>
              <a:pPr/>
              <a:t>81</a:t>
            </a:fld>
            <a:endParaRPr lang="en-US" altLang="en-US">
              <a:latin typeface="Times New Roman" panose="02020603050405020304" pitchFamily="18" charset="0"/>
            </a:endParaRPr>
          </a:p>
        </p:txBody>
      </p:sp>
      <p:sp>
        <p:nvSpPr>
          <p:cNvPr id="151555" name="Rectangle 2">
            <a:extLst>
              <a:ext uri="{FF2B5EF4-FFF2-40B4-BE49-F238E27FC236}">
                <a16:creationId xmlns:a16="http://schemas.microsoft.com/office/drawing/2014/main" id="{006A200B-41E1-4649-6A40-36B0AFF6C8E6}"/>
              </a:ext>
            </a:extLst>
          </p:cNvPr>
          <p:cNvSpPr>
            <a:spLocks noChangeArrowheads="1" noTextEdit="1"/>
          </p:cNvSpPr>
          <p:nvPr>
            <p:ph type="sldImg"/>
          </p:nvPr>
        </p:nvSpPr>
        <p:spPr>
          <a:xfrm>
            <a:off x="1168400" y="692150"/>
            <a:ext cx="4621213" cy="3465513"/>
          </a:xfrm>
          <a:ln/>
        </p:spPr>
      </p:sp>
      <p:sp>
        <p:nvSpPr>
          <p:cNvPr id="151556" name="Rectangle 3">
            <a:extLst>
              <a:ext uri="{FF2B5EF4-FFF2-40B4-BE49-F238E27FC236}">
                <a16:creationId xmlns:a16="http://schemas.microsoft.com/office/drawing/2014/main" id="{5CF19DBF-D973-B38E-8643-181263E8AD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action does not represent an increased obligation on employers. They are just to ensure that labels on incoming containers are not removed or defaced.  And to retain the MSDSs.</a:t>
            </a:r>
          </a:p>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A175512E-B9A8-068D-8FFF-E18EAF3274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494540E-6537-4756-9B25-8F2CA9FF3B4C}" type="slidenum">
              <a:rPr lang="en-US" altLang="en-US" smtClean="0">
                <a:latin typeface="Times New Roman" panose="02020603050405020304" pitchFamily="18" charset="0"/>
              </a:rPr>
              <a:pPr/>
              <a:t>82</a:t>
            </a:fld>
            <a:endParaRPr lang="en-US" altLang="en-US">
              <a:latin typeface="Times New Roman" panose="02020603050405020304" pitchFamily="18" charset="0"/>
            </a:endParaRPr>
          </a:p>
        </p:txBody>
      </p:sp>
      <p:sp>
        <p:nvSpPr>
          <p:cNvPr id="153603" name="Rectangle 2">
            <a:extLst>
              <a:ext uri="{FF2B5EF4-FFF2-40B4-BE49-F238E27FC236}">
                <a16:creationId xmlns:a16="http://schemas.microsoft.com/office/drawing/2014/main" id="{71FBAE39-80EE-37AB-A9A8-AFB774C8240A}"/>
              </a:ext>
            </a:extLst>
          </p:cNvPr>
          <p:cNvSpPr>
            <a:spLocks noChangeArrowheads="1" noTextEdit="1"/>
          </p:cNvSpPr>
          <p:nvPr>
            <p:ph type="sldImg"/>
          </p:nvPr>
        </p:nvSpPr>
        <p:spPr>
          <a:xfrm>
            <a:off x="1168400" y="692150"/>
            <a:ext cx="4621213" cy="3465513"/>
          </a:xfrm>
          <a:ln/>
        </p:spPr>
      </p:sp>
      <p:sp>
        <p:nvSpPr>
          <p:cNvPr id="153604" name="Rectangle 3">
            <a:extLst>
              <a:ext uri="{FF2B5EF4-FFF2-40B4-BE49-F238E27FC236}">
                <a16:creationId xmlns:a16="http://schemas.microsoft.com/office/drawing/2014/main" id="{FF5297AE-6656-9130-D3A2-45FB645BF2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First, if a chemical substance whose chemical composition is known is produced in the lab, for its own use, the available hazard information must be provided to the employee.</a:t>
            </a:r>
          </a:p>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7BFEC808-5D96-5904-ECD6-F5C4759E2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6351123-D208-4E66-AC6F-8BB733598CBD}" type="slidenum">
              <a:rPr lang="en-US" altLang="en-US" smtClean="0">
                <a:latin typeface="Times New Roman" panose="02020603050405020304" pitchFamily="18" charset="0"/>
              </a:rPr>
              <a:pPr/>
              <a:t>83</a:t>
            </a:fld>
            <a:endParaRPr lang="en-US" altLang="en-US">
              <a:latin typeface="Times New Roman" panose="02020603050405020304" pitchFamily="18" charset="0"/>
            </a:endParaRPr>
          </a:p>
        </p:txBody>
      </p:sp>
      <p:sp>
        <p:nvSpPr>
          <p:cNvPr id="155651" name="Rectangle 2">
            <a:extLst>
              <a:ext uri="{FF2B5EF4-FFF2-40B4-BE49-F238E27FC236}">
                <a16:creationId xmlns:a16="http://schemas.microsoft.com/office/drawing/2014/main" id="{9BF7CEA5-798D-25EA-F828-0144080EE6D8}"/>
              </a:ext>
            </a:extLst>
          </p:cNvPr>
          <p:cNvSpPr>
            <a:spLocks noChangeArrowheads="1" noTextEdit="1"/>
          </p:cNvSpPr>
          <p:nvPr>
            <p:ph type="sldImg"/>
          </p:nvPr>
        </p:nvSpPr>
        <p:spPr>
          <a:xfrm>
            <a:off x="1168400" y="692150"/>
            <a:ext cx="4621213" cy="3465513"/>
          </a:xfrm>
          <a:ln/>
        </p:spPr>
      </p:sp>
      <p:sp>
        <p:nvSpPr>
          <p:cNvPr id="155652" name="Rectangle 3">
            <a:extLst>
              <a:ext uri="{FF2B5EF4-FFF2-40B4-BE49-F238E27FC236}">
                <a16:creationId xmlns:a16="http://schemas.microsoft.com/office/drawing/2014/main" id="{AD891885-CEE4-F498-B6EA-7D67F41EE3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Second, employers who produce a chemical by byproduct whose composition is unknown shall make the assumption that the substance is hazardous, and require it to be handled according to the chemical hygiene plan which provides for appropriate employee protection of chemicals.    By following this approach, the employer will not be required to conduct literature searches or perform actual tests to evaluate the hazard.</a:t>
            </a:r>
          </a:p>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ED4087AC-0B0F-5324-603F-6467BABEBC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F2AB9E6-C61D-4174-8CD3-DC86213B8272}" type="slidenum">
              <a:rPr lang="en-US" altLang="en-US" smtClean="0">
                <a:latin typeface="Times New Roman" panose="02020603050405020304" pitchFamily="18" charset="0"/>
              </a:rPr>
              <a:pPr/>
              <a:t>84</a:t>
            </a:fld>
            <a:endParaRPr lang="en-US" altLang="en-US">
              <a:latin typeface="Times New Roman" panose="02020603050405020304" pitchFamily="18" charset="0"/>
            </a:endParaRPr>
          </a:p>
        </p:txBody>
      </p:sp>
      <p:sp>
        <p:nvSpPr>
          <p:cNvPr id="157699" name="Rectangle 2">
            <a:extLst>
              <a:ext uri="{FF2B5EF4-FFF2-40B4-BE49-F238E27FC236}">
                <a16:creationId xmlns:a16="http://schemas.microsoft.com/office/drawing/2014/main" id="{D3BE8427-B53C-2EB2-9D98-90BD41EFB837}"/>
              </a:ext>
            </a:extLst>
          </p:cNvPr>
          <p:cNvSpPr>
            <a:spLocks noChangeArrowheads="1" noTextEdit="1"/>
          </p:cNvSpPr>
          <p:nvPr>
            <p:ph type="sldImg"/>
          </p:nvPr>
        </p:nvSpPr>
        <p:spPr>
          <a:xfrm>
            <a:off x="1168400" y="692150"/>
            <a:ext cx="4621213" cy="3465513"/>
          </a:xfrm>
          <a:ln/>
        </p:spPr>
      </p:sp>
      <p:sp>
        <p:nvSpPr>
          <p:cNvPr id="157700" name="Rectangle 3">
            <a:extLst>
              <a:ext uri="{FF2B5EF4-FFF2-40B4-BE49-F238E27FC236}">
                <a16:creationId xmlns:a16="http://schemas.microsoft.com/office/drawing/2014/main" id="{640BF0FD-2ACA-97CD-BDD9-B93514777E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Finally, with respect with to the substance produced, the employer has become a manufacturer and therefore is subject to all of the relevant provisions of the HazCom std.  However, if manu.  Is not the lab’s principal concern, the lab std remains in effect for those activities unrelated to the manu. operations</a:t>
            </a:r>
          </a:p>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7F5B7E23-E843-40C4-C31F-6F8291EDAA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B810620-0E37-4F90-AAEB-61BEBDCD1C98}" type="slidenum">
              <a:rPr lang="en-US" altLang="en-US" smtClean="0">
                <a:latin typeface="Times New Roman" panose="02020603050405020304" pitchFamily="18" charset="0"/>
              </a:rPr>
              <a:pPr/>
              <a:t>85</a:t>
            </a:fld>
            <a:endParaRPr lang="en-US" altLang="en-US">
              <a:latin typeface="Times New Roman" panose="02020603050405020304" pitchFamily="18" charset="0"/>
            </a:endParaRPr>
          </a:p>
        </p:txBody>
      </p:sp>
      <p:sp>
        <p:nvSpPr>
          <p:cNvPr id="159747" name="Rectangle 2">
            <a:extLst>
              <a:ext uri="{FF2B5EF4-FFF2-40B4-BE49-F238E27FC236}">
                <a16:creationId xmlns:a16="http://schemas.microsoft.com/office/drawing/2014/main" id="{2DC51511-794E-2BF9-3E7F-56B0A55939E5}"/>
              </a:ext>
            </a:extLst>
          </p:cNvPr>
          <p:cNvSpPr>
            <a:spLocks noChangeArrowheads="1" noTextEdit="1"/>
          </p:cNvSpPr>
          <p:nvPr>
            <p:ph type="sldImg"/>
          </p:nvPr>
        </p:nvSpPr>
        <p:spPr>
          <a:xfrm>
            <a:off x="1168400" y="692150"/>
            <a:ext cx="4621213" cy="3465513"/>
          </a:xfrm>
          <a:ln/>
        </p:spPr>
      </p:sp>
      <p:sp>
        <p:nvSpPr>
          <p:cNvPr id="159748" name="Rectangle 3">
            <a:extLst>
              <a:ext uri="{FF2B5EF4-FFF2-40B4-BE49-F238E27FC236}">
                <a16:creationId xmlns:a16="http://schemas.microsoft.com/office/drawing/2014/main" id="{76C1F7E5-EF4E-6113-D111-C106DB8A36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provisions do not impose any new requirements on laboratory employers, but are included here to remind the employer of the existing compliance duty.</a:t>
            </a:r>
          </a:p>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DCC06D70-0F14-F9E5-450B-6618F47D2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10D3EB6-219A-476D-ACBF-A4B2FC857075}" type="slidenum">
              <a:rPr lang="en-US" altLang="en-US" smtClean="0">
                <a:latin typeface="Times New Roman" panose="02020603050405020304" pitchFamily="18" charset="0"/>
              </a:rPr>
              <a:pPr/>
              <a:t>86</a:t>
            </a:fld>
            <a:endParaRPr lang="en-US" altLang="en-US">
              <a:latin typeface="Times New Roman" panose="02020603050405020304" pitchFamily="18" charset="0"/>
            </a:endParaRPr>
          </a:p>
        </p:txBody>
      </p:sp>
      <p:sp>
        <p:nvSpPr>
          <p:cNvPr id="161795" name="Rectangle 2">
            <a:extLst>
              <a:ext uri="{FF2B5EF4-FFF2-40B4-BE49-F238E27FC236}">
                <a16:creationId xmlns:a16="http://schemas.microsoft.com/office/drawing/2014/main" id="{0D5C0E52-E19B-6E72-4678-AAE9009F6D46}"/>
              </a:ext>
            </a:extLst>
          </p:cNvPr>
          <p:cNvSpPr>
            <a:spLocks noChangeArrowheads="1" noTextEdit="1"/>
          </p:cNvSpPr>
          <p:nvPr>
            <p:ph type="sldImg"/>
          </p:nvPr>
        </p:nvSpPr>
        <p:spPr>
          <a:xfrm>
            <a:off x="1168400" y="692150"/>
            <a:ext cx="4621213" cy="3465513"/>
          </a:xfrm>
          <a:ln/>
        </p:spPr>
      </p:sp>
      <p:sp>
        <p:nvSpPr>
          <p:cNvPr id="161796" name="Rectangle 3">
            <a:extLst>
              <a:ext uri="{FF2B5EF4-FFF2-40B4-BE49-F238E27FC236}">
                <a16:creationId xmlns:a16="http://schemas.microsoft.com/office/drawing/2014/main" id="{4B55F6E4-5F53-0FC8-7732-CF55589F16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Keep records for duration of employment plus 30 years.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C5D75A8-5164-6379-55E1-D727D8373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E35807-FD92-455F-A57F-DE77AD158BD5}"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8435" name="Rectangle 2">
            <a:extLst>
              <a:ext uri="{FF2B5EF4-FFF2-40B4-BE49-F238E27FC236}">
                <a16:creationId xmlns:a16="http://schemas.microsoft.com/office/drawing/2014/main" id="{92C88FC4-A1FE-48D4-BF9F-D11E39E393A3}"/>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4927B0A3-B436-EF3B-D24B-F5AB6DEF3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Mention PSM</a:t>
            </a:r>
          </a:p>
          <a:p>
            <a:pPr eaLnBrk="1" hangingPunct="1"/>
            <a:endParaRPr lang="en-US" altLang="en-US"/>
          </a:p>
          <a:p>
            <a:pPr eaLnBrk="1" hangingPunct="1"/>
            <a:r>
              <a:rPr lang="en-US" altLang="en-US"/>
              <a:t>OSHA developed definitions for “laboratory scale” and “laboratory use” so as to focus on the CONDITIONS of the workplace rather than on the word “laboratory” itself.</a:t>
            </a:r>
          </a:p>
          <a:p>
            <a:pPr eaLnBrk="1" hangingPunct="1"/>
            <a:endParaRPr lang="en-US" altLang="en-US"/>
          </a:p>
          <a:p>
            <a:pPr eaLnBrk="1" hangingPunct="1"/>
            <a:r>
              <a:rPr lang="en-US" altLang="en-US"/>
              <a:t>Quantity limits is not a criteria for laboratory scale.  So, instead it is defined in relation to the size of containers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1F16A1FB-15DA-60A6-FB6F-5AF0CE39F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4DA63E5-7A38-419E-A783-3BB3FA427A0A}" type="slidenum">
              <a:rPr lang="en-US" altLang="en-US" smtClean="0">
                <a:latin typeface="Times New Roman" panose="02020603050405020304" pitchFamily="18" charset="0"/>
              </a:rPr>
              <a:pPr/>
              <a:t>89</a:t>
            </a:fld>
            <a:endParaRPr lang="en-US" altLang="en-US">
              <a:latin typeface="Times New Roman" panose="02020603050405020304" pitchFamily="18" charset="0"/>
            </a:endParaRPr>
          </a:p>
        </p:txBody>
      </p:sp>
      <p:sp>
        <p:nvSpPr>
          <p:cNvPr id="165891" name="Rectangle 2">
            <a:extLst>
              <a:ext uri="{FF2B5EF4-FFF2-40B4-BE49-F238E27FC236}">
                <a16:creationId xmlns:a16="http://schemas.microsoft.com/office/drawing/2014/main" id="{B09D5CEA-789B-8978-B1BB-921D166B5882}"/>
              </a:ext>
            </a:extLst>
          </p:cNvPr>
          <p:cNvSpPr>
            <a:spLocks noChangeArrowheads="1" noTextEdit="1"/>
          </p:cNvSpPr>
          <p:nvPr>
            <p:ph type="sldImg"/>
          </p:nvPr>
        </p:nvSpPr>
        <p:spPr>
          <a:xfrm>
            <a:off x="1168400" y="692150"/>
            <a:ext cx="4621213" cy="3465513"/>
          </a:xfrm>
          <a:ln/>
        </p:spPr>
      </p:sp>
      <p:sp>
        <p:nvSpPr>
          <p:cNvPr id="165892" name="Rectangle 3">
            <a:extLst>
              <a:ext uri="{FF2B5EF4-FFF2-40B4-BE49-F238E27FC236}">
                <a16:creationId xmlns:a16="http://schemas.microsoft.com/office/drawing/2014/main" id="{CC252316-5A76-CEB9-9099-5E67F2AD71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a:t>The one fire we were told about at BASF was due to flammable liquid (ethanol) being heated over an open flame</a:t>
            </a:r>
          </a:p>
          <a:p>
            <a:pPr marL="228600" indent="-228600" eaLnBrk="1" hangingPunct="1">
              <a:buFontTx/>
              <a:buAutoNum type="arabicPeriod"/>
            </a:pPr>
            <a:endParaRPr lang="en-US" altLang="en-US"/>
          </a:p>
          <a:p>
            <a:pPr marL="228600" indent="-228600" eaLnBrk="1" hangingPunct="1">
              <a:buFontTx/>
              <a:buAutoNum type="arabicPeriod"/>
            </a:pPr>
            <a:r>
              <a:rPr lang="en-US" altLang="en-US"/>
              <a:t>Static electricity is generated when liquids, esp flammable liquids, move and make contact with other materials, like during pouring, pumping etc.  If the static electric charge becomes sufficient enough, a spark can occur from one metal container to the other container and ignite the vapor air mixture.</a:t>
            </a:r>
          </a:p>
          <a:p>
            <a:pPr marL="228600" indent="-228600" eaLnBrk="1" hangingPunct="1">
              <a:buFontTx/>
              <a:buAutoNum type="arabicPeriod"/>
            </a:pPr>
            <a:endParaRPr lang="en-US" altLang="en-US"/>
          </a:p>
          <a:p>
            <a:pPr marL="228600" indent="-228600" eaLnBrk="1" hangingPunct="1">
              <a:buFontTx/>
              <a:buAutoNum type="arabicPeriod"/>
            </a:pPr>
            <a:endParaRPr lang="en-US" altLang="en-US"/>
          </a:p>
          <a:p>
            <a:pPr marL="228600" indent="-228600"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5B6656AC-B05E-8651-CBEF-4DF47D2C1D5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EDE849D-EAE1-3770-CD3A-A9D9EE0000F2}"/>
              </a:ext>
            </a:extLst>
          </p:cNvPr>
          <p:cNvSpPr>
            <a:spLocks noGrp="1"/>
          </p:cNvSpPr>
          <p:nvPr>
            <p:ph type="body" idx="1"/>
          </p:nvPr>
        </p:nvSpPr>
        <p:spPr/>
        <p:txBody>
          <a:bodyPr>
            <a:normAutofit fontScale="70000" lnSpcReduction="20000"/>
          </a:bodyPr>
          <a:lstStyle/>
          <a:p>
            <a:pPr eaLnBrk="1" hangingPunct="1">
              <a:defRPr/>
            </a:pPr>
            <a:r>
              <a:rPr lang="en-US" dirty="0" err="1"/>
              <a:t>Biosafety</a:t>
            </a:r>
            <a:r>
              <a:rPr lang="en-US" dirty="0"/>
              <a:t> level 1</a:t>
            </a:r>
          </a:p>
          <a:p>
            <a:pPr eaLnBrk="1" hangingPunct="1">
              <a:defRPr/>
            </a:pPr>
            <a:r>
              <a:rPr lang="en-US" dirty="0"/>
              <a:t>This level is suitable for work involving well-characterized agents not known to consistently cause disease in healthy adult humans, and of minimal potential hazard to laboratory personnel and the environment (CDC,1997).</a:t>
            </a:r>
            <a:r>
              <a:rPr lang="en-US" baseline="30000" dirty="0">
                <a:hlinkClick r:id="rId3" action="ppaction://hlinkfile"/>
              </a:rPr>
              <a:t>[7]</a:t>
            </a:r>
            <a:endParaRPr lang="en-US" dirty="0"/>
          </a:p>
          <a:p>
            <a:pPr eaLnBrk="1" hangingPunct="1">
              <a:defRPr/>
            </a:pPr>
            <a:r>
              <a:rPr lang="en-US" dirty="0"/>
              <a:t>It includes several kinds of bacteria and viruses including </a:t>
            </a:r>
            <a:r>
              <a:rPr lang="en-US" dirty="0">
                <a:hlinkClick r:id="rId4" action="ppaction://hlinkfile" tooltip="Infectious canine hepatitis"/>
              </a:rPr>
              <a:t>canine hepatitis</a:t>
            </a:r>
            <a:r>
              <a:rPr lang="en-US" dirty="0"/>
              <a:t>, non-pathogenic </a:t>
            </a:r>
            <a:r>
              <a:rPr lang="en-US" i="1" dirty="0">
                <a:hlinkClick r:id="rId5" action="ppaction://hlinkfile" tooltip="Escherichia coli"/>
              </a:rPr>
              <a:t>Escherichia coli</a:t>
            </a:r>
            <a:r>
              <a:rPr lang="en-US" dirty="0"/>
              <a:t>, as well as some cell cultures and non-infectious bacteria. At this level precautions against the </a:t>
            </a:r>
            <a:r>
              <a:rPr lang="en-US" dirty="0" err="1"/>
              <a:t>biohazardous</a:t>
            </a:r>
            <a:r>
              <a:rPr lang="en-US" dirty="0"/>
              <a:t> materials in question are minimal, most likely involving gloves and some sort of facial protection.</a:t>
            </a:r>
          </a:p>
          <a:p>
            <a:pPr eaLnBrk="1" hangingPunct="1">
              <a:defRPr/>
            </a:pPr>
            <a:endParaRPr lang="en-US" dirty="0"/>
          </a:p>
          <a:p>
            <a:pPr eaLnBrk="1" hangingPunct="1">
              <a:defRPr/>
            </a:pPr>
            <a:endParaRPr lang="en-US" dirty="0"/>
          </a:p>
          <a:p>
            <a:pPr eaLnBrk="1" hangingPunct="1">
              <a:defRPr/>
            </a:pPr>
            <a:r>
              <a:rPr lang="en-US" dirty="0" err="1"/>
              <a:t>Biosafety</a:t>
            </a:r>
            <a:r>
              <a:rPr lang="en-US" dirty="0"/>
              <a:t> level 2</a:t>
            </a:r>
          </a:p>
          <a:p>
            <a:pPr eaLnBrk="1" hangingPunct="1">
              <a:defRPr/>
            </a:pPr>
            <a:r>
              <a:rPr lang="en-US" dirty="0"/>
              <a:t>This level is similar to </a:t>
            </a:r>
            <a:r>
              <a:rPr lang="en-US" dirty="0" err="1"/>
              <a:t>Biosafety</a:t>
            </a:r>
            <a:r>
              <a:rPr lang="en-US" dirty="0"/>
              <a:t> Level 1 and is suitable for work involving agents of moderate potential hazard to personnel and the environment.</a:t>
            </a:r>
            <a:r>
              <a:rPr lang="en-US" baseline="30000" dirty="0">
                <a:hlinkClick r:id="rId3" action="ppaction://hlinkfile"/>
              </a:rPr>
              <a:t>[7]</a:t>
            </a:r>
            <a:r>
              <a:rPr lang="en-US" dirty="0"/>
              <a:t> It includes various bacteria and viruses that cause only mild disease to humans, or are difficult to contract via </a:t>
            </a:r>
            <a:r>
              <a:rPr lang="en-US" dirty="0">
                <a:hlinkClick r:id="rId6" action="ppaction://hlinkfile" tooltip="Aerosol"/>
              </a:rPr>
              <a:t>aerosol</a:t>
            </a:r>
            <a:r>
              <a:rPr lang="en-US" dirty="0"/>
              <a:t> in a lab setting, such as </a:t>
            </a:r>
            <a:r>
              <a:rPr lang="en-US" i="1" dirty="0">
                <a:hlinkClick r:id="rId7" action="ppaction://hlinkfile" tooltip="Clostridium difficile"/>
              </a:rPr>
              <a:t>C. </a:t>
            </a:r>
            <a:r>
              <a:rPr lang="en-US" i="1" dirty="0" err="1">
                <a:hlinkClick r:id="rId7" action="ppaction://hlinkfile" tooltip="Clostridium difficile"/>
              </a:rPr>
              <a:t>difficile</a:t>
            </a:r>
            <a:r>
              <a:rPr lang="en-US" dirty="0"/>
              <a:t>, hepatitis </a:t>
            </a:r>
            <a:r>
              <a:rPr lang="en-US" dirty="0">
                <a:hlinkClick r:id="rId8" action="ppaction://hlinkfile" tooltip="Hepatitis A"/>
              </a:rPr>
              <a:t>A</a:t>
            </a:r>
            <a:r>
              <a:rPr lang="en-US" dirty="0"/>
              <a:t>, </a:t>
            </a:r>
            <a:r>
              <a:rPr lang="en-US" dirty="0">
                <a:hlinkClick r:id="rId9" action="ppaction://hlinkfile" tooltip="Hepatitis B"/>
              </a:rPr>
              <a:t>B</a:t>
            </a:r>
            <a:r>
              <a:rPr lang="en-US" dirty="0"/>
              <a:t>, and </a:t>
            </a:r>
            <a:r>
              <a:rPr lang="en-US" dirty="0">
                <a:hlinkClick r:id="rId10" action="ppaction://hlinkfile" tooltip="Hepatitis C"/>
              </a:rPr>
              <a:t>C</a:t>
            </a:r>
            <a:r>
              <a:rPr lang="en-US" dirty="0"/>
              <a:t>, </a:t>
            </a:r>
            <a:r>
              <a:rPr lang="en-US" dirty="0">
                <a:hlinkClick r:id="rId11" action="ppaction://hlinkfile" tooltip="Influenza A"/>
              </a:rPr>
              <a:t>influenza A</a:t>
            </a:r>
            <a:r>
              <a:rPr lang="en-US" dirty="0"/>
              <a:t>, </a:t>
            </a:r>
            <a:r>
              <a:rPr lang="en-US" dirty="0">
                <a:hlinkClick r:id="rId12" action="ppaction://hlinkfile" tooltip="Lyme disease"/>
              </a:rPr>
              <a:t>Lyme disease</a:t>
            </a:r>
            <a:r>
              <a:rPr lang="en-US" dirty="0"/>
              <a:t>, </a:t>
            </a:r>
            <a:r>
              <a:rPr lang="en-US" dirty="0">
                <a:hlinkClick r:id="rId13" action="ppaction://hlinkfile" tooltip="Dengue fever"/>
              </a:rPr>
              <a:t>dengue fever</a:t>
            </a:r>
            <a:r>
              <a:rPr lang="en-US" dirty="0"/>
              <a:t>, </a:t>
            </a:r>
            <a:r>
              <a:rPr lang="en-US" i="1" dirty="0">
                <a:hlinkClick r:id="rId14" action="ppaction://hlinkfile" tooltip="Salmonella"/>
              </a:rPr>
              <a:t>Salmonella</a:t>
            </a:r>
            <a:r>
              <a:rPr lang="en-US" dirty="0"/>
              <a:t>, </a:t>
            </a:r>
            <a:r>
              <a:rPr lang="en-US" dirty="0">
                <a:hlinkClick r:id="rId15" action="ppaction://hlinkfile" tooltip="Mumps"/>
              </a:rPr>
              <a:t>mumps</a:t>
            </a:r>
            <a:r>
              <a:rPr lang="en-US" dirty="0"/>
              <a:t>, </a:t>
            </a:r>
            <a:r>
              <a:rPr lang="en-US" dirty="0">
                <a:hlinkClick r:id="rId16" action="ppaction://hlinkfile" tooltip="Measles"/>
              </a:rPr>
              <a:t>measles</a:t>
            </a:r>
            <a:r>
              <a:rPr lang="en-US" dirty="0"/>
              <a:t>, </a:t>
            </a:r>
            <a:r>
              <a:rPr lang="en-US" dirty="0">
                <a:hlinkClick r:id="rId17" action="ppaction://hlinkfile" tooltip="HIV"/>
              </a:rPr>
              <a:t>HIV</a:t>
            </a:r>
            <a:r>
              <a:rPr lang="en-US" dirty="0"/>
              <a:t>,</a:t>
            </a:r>
            <a:r>
              <a:rPr lang="en-US" baseline="30000" dirty="0">
                <a:hlinkClick r:id="rId18" action="ppaction://hlinkfile"/>
              </a:rPr>
              <a:t>[8]</a:t>
            </a:r>
            <a:r>
              <a:rPr lang="en-US" dirty="0"/>
              <a:t> </a:t>
            </a:r>
            <a:r>
              <a:rPr lang="en-US" dirty="0" err="1">
                <a:hlinkClick r:id="rId19" action="ppaction://hlinkfile" tooltip="Scrapie"/>
              </a:rPr>
              <a:t>scrapie</a:t>
            </a:r>
            <a:r>
              <a:rPr lang="en-US" dirty="0"/>
              <a:t>, </a:t>
            </a:r>
            <a:r>
              <a:rPr lang="en-US" dirty="0">
                <a:hlinkClick r:id="rId20" action="ppaction://hlinkfile" tooltip="MRSA"/>
              </a:rPr>
              <a:t>MRSA</a:t>
            </a:r>
            <a:r>
              <a:rPr lang="en-US" dirty="0"/>
              <a:t>, and </a:t>
            </a:r>
            <a:r>
              <a:rPr lang="en-US" dirty="0">
                <a:hlinkClick r:id="rId21" action="ppaction://hlinkfile" tooltip="Vancomycin-resistant Staphylococcus aureus"/>
              </a:rPr>
              <a:t>VRSA</a:t>
            </a:r>
            <a:r>
              <a:rPr lang="en-US" dirty="0"/>
              <a:t>. Genetically modified organisms have also been classified as level 2 organisms, even if they pose no direct threat to humans. This designation is used to limit the release of modified organisms into the environment.</a:t>
            </a:r>
          </a:p>
          <a:p>
            <a:pPr eaLnBrk="1" hangingPunct="1">
              <a:defRPr/>
            </a:pPr>
            <a:endParaRPr lang="en-US" dirty="0"/>
          </a:p>
          <a:p>
            <a:pPr eaLnBrk="1" hangingPunct="1">
              <a:defRPr/>
            </a:pPr>
            <a:endParaRPr lang="en-US" dirty="0"/>
          </a:p>
          <a:p>
            <a:pPr eaLnBrk="1" hangingPunct="1">
              <a:defRPr/>
            </a:pPr>
            <a:r>
              <a:rPr lang="en-US" dirty="0" err="1"/>
              <a:t>Biosafety</a:t>
            </a:r>
            <a:r>
              <a:rPr lang="en-US" dirty="0"/>
              <a:t> level 3</a:t>
            </a:r>
          </a:p>
          <a:p>
            <a:pPr eaLnBrk="1" hangingPunct="1">
              <a:defRPr/>
            </a:pPr>
            <a:r>
              <a:rPr lang="en-US" dirty="0"/>
              <a:t>This level is applicable to clinical, diagnostic, teaching, research, or production facilities in which work is done with indigenous or exotic agents which may cause serious or potentially lethal disease after inhalation.</a:t>
            </a:r>
            <a:r>
              <a:rPr lang="en-US" baseline="30000" dirty="0">
                <a:hlinkClick r:id="rId3" action="ppaction://hlinkfile"/>
              </a:rPr>
              <a:t>[7]</a:t>
            </a:r>
            <a:r>
              <a:rPr lang="en-US" dirty="0"/>
              <a:t> It includes various bacteria and viruses that can cause severe to fatal disease in humans, but for which vaccines or other treatment exist, such as </a:t>
            </a:r>
            <a:r>
              <a:rPr lang="en-US" i="1" dirty="0">
                <a:hlinkClick r:id="rId22" action="ppaction://hlinkfile" tooltip="Mycobacterium tuberculosis"/>
              </a:rPr>
              <a:t>Mycobacterium tuberculosis</a:t>
            </a:r>
            <a:r>
              <a:rPr lang="en-US" dirty="0"/>
              <a:t>, </a:t>
            </a:r>
            <a:r>
              <a:rPr lang="en-US" i="1" dirty="0">
                <a:hlinkClick r:id="rId23" action="ppaction://hlinkfile" tooltip="Bacillus anthracis"/>
              </a:rPr>
              <a:t>Bacillus </a:t>
            </a:r>
            <a:r>
              <a:rPr lang="en-US" i="1" dirty="0" err="1">
                <a:hlinkClick r:id="rId23" action="ppaction://hlinkfile" tooltip="Bacillus anthracis"/>
              </a:rPr>
              <a:t>anthracis</a:t>
            </a:r>
            <a:r>
              <a:rPr lang="en-US" dirty="0"/>
              <a:t>, </a:t>
            </a:r>
            <a:r>
              <a:rPr lang="en-US" dirty="0">
                <a:hlinkClick r:id="rId24" action="ppaction://hlinkfile" tooltip="West Nile virus"/>
              </a:rPr>
              <a:t>West Nile virus</a:t>
            </a:r>
            <a:r>
              <a:rPr lang="en-US" dirty="0"/>
              <a:t>, </a:t>
            </a:r>
            <a:r>
              <a:rPr lang="en-US" dirty="0">
                <a:hlinkClick r:id="rId25" action="ppaction://hlinkfile" tooltip="Venezuelan equine encephalitis virus"/>
              </a:rPr>
              <a:t>Venezuelan equine encephalitis virus</a:t>
            </a:r>
            <a:r>
              <a:rPr lang="en-US" dirty="0"/>
              <a:t>, </a:t>
            </a:r>
            <a:r>
              <a:rPr lang="en-US" dirty="0">
                <a:hlinkClick r:id="rId26" action="ppaction://hlinkfile" tooltip="Eastern equine encephalitis virus"/>
              </a:rPr>
              <a:t>Eastern equine encephalitis virus</a:t>
            </a:r>
            <a:r>
              <a:rPr lang="en-US" dirty="0"/>
              <a:t>, </a:t>
            </a:r>
            <a:r>
              <a:rPr lang="en-US" dirty="0" err="1">
                <a:hlinkClick r:id="rId27" action="ppaction://hlinkfile" tooltip="Hendra virus"/>
              </a:rPr>
              <a:t>Hendra</a:t>
            </a:r>
            <a:r>
              <a:rPr lang="en-US" dirty="0">
                <a:hlinkClick r:id="rId27" action="ppaction://hlinkfile" tooltip="Hendra virus"/>
              </a:rPr>
              <a:t> virus</a:t>
            </a:r>
            <a:r>
              <a:rPr lang="en-US" dirty="0"/>
              <a:t>, </a:t>
            </a:r>
            <a:r>
              <a:rPr lang="en-US" dirty="0">
                <a:hlinkClick r:id="rId28" action="ppaction://hlinkfile" tooltip="SARS coronavirus"/>
              </a:rPr>
              <a:t>SARS </a:t>
            </a:r>
            <a:r>
              <a:rPr lang="en-US" dirty="0" err="1">
                <a:hlinkClick r:id="rId28" action="ppaction://hlinkfile" tooltip="SARS coronavirus"/>
              </a:rPr>
              <a:t>coronavirus</a:t>
            </a:r>
            <a:r>
              <a:rPr lang="en-US" dirty="0"/>
              <a:t>, </a:t>
            </a:r>
            <a:r>
              <a:rPr lang="en-US" i="1" dirty="0">
                <a:hlinkClick r:id="rId29" action="ppaction://hlinkfile" tooltip="Salmonella typhi"/>
              </a:rPr>
              <a:t>Salmonella </a:t>
            </a:r>
            <a:r>
              <a:rPr lang="en-US" i="1" dirty="0" err="1">
                <a:hlinkClick r:id="rId29" action="ppaction://hlinkfile" tooltip="Salmonella typhi"/>
              </a:rPr>
              <a:t>typhi</a:t>
            </a:r>
            <a:r>
              <a:rPr lang="en-US" dirty="0"/>
              <a:t>, </a:t>
            </a:r>
            <a:r>
              <a:rPr lang="en-US" i="1" dirty="0" err="1">
                <a:hlinkClick r:id="rId30" action="ppaction://hlinkfile" tooltip="Coxiella burnetii"/>
              </a:rPr>
              <a:t>Coxiella</a:t>
            </a:r>
            <a:r>
              <a:rPr lang="en-US" i="1" dirty="0">
                <a:hlinkClick r:id="rId30" action="ppaction://hlinkfile" tooltip="Coxiella burnetii"/>
              </a:rPr>
              <a:t> </a:t>
            </a:r>
            <a:r>
              <a:rPr lang="en-US" i="1" dirty="0" err="1">
                <a:hlinkClick r:id="rId30" action="ppaction://hlinkfile" tooltip="Coxiella burnetii"/>
              </a:rPr>
              <a:t>burnetii</a:t>
            </a:r>
            <a:r>
              <a:rPr lang="en-US" dirty="0"/>
              <a:t>, </a:t>
            </a:r>
            <a:r>
              <a:rPr lang="en-US" dirty="0">
                <a:hlinkClick r:id="rId31" action="ppaction://hlinkfile" tooltip="Rift Valley fever virus"/>
              </a:rPr>
              <a:t>Rift Valley fever virus</a:t>
            </a:r>
            <a:r>
              <a:rPr lang="en-US" dirty="0"/>
              <a:t>, </a:t>
            </a:r>
            <a:r>
              <a:rPr lang="en-US" i="1" dirty="0" err="1">
                <a:hlinkClick r:id="rId32" action="ppaction://hlinkfile" tooltip="Rickettsia rickettsii"/>
              </a:rPr>
              <a:t>Rickettsia</a:t>
            </a:r>
            <a:r>
              <a:rPr lang="en-US" i="1" dirty="0">
                <a:hlinkClick r:id="rId32" action="ppaction://hlinkfile" tooltip="Rickettsia rickettsii"/>
              </a:rPr>
              <a:t> </a:t>
            </a:r>
            <a:r>
              <a:rPr lang="en-US" i="1" dirty="0" err="1">
                <a:hlinkClick r:id="rId32" action="ppaction://hlinkfile" tooltip="Rickettsia rickettsii"/>
              </a:rPr>
              <a:t>rickettsii</a:t>
            </a:r>
            <a:r>
              <a:rPr lang="en-US" dirty="0"/>
              <a:t>, and </a:t>
            </a:r>
            <a:r>
              <a:rPr lang="en-US" dirty="0">
                <a:hlinkClick r:id="rId33" action="ppaction://hlinkfile" tooltip="Yellow fever virus"/>
              </a:rPr>
              <a:t>yellow fever virus</a:t>
            </a:r>
            <a:r>
              <a:rPr lang="en-US" dirty="0"/>
              <a:t>.</a:t>
            </a:r>
          </a:p>
          <a:p>
            <a:pPr eaLnBrk="1" hangingPunct="1">
              <a:defRPr/>
            </a:pPr>
            <a:endParaRPr lang="en-US" dirty="0"/>
          </a:p>
          <a:p>
            <a:pPr eaLnBrk="1" hangingPunct="1">
              <a:defRPr/>
            </a:pPr>
            <a:r>
              <a:rPr lang="en-US" dirty="0" err="1"/>
              <a:t>Biosafety</a:t>
            </a:r>
            <a:r>
              <a:rPr lang="en-US" dirty="0"/>
              <a:t> level 4</a:t>
            </a:r>
          </a:p>
          <a:p>
            <a:pPr eaLnBrk="1" hangingPunct="1">
              <a:defRPr/>
            </a:pPr>
            <a:r>
              <a:rPr lang="en-US" dirty="0"/>
              <a:t>This level is required for work with dangerous and exotic agents that pose a high individual risk of aerosol-transmitted laboratory infections, agents which cause severe to fatal disease in humans for which vaccines or other treatments are </a:t>
            </a:r>
            <a:r>
              <a:rPr lang="en-US" i="1" dirty="0"/>
              <a:t>not</a:t>
            </a:r>
            <a:r>
              <a:rPr lang="en-US" dirty="0"/>
              <a:t> available, such as </a:t>
            </a:r>
            <a:r>
              <a:rPr lang="en-US" dirty="0">
                <a:hlinkClick r:id="rId34" action="ppaction://hlinkfile" tooltip="Bolivian hemorrhagic fever"/>
              </a:rPr>
              <a:t>Bolivian</a:t>
            </a:r>
            <a:r>
              <a:rPr lang="en-US" dirty="0"/>
              <a:t> and </a:t>
            </a:r>
            <a:r>
              <a:rPr lang="en-US" dirty="0">
                <a:hlinkClick r:id="rId35" action="ppaction://hlinkfile" tooltip="Argentine hemorrhagic fever"/>
              </a:rPr>
              <a:t>Argentine hemorrhagic fevers</a:t>
            </a:r>
            <a:r>
              <a:rPr lang="en-US" dirty="0"/>
              <a:t>, </a:t>
            </a:r>
            <a:r>
              <a:rPr lang="en-US" dirty="0">
                <a:hlinkClick r:id="rId36" action="ppaction://hlinkfile" tooltip="Marburg virus"/>
              </a:rPr>
              <a:t>Marburg virus</a:t>
            </a:r>
            <a:r>
              <a:rPr lang="en-US" dirty="0"/>
              <a:t>, </a:t>
            </a:r>
            <a:r>
              <a:rPr lang="en-US" dirty="0">
                <a:hlinkClick r:id="rId37" action="ppaction://hlinkfile" tooltip="Ebola virus"/>
              </a:rPr>
              <a:t>Ebola virus</a:t>
            </a:r>
            <a:r>
              <a:rPr lang="en-US" dirty="0"/>
              <a:t>, </a:t>
            </a:r>
            <a:r>
              <a:rPr lang="en-US" dirty="0">
                <a:hlinkClick r:id="rId38" action="ppaction://hlinkfile" tooltip="Lassa fever"/>
              </a:rPr>
              <a:t>Lassa fever</a:t>
            </a:r>
            <a:r>
              <a:rPr lang="en-US" dirty="0"/>
              <a:t>, </a:t>
            </a:r>
            <a:r>
              <a:rPr lang="en-US" dirty="0">
                <a:hlinkClick r:id="rId39" action="ppaction://hlinkfile" tooltip="Crimean-Congo hemorrhagic fever"/>
              </a:rPr>
              <a:t>Crimean-Congo hemorrhagic fever</a:t>
            </a:r>
            <a:r>
              <a:rPr lang="en-US" dirty="0"/>
              <a:t>, and other various </a:t>
            </a:r>
            <a:r>
              <a:rPr lang="en-US" dirty="0">
                <a:hlinkClick r:id="rId40" action="ppaction://hlinkfile" tooltip="Viral hemorrhagic fever"/>
              </a:rPr>
              <a:t>hemorrhagic</a:t>
            </a:r>
            <a:r>
              <a:rPr lang="en-US" dirty="0"/>
              <a:t> diseases</a:t>
            </a:r>
          </a:p>
          <a:p>
            <a:pPr eaLnBrk="1" hangingPunct="1">
              <a:defRPr/>
            </a:pPr>
            <a:endParaRPr lang="en-US" dirty="0"/>
          </a:p>
        </p:txBody>
      </p:sp>
      <p:sp>
        <p:nvSpPr>
          <p:cNvPr id="175108" name="Slide Number Placeholder 3">
            <a:extLst>
              <a:ext uri="{FF2B5EF4-FFF2-40B4-BE49-F238E27FC236}">
                <a16:creationId xmlns:a16="http://schemas.microsoft.com/office/drawing/2014/main" id="{3332A97B-EB31-4244-6B16-1B92A1D4C1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A166E61-FD38-444E-87D4-884E87C1460A}" type="slidenum">
              <a:rPr lang="en-US" altLang="en-US" smtClean="0">
                <a:latin typeface="Times New Roman" panose="02020603050405020304" pitchFamily="18" charset="0"/>
              </a:rPr>
              <a:pPr/>
              <a:t>97</a:t>
            </a:fld>
            <a:endParaRPr lang="en-U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C4C62318-1B24-3BF2-0A20-053721DD42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6DB319-0E6C-4C30-B30A-75C1B3EDB834}" type="slidenum">
              <a:rPr lang="en-US" altLang="en-US" smtClean="0">
                <a:latin typeface="Times New Roman" panose="02020603050405020304" pitchFamily="18" charset="0"/>
              </a:rPr>
              <a:pPr/>
              <a:t>100</a:t>
            </a:fld>
            <a:endParaRPr lang="en-US" altLang="en-US">
              <a:latin typeface="Times New Roman" panose="02020603050405020304" pitchFamily="18" charset="0"/>
            </a:endParaRPr>
          </a:p>
        </p:txBody>
      </p:sp>
      <p:sp>
        <p:nvSpPr>
          <p:cNvPr id="179203" name="Rectangle 5">
            <a:extLst>
              <a:ext uri="{FF2B5EF4-FFF2-40B4-BE49-F238E27FC236}">
                <a16:creationId xmlns:a16="http://schemas.microsoft.com/office/drawing/2014/main" id="{B1FE4A46-1D5E-C603-77D9-7A4CD8C35DC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pPr algn="r"/>
            <a:fld id="{D13DD272-A89B-446F-B11A-AFF5AD195AB7}" type="slidenum">
              <a:rPr lang="en-US" altLang="en-US" sz="1000" i="1">
                <a:latin typeface="Times New Roman" panose="02020603050405020304" pitchFamily="18" charset="0"/>
              </a:rPr>
              <a:pPr algn="r"/>
              <a:t>100</a:t>
            </a:fld>
            <a:endParaRPr lang="en-US" altLang="en-US" sz="1000" i="1">
              <a:latin typeface="Times New Roman" panose="02020603050405020304" pitchFamily="18" charset="0"/>
            </a:endParaRPr>
          </a:p>
        </p:txBody>
      </p:sp>
      <p:sp>
        <p:nvSpPr>
          <p:cNvPr id="179204" name="Rectangle 2">
            <a:extLst>
              <a:ext uri="{FF2B5EF4-FFF2-40B4-BE49-F238E27FC236}">
                <a16:creationId xmlns:a16="http://schemas.microsoft.com/office/drawing/2014/main" id="{ED661655-1199-1BE1-8F6B-7BB802F57F6A}"/>
              </a:ext>
            </a:extLst>
          </p:cNvPr>
          <p:cNvSpPr>
            <a:spLocks noChangeArrowheads="1" noTextEdit="1"/>
          </p:cNvSpPr>
          <p:nvPr>
            <p:ph type="sldImg"/>
          </p:nvPr>
        </p:nvSpPr>
        <p:spPr>
          <a:xfrm>
            <a:off x="1174750" y="698500"/>
            <a:ext cx="4605338" cy="3452813"/>
          </a:xfrm>
          <a:ln/>
        </p:spPr>
      </p:sp>
      <p:sp>
        <p:nvSpPr>
          <p:cNvPr id="179205" name="Rectangle 3">
            <a:extLst>
              <a:ext uri="{FF2B5EF4-FFF2-40B4-BE49-F238E27FC236}">
                <a16:creationId xmlns:a16="http://schemas.microsoft.com/office/drawing/2014/main" id="{32F9CAFA-6BE8-70C3-26F7-32F39312F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6" tIns="46908" rIns="93816" bIns="46908"/>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4006C4C-E5C7-829B-EB17-FA0195919B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CA1A1A-2E74-45AA-AE9E-AD6F9165173A}"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0146DFDC-3080-AAC7-1D64-0E6CCD792074}"/>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3B366F2F-6DD7-68BA-B2C9-1F0910D9C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Laboratory as defined is not subject to the PSM stds (“relatively small quantities” is less than the threshold quantities of hazardous chemicals listed in the PSM std.)</a:t>
            </a:r>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92808A4-ACAE-9BC0-881C-E5CAC5418792}"/>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86D669BB-62D4-8682-5506-8584BD1202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Chemical Hygiene Officer</a:t>
            </a:r>
            <a:r>
              <a:rPr lang="en-US" altLang="en-US"/>
              <a:t> means an employee who is designated by the employer, and who is qualified by training or experience, to provide technical guidance in the development and implementation of the provisions of the Chemical Hygiene Plan. This definition is not intended to place limitations on the position description or job classification that the designated individual shall hold within the employer's organizational structure. </a:t>
            </a:r>
            <a:br>
              <a:rPr lang="en-US" altLang="en-US"/>
            </a:br>
            <a:endParaRPr lang="en-US" altLang="en-US"/>
          </a:p>
          <a:p>
            <a:pPr eaLnBrk="1" hangingPunct="1"/>
            <a:r>
              <a:rPr lang="en-US" altLang="en-US"/>
              <a:t>MS Clip Art</a:t>
            </a:r>
          </a:p>
        </p:txBody>
      </p:sp>
      <p:sp>
        <p:nvSpPr>
          <p:cNvPr id="22532" name="Slide Number Placeholder 3">
            <a:extLst>
              <a:ext uri="{FF2B5EF4-FFF2-40B4-BE49-F238E27FC236}">
                <a16:creationId xmlns:a16="http://schemas.microsoft.com/office/drawing/2014/main" id="{D09966AB-4E6A-EDA3-0C05-0BDDE8E00D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EDD1F0D-FA88-4254-8FBF-B1E72D5E2E71}"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623BC8E-986A-969D-352A-59927B7DC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Line 5">
            <a:extLst>
              <a:ext uri="{FF2B5EF4-FFF2-40B4-BE49-F238E27FC236}">
                <a16:creationId xmlns:a16="http://schemas.microsoft.com/office/drawing/2014/main" id="{54098874-8D36-E0B2-4CDD-83608F491826}"/>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 name="Line 6">
            <a:extLst>
              <a:ext uri="{FF2B5EF4-FFF2-40B4-BE49-F238E27FC236}">
                <a16:creationId xmlns:a16="http://schemas.microsoft.com/office/drawing/2014/main" id="{C2443E2B-5FF0-6BA3-708E-31B8CB3F6D98}"/>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3698" name="Rectangle 2"/>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a:p>
        </p:txBody>
      </p:sp>
      <p:sp>
        <p:nvSpPr>
          <p:cNvPr id="413699" name="Rectangle 3"/>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0" indent="0">
              <a:defRPr>
                <a:solidFill>
                  <a:srgbClr val="012D9A"/>
                </a:solidFill>
              </a:defRPr>
            </a:lvl1pPr>
          </a:lstStyle>
          <a:p>
            <a:endParaRPr lang="en-US"/>
          </a:p>
        </p:txBody>
      </p:sp>
    </p:spTree>
    <p:extLst>
      <p:ext uri="{BB962C8B-B14F-4D97-AF65-F5344CB8AC3E}">
        <p14:creationId xmlns:p14="http://schemas.microsoft.com/office/powerpoint/2010/main" val="146313506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37417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065836"/>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3886200" cy="4525963"/>
          </a:xfrm>
        </p:spPr>
        <p:txBody>
          <a:bodyPr/>
          <a:lstStyle/>
          <a:p>
            <a:pPr lvl="0"/>
            <a:endParaRPr lang="en-US" noProof="0"/>
          </a:p>
        </p:txBody>
      </p:sp>
    </p:spTree>
    <p:extLst>
      <p:ext uri="{BB962C8B-B14F-4D97-AF65-F5344CB8AC3E}">
        <p14:creationId xmlns:p14="http://schemas.microsoft.com/office/powerpoint/2010/main" val="159465916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886200" cy="4525963"/>
          </a:xfrm>
        </p:spPr>
        <p:txBody>
          <a:bodyPr/>
          <a:lstStyle/>
          <a:p>
            <a:pPr lvl="0"/>
            <a:endParaRPr lang="en-US" noProof="0"/>
          </a:p>
        </p:txBody>
      </p:sp>
      <p:sp>
        <p:nvSpPr>
          <p:cNvPr id="4" name="Text Placeholder 3"/>
          <p:cNvSpPr>
            <a:spLocks noGrp="1"/>
          </p:cNvSpPr>
          <p:nvPr>
            <p:ph type="body" sz="half" idx="2"/>
          </p:nvPr>
        </p:nvSpPr>
        <p:spPr>
          <a:xfrm>
            <a:off x="4648200" y="12954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543214"/>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Chart Placeholder 2"/>
          <p:cNvSpPr>
            <a:spLocks noGrp="1"/>
          </p:cNvSpPr>
          <p:nvPr>
            <p:ph type="chart" idx="1"/>
          </p:nvPr>
        </p:nvSpPr>
        <p:spPr>
          <a:xfrm>
            <a:off x="609600" y="1295400"/>
            <a:ext cx="7924800" cy="4525963"/>
          </a:xfrm>
        </p:spPr>
        <p:txBody>
          <a:bodyPr/>
          <a:lstStyle/>
          <a:p>
            <a:pPr lvl="0"/>
            <a:endParaRPr lang="en-US" noProof="0"/>
          </a:p>
        </p:txBody>
      </p:sp>
    </p:spTree>
    <p:extLst>
      <p:ext uri="{BB962C8B-B14F-4D97-AF65-F5344CB8AC3E}">
        <p14:creationId xmlns:p14="http://schemas.microsoft.com/office/powerpoint/2010/main" val="249873760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79588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756646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348975"/>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11899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308810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25068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9589178"/>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6893521"/>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1C1DE9-E258-6568-5F47-E592CB697908}"/>
              </a:ext>
            </a:extLst>
          </p:cNvPr>
          <p:cNvSpPr>
            <a:spLocks noGrp="1" noChangeArrowheads="1"/>
          </p:cNvSpPr>
          <p:nvPr>
            <p:ph type="title"/>
          </p:nvPr>
        </p:nvSpPr>
        <p:spPr bwMode="gray">
          <a:xfrm>
            <a:off x="609600" y="3810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sentence case</a:t>
            </a:r>
          </a:p>
        </p:txBody>
      </p:sp>
      <p:sp>
        <p:nvSpPr>
          <p:cNvPr id="1027" name="Line 3">
            <a:extLst>
              <a:ext uri="{FF2B5EF4-FFF2-40B4-BE49-F238E27FC236}">
                <a16:creationId xmlns:a16="http://schemas.microsoft.com/office/drawing/2014/main" id="{C137BC58-57EE-8B3D-6106-EF77009160EA}"/>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AF3F96A8-4F31-60E4-A1DC-208286A53D8F}"/>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5">
            <a:extLst>
              <a:ext uri="{FF2B5EF4-FFF2-40B4-BE49-F238E27FC236}">
                <a16:creationId xmlns:a16="http://schemas.microsoft.com/office/drawing/2014/main" id="{52329405-EF2D-D21F-9DF1-D281EB417788}"/>
              </a:ext>
            </a:extLst>
          </p:cNvPr>
          <p:cNvSpPr>
            <a:spLocks noGrp="1" noChangeArrowheads="1"/>
          </p:cNvSpPr>
          <p:nvPr>
            <p:ph type="body" idx="1"/>
          </p:nvPr>
        </p:nvSpPr>
        <p:spPr bwMode="auto">
          <a:xfrm>
            <a:off x="609600" y="12954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a:extLst>
              <a:ext uri="{FF2B5EF4-FFF2-40B4-BE49-F238E27FC236}">
                <a16:creationId xmlns:a16="http://schemas.microsoft.com/office/drawing/2014/main" id="{5826823E-44D0-D6BD-A4FC-4B5D42C36A9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143000" indent="-228600" algn="l" rtl="0" eaLnBrk="0" fontAlgn="base" hangingPunct="0">
        <a:spcBef>
          <a:spcPct val="0"/>
        </a:spcBef>
        <a:spcAft>
          <a:spcPct val="0"/>
        </a:spcAft>
        <a:buClr>
          <a:srgbClr val="012D9A"/>
        </a:buClr>
        <a:buChar char="»"/>
        <a:defRPr sz="2000">
          <a:solidFill>
            <a:schemeClr val="tx1"/>
          </a:solidFill>
          <a:latin typeface="+mn-lt"/>
        </a:defRPr>
      </a:lvl3pPr>
      <a:lvl4pPr marL="1600200" indent="-228600" algn="l" rtl="0" eaLnBrk="0" fontAlgn="base" hangingPunct="0">
        <a:spcBef>
          <a:spcPct val="0"/>
        </a:spcBef>
        <a:spcAft>
          <a:spcPct val="0"/>
        </a:spcAft>
        <a:buClr>
          <a:srgbClr val="012D9A"/>
        </a:buClr>
        <a:buChar char="•"/>
        <a:defRPr>
          <a:solidFill>
            <a:schemeClr val="tx1"/>
          </a:solidFill>
          <a:latin typeface="+mn-lt"/>
        </a:defRPr>
      </a:lvl4pPr>
      <a:lvl5pPr marL="2057400" indent="-22860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fontAlgn="base">
        <a:spcBef>
          <a:spcPct val="0"/>
        </a:spcBef>
        <a:spcAft>
          <a:spcPct val="0"/>
        </a:spcAft>
        <a:buClr>
          <a:srgbClr val="012D9A"/>
        </a:buClr>
        <a:buChar char="–"/>
        <a:defRPr sz="1600">
          <a:solidFill>
            <a:schemeClr val="tx1"/>
          </a:solidFill>
          <a:latin typeface="+mn-lt"/>
        </a:defRPr>
      </a:lvl6pPr>
      <a:lvl7pPr marL="2971800" indent="-228600" algn="l" rtl="0" fontAlgn="base">
        <a:spcBef>
          <a:spcPct val="0"/>
        </a:spcBef>
        <a:spcAft>
          <a:spcPct val="0"/>
        </a:spcAft>
        <a:buClr>
          <a:srgbClr val="012D9A"/>
        </a:buClr>
        <a:buChar char="–"/>
        <a:defRPr sz="1600">
          <a:solidFill>
            <a:schemeClr val="tx1"/>
          </a:solidFill>
          <a:latin typeface="+mn-lt"/>
        </a:defRPr>
      </a:lvl7pPr>
      <a:lvl8pPr marL="3429000" indent="-228600" algn="l" rtl="0" fontAlgn="base">
        <a:spcBef>
          <a:spcPct val="0"/>
        </a:spcBef>
        <a:spcAft>
          <a:spcPct val="0"/>
        </a:spcAft>
        <a:buClr>
          <a:srgbClr val="012D9A"/>
        </a:buClr>
        <a:buChar char="–"/>
        <a:defRPr sz="1600">
          <a:solidFill>
            <a:schemeClr val="tx1"/>
          </a:solidFill>
          <a:latin typeface="+mn-lt"/>
        </a:defRPr>
      </a:lvl8pPr>
      <a:lvl9pPr marL="3886200" indent="-22860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8.wmf"/><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upload.wikimedia.org/wikipedia/commons/0/02/Fume_hood.jp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hyperlink" Target="http://www.fume-hoods.net/images/Perchloric-hood.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slideLayout" Target="../slideLayouts/slideLayout2.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estglove.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hyperlink" Target="http://www.ansellpro.com/specware/index.asp" TargetMode="External"/><Relationship Id="rId4" Type="http://schemas.openxmlformats.org/officeDocument/2006/relationships/hyperlink" Target="http://www.superiorglove.com/product.review/index.ht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7.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12" Type="http://schemas.openxmlformats.org/officeDocument/2006/relationships/image" Target="../media/image38.wmf"/><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80.wmf"/><Relationship Id="rId11" Type="http://schemas.openxmlformats.org/officeDocument/2006/relationships/image" Target="../media/image85.png"/><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slides/_rels/slide5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111.wmf"/><Relationship Id="rId4" Type="http://schemas.openxmlformats.org/officeDocument/2006/relationships/image" Target="../media/image110.wmf"/></Relationships>
</file>

<file path=ppt/slides/_rels/slide83.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113.wmf"/></Relationships>
</file>

<file path=ppt/slides/_rels/slide8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132.jpeg"/></Relationships>
</file>

<file path=ppt/slides/_rels/slide9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6.xml"/><Relationship Id="rId5" Type="http://schemas.openxmlformats.org/officeDocument/2006/relationships/image" Target="../media/image138.png"/><Relationship Id="rId4" Type="http://schemas.openxmlformats.org/officeDocument/2006/relationships/image" Target="../media/image1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EE47574-7180-8D22-CE53-EA8CF239979B}"/>
              </a:ext>
            </a:extLst>
          </p:cNvPr>
          <p:cNvSpPr>
            <a:spLocks noGrp="1" noChangeArrowheads="1"/>
          </p:cNvSpPr>
          <p:nvPr>
            <p:ph type="ctrTitle"/>
          </p:nvPr>
        </p:nvSpPr>
        <p:spPr>
          <a:xfrm>
            <a:off x="609600" y="2438400"/>
            <a:ext cx="6502400" cy="1295400"/>
          </a:xfrm>
          <a:noFill/>
        </p:spPr>
        <p:txBody>
          <a:bodyPr lIns="90488" tIns="44450" rIns="90488" bIns="44450"/>
          <a:lstStyle/>
          <a:p>
            <a:pPr eaLnBrk="1" hangingPunct="1"/>
            <a:r>
              <a:rPr lang="en-US" altLang="en-US" sz="4000"/>
              <a:t>N.C. Department of Labor OSH Division</a:t>
            </a:r>
          </a:p>
        </p:txBody>
      </p:sp>
      <p:sp>
        <p:nvSpPr>
          <p:cNvPr id="4099" name="Rectangle 3">
            <a:extLst>
              <a:ext uri="{FF2B5EF4-FFF2-40B4-BE49-F238E27FC236}">
                <a16:creationId xmlns:a16="http://schemas.microsoft.com/office/drawing/2014/main" id="{68F2365B-8E8E-852C-6343-F29923F4571A}"/>
              </a:ext>
            </a:extLst>
          </p:cNvPr>
          <p:cNvSpPr>
            <a:spLocks noGrp="1" noChangeArrowheads="1"/>
          </p:cNvSpPr>
          <p:nvPr>
            <p:ph type="subTitle" idx="1"/>
          </p:nvPr>
        </p:nvSpPr>
        <p:spPr>
          <a:xfrm>
            <a:off x="2057400" y="4038600"/>
            <a:ext cx="5721350" cy="950913"/>
          </a:xfrm>
          <a:noFill/>
        </p:spPr>
        <p:txBody>
          <a:bodyPr lIns="90488" tIns="44450" rIns="90488" bIns="44450" anchor="t"/>
          <a:lstStyle/>
          <a:p>
            <a:pPr marL="342900" indent="-342900" eaLnBrk="1" hangingPunct="1"/>
            <a:r>
              <a:rPr lang="en-US" altLang="en-US" b="1" i="1"/>
              <a:t>Laboratory Safety and Health</a:t>
            </a:r>
          </a:p>
          <a:p>
            <a:pPr marL="342900" indent="-342900" eaLnBrk="1" hangingPunct="1">
              <a:buFont typeface="Wingdings" panose="05000000000000000000" pitchFamily="2" charset="2"/>
              <a:buNone/>
            </a:pPr>
            <a:r>
              <a:rPr lang="en-US" altLang="en-US" b="1" i="1"/>
              <a:t>	29 CFR 1910.1450</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81C65CD-6555-FDBD-1F54-A3AD0968992D}"/>
              </a:ext>
            </a:extLst>
          </p:cNvPr>
          <p:cNvSpPr>
            <a:spLocks noGrp="1" noChangeArrowheads="1"/>
          </p:cNvSpPr>
          <p:nvPr>
            <p:ph type="title"/>
          </p:nvPr>
        </p:nvSpPr>
        <p:spPr>
          <a:xfrm>
            <a:off x="457200" y="401638"/>
            <a:ext cx="7724775" cy="644525"/>
          </a:xfrm>
        </p:spPr>
        <p:txBody>
          <a:bodyPr lIns="90488" tIns="44450" rIns="90488" bIns="44450" anchor="ctr"/>
          <a:lstStyle/>
          <a:p>
            <a:pPr eaLnBrk="1" hangingPunct="1"/>
            <a:r>
              <a:rPr lang="en-US" altLang="en-US"/>
              <a:t>Definitions</a:t>
            </a:r>
          </a:p>
        </p:txBody>
      </p:sp>
      <p:sp>
        <p:nvSpPr>
          <p:cNvPr id="21507" name="Rectangle 3">
            <a:extLst>
              <a:ext uri="{FF2B5EF4-FFF2-40B4-BE49-F238E27FC236}">
                <a16:creationId xmlns:a16="http://schemas.microsoft.com/office/drawing/2014/main" id="{F1A2AE30-671B-AED1-8EB1-7A94356D42DA}"/>
              </a:ext>
            </a:extLst>
          </p:cNvPr>
          <p:cNvSpPr>
            <a:spLocks noGrp="1" noChangeArrowheads="1"/>
          </p:cNvSpPr>
          <p:nvPr>
            <p:ph type="body" sz="half" idx="1"/>
          </p:nvPr>
        </p:nvSpPr>
        <p:spPr>
          <a:xfrm>
            <a:off x="609600" y="1219200"/>
            <a:ext cx="7848600" cy="4191000"/>
          </a:xfrm>
        </p:spPr>
        <p:txBody>
          <a:bodyPr lIns="90488" tIns="44450" rIns="90488" bIns="44450"/>
          <a:lstStyle/>
          <a:p>
            <a:pPr eaLnBrk="1" hangingPunct="1">
              <a:lnSpc>
                <a:spcPct val="90000"/>
              </a:lnSpc>
            </a:pPr>
            <a:r>
              <a:rPr lang="en-US" altLang="en-US" b="1"/>
              <a:t>Chemical hygiene officer</a:t>
            </a:r>
          </a:p>
          <a:p>
            <a:pPr eaLnBrk="1" hangingPunct="1">
              <a:lnSpc>
                <a:spcPct val="90000"/>
              </a:lnSpc>
            </a:pPr>
            <a:endParaRPr lang="en-US" altLang="en-US" sz="800"/>
          </a:p>
          <a:p>
            <a:pPr lvl="1" eaLnBrk="1" hangingPunct="1">
              <a:lnSpc>
                <a:spcPct val="90000"/>
              </a:lnSpc>
            </a:pPr>
            <a:r>
              <a:rPr lang="en-US" altLang="en-US"/>
              <a:t>Employee designated by employer that has the training or experience to provide technical guidance in the development and implementation of the Chemical Hygiene Plan. </a:t>
            </a:r>
          </a:p>
          <a:p>
            <a:pPr lvl="1" eaLnBrk="1" hangingPunct="1">
              <a:lnSpc>
                <a:spcPct val="90000"/>
              </a:lnSpc>
            </a:pPr>
            <a:endParaRPr lang="en-US" altLang="en-US" sz="800"/>
          </a:p>
          <a:p>
            <a:pPr lvl="2" eaLnBrk="1" hangingPunct="1"/>
            <a:r>
              <a:rPr lang="en-US" altLang="en-US"/>
              <a:t>Definition not intended to place </a:t>
            </a:r>
          </a:p>
          <a:p>
            <a:pPr lvl="2" eaLnBrk="1" hangingPunct="1">
              <a:buFontTx/>
              <a:buNone/>
            </a:pPr>
            <a:r>
              <a:rPr lang="en-US" altLang="en-US"/>
              <a:t>   limitations on the position description </a:t>
            </a:r>
          </a:p>
          <a:p>
            <a:pPr lvl="2" eaLnBrk="1" hangingPunct="1">
              <a:buFontTx/>
              <a:buNone/>
            </a:pPr>
            <a:r>
              <a:rPr lang="en-US" altLang="en-US"/>
              <a:t>   or job classification that the designated</a:t>
            </a:r>
          </a:p>
          <a:p>
            <a:pPr lvl="2" eaLnBrk="1" hangingPunct="1">
              <a:buFontTx/>
              <a:buNone/>
            </a:pPr>
            <a:r>
              <a:rPr lang="en-US" altLang="en-US"/>
              <a:t>   individual holds within the employer's </a:t>
            </a:r>
          </a:p>
          <a:p>
            <a:pPr lvl="2" eaLnBrk="1" hangingPunct="1">
              <a:buFontTx/>
              <a:buNone/>
            </a:pPr>
            <a:r>
              <a:rPr lang="en-US" altLang="en-US"/>
              <a:t>   organizational structure.</a:t>
            </a:r>
          </a:p>
          <a:p>
            <a:pPr eaLnBrk="1" hangingPunct="1">
              <a:lnSpc>
                <a:spcPct val="90000"/>
              </a:lnSpc>
              <a:buFont typeface="Wingdings" panose="05000000000000000000" pitchFamily="2" charset="2"/>
              <a:buNone/>
            </a:pPr>
            <a:endParaRPr lang="en-US" altLang="en-US" sz="2000"/>
          </a:p>
        </p:txBody>
      </p:sp>
      <p:pic>
        <p:nvPicPr>
          <p:cNvPr id="21508" name="Picture 6" descr="BD00395_">
            <a:extLst>
              <a:ext uri="{FF2B5EF4-FFF2-40B4-BE49-F238E27FC236}">
                <a16:creationId xmlns:a16="http://schemas.microsoft.com/office/drawing/2014/main" id="{196F071E-903B-6AAB-081D-F595158EC218}"/>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315075" y="3429000"/>
            <a:ext cx="2168525" cy="2493963"/>
          </a:xfrm>
        </p:spPr>
      </p:pic>
      <p:sp>
        <p:nvSpPr>
          <p:cNvPr id="5" name="TextBox 4">
            <a:extLst>
              <a:ext uri="{FF2B5EF4-FFF2-40B4-BE49-F238E27FC236}">
                <a16:creationId xmlns:a16="http://schemas.microsoft.com/office/drawing/2014/main" id="{1A0ED246-219C-E37E-8742-530E711D1BAA}"/>
              </a:ext>
            </a:extLst>
          </p:cNvPr>
          <p:cNvSpPr txBox="1"/>
          <p:nvPr/>
        </p:nvSpPr>
        <p:spPr>
          <a:xfrm>
            <a:off x="6172200" y="533400"/>
            <a:ext cx="2416175" cy="369888"/>
          </a:xfrm>
          <a:prstGeom prst="rect">
            <a:avLst/>
          </a:prstGeom>
          <a:noFill/>
        </p:spPr>
        <p:txBody>
          <a:bodyPr wrap="none">
            <a:spAutoFit/>
          </a:bodyPr>
          <a:lstStyle/>
          <a:p>
            <a:pPr>
              <a:defRPr/>
            </a:pPr>
            <a:r>
              <a:rPr lang="en-US" dirty="0">
                <a:latin typeface="+mj-lt"/>
              </a:rPr>
              <a:t>29 CFR 1910.1450(b)</a:t>
            </a:r>
          </a:p>
        </p:txBody>
      </p:sp>
    </p:spTree>
  </p:cSld>
  <p:clrMapOvr>
    <a:masterClrMapping/>
  </p:clrMapOvr>
  <p:transition advClick="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A49675AE-13A0-F18E-0810-C1A22B176B46}"/>
              </a:ext>
            </a:extLst>
          </p:cNvPr>
          <p:cNvSpPr>
            <a:spLocks noGrp="1" noChangeArrowheads="1"/>
          </p:cNvSpPr>
          <p:nvPr>
            <p:ph type="title" idx="4294967295"/>
          </p:nvPr>
        </p:nvSpPr>
        <p:spPr>
          <a:xfrm>
            <a:off x="533400" y="457200"/>
            <a:ext cx="8305800" cy="549275"/>
          </a:xfrm>
        </p:spPr>
        <p:txBody>
          <a:bodyPr/>
          <a:lstStyle/>
          <a:p>
            <a:pPr eaLnBrk="1" hangingPunct="1"/>
            <a:r>
              <a:rPr lang="en-US" altLang="en-US"/>
              <a:t>Thank You For Attending!</a:t>
            </a:r>
          </a:p>
        </p:txBody>
      </p:sp>
      <p:sp>
        <p:nvSpPr>
          <p:cNvPr id="178179" name="Rectangle 3">
            <a:extLst>
              <a:ext uri="{FF2B5EF4-FFF2-40B4-BE49-F238E27FC236}">
                <a16:creationId xmlns:a16="http://schemas.microsoft.com/office/drawing/2014/main" id="{651BE6FD-F959-19FD-47F6-6158B92A0B2C}"/>
              </a:ext>
            </a:extLst>
          </p:cNvPr>
          <p:cNvSpPr>
            <a:spLocks noGrp="1" noChangeArrowheads="1"/>
          </p:cNvSpPr>
          <p:nvPr>
            <p:ph type="body" idx="4294967295"/>
          </p:nvPr>
        </p:nvSpPr>
        <p:spPr>
          <a:xfrm>
            <a:off x="1219200" y="1143000"/>
            <a:ext cx="6705600" cy="838200"/>
          </a:xfrm>
        </p:spPr>
        <p:txBody>
          <a:bodyPr/>
          <a:lstStyle/>
          <a:p>
            <a:pPr algn="ctr" eaLnBrk="1" hangingPunct="1">
              <a:buFont typeface="Wingdings" panose="05000000000000000000" pitchFamily="2" charset="2"/>
              <a:buNone/>
            </a:pPr>
            <a:r>
              <a:rPr lang="en-US" altLang="en-US" sz="4000">
                <a:solidFill>
                  <a:srgbClr val="000000"/>
                </a:solidFill>
              </a:rPr>
              <a:t>Final Questions?</a:t>
            </a:r>
            <a:endParaRPr lang="en-US" altLang="en-US" sz="4000"/>
          </a:p>
        </p:txBody>
      </p:sp>
      <p:sp>
        <p:nvSpPr>
          <p:cNvPr id="178180" name="Text Box 5">
            <a:extLst>
              <a:ext uri="{FF2B5EF4-FFF2-40B4-BE49-F238E27FC236}">
                <a16:creationId xmlns:a16="http://schemas.microsoft.com/office/drawing/2014/main" id="{654CBB7E-E54C-F216-BBDF-39C0454EB107}"/>
              </a:ext>
            </a:extLst>
          </p:cNvPr>
          <p:cNvSpPr txBox="1">
            <a:spLocks noChangeArrowheads="1"/>
          </p:cNvSpPr>
          <p:nvPr/>
        </p:nvSpPr>
        <p:spPr bwMode="auto">
          <a:xfrm>
            <a:off x="1371600" y="1905000"/>
            <a:ext cx="6477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b="1">
                <a:solidFill>
                  <a:srgbClr val="FF0000"/>
                </a:solidFill>
              </a:rPr>
              <a:t>1-800-NC-LABOR</a:t>
            </a:r>
          </a:p>
          <a:p>
            <a:pPr algn="ctr">
              <a:buClrTx/>
              <a:buSzTx/>
              <a:buFontTx/>
              <a:buNone/>
            </a:pPr>
            <a:r>
              <a:rPr lang="en-US" altLang="en-US" i="1"/>
              <a:t>(1-800-625-2267)</a:t>
            </a:r>
            <a:endParaRPr lang="en-US" altLang="en-US" b="1"/>
          </a:p>
          <a:p>
            <a:pPr algn="ctr">
              <a:buClrTx/>
              <a:buSzTx/>
              <a:buFontTx/>
              <a:buNone/>
            </a:pPr>
            <a:r>
              <a:rPr lang="en-US" altLang="en-US" b="1" i="1" u="sng">
                <a:solidFill>
                  <a:srgbClr val="0033CC"/>
                </a:solidFill>
              </a:rPr>
              <a:t>www.nclabor.com</a:t>
            </a:r>
            <a:endParaRPr lang="en-US" altLang="en-US" u="sng"/>
          </a:p>
        </p:txBody>
      </p:sp>
      <p:pic>
        <p:nvPicPr>
          <p:cNvPr id="178181" name="Picture 5" descr="New DOL Logo (Color)">
            <a:extLst>
              <a:ext uri="{FF2B5EF4-FFF2-40B4-BE49-F238E27FC236}">
                <a16:creationId xmlns:a16="http://schemas.microsoft.com/office/drawing/2014/main" id="{FF17CEA1-ED09-D6A3-6C59-5806CF53F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45783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13ABB7C-AE09-0DD3-5417-CBC8B5416CAE}"/>
              </a:ext>
            </a:extLst>
          </p:cNvPr>
          <p:cNvSpPr>
            <a:spLocks noGrp="1" noChangeArrowheads="1"/>
          </p:cNvSpPr>
          <p:nvPr>
            <p:ph type="title"/>
          </p:nvPr>
        </p:nvSpPr>
        <p:spPr>
          <a:xfrm>
            <a:off x="457200" y="401638"/>
            <a:ext cx="7724775" cy="644525"/>
          </a:xfrm>
        </p:spPr>
        <p:txBody>
          <a:bodyPr lIns="90488" tIns="44450" rIns="90488" bIns="44450" anchor="ctr"/>
          <a:lstStyle/>
          <a:p>
            <a:pPr eaLnBrk="1" hangingPunct="1"/>
            <a:r>
              <a:rPr lang="en-US" altLang="en-US"/>
              <a:t>Definitions</a:t>
            </a:r>
          </a:p>
        </p:txBody>
      </p:sp>
      <p:sp>
        <p:nvSpPr>
          <p:cNvPr id="23555" name="Rectangle 3">
            <a:extLst>
              <a:ext uri="{FF2B5EF4-FFF2-40B4-BE49-F238E27FC236}">
                <a16:creationId xmlns:a16="http://schemas.microsoft.com/office/drawing/2014/main" id="{9B404999-466D-FB8D-C6C7-692D99A51516}"/>
              </a:ext>
            </a:extLst>
          </p:cNvPr>
          <p:cNvSpPr>
            <a:spLocks noGrp="1" noChangeArrowheads="1"/>
          </p:cNvSpPr>
          <p:nvPr>
            <p:ph type="body" sz="half" idx="1"/>
          </p:nvPr>
        </p:nvSpPr>
        <p:spPr>
          <a:xfrm>
            <a:off x="533400" y="1219200"/>
            <a:ext cx="7924800" cy="4572000"/>
          </a:xfrm>
        </p:spPr>
        <p:txBody>
          <a:bodyPr lIns="90488" tIns="44450" rIns="90488" bIns="44450"/>
          <a:lstStyle/>
          <a:p>
            <a:pPr eaLnBrk="1" hangingPunct="1">
              <a:lnSpc>
                <a:spcPct val="90000"/>
              </a:lnSpc>
            </a:pPr>
            <a:r>
              <a:rPr lang="en-US" altLang="en-US" b="1"/>
              <a:t>Chemical hygiene plan</a:t>
            </a:r>
          </a:p>
          <a:p>
            <a:pPr eaLnBrk="1" hangingPunct="1">
              <a:lnSpc>
                <a:spcPct val="90000"/>
              </a:lnSpc>
            </a:pPr>
            <a:endParaRPr lang="en-US" altLang="en-US" sz="800"/>
          </a:p>
          <a:p>
            <a:pPr lvl="1" eaLnBrk="1" hangingPunct="1">
              <a:lnSpc>
                <a:spcPct val="90000"/>
              </a:lnSpc>
            </a:pPr>
            <a:r>
              <a:rPr lang="en-US" altLang="en-US"/>
              <a:t>Written program developed and implemented that sets forth procedures, equipment, personal protective equipment and work practices that protect employees from health hazards presented by hazardous chemicals used in the workplace</a:t>
            </a:r>
            <a:endParaRPr lang="en-US" altLang="en-US" sz="2000"/>
          </a:p>
        </p:txBody>
      </p:sp>
      <p:pic>
        <p:nvPicPr>
          <p:cNvPr id="23556" name="Picture 4">
            <a:extLst>
              <a:ext uri="{FF2B5EF4-FFF2-40B4-BE49-F238E27FC236}">
                <a16:creationId xmlns:a16="http://schemas.microsoft.com/office/drawing/2014/main" id="{DFB9169A-B0F0-8C0B-A94B-3D8037EEC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7338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1C97D9F-1291-0A82-172D-C99E2D9CBB65}"/>
              </a:ext>
            </a:extLst>
          </p:cNvPr>
          <p:cNvSpPr txBox="1"/>
          <p:nvPr/>
        </p:nvSpPr>
        <p:spPr>
          <a:xfrm>
            <a:off x="6172200" y="533400"/>
            <a:ext cx="2416175" cy="369888"/>
          </a:xfrm>
          <a:prstGeom prst="rect">
            <a:avLst/>
          </a:prstGeom>
          <a:noFill/>
        </p:spPr>
        <p:txBody>
          <a:bodyPr wrap="none">
            <a:spAutoFit/>
          </a:bodyPr>
          <a:lstStyle/>
          <a:p>
            <a:pPr>
              <a:defRPr/>
            </a:pPr>
            <a:r>
              <a:rPr lang="en-US" dirty="0">
                <a:latin typeface="+mj-lt"/>
              </a:rPr>
              <a:t>29 CFR 1910.1450(b)</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7F9BF5B-CB19-E499-09C2-991ACA61F1AA}"/>
              </a:ext>
            </a:extLst>
          </p:cNvPr>
          <p:cNvSpPr>
            <a:spLocks noGrp="1" noChangeArrowheads="1"/>
          </p:cNvSpPr>
          <p:nvPr>
            <p:ph type="title"/>
          </p:nvPr>
        </p:nvSpPr>
        <p:spPr>
          <a:xfrm>
            <a:off x="457200" y="401638"/>
            <a:ext cx="7724775" cy="644525"/>
          </a:xfrm>
        </p:spPr>
        <p:txBody>
          <a:bodyPr lIns="90488" tIns="44450" rIns="90488" bIns="44450" anchor="ctr"/>
          <a:lstStyle/>
          <a:p>
            <a:pPr eaLnBrk="1" hangingPunct="1"/>
            <a:r>
              <a:rPr lang="en-US" altLang="en-US"/>
              <a:t>Definitions</a:t>
            </a:r>
          </a:p>
        </p:txBody>
      </p:sp>
      <p:sp>
        <p:nvSpPr>
          <p:cNvPr id="25603" name="Rectangle 3">
            <a:extLst>
              <a:ext uri="{FF2B5EF4-FFF2-40B4-BE49-F238E27FC236}">
                <a16:creationId xmlns:a16="http://schemas.microsoft.com/office/drawing/2014/main" id="{1C2D3D65-602A-A687-9EDA-E1EDF2AC9222}"/>
              </a:ext>
            </a:extLst>
          </p:cNvPr>
          <p:cNvSpPr>
            <a:spLocks noGrp="1" noChangeArrowheads="1"/>
          </p:cNvSpPr>
          <p:nvPr>
            <p:ph type="body" sz="half" idx="1"/>
          </p:nvPr>
        </p:nvSpPr>
        <p:spPr>
          <a:xfrm>
            <a:off x="533400" y="1219200"/>
            <a:ext cx="7848600" cy="4572000"/>
          </a:xfrm>
        </p:spPr>
        <p:txBody>
          <a:bodyPr lIns="90488" tIns="44450" rIns="90488" bIns="44450"/>
          <a:lstStyle/>
          <a:p>
            <a:pPr eaLnBrk="1" hangingPunct="1">
              <a:lnSpc>
                <a:spcPct val="90000"/>
              </a:lnSpc>
            </a:pPr>
            <a:r>
              <a:rPr lang="en-US" altLang="en-US" b="1"/>
              <a:t>Hazardous chemical</a:t>
            </a:r>
          </a:p>
          <a:p>
            <a:pPr eaLnBrk="1" hangingPunct="1">
              <a:lnSpc>
                <a:spcPct val="90000"/>
              </a:lnSpc>
            </a:pPr>
            <a:endParaRPr lang="en-US" altLang="en-US" sz="800"/>
          </a:p>
          <a:p>
            <a:pPr lvl="1" eaLnBrk="1" hangingPunct="1">
              <a:lnSpc>
                <a:spcPct val="90000"/>
              </a:lnSpc>
            </a:pPr>
            <a:r>
              <a:rPr lang="en-US" altLang="en-US"/>
              <a:t>Chemical that has statistically significant evidence that acute or chronic health effects may occur in exposed employees. </a:t>
            </a:r>
          </a:p>
          <a:p>
            <a:pPr lvl="1" eaLnBrk="1" hangingPunct="1">
              <a:lnSpc>
                <a:spcPct val="90000"/>
              </a:lnSpc>
            </a:pPr>
            <a:endParaRPr lang="en-US" altLang="en-US" sz="2000"/>
          </a:p>
          <a:p>
            <a:pPr lvl="1" eaLnBrk="1" hangingPunct="1">
              <a:lnSpc>
                <a:spcPct val="90000"/>
              </a:lnSpc>
            </a:pPr>
            <a:r>
              <a:rPr lang="en-US" altLang="en-US"/>
              <a:t>“Health hazard" includes carcinogens, toxic agents, reproductive toxins, irritants, corrosives, sensitizers, hepatotoxins, nephrotoxins, neurotoxins, agents which act on the </a:t>
            </a:r>
          </a:p>
          <a:p>
            <a:pPr lvl="1" eaLnBrk="1" hangingPunct="1">
              <a:lnSpc>
                <a:spcPct val="90000"/>
              </a:lnSpc>
              <a:buFont typeface="Symbol" panose="05050102010706020507" pitchFamily="18" charset="2"/>
              <a:buNone/>
            </a:pPr>
            <a:r>
              <a:rPr lang="en-US" altLang="en-US"/>
              <a:t>   hematopoietic systems, those that damage </a:t>
            </a:r>
          </a:p>
          <a:p>
            <a:pPr lvl="1" eaLnBrk="1" hangingPunct="1">
              <a:lnSpc>
                <a:spcPct val="90000"/>
              </a:lnSpc>
              <a:buFont typeface="Symbol" panose="05050102010706020507" pitchFamily="18" charset="2"/>
              <a:buNone/>
            </a:pPr>
            <a:r>
              <a:rPr lang="en-US" altLang="en-US"/>
              <a:t>   the lungs, skin, eyes, or mucous membranes. </a:t>
            </a:r>
            <a:br>
              <a:rPr lang="en-US" altLang="en-US"/>
            </a:br>
            <a:endParaRPr lang="en-US" altLang="en-US" sz="2000"/>
          </a:p>
        </p:txBody>
      </p:sp>
      <p:pic>
        <p:nvPicPr>
          <p:cNvPr id="25604" name="Picture 6" descr="SY00763_">
            <a:extLst>
              <a:ext uri="{FF2B5EF4-FFF2-40B4-BE49-F238E27FC236}">
                <a16:creationId xmlns:a16="http://schemas.microsoft.com/office/drawing/2014/main" id="{A28698B6-2B9C-0945-2F75-A03A73B43681}"/>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467600" y="4419600"/>
            <a:ext cx="887413" cy="1484313"/>
          </a:xfrm>
        </p:spPr>
      </p:pic>
      <p:sp>
        <p:nvSpPr>
          <p:cNvPr id="7" name="TextBox 6">
            <a:extLst>
              <a:ext uri="{FF2B5EF4-FFF2-40B4-BE49-F238E27FC236}">
                <a16:creationId xmlns:a16="http://schemas.microsoft.com/office/drawing/2014/main" id="{6E7D511E-8A43-427C-1CD4-86352AF28DCC}"/>
              </a:ext>
            </a:extLst>
          </p:cNvPr>
          <p:cNvSpPr txBox="1"/>
          <p:nvPr/>
        </p:nvSpPr>
        <p:spPr>
          <a:xfrm>
            <a:off x="6172200" y="533400"/>
            <a:ext cx="2416175" cy="369888"/>
          </a:xfrm>
          <a:prstGeom prst="rect">
            <a:avLst/>
          </a:prstGeom>
          <a:noFill/>
        </p:spPr>
        <p:txBody>
          <a:bodyPr wrap="none">
            <a:spAutoFit/>
          </a:bodyPr>
          <a:lstStyle/>
          <a:p>
            <a:pPr>
              <a:defRPr/>
            </a:pPr>
            <a:r>
              <a:rPr lang="en-US" dirty="0">
                <a:latin typeface="+mj-lt"/>
              </a:rPr>
              <a:t>29 CFR 1910.1450(b)</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1B6593AB-37A5-5A09-376C-841CA833502A}"/>
              </a:ext>
            </a:extLst>
          </p:cNvPr>
          <p:cNvSpPr>
            <a:spLocks noGrp="1" noChangeArrowheads="1"/>
          </p:cNvSpPr>
          <p:nvPr>
            <p:ph type="body" idx="1"/>
          </p:nvPr>
        </p:nvSpPr>
        <p:spPr/>
        <p:txBody>
          <a:bodyPr/>
          <a:lstStyle/>
          <a:p>
            <a:pPr marL="393700" indent="-393700" eaLnBrk="1" hangingPunct="1"/>
            <a:r>
              <a:rPr lang="en-US" altLang="en-US"/>
              <a:t>At least one employee doing analysis</a:t>
            </a:r>
          </a:p>
          <a:p>
            <a:pPr marL="393700" indent="-393700" eaLnBrk="1" hangingPunct="1"/>
            <a:endParaRPr lang="en-US" altLang="en-US" sz="1200"/>
          </a:p>
          <a:p>
            <a:pPr marL="393700" indent="-393700" eaLnBrk="1" hangingPunct="1"/>
            <a:r>
              <a:rPr lang="en-US" altLang="en-US"/>
              <a:t>Laboratory use</a:t>
            </a:r>
          </a:p>
          <a:p>
            <a:pPr marL="393700" indent="-393700" eaLnBrk="1" hangingPunct="1"/>
            <a:endParaRPr lang="en-US" altLang="en-US" sz="1200"/>
          </a:p>
          <a:p>
            <a:pPr marL="393700" indent="-393700" eaLnBrk="1" hangingPunct="1"/>
            <a:r>
              <a:rPr lang="en-US" altLang="en-US"/>
              <a:t>At least one chemical</a:t>
            </a:r>
          </a:p>
          <a:p>
            <a:pPr marL="393700" indent="-393700" eaLnBrk="1" hangingPunct="1"/>
            <a:endParaRPr lang="en-US" altLang="en-US" sz="1200"/>
          </a:p>
          <a:p>
            <a:pPr marL="393700" indent="-393700" eaLnBrk="1" hangingPunct="1"/>
            <a:r>
              <a:rPr lang="en-US" altLang="en-US"/>
              <a:t>Must be a potential for employee exposure</a:t>
            </a:r>
          </a:p>
          <a:p>
            <a:pPr marL="793750" lvl="1" indent="-393700" eaLnBrk="1" hangingPunct="1"/>
            <a:r>
              <a:rPr lang="en-US" altLang="en-US"/>
              <a:t>Examples of conditions of no exposure</a:t>
            </a:r>
          </a:p>
          <a:p>
            <a:pPr marL="1652588" lvl="2" indent="-200025" eaLnBrk="1" hangingPunct="1"/>
            <a:r>
              <a:rPr lang="en-US" altLang="en-US"/>
              <a:t>Dip and read tests</a:t>
            </a:r>
          </a:p>
          <a:p>
            <a:pPr marL="1652588" lvl="2" indent="-200025" eaLnBrk="1" hangingPunct="1"/>
            <a:r>
              <a:rPr lang="en-US" altLang="en-US"/>
              <a:t>Commercially prepared kits</a:t>
            </a:r>
          </a:p>
        </p:txBody>
      </p:sp>
      <p:pic>
        <p:nvPicPr>
          <p:cNvPr id="27651" name="Picture 7" descr="j0076187">
            <a:extLst>
              <a:ext uri="{FF2B5EF4-FFF2-40B4-BE49-F238E27FC236}">
                <a16:creationId xmlns:a16="http://schemas.microsoft.com/office/drawing/2014/main" id="{A595293C-B925-3051-8CDA-D5CDA7682BE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038600"/>
            <a:ext cx="17716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9">
            <a:extLst>
              <a:ext uri="{FF2B5EF4-FFF2-40B4-BE49-F238E27FC236}">
                <a16:creationId xmlns:a16="http://schemas.microsoft.com/office/drawing/2014/main" id="{6C370459-1A18-1250-89FF-379912879C90}"/>
              </a:ext>
            </a:extLst>
          </p:cNvPr>
          <p:cNvSpPr>
            <a:spLocks noGrp="1" noChangeArrowheads="1"/>
          </p:cNvSpPr>
          <p:nvPr>
            <p:ph type="title"/>
          </p:nvPr>
        </p:nvSpPr>
        <p:spPr>
          <a:noFill/>
        </p:spPr>
        <p:txBody>
          <a:bodyPr/>
          <a:lstStyle/>
          <a:p>
            <a:pPr eaLnBrk="1" hangingPunct="1"/>
            <a:r>
              <a:rPr lang="en-US" altLang="en-US"/>
              <a:t>When are employees covered?</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2C0BEFE-838F-7470-658E-20B63B179E0A}"/>
              </a:ext>
            </a:extLst>
          </p:cNvPr>
          <p:cNvSpPr>
            <a:spLocks noGrp="1" noChangeArrowheads="1"/>
          </p:cNvSpPr>
          <p:nvPr>
            <p:ph type="title"/>
          </p:nvPr>
        </p:nvSpPr>
        <p:spPr>
          <a:xfrm>
            <a:off x="457200" y="422275"/>
            <a:ext cx="7848600" cy="492125"/>
          </a:xfrm>
        </p:spPr>
        <p:txBody>
          <a:bodyPr/>
          <a:lstStyle/>
          <a:p>
            <a:pPr eaLnBrk="1" hangingPunct="1"/>
            <a:r>
              <a:rPr lang="en-US" altLang="en-US" sz="3200"/>
              <a:t>The Formaldehyde Exception</a:t>
            </a:r>
          </a:p>
        </p:txBody>
      </p:sp>
      <p:sp>
        <p:nvSpPr>
          <p:cNvPr id="29699" name="Rectangle 3">
            <a:extLst>
              <a:ext uri="{FF2B5EF4-FFF2-40B4-BE49-F238E27FC236}">
                <a16:creationId xmlns:a16="http://schemas.microsoft.com/office/drawing/2014/main" id="{D51B3938-CF23-02A6-1157-D0ABE1AAC927}"/>
              </a:ext>
            </a:extLst>
          </p:cNvPr>
          <p:cNvSpPr>
            <a:spLocks noGrp="1" noChangeArrowheads="1"/>
          </p:cNvSpPr>
          <p:nvPr>
            <p:ph type="body" idx="1"/>
          </p:nvPr>
        </p:nvSpPr>
        <p:spPr>
          <a:xfrm>
            <a:off x="533400" y="1219200"/>
            <a:ext cx="7924800" cy="4525963"/>
          </a:xfrm>
        </p:spPr>
        <p:txBody>
          <a:bodyPr/>
          <a:lstStyle/>
          <a:p>
            <a:pPr eaLnBrk="1" hangingPunct="1">
              <a:lnSpc>
                <a:spcPct val="90000"/>
              </a:lnSpc>
            </a:pPr>
            <a:r>
              <a:rPr lang="en-US" altLang="en-US"/>
              <a:t>The use of formaldehyde in </a:t>
            </a:r>
            <a:r>
              <a:rPr lang="en-US" altLang="en-US" b="1"/>
              <a:t>histology, pathology and anatomy labs</a:t>
            </a:r>
            <a:r>
              <a:rPr lang="en-US" altLang="en-US"/>
              <a:t> will remain under the formaldehyde standard, as directed by that standard.</a:t>
            </a:r>
          </a:p>
          <a:p>
            <a:pPr eaLnBrk="1" hangingPunct="1">
              <a:lnSpc>
                <a:spcPct val="90000"/>
              </a:lnSpc>
            </a:pPr>
            <a:endParaRPr lang="en-US" altLang="en-US"/>
          </a:p>
          <a:p>
            <a:pPr eaLnBrk="1" hangingPunct="1">
              <a:lnSpc>
                <a:spcPct val="90000"/>
              </a:lnSpc>
            </a:pPr>
            <a:r>
              <a:rPr lang="en-US" altLang="en-US"/>
              <a:t>All other uses of formaldehyde will be covered by the lab standard.</a:t>
            </a:r>
          </a:p>
          <a:p>
            <a:pPr lvl="1" eaLnBrk="1" hangingPunct="1">
              <a:lnSpc>
                <a:spcPct val="90000"/>
              </a:lnSpc>
            </a:pPr>
            <a:endParaRPr lang="en-US" altLang="en-US" sz="800"/>
          </a:p>
          <a:p>
            <a:pPr lvl="1" eaLnBrk="1" hangingPunct="1">
              <a:lnSpc>
                <a:spcPct val="90000"/>
              </a:lnSpc>
            </a:pPr>
            <a:r>
              <a:rPr lang="en-US" altLang="en-US"/>
              <a:t>Found in the Federal Register, Vol. 55, No. 21 Supplementary Information, Summary of Issues and Explanations of Provisions of the Final Standard, Paragraph (a) Scope and Application, Preemption by Other OSHA Health Standards.</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
            <a:extLst>
              <a:ext uri="{FF2B5EF4-FFF2-40B4-BE49-F238E27FC236}">
                <a16:creationId xmlns:a16="http://schemas.microsoft.com/office/drawing/2014/main" id="{A55B8C20-8908-0F6A-9E38-B46EDA14585D}"/>
              </a:ext>
            </a:extLst>
          </p:cNvPr>
          <p:cNvSpPr>
            <a:spLocks noGrp="1" noChangeArrowheads="1"/>
          </p:cNvSpPr>
          <p:nvPr>
            <p:ph type="title"/>
          </p:nvPr>
        </p:nvSpPr>
        <p:spPr>
          <a:xfrm>
            <a:off x="609600" y="457200"/>
            <a:ext cx="7772400" cy="554038"/>
          </a:xfrm>
        </p:spPr>
        <p:txBody>
          <a:bodyPr/>
          <a:lstStyle/>
          <a:p>
            <a:pPr eaLnBrk="1" hangingPunct="1"/>
            <a:r>
              <a:rPr lang="en-US" altLang="en-US"/>
              <a:t>Does the lab standard apply?</a:t>
            </a:r>
          </a:p>
        </p:txBody>
      </p:sp>
      <p:sp>
        <p:nvSpPr>
          <p:cNvPr id="30723" name="Rectangle 11">
            <a:extLst>
              <a:ext uri="{FF2B5EF4-FFF2-40B4-BE49-F238E27FC236}">
                <a16:creationId xmlns:a16="http://schemas.microsoft.com/office/drawing/2014/main" id="{BEE34FCE-34A9-ED15-2D2D-E17295BFAB0E}"/>
              </a:ext>
            </a:extLst>
          </p:cNvPr>
          <p:cNvSpPr>
            <a:spLocks noGrp="1" noChangeArrowheads="1"/>
          </p:cNvSpPr>
          <p:nvPr>
            <p:ph type="body" sz="half" idx="1"/>
          </p:nvPr>
        </p:nvSpPr>
        <p:spPr>
          <a:xfrm>
            <a:off x="609600" y="4724400"/>
            <a:ext cx="3890963" cy="1096963"/>
          </a:xfrm>
        </p:spPr>
        <p:txBody>
          <a:bodyPr/>
          <a:lstStyle/>
          <a:p>
            <a:pPr marL="55563" indent="0" algn="ctr" eaLnBrk="1" hangingPunct="1">
              <a:lnSpc>
                <a:spcPct val="90000"/>
              </a:lnSpc>
              <a:buFont typeface="Wingdings" panose="05000000000000000000" pitchFamily="2" charset="2"/>
              <a:buNone/>
            </a:pPr>
            <a:r>
              <a:rPr lang="en-US" altLang="en-US" sz="2400" b="1"/>
              <a:t>Wastewater Lab</a:t>
            </a:r>
          </a:p>
          <a:p>
            <a:pPr marL="55563" indent="0" algn="ctr" eaLnBrk="1" hangingPunct="1">
              <a:lnSpc>
                <a:spcPct val="90000"/>
              </a:lnSpc>
              <a:buFont typeface="Wingdings" panose="05000000000000000000" pitchFamily="2" charset="2"/>
              <a:buNone/>
            </a:pPr>
            <a:r>
              <a:rPr lang="en-US" altLang="en-US" sz="2400"/>
              <a:t>Yes</a:t>
            </a:r>
          </a:p>
        </p:txBody>
      </p:sp>
      <p:sp>
        <p:nvSpPr>
          <p:cNvPr id="30724" name="Rectangle 13">
            <a:extLst>
              <a:ext uri="{FF2B5EF4-FFF2-40B4-BE49-F238E27FC236}">
                <a16:creationId xmlns:a16="http://schemas.microsoft.com/office/drawing/2014/main" id="{0F40005E-E6B9-4213-0223-8FBAFD505839}"/>
              </a:ext>
            </a:extLst>
          </p:cNvPr>
          <p:cNvSpPr>
            <a:spLocks noGrp="1" noChangeArrowheads="1"/>
          </p:cNvSpPr>
          <p:nvPr>
            <p:ph type="body" sz="half" idx="2"/>
          </p:nvPr>
        </p:nvSpPr>
        <p:spPr>
          <a:xfrm>
            <a:off x="4643438" y="4724400"/>
            <a:ext cx="3890962" cy="1096963"/>
          </a:xfrm>
        </p:spPr>
        <p:txBody>
          <a:bodyPr/>
          <a:lstStyle/>
          <a:p>
            <a:pPr marL="0" indent="0" algn="ctr" eaLnBrk="1" hangingPunct="1">
              <a:buFont typeface="Wingdings" panose="05000000000000000000" pitchFamily="2" charset="2"/>
              <a:buNone/>
            </a:pPr>
            <a:r>
              <a:rPr lang="en-US" altLang="en-US" sz="2400" b="1"/>
              <a:t>QC Lab</a:t>
            </a:r>
          </a:p>
          <a:p>
            <a:pPr marL="0" indent="0" algn="ctr" eaLnBrk="1" hangingPunct="1">
              <a:buFont typeface="Wingdings" panose="05000000000000000000" pitchFamily="2" charset="2"/>
              <a:buNone/>
            </a:pPr>
            <a:r>
              <a:rPr lang="en-US" altLang="en-US" sz="2400"/>
              <a:t>No</a:t>
            </a:r>
          </a:p>
        </p:txBody>
      </p:sp>
      <p:pic>
        <p:nvPicPr>
          <p:cNvPr id="30725" name="Picture 15" descr="MVC-004S">
            <a:extLst>
              <a:ext uri="{FF2B5EF4-FFF2-40B4-BE49-F238E27FC236}">
                <a16:creationId xmlns:a16="http://schemas.microsoft.com/office/drawing/2014/main" id="{63B5906E-737C-5DD4-6DC3-7DC7BF87B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550" y="1628775"/>
            <a:ext cx="3879850" cy="302895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16" descr="lab">
            <a:extLst>
              <a:ext uri="{FF2B5EF4-FFF2-40B4-BE49-F238E27FC236}">
                <a16:creationId xmlns:a16="http://schemas.microsoft.com/office/drawing/2014/main" id="{1144063E-3ACA-8771-BFD0-27FB258E0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33538"/>
            <a:ext cx="3884613" cy="3001962"/>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94999C8-66E8-AB4D-792B-1A82ED156418}"/>
              </a:ext>
            </a:extLst>
          </p:cNvPr>
          <p:cNvSpPr>
            <a:spLocks noGrp="1" noChangeArrowheads="1"/>
          </p:cNvSpPr>
          <p:nvPr>
            <p:ph type="title"/>
          </p:nvPr>
        </p:nvSpPr>
        <p:spPr>
          <a:xfrm>
            <a:off x="609600" y="436563"/>
            <a:ext cx="7799388" cy="554037"/>
          </a:xfrm>
        </p:spPr>
        <p:txBody>
          <a:bodyPr/>
          <a:lstStyle/>
          <a:p>
            <a:pPr eaLnBrk="1" hangingPunct="1"/>
            <a:r>
              <a:rPr lang="en-US" altLang="en-US"/>
              <a:t>Does the lab standard apply?</a:t>
            </a:r>
          </a:p>
        </p:txBody>
      </p:sp>
      <p:sp>
        <p:nvSpPr>
          <p:cNvPr id="32771" name="Rectangle 3">
            <a:extLst>
              <a:ext uri="{FF2B5EF4-FFF2-40B4-BE49-F238E27FC236}">
                <a16:creationId xmlns:a16="http://schemas.microsoft.com/office/drawing/2014/main" id="{4A3FFFD3-1BAC-333C-BDE4-3AB994B25AD7}"/>
              </a:ext>
            </a:extLst>
          </p:cNvPr>
          <p:cNvSpPr>
            <a:spLocks noGrp="1" noChangeArrowheads="1"/>
          </p:cNvSpPr>
          <p:nvPr>
            <p:ph type="body" sz="half" idx="1"/>
          </p:nvPr>
        </p:nvSpPr>
        <p:spPr>
          <a:xfrm>
            <a:off x="609600" y="4572000"/>
            <a:ext cx="3890963" cy="1249363"/>
          </a:xfrm>
        </p:spPr>
        <p:txBody>
          <a:bodyPr/>
          <a:lstStyle/>
          <a:p>
            <a:pPr marL="0" indent="0" algn="ctr" eaLnBrk="1" hangingPunct="1">
              <a:buFont typeface="Wingdings" panose="05000000000000000000" pitchFamily="2" charset="2"/>
              <a:buNone/>
            </a:pPr>
            <a:r>
              <a:rPr lang="en-US" altLang="en-US" sz="2400" b="1"/>
              <a:t>R &amp; D</a:t>
            </a:r>
          </a:p>
          <a:p>
            <a:pPr marL="0" indent="0" algn="ctr" eaLnBrk="1" hangingPunct="1">
              <a:buFont typeface="Wingdings" panose="05000000000000000000" pitchFamily="2" charset="2"/>
              <a:buNone/>
            </a:pPr>
            <a:r>
              <a:rPr lang="en-US" altLang="en-US" sz="2400"/>
              <a:t>Yes</a:t>
            </a:r>
          </a:p>
        </p:txBody>
      </p:sp>
      <p:sp>
        <p:nvSpPr>
          <p:cNvPr id="32772" name="Rectangle 4">
            <a:extLst>
              <a:ext uri="{FF2B5EF4-FFF2-40B4-BE49-F238E27FC236}">
                <a16:creationId xmlns:a16="http://schemas.microsoft.com/office/drawing/2014/main" id="{02E78142-24BF-4F39-B2C0-4EA1CC33FED3}"/>
              </a:ext>
            </a:extLst>
          </p:cNvPr>
          <p:cNvSpPr>
            <a:spLocks noGrp="1" noChangeArrowheads="1"/>
          </p:cNvSpPr>
          <p:nvPr>
            <p:ph type="body" sz="half" idx="2"/>
          </p:nvPr>
        </p:nvSpPr>
        <p:spPr>
          <a:xfrm>
            <a:off x="4643438" y="4572000"/>
            <a:ext cx="3890962" cy="1249363"/>
          </a:xfrm>
        </p:spPr>
        <p:txBody>
          <a:bodyPr/>
          <a:lstStyle/>
          <a:p>
            <a:pPr marL="0" indent="0" algn="ctr" eaLnBrk="1" hangingPunct="1">
              <a:buFont typeface="Wingdings" panose="05000000000000000000" pitchFamily="2" charset="2"/>
              <a:buNone/>
            </a:pPr>
            <a:r>
              <a:rPr lang="en-US" altLang="en-US" sz="2400" b="1"/>
              <a:t>Physical Testing Lab</a:t>
            </a:r>
          </a:p>
          <a:p>
            <a:pPr marL="0" indent="0" algn="ctr" eaLnBrk="1" hangingPunct="1">
              <a:buFont typeface="Wingdings" panose="05000000000000000000" pitchFamily="2" charset="2"/>
              <a:buNone/>
            </a:pPr>
            <a:r>
              <a:rPr lang="en-US" altLang="en-US" sz="2400"/>
              <a:t>No</a:t>
            </a:r>
          </a:p>
        </p:txBody>
      </p:sp>
      <p:pic>
        <p:nvPicPr>
          <p:cNvPr id="32773" name="Picture 5" descr="MVC-008S">
            <a:extLst>
              <a:ext uri="{FF2B5EF4-FFF2-40B4-BE49-F238E27FC236}">
                <a16:creationId xmlns:a16="http://schemas.microsoft.com/office/drawing/2014/main" id="{08D09E82-C80A-C553-AC92-1515476F1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55750"/>
            <a:ext cx="3810000" cy="297180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7" descr="physical">
            <a:extLst>
              <a:ext uri="{FF2B5EF4-FFF2-40B4-BE49-F238E27FC236}">
                <a16:creationId xmlns:a16="http://schemas.microsoft.com/office/drawing/2014/main" id="{0C9B4753-AFF6-016A-C66D-7423AE168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1546225"/>
            <a:ext cx="3730625" cy="2955925"/>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BD362C1-1558-44C6-2970-AC2516139279}"/>
              </a:ext>
            </a:extLst>
          </p:cNvPr>
          <p:cNvSpPr>
            <a:spLocks noGrp="1" noChangeArrowheads="1"/>
          </p:cNvSpPr>
          <p:nvPr>
            <p:ph type="title"/>
          </p:nvPr>
        </p:nvSpPr>
        <p:spPr>
          <a:xfrm>
            <a:off x="533400" y="457200"/>
            <a:ext cx="7772400" cy="554038"/>
          </a:xfrm>
        </p:spPr>
        <p:txBody>
          <a:bodyPr/>
          <a:lstStyle/>
          <a:p>
            <a:pPr eaLnBrk="1" hangingPunct="1"/>
            <a:r>
              <a:rPr lang="en-US" altLang="en-US"/>
              <a:t>Does the lab standard apply?</a:t>
            </a:r>
          </a:p>
        </p:txBody>
      </p:sp>
      <p:sp>
        <p:nvSpPr>
          <p:cNvPr id="34819" name="Rectangle 3">
            <a:extLst>
              <a:ext uri="{FF2B5EF4-FFF2-40B4-BE49-F238E27FC236}">
                <a16:creationId xmlns:a16="http://schemas.microsoft.com/office/drawing/2014/main" id="{1637555A-0E33-4680-C292-98B2DB4A9065}"/>
              </a:ext>
            </a:extLst>
          </p:cNvPr>
          <p:cNvSpPr>
            <a:spLocks noGrp="1" noChangeArrowheads="1"/>
          </p:cNvSpPr>
          <p:nvPr>
            <p:ph type="body" sz="half" idx="1"/>
          </p:nvPr>
        </p:nvSpPr>
        <p:spPr>
          <a:xfrm>
            <a:off x="609600" y="4648200"/>
            <a:ext cx="3890963" cy="1173163"/>
          </a:xfrm>
        </p:spPr>
        <p:txBody>
          <a:bodyPr/>
          <a:lstStyle/>
          <a:p>
            <a:pPr marL="0" indent="0" algn="ctr" eaLnBrk="1" hangingPunct="1">
              <a:lnSpc>
                <a:spcPct val="90000"/>
              </a:lnSpc>
              <a:buFont typeface="Wingdings" panose="05000000000000000000" pitchFamily="2" charset="2"/>
              <a:buNone/>
            </a:pPr>
            <a:r>
              <a:rPr lang="en-US" altLang="en-US" sz="2400" b="1"/>
              <a:t>Computer Lab</a:t>
            </a:r>
          </a:p>
          <a:p>
            <a:pPr marL="0" indent="0" algn="ctr" eaLnBrk="1" hangingPunct="1">
              <a:lnSpc>
                <a:spcPct val="90000"/>
              </a:lnSpc>
              <a:buFont typeface="Wingdings" panose="05000000000000000000" pitchFamily="2" charset="2"/>
              <a:buNone/>
            </a:pPr>
            <a:r>
              <a:rPr lang="en-US" altLang="en-US" sz="2400"/>
              <a:t>No</a:t>
            </a:r>
          </a:p>
        </p:txBody>
      </p:sp>
      <p:sp>
        <p:nvSpPr>
          <p:cNvPr id="34820" name="Rectangle 4">
            <a:extLst>
              <a:ext uri="{FF2B5EF4-FFF2-40B4-BE49-F238E27FC236}">
                <a16:creationId xmlns:a16="http://schemas.microsoft.com/office/drawing/2014/main" id="{A9FF2D0A-4F80-9D4A-2141-367C7903F2DD}"/>
              </a:ext>
            </a:extLst>
          </p:cNvPr>
          <p:cNvSpPr>
            <a:spLocks noGrp="1" noChangeArrowheads="1"/>
          </p:cNvSpPr>
          <p:nvPr>
            <p:ph type="body" sz="half" idx="2"/>
          </p:nvPr>
        </p:nvSpPr>
        <p:spPr>
          <a:xfrm>
            <a:off x="4643438" y="4572000"/>
            <a:ext cx="3890962" cy="1249363"/>
          </a:xfrm>
        </p:spPr>
        <p:txBody>
          <a:bodyPr/>
          <a:lstStyle/>
          <a:p>
            <a:pPr marL="0" indent="0" algn="ctr" eaLnBrk="1" hangingPunct="1">
              <a:buFont typeface="Wingdings" panose="05000000000000000000" pitchFamily="2" charset="2"/>
              <a:buNone/>
            </a:pPr>
            <a:r>
              <a:rPr lang="en-US" altLang="en-US" sz="2400" b="1"/>
              <a:t>NASA Bio-Technology Lab</a:t>
            </a:r>
          </a:p>
          <a:p>
            <a:pPr marL="0" indent="0" algn="ctr" eaLnBrk="1" hangingPunct="1">
              <a:buFont typeface="Wingdings" panose="05000000000000000000" pitchFamily="2" charset="2"/>
              <a:buNone/>
            </a:pPr>
            <a:r>
              <a:rPr lang="en-US" altLang="en-US" sz="2400"/>
              <a:t>Yes</a:t>
            </a:r>
          </a:p>
        </p:txBody>
      </p:sp>
      <p:pic>
        <p:nvPicPr>
          <p:cNvPr id="34821" name="Picture 5" descr="computerlab">
            <a:extLst>
              <a:ext uri="{FF2B5EF4-FFF2-40B4-BE49-F238E27FC236}">
                <a16:creationId xmlns:a16="http://schemas.microsoft.com/office/drawing/2014/main" id="{056DB916-81B0-FA6B-A20A-3335332A5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38862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img0057">
            <a:extLst>
              <a:ext uri="{FF2B5EF4-FFF2-40B4-BE49-F238E27FC236}">
                <a16:creationId xmlns:a16="http://schemas.microsoft.com/office/drawing/2014/main" id="{3F53D3C3-A7ED-02D1-03C8-D453175D6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66875"/>
            <a:ext cx="3733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77424869-FA6F-34D2-F9B7-AB716EAF80FB}"/>
              </a:ext>
            </a:extLst>
          </p:cNvPr>
          <p:cNvSpPr>
            <a:spLocks noGrp="1" noChangeArrowheads="1"/>
          </p:cNvSpPr>
          <p:nvPr>
            <p:ph type="body" sz="half" idx="1"/>
          </p:nvPr>
        </p:nvSpPr>
        <p:spPr>
          <a:xfrm>
            <a:off x="609600" y="4572000"/>
            <a:ext cx="3890963" cy="1249363"/>
          </a:xfrm>
        </p:spPr>
        <p:txBody>
          <a:bodyPr/>
          <a:lstStyle/>
          <a:p>
            <a:pPr marL="0" indent="0" algn="ctr" eaLnBrk="1" hangingPunct="1">
              <a:buFont typeface="Wingdings" panose="05000000000000000000" pitchFamily="2" charset="2"/>
              <a:buNone/>
            </a:pPr>
            <a:r>
              <a:rPr lang="en-US" altLang="en-US" sz="2400" b="1"/>
              <a:t>Physical Testing Lab</a:t>
            </a:r>
          </a:p>
          <a:p>
            <a:pPr marL="0" indent="0" algn="ctr" eaLnBrk="1" hangingPunct="1">
              <a:buFont typeface="Wingdings" panose="05000000000000000000" pitchFamily="2" charset="2"/>
              <a:buNone/>
            </a:pPr>
            <a:r>
              <a:rPr lang="en-US" altLang="en-US" sz="2400"/>
              <a:t>No</a:t>
            </a:r>
          </a:p>
        </p:txBody>
      </p:sp>
      <p:sp>
        <p:nvSpPr>
          <p:cNvPr id="36867" name="Rectangle 4">
            <a:extLst>
              <a:ext uri="{FF2B5EF4-FFF2-40B4-BE49-F238E27FC236}">
                <a16:creationId xmlns:a16="http://schemas.microsoft.com/office/drawing/2014/main" id="{ACD6BB9B-3988-49D3-A470-B4BAE50FF694}"/>
              </a:ext>
            </a:extLst>
          </p:cNvPr>
          <p:cNvSpPr>
            <a:spLocks noGrp="1" noChangeArrowheads="1"/>
          </p:cNvSpPr>
          <p:nvPr>
            <p:ph type="body" sz="half" idx="2"/>
          </p:nvPr>
        </p:nvSpPr>
        <p:spPr>
          <a:xfrm>
            <a:off x="4643438" y="4572000"/>
            <a:ext cx="3890962" cy="1249363"/>
          </a:xfrm>
        </p:spPr>
        <p:txBody>
          <a:bodyPr/>
          <a:lstStyle/>
          <a:p>
            <a:pPr marL="0" indent="0" algn="ctr" eaLnBrk="1" hangingPunct="1">
              <a:lnSpc>
                <a:spcPct val="90000"/>
              </a:lnSpc>
              <a:buFont typeface="Wingdings" panose="05000000000000000000" pitchFamily="2" charset="2"/>
              <a:buNone/>
            </a:pPr>
            <a:r>
              <a:rPr lang="en-US" altLang="en-US" sz="2400" b="1"/>
              <a:t>Clandestine Lab</a:t>
            </a:r>
          </a:p>
          <a:p>
            <a:pPr marL="0" indent="0" algn="ctr" eaLnBrk="1" hangingPunct="1">
              <a:lnSpc>
                <a:spcPct val="90000"/>
              </a:lnSpc>
              <a:buFont typeface="Wingdings" panose="05000000000000000000" pitchFamily="2" charset="2"/>
              <a:buNone/>
            </a:pPr>
            <a:r>
              <a:rPr lang="en-US" altLang="en-US" sz="2400"/>
              <a:t>Yes</a:t>
            </a:r>
          </a:p>
        </p:txBody>
      </p:sp>
      <p:pic>
        <p:nvPicPr>
          <p:cNvPr id="36868" name="Picture 5" descr="mfi">
            <a:extLst>
              <a:ext uri="{FF2B5EF4-FFF2-40B4-BE49-F238E27FC236}">
                <a16:creationId xmlns:a16="http://schemas.microsoft.com/office/drawing/2014/main" id="{730B1B89-ECF7-A9AF-1098-043302419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574800"/>
            <a:ext cx="3733800" cy="284638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6" descr="img0027b">
            <a:extLst>
              <a:ext uri="{FF2B5EF4-FFF2-40B4-BE49-F238E27FC236}">
                <a16:creationId xmlns:a16="http://schemas.microsoft.com/office/drawing/2014/main" id="{99305562-1F34-3456-6806-B124E7726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1616075"/>
            <a:ext cx="3911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9">
            <a:extLst>
              <a:ext uri="{FF2B5EF4-FFF2-40B4-BE49-F238E27FC236}">
                <a16:creationId xmlns:a16="http://schemas.microsoft.com/office/drawing/2014/main" id="{E16EEC24-A118-EAE9-BFE0-0099F75A3257}"/>
              </a:ext>
            </a:extLst>
          </p:cNvPr>
          <p:cNvSpPr>
            <a:spLocks noGrp="1" noChangeArrowheads="1"/>
          </p:cNvSpPr>
          <p:nvPr>
            <p:ph type="title"/>
          </p:nvPr>
        </p:nvSpPr>
        <p:spPr>
          <a:xfrm>
            <a:off x="457200" y="436563"/>
            <a:ext cx="7848600" cy="554037"/>
          </a:xfrm>
          <a:noFill/>
        </p:spPr>
        <p:txBody>
          <a:bodyPr/>
          <a:lstStyle/>
          <a:p>
            <a:pPr eaLnBrk="1" hangingPunct="1"/>
            <a:r>
              <a:rPr lang="en-US" altLang="en-US"/>
              <a:t>Does the lab standard apply?</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01851575-8F6E-E925-F504-E01F390B5B98}"/>
              </a:ext>
            </a:extLst>
          </p:cNvPr>
          <p:cNvSpPr>
            <a:spLocks noGrp="1" noChangeArrowheads="1"/>
          </p:cNvSpPr>
          <p:nvPr>
            <p:ph type="body" sz="half" idx="1"/>
          </p:nvPr>
        </p:nvSpPr>
        <p:spPr>
          <a:xfrm>
            <a:off x="609600" y="4724400"/>
            <a:ext cx="3890963" cy="1096963"/>
          </a:xfrm>
        </p:spPr>
        <p:txBody>
          <a:bodyPr/>
          <a:lstStyle/>
          <a:p>
            <a:pPr marL="0" indent="0" algn="ctr" eaLnBrk="1" hangingPunct="1">
              <a:buFont typeface="Wingdings" panose="05000000000000000000" pitchFamily="2" charset="2"/>
              <a:buNone/>
            </a:pPr>
            <a:r>
              <a:rPr lang="en-US" altLang="en-US" sz="2400" b="1"/>
              <a:t>Medical Research</a:t>
            </a:r>
          </a:p>
          <a:p>
            <a:pPr marL="0" indent="0" algn="ctr" eaLnBrk="1" hangingPunct="1">
              <a:buFont typeface="Wingdings" panose="05000000000000000000" pitchFamily="2" charset="2"/>
              <a:buNone/>
            </a:pPr>
            <a:r>
              <a:rPr lang="en-US" altLang="en-US" sz="2400"/>
              <a:t>Yes</a:t>
            </a:r>
          </a:p>
        </p:txBody>
      </p:sp>
      <p:sp>
        <p:nvSpPr>
          <p:cNvPr id="38915" name="Rectangle 4">
            <a:extLst>
              <a:ext uri="{FF2B5EF4-FFF2-40B4-BE49-F238E27FC236}">
                <a16:creationId xmlns:a16="http://schemas.microsoft.com/office/drawing/2014/main" id="{EB27EE5D-1F8C-71FA-5369-CB1FC30CEBCA}"/>
              </a:ext>
            </a:extLst>
          </p:cNvPr>
          <p:cNvSpPr>
            <a:spLocks noGrp="1" noChangeArrowheads="1"/>
          </p:cNvSpPr>
          <p:nvPr>
            <p:ph type="body" sz="half" idx="2"/>
          </p:nvPr>
        </p:nvSpPr>
        <p:spPr>
          <a:xfrm>
            <a:off x="4648200" y="4648200"/>
            <a:ext cx="4038600" cy="1981200"/>
          </a:xfrm>
        </p:spPr>
        <p:txBody>
          <a:bodyPr/>
          <a:lstStyle/>
          <a:p>
            <a:pPr marL="0" indent="0" algn="ctr" eaLnBrk="1" hangingPunct="1">
              <a:buFont typeface="Wingdings" panose="05000000000000000000" pitchFamily="2" charset="2"/>
              <a:buNone/>
            </a:pPr>
            <a:r>
              <a:rPr lang="en-US" altLang="en-US" sz="2400" b="1"/>
              <a:t>Clandestine Methamphetamine Lab</a:t>
            </a:r>
          </a:p>
          <a:p>
            <a:pPr marL="0" indent="0" algn="ctr" eaLnBrk="1" hangingPunct="1">
              <a:buFont typeface="Wingdings" panose="05000000000000000000" pitchFamily="2" charset="2"/>
              <a:buNone/>
            </a:pPr>
            <a:r>
              <a:rPr lang="en-US" altLang="en-US" sz="2400"/>
              <a:t>Yes</a:t>
            </a:r>
          </a:p>
        </p:txBody>
      </p:sp>
      <p:pic>
        <p:nvPicPr>
          <p:cNvPr id="38916" name="Picture 5" descr="dukelab">
            <a:extLst>
              <a:ext uri="{FF2B5EF4-FFF2-40B4-BE49-F238E27FC236}">
                <a16:creationId xmlns:a16="http://schemas.microsoft.com/office/drawing/2014/main" id="{3E8DF8C0-5FFA-FA0C-2DF2-8039B1BD9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09738"/>
            <a:ext cx="3810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img4">
            <a:extLst>
              <a:ext uri="{FF2B5EF4-FFF2-40B4-BE49-F238E27FC236}">
                <a16:creationId xmlns:a16="http://schemas.microsoft.com/office/drawing/2014/main" id="{70AA9482-922E-1E4A-E1B8-5C685BDBE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98625"/>
            <a:ext cx="38004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9">
            <a:extLst>
              <a:ext uri="{FF2B5EF4-FFF2-40B4-BE49-F238E27FC236}">
                <a16:creationId xmlns:a16="http://schemas.microsoft.com/office/drawing/2014/main" id="{95A7DE52-0463-0465-B2B1-63B4D04E711A}"/>
              </a:ext>
            </a:extLst>
          </p:cNvPr>
          <p:cNvSpPr>
            <a:spLocks noGrp="1" noChangeArrowheads="1"/>
          </p:cNvSpPr>
          <p:nvPr>
            <p:ph type="title"/>
          </p:nvPr>
        </p:nvSpPr>
        <p:spPr>
          <a:xfrm>
            <a:off x="533400" y="436563"/>
            <a:ext cx="7848600" cy="554037"/>
          </a:xfrm>
          <a:noFill/>
        </p:spPr>
        <p:txBody>
          <a:bodyPr/>
          <a:lstStyle/>
          <a:p>
            <a:pPr eaLnBrk="1" hangingPunct="1"/>
            <a:r>
              <a:rPr lang="en-US" altLang="en-US"/>
              <a:t>Does the lab standard apply?</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funny4">
            <a:extLst>
              <a:ext uri="{FF2B5EF4-FFF2-40B4-BE49-F238E27FC236}">
                <a16:creationId xmlns:a16="http://schemas.microsoft.com/office/drawing/2014/main" id="{1AC26C17-2EC0-4FD4-7BB4-DCA7AA239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20000" cy="469900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6147" name="Rectangle 4">
            <a:extLst>
              <a:ext uri="{FF2B5EF4-FFF2-40B4-BE49-F238E27FC236}">
                <a16:creationId xmlns:a16="http://schemas.microsoft.com/office/drawing/2014/main" id="{F1005893-55FF-BD06-C159-2F0F9E28F96D}"/>
              </a:ext>
            </a:extLst>
          </p:cNvPr>
          <p:cNvSpPr>
            <a:spLocks noGrp="1" noChangeArrowheads="1"/>
          </p:cNvSpPr>
          <p:nvPr>
            <p:ph type="title"/>
          </p:nvPr>
        </p:nvSpPr>
        <p:spPr/>
        <p:txBody>
          <a:bodyPr/>
          <a:lstStyle/>
          <a:p>
            <a:pPr eaLnBrk="1" hangingPunct="1"/>
            <a:r>
              <a:rPr lang="en-US" altLang="en-US"/>
              <a:t>Frankenstein’s Lab, SIC 8731…</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2A0B8C1C-B53E-ADF0-0AAF-593AF852DC92}"/>
              </a:ext>
            </a:extLst>
          </p:cNvPr>
          <p:cNvSpPr>
            <a:spLocks noGrp="1" noChangeArrowheads="1"/>
          </p:cNvSpPr>
          <p:nvPr>
            <p:ph type="body" sz="half" idx="1"/>
          </p:nvPr>
        </p:nvSpPr>
        <p:spPr>
          <a:xfrm>
            <a:off x="609600" y="4800600"/>
            <a:ext cx="3890963" cy="944563"/>
          </a:xfrm>
        </p:spPr>
        <p:txBody>
          <a:bodyPr/>
          <a:lstStyle/>
          <a:p>
            <a:pPr marL="0" indent="0" algn="ctr" eaLnBrk="1" hangingPunct="1">
              <a:buFont typeface="Wingdings" panose="05000000000000000000" pitchFamily="2" charset="2"/>
              <a:buNone/>
            </a:pPr>
            <a:r>
              <a:rPr lang="en-US" altLang="en-US" sz="2400" b="1"/>
              <a:t>Physician’s Clinic Lab</a:t>
            </a:r>
          </a:p>
          <a:p>
            <a:pPr marL="0" indent="0" algn="ctr" eaLnBrk="1" hangingPunct="1">
              <a:buFont typeface="Wingdings" panose="05000000000000000000" pitchFamily="2" charset="2"/>
              <a:buNone/>
            </a:pPr>
            <a:r>
              <a:rPr lang="en-US" altLang="en-US" sz="2400"/>
              <a:t>No? Maybe Yes</a:t>
            </a:r>
          </a:p>
        </p:txBody>
      </p:sp>
      <p:sp>
        <p:nvSpPr>
          <p:cNvPr id="40963" name="Rectangle 4">
            <a:extLst>
              <a:ext uri="{FF2B5EF4-FFF2-40B4-BE49-F238E27FC236}">
                <a16:creationId xmlns:a16="http://schemas.microsoft.com/office/drawing/2014/main" id="{3FFA38AC-72B5-AC5A-FAD1-F0A26400178E}"/>
              </a:ext>
            </a:extLst>
          </p:cNvPr>
          <p:cNvSpPr>
            <a:spLocks noGrp="1" noChangeArrowheads="1"/>
          </p:cNvSpPr>
          <p:nvPr>
            <p:ph type="body" sz="half" idx="2"/>
          </p:nvPr>
        </p:nvSpPr>
        <p:spPr>
          <a:xfrm>
            <a:off x="4643438" y="4800600"/>
            <a:ext cx="3890962" cy="1020763"/>
          </a:xfrm>
        </p:spPr>
        <p:txBody>
          <a:bodyPr/>
          <a:lstStyle/>
          <a:p>
            <a:pPr marL="0" indent="0" algn="ctr" eaLnBrk="1" hangingPunct="1">
              <a:buFont typeface="Wingdings" panose="05000000000000000000" pitchFamily="2" charset="2"/>
              <a:buNone/>
            </a:pPr>
            <a:r>
              <a:rPr lang="en-US" altLang="en-US" sz="2400" b="1"/>
              <a:t>Water Treatment Labs</a:t>
            </a:r>
          </a:p>
          <a:p>
            <a:pPr marL="0" indent="0" algn="ctr" eaLnBrk="1" hangingPunct="1">
              <a:buFont typeface="Wingdings" panose="05000000000000000000" pitchFamily="2" charset="2"/>
              <a:buNone/>
            </a:pPr>
            <a:r>
              <a:rPr lang="en-US" altLang="en-US" sz="2400"/>
              <a:t>No</a:t>
            </a:r>
          </a:p>
        </p:txBody>
      </p:sp>
      <p:pic>
        <p:nvPicPr>
          <p:cNvPr id="40964" name="Picture 5" descr="nurse">
            <a:extLst>
              <a:ext uri="{FF2B5EF4-FFF2-40B4-BE49-F238E27FC236}">
                <a16:creationId xmlns:a16="http://schemas.microsoft.com/office/drawing/2014/main" id="{84937925-F1B7-4E76-B281-A220AF3CC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aerial%20open">
            <a:extLst>
              <a:ext uri="{FF2B5EF4-FFF2-40B4-BE49-F238E27FC236}">
                <a16:creationId xmlns:a16="http://schemas.microsoft.com/office/drawing/2014/main" id="{7915B3DE-8DF8-D05B-7711-6777F6F09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38100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8">
            <a:extLst>
              <a:ext uri="{FF2B5EF4-FFF2-40B4-BE49-F238E27FC236}">
                <a16:creationId xmlns:a16="http://schemas.microsoft.com/office/drawing/2014/main" id="{B96449BD-7EC9-0459-D2B3-B8F8C9E2C2AB}"/>
              </a:ext>
            </a:extLst>
          </p:cNvPr>
          <p:cNvSpPr>
            <a:spLocks noGrp="1" noChangeArrowheads="1"/>
          </p:cNvSpPr>
          <p:nvPr>
            <p:ph type="title"/>
          </p:nvPr>
        </p:nvSpPr>
        <p:spPr>
          <a:xfrm>
            <a:off x="533400" y="436563"/>
            <a:ext cx="7924800" cy="554037"/>
          </a:xfrm>
          <a:noFill/>
        </p:spPr>
        <p:txBody>
          <a:bodyPr/>
          <a:lstStyle/>
          <a:p>
            <a:pPr eaLnBrk="1" hangingPunct="1"/>
            <a:r>
              <a:rPr lang="en-US" altLang="en-US"/>
              <a:t>Does the lab standard apply?</a:t>
            </a: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B4BF8F5F-C614-77A1-AADF-1B22C23DFED6}"/>
              </a:ext>
            </a:extLst>
          </p:cNvPr>
          <p:cNvSpPr>
            <a:spLocks noGrp="1" noChangeArrowheads="1"/>
          </p:cNvSpPr>
          <p:nvPr>
            <p:ph type="body" sz="half" idx="1"/>
          </p:nvPr>
        </p:nvSpPr>
        <p:spPr>
          <a:xfrm>
            <a:off x="762000" y="3505200"/>
            <a:ext cx="2362200" cy="1782763"/>
          </a:xfrm>
        </p:spPr>
        <p:txBody>
          <a:bodyPr/>
          <a:lstStyle/>
          <a:p>
            <a:pPr marL="0" indent="0" algn="ctr" eaLnBrk="1" hangingPunct="1">
              <a:buFont typeface="Wingdings" panose="05000000000000000000" pitchFamily="2" charset="2"/>
              <a:buNone/>
            </a:pPr>
            <a:r>
              <a:rPr lang="en-US" altLang="en-US" sz="1800" b="1"/>
              <a:t>NC Regional Response       HazMat Team 4</a:t>
            </a:r>
            <a:br>
              <a:rPr lang="en-US" altLang="en-US" sz="1800" b="1"/>
            </a:br>
            <a:r>
              <a:rPr lang="en-US" altLang="en-US" sz="1800" b="1"/>
              <a:t>(RRT 4)</a:t>
            </a:r>
          </a:p>
        </p:txBody>
      </p:sp>
      <p:sp>
        <p:nvSpPr>
          <p:cNvPr id="43011" name="Rectangle 4">
            <a:extLst>
              <a:ext uri="{FF2B5EF4-FFF2-40B4-BE49-F238E27FC236}">
                <a16:creationId xmlns:a16="http://schemas.microsoft.com/office/drawing/2014/main" id="{63273351-417A-0EFE-D459-40395C693C48}"/>
              </a:ext>
            </a:extLst>
          </p:cNvPr>
          <p:cNvSpPr>
            <a:spLocks noGrp="1" noChangeArrowheads="1"/>
          </p:cNvSpPr>
          <p:nvPr>
            <p:ph type="body" sz="half" idx="2"/>
          </p:nvPr>
        </p:nvSpPr>
        <p:spPr>
          <a:xfrm>
            <a:off x="6172200" y="3505200"/>
            <a:ext cx="2362200" cy="1782763"/>
          </a:xfrm>
        </p:spPr>
        <p:txBody>
          <a:bodyPr/>
          <a:lstStyle/>
          <a:p>
            <a:pPr marL="457200" indent="-457200" algn="ctr" eaLnBrk="1" hangingPunct="1">
              <a:buFont typeface="Wingdings" panose="05000000000000000000" pitchFamily="2" charset="2"/>
              <a:buNone/>
            </a:pPr>
            <a:r>
              <a:rPr lang="en-US" altLang="en-US" sz="2400"/>
              <a:t>Yes!</a:t>
            </a:r>
          </a:p>
        </p:txBody>
      </p:sp>
      <p:pic>
        <p:nvPicPr>
          <p:cNvPr id="43012" name="Picture 5" descr="warren15">
            <a:extLst>
              <a:ext uri="{FF2B5EF4-FFF2-40B4-BE49-F238E27FC236}">
                <a16:creationId xmlns:a16="http://schemas.microsoft.com/office/drawing/2014/main" id="{E88FBE8D-FD9B-587A-2948-5375FDB12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46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Oxford3a">
            <a:extLst>
              <a:ext uri="{FF2B5EF4-FFF2-40B4-BE49-F238E27FC236}">
                <a16:creationId xmlns:a16="http://schemas.microsoft.com/office/drawing/2014/main" id="{40C8728E-318B-A545-87B6-3C8F17A38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429000"/>
            <a:ext cx="3048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8">
            <a:extLst>
              <a:ext uri="{FF2B5EF4-FFF2-40B4-BE49-F238E27FC236}">
                <a16:creationId xmlns:a16="http://schemas.microsoft.com/office/drawing/2014/main" id="{A1CE51B9-327E-BF94-7EBD-81C3DB110DCD}"/>
              </a:ext>
            </a:extLst>
          </p:cNvPr>
          <p:cNvSpPr>
            <a:spLocks noGrp="1" noChangeArrowheads="1"/>
          </p:cNvSpPr>
          <p:nvPr>
            <p:ph type="title"/>
          </p:nvPr>
        </p:nvSpPr>
        <p:spPr>
          <a:xfrm>
            <a:off x="533400" y="436563"/>
            <a:ext cx="7848600" cy="554037"/>
          </a:xfrm>
          <a:noFill/>
        </p:spPr>
        <p:txBody>
          <a:bodyPr/>
          <a:lstStyle/>
          <a:p>
            <a:pPr eaLnBrk="1" hangingPunct="1"/>
            <a:r>
              <a:rPr lang="en-US" altLang="en-US"/>
              <a:t>Does the lab standard apply?</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MVC-001S">
            <a:extLst>
              <a:ext uri="{FF2B5EF4-FFF2-40B4-BE49-F238E27FC236}">
                <a16:creationId xmlns:a16="http://schemas.microsoft.com/office/drawing/2014/main" id="{24A07424-663E-8F7F-436E-DEFE5FAB3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6">
            <a:extLst>
              <a:ext uri="{FF2B5EF4-FFF2-40B4-BE49-F238E27FC236}">
                <a16:creationId xmlns:a16="http://schemas.microsoft.com/office/drawing/2014/main" id="{24E814A6-F8CD-F7E3-7CDD-667E06B4B46F}"/>
              </a:ext>
            </a:extLst>
          </p:cNvPr>
          <p:cNvSpPr>
            <a:spLocks noGrp="1" noChangeArrowheads="1"/>
          </p:cNvSpPr>
          <p:nvPr>
            <p:ph type="title"/>
          </p:nvPr>
        </p:nvSpPr>
        <p:spPr>
          <a:xfrm>
            <a:off x="533400" y="436563"/>
            <a:ext cx="7848600" cy="554037"/>
          </a:xfrm>
        </p:spPr>
        <p:txBody>
          <a:bodyPr/>
          <a:lstStyle/>
          <a:p>
            <a:pPr eaLnBrk="1" hangingPunct="1"/>
            <a:r>
              <a:rPr lang="en-US" altLang="en-US"/>
              <a:t>Does the lab standard apply?</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0CBA3AC-8A1E-CE5F-EAEF-9251209DEFCD}"/>
              </a:ext>
            </a:extLst>
          </p:cNvPr>
          <p:cNvSpPr>
            <a:spLocks noGrp="1" noChangeArrowheads="1"/>
          </p:cNvSpPr>
          <p:nvPr>
            <p:ph type="title"/>
          </p:nvPr>
        </p:nvSpPr>
        <p:spPr/>
        <p:txBody>
          <a:bodyPr/>
          <a:lstStyle/>
          <a:p>
            <a:pPr eaLnBrk="1" hangingPunct="1"/>
            <a:r>
              <a:rPr lang="en-US" altLang="en-US"/>
              <a:t>PELs</a:t>
            </a:r>
          </a:p>
        </p:txBody>
      </p:sp>
      <p:sp>
        <p:nvSpPr>
          <p:cNvPr id="47107" name="Rectangle 3">
            <a:extLst>
              <a:ext uri="{FF2B5EF4-FFF2-40B4-BE49-F238E27FC236}">
                <a16:creationId xmlns:a16="http://schemas.microsoft.com/office/drawing/2014/main" id="{599EB9E9-D398-DD7C-7A33-C42C9D9AB65A}"/>
              </a:ext>
            </a:extLst>
          </p:cNvPr>
          <p:cNvSpPr>
            <a:spLocks noGrp="1" noChangeArrowheads="1"/>
          </p:cNvSpPr>
          <p:nvPr>
            <p:ph type="body" idx="1"/>
          </p:nvPr>
        </p:nvSpPr>
        <p:spPr>
          <a:xfrm>
            <a:off x="533400" y="1219200"/>
            <a:ext cx="7924800" cy="4525963"/>
          </a:xfrm>
        </p:spPr>
        <p:txBody>
          <a:bodyPr/>
          <a:lstStyle/>
          <a:p>
            <a:pPr eaLnBrk="1" hangingPunct="1"/>
            <a:r>
              <a:rPr lang="en-US" altLang="en-US"/>
              <a:t>For laboratory uses of OSHA regulated substances, the employer shall assure the employees’ exposures to such substances do not exceed the permissible exposure limits specified in </a:t>
            </a:r>
            <a:r>
              <a:rPr lang="en-US" altLang="en-US" b="1"/>
              <a:t>29 CFR 1910</a:t>
            </a:r>
            <a:r>
              <a:rPr lang="en-US" altLang="en-US"/>
              <a:t>, </a:t>
            </a:r>
            <a:r>
              <a:rPr lang="en-US" altLang="en-US" b="1"/>
              <a:t>Subpart Z</a:t>
            </a:r>
            <a:r>
              <a:rPr lang="en-US" altLang="en-US"/>
              <a:t>.</a:t>
            </a:r>
          </a:p>
          <a:p>
            <a:pPr eaLnBrk="1" hangingPunct="1"/>
            <a:endParaRPr lang="en-US" altLang="en-US"/>
          </a:p>
          <a:p>
            <a:pPr eaLnBrk="1" hangingPunct="1">
              <a:buFont typeface="Wingdings" panose="05000000000000000000" pitchFamily="2" charset="2"/>
              <a:buNone/>
            </a:pPr>
            <a:endParaRPr lang="en-US" altLang="en-US"/>
          </a:p>
        </p:txBody>
      </p:sp>
      <p:sp>
        <p:nvSpPr>
          <p:cNvPr id="4" name="TextBox 3">
            <a:extLst>
              <a:ext uri="{FF2B5EF4-FFF2-40B4-BE49-F238E27FC236}">
                <a16:creationId xmlns:a16="http://schemas.microsoft.com/office/drawing/2014/main" id="{86BA186D-16C2-0676-F245-36B73D4C7AB2}"/>
              </a:ext>
            </a:extLst>
          </p:cNvPr>
          <p:cNvSpPr txBox="1"/>
          <p:nvPr/>
        </p:nvSpPr>
        <p:spPr>
          <a:xfrm>
            <a:off x="6172200" y="533400"/>
            <a:ext cx="2403475" cy="369888"/>
          </a:xfrm>
          <a:prstGeom prst="rect">
            <a:avLst/>
          </a:prstGeom>
          <a:noFill/>
        </p:spPr>
        <p:txBody>
          <a:bodyPr wrap="none">
            <a:spAutoFit/>
          </a:bodyPr>
          <a:lstStyle/>
          <a:p>
            <a:pPr>
              <a:defRPr/>
            </a:pPr>
            <a:r>
              <a:rPr lang="en-US" dirty="0">
                <a:latin typeface="+mj-lt"/>
              </a:rPr>
              <a:t>29 CFR 1910.1450(c)</a:t>
            </a:r>
          </a:p>
        </p:txBody>
      </p:sp>
      <p:pic>
        <p:nvPicPr>
          <p:cNvPr id="47109" name="Picture 4" descr="bluegoobGWHT">
            <a:extLst>
              <a:ext uri="{FF2B5EF4-FFF2-40B4-BE49-F238E27FC236}">
                <a16:creationId xmlns:a16="http://schemas.microsoft.com/office/drawing/2014/main" id="{DF758D95-ECA3-4AE2-731C-8E94E3ED878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352800"/>
            <a:ext cx="1508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7F3C57F-0A2A-F49B-03C3-0084A01FFA6D}"/>
              </a:ext>
            </a:extLst>
          </p:cNvPr>
          <p:cNvSpPr>
            <a:spLocks noGrp="1" noChangeArrowheads="1"/>
          </p:cNvSpPr>
          <p:nvPr>
            <p:ph type="title"/>
          </p:nvPr>
        </p:nvSpPr>
        <p:spPr>
          <a:xfrm>
            <a:off x="457200" y="457200"/>
            <a:ext cx="8345488" cy="430213"/>
          </a:xfrm>
        </p:spPr>
        <p:txBody>
          <a:bodyPr/>
          <a:lstStyle/>
          <a:p>
            <a:pPr eaLnBrk="1" hangingPunct="1"/>
            <a:r>
              <a:rPr lang="en-US" altLang="en-US" sz="2800"/>
              <a:t>Employee Exposure Determination</a:t>
            </a:r>
          </a:p>
        </p:txBody>
      </p:sp>
      <p:sp>
        <p:nvSpPr>
          <p:cNvPr id="49155" name="Rectangle 3">
            <a:extLst>
              <a:ext uri="{FF2B5EF4-FFF2-40B4-BE49-F238E27FC236}">
                <a16:creationId xmlns:a16="http://schemas.microsoft.com/office/drawing/2014/main" id="{93EC3DF8-CD47-A7C1-592D-1B4CCB7E5D83}"/>
              </a:ext>
            </a:extLst>
          </p:cNvPr>
          <p:cNvSpPr>
            <a:spLocks noGrp="1" noChangeArrowheads="1"/>
          </p:cNvSpPr>
          <p:nvPr>
            <p:ph type="body" idx="1"/>
          </p:nvPr>
        </p:nvSpPr>
        <p:spPr>
          <a:xfrm>
            <a:off x="533400" y="1219200"/>
            <a:ext cx="7848600" cy="4525963"/>
          </a:xfrm>
        </p:spPr>
        <p:txBody>
          <a:bodyPr/>
          <a:lstStyle/>
          <a:p>
            <a:pPr marL="338138" indent="-338138" eaLnBrk="1" hangingPunct="1"/>
            <a:r>
              <a:rPr lang="en-US" altLang="en-US" sz="2400" b="1"/>
              <a:t>Initial monitoring</a:t>
            </a:r>
          </a:p>
          <a:p>
            <a:pPr marL="990600" lvl="1" indent="-266700" eaLnBrk="1" hangingPunct="1"/>
            <a:r>
              <a:rPr lang="en-US" altLang="en-US" sz="2000"/>
              <a:t>Employer </a:t>
            </a:r>
            <a:r>
              <a:rPr lang="en-US" altLang="en-US" sz="2000" i="1" u="sng"/>
              <a:t>shall</a:t>
            </a:r>
            <a:r>
              <a:rPr lang="en-US" altLang="en-US" sz="2000"/>
              <a:t> measure exposure for </a:t>
            </a:r>
            <a:r>
              <a:rPr lang="en-US" altLang="en-US" sz="2000" i="1" u="sng"/>
              <a:t>any chemical with a standard</a:t>
            </a:r>
            <a:r>
              <a:rPr lang="en-US" altLang="en-US" sz="2000"/>
              <a:t> if there is reason to believe that exposure exceed, routinely, the action level or PEL</a:t>
            </a:r>
          </a:p>
          <a:p>
            <a:pPr marL="338138" indent="-338138" eaLnBrk="1" hangingPunct="1"/>
            <a:endParaRPr lang="en-US" altLang="en-US" sz="2400" b="1"/>
          </a:p>
          <a:p>
            <a:pPr marL="338138" indent="-338138" eaLnBrk="1" hangingPunct="1"/>
            <a:r>
              <a:rPr lang="en-US" altLang="en-US" sz="2400" b="1"/>
              <a:t>Periodic monitoring</a:t>
            </a:r>
            <a:r>
              <a:rPr lang="en-US" altLang="en-US" sz="2400" b="1">
                <a:solidFill>
                  <a:schemeClr val="tx2"/>
                </a:solidFill>
              </a:rPr>
              <a:t>  </a:t>
            </a:r>
          </a:p>
          <a:p>
            <a:pPr marL="990600" lvl="1" indent="-266700" eaLnBrk="1" hangingPunct="1"/>
            <a:r>
              <a:rPr lang="en-US" altLang="en-US" sz="2000"/>
              <a:t>If the initial monitoring show exposure over the action level or PEL, the employer shall comply with monitoring requirements of the relevant standard</a:t>
            </a:r>
          </a:p>
        </p:txBody>
      </p:sp>
      <p:pic>
        <p:nvPicPr>
          <p:cNvPr id="49156" name="Picture 12" descr="BDX_II">
            <a:extLst>
              <a:ext uri="{FF2B5EF4-FFF2-40B4-BE49-F238E27FC236}">
                <a16:creationId xmlns:a16="http://schemas.microsoft.com/office/drawing/2014/main" id="{C1913AC4-60A9-50FD-0F2C-2C157C48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14800"/>
            <a:ext cx="1549400" cy="175260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0D2750-0295-B27E-F88B-9E28DBDD5212}"/>
              </a:ext>
            </a:extLst>
          </p:cNvPr>
          <p:cNvSpPr txBox="1"/>
          <p:nvPr/>
        </p:nvSpPr>
        <p:spPr>
          <a:xfrm>
            <a:off x="6400800" y="533400"/>
            <a:ext cx="2416175" cy="369888"/>
          </a:xfrm>
          <a:prstGeom prst="rect">
            <a:avLst/>
          </a:prstGeom>
          <a:noFill/>
        </p:spPr>
        <p:txBody>
          <a:bodyPr wrap="none">
            <a:spAutoFit/>
          </a:bodyPr>
          <a:lstStyle/>
          <a:p>
            <a:pPr>
              <a:defRPr/>
            </a:pPr>
            <a:r>
              <a:rPr lang="en-US" dirty="0">
                <a:latin typeface="+mj-lt"/>
              </a:rPr>
              <a:t>29 CFR 1910.1450(d)</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36657426-E2CD-E147-5C55-724EA17FD452}"/>
              </a:ext>
            </a:extLst>
          </p:cNvPr>
          <p:cNvSpPr>
            <a:spLocks noGrp="1" noChangeArrowheads="1"/>
          </p:cNvSpPr>
          <p:nvPr>
            <p:ph type="body" idx="1"/>
          </p:nvPr>
        </p:nvSpPr>
        <p:spPr>
          <a:xfrm>
            <a:off x="533400" y="1143000"/>
            <a:ext cx="7696200" cy="4525963"/>
          </a:xfrm>
        </p:spPr>
        <p:txBody>
          <a:bodyPr/>
          <a:lstStyle/>
          <a:p>
            <a:pPr marL="393700" indent="-393700" eaLnBrk="1" hangingPunct="1">
              <a:tabLst>
                <a:tab pos="1027113" algn="l"/>
              </a:tabLst>
            </a:pPr>
            <a:r>
              <a:rPr lang="en-US" altLang="en-US" b="1"/>
              <a:t>Termination of monitoring</a:t>
            </a:r>
          </a:p>
          <a:p>
            <a:pPr marL="1027113" lvl="1" indent="-279400" eaLnBrk="1" hangingPunct="1">
              <a:tabLst>
                <a:tab pos="1027113" algn="l"/>
              </a:tabLst>
            </a:pPr>
            <a:r>
              <a:rPr lang="en-US" altLang="en-US"/>
              <a:t>Per the applicable standard</a:t>
            </a:r>
          </a:p>
          <a:p>
            <a:pPr marL="1027113" lvl="1" indent="-279400" eaLnBrk="1" hangingPunct="1">
              <a:buFont typeface="Symbol" panose="05050102010706020507" pitchFamily="18" charset="2"/>
              <a:buNone/>
              <a:tabLst>
                <a:tab pos="1027113" algn="l"/>
              </a:tabLst>
            </a:pPr>
            <a:endParaRPr lang="en-US" altLang="en-US">
              <a:solidFill>
                <a:schemeClr val="tx2"/>
              </a:solidFill>
            </a:endParaRPr>
          </a:p>
          <a:p>
            <a:pPr marL="393700" indent="-393700" eaLnBrk="1" hangingPunct="1">
              <a:tabLst>
                <a:tab pos="1027113" algn="l"/>
              </a:tabLst>
            </a:pPr>
            <a:r>
              <a:rPr lang="en-US" altLang="en-US" b="1"/>
              <a:t>Employee notification of monitoring  </a:t>
            </a:r>
          </a:p>
          <a:p>
            <a:pPr marL="1027113" lvl="1" indent="-279400" eaLnBrk="1" hangingPunct="1">
              <a:tabLst>
                <a:tab pos="1027113" algn="l"/>
              </a:tabLst>
            </a:pPr>
            <a:r>
              <a:rPr lang="en-US" altLang="en-US"/>
              <a:t>Within 15 working days of getting results, notify employees in writing individually or by posting in appropriate, accessible location</a:t>
            </a:r>
          </a:p>
        </p:txBody>
      </p:sp>
      <p:pic>
        <p:nvPicPr>
          <p:cNvPr id="51203" name="Picture 7" descr="bd19925_">
            <a:extLst>
              <a:ext uri="{FF2B5EF4-FFF2-40B4-BE49-F238E27FC236}">
                <a16:creationId xmlns:a16="http://schemas.microsoft.com/office/drawing/2014/main" id="{29B3743E-C6FC-BAC3-E7F6-7AB6C76A2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434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771EE0B-2776-E692-287A-9BCA3FE3AAF6}"/>
              </a:ext>
            </a:extLst>
          </p:cNvPr>
          <p:cNvSpPr txBox="1"/>
          <p:nvPr/>
        </p:nvSpPr>
        <p:spPr>
          <a:xfrm>
            <a:off x="6400800" y="533400"/>
            <a:ext cx="2416175" cy="369888"/>
          </a:xfrm>
          <a:prstGeom prst="rect">
            <a:avLst/>
          </a:prstGeom>
          <a:noFill/>
        </p:spPr>
        <p:txBody>
          <a:bodyPr wrap="none">
            <a:spAutoFit/>
          </a:bodyPr>
          <a:lstStyle/>
          <a:p>
            <a:pPr>
              <a:defRPr/>
            </a:pPr>
            <a:r>
              <a:rPr lang="en-US" dirty="0">
                <a:latin typeface="+mj-lt"/>
              </a:rPr>
              <a:t>29 CFR 1910.1450(d)</a:t>
            </a:r>
          </a:p>
        </p:txBody>
      </p:sp>
      <p:sp>
        <p:nvSpPr>
          <p:cNvPr id="51205" name="Rectangle 2">
            <a:extLst>
              <a:ext uri="{FF2B5EF4-FFF2-40B4-BE49-F238E27FC236}">
                <a16:creationId xmlns:a16="http://schemas.microsoft.com/office/drawing/2014/main" id="{CE41397E-FABE-CEB7-B1A8-1FD337133559}"/>
              </a:ext>
            </a:extLst>
          </p:cNvPr>
          <p:cNvSpPr>
            <a:spLocks noGrp="1" noChangeArrowheads="1"/>
          </p:cNvSpPr>
          <p:nvPr>
            <p:ph type="title"/>
          </p:nvPr>
        </p:nvSpPr>
        <p:spPr>
          <a:xfrm>
            <a:off x="457200" y="457200"/>
            <a:ext cx="8345488" cy="430213"/>
          </a:xfrm>
        </p:spPr>
        <p:txBody>
          <a:bodyPr/>
          <a:lstStyle/>
          <a:p>
            <a:pPr eaLnBrk="1" hangingPunct="1"/>
            <a:r>
              <a:rPr lang="en-US" altLang="en-US" sz="2800"/>
              <a:t>Employee Exposure Determination</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AFF0566-8BC7-BAB4-9980-3E3A38CDEB89}"/>
              </a:ext>
            </a:extLst>
          </p:cNvPr>
          <p:cNvSpPr>
            <a:spLocks noGrp="1" noChangeArrowheads="1"/>
          </p:cNvSpPr>
          <p:nvPr>
            <p:ph type="title"/>
          </p:nvPr>
        </p:nvSpPr>
        <p:spPr>
          <a:xfrm>
            <a:off x="609600" y="15875"/>
            <a:ext cx="7924800" cy="984250"/>
          </a:xfrm>
        </p:spPr>
        <p:txBody>
          <a:bodyPr/>
          <a:lstStyle/>
          <a:p>
            <a:pPr eaLnBrk="1" hangingPunct="1"/>
            <a:r>
              <a:rPr lang="en-US" altLang="en-US">
                <a:solidFill>
                  <a:schemeClr val="bg2"/>
                </a:solidFill>
              </a:rPr>
              <a:t>Objective 2</a:t>
            </a:r>
            <a:br>
              <a:rPr lang="en-US" altLang="en-US" sz="3200">
                <a:solidFill>
                  <a:schemeClr val="bg2"/>
                </a:solidFill>
              </a:rPr>
            </a:br>
            <a:r>
              <a:rPr lang="en-US" altLang="en-US" sz="2800">
                <a:solidFill>
                  <a:schemeClr val="bg2"/>
                </a:solidFill>
              </a:rPr>
              <a:t>Chemical Hygiene Plan </a:t>
            </a:r>
          </a:p>
        </p:txBody>
      </p:sp>
      <p:pic>
        <p:nvPicPr>
          <p:cNvPr id="52227" name="Picture 3" descr="ChemHyg">
            <a:extLst>
              <a:ext uri="{FF2B5EF4-FFF2-40B4-BE49-F238E27FC236}">
                <a16:creationId xmlns:a16="http://schemas.microsoft.com/office/drawing/2014/main" id="{C4CA469B-58ED-E470-BE70-D7B6316AF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5626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9B0E0FA-9725-31F4-F70A-5C254986AA50}"/>
              </a:ext>
            </a:extLst>
          </p:cNvPr>
          <p:cNvSpPr txBox="1"/>
          <p:nvPr/>
        </p:nvSpPr>
        <p:spPr>
          <a:xfrm>
            <a:off x="6248400" y="609600"/>
            <a:ext cx="2416175" cy="369888"/>
          </a:xfrm>
          <a:prstGeom prst="rect">
            <a:avLst/>
          </a:prstGeom>
          <a:noFill/>
        </p:spPr>
        <p:txBody>
          <a:bodyPr wrap="none">
            <a:spAutoFit/>
          </a:bodyPr>
          <a:lstStyle/>
          <a:p>
            <a:pPr>
              <a:defRPr/>
            </a:pPr>
            <a:r>
              <a:rPr lang="en-US" dirty="0">
                <a:latin typeface="+mj-lt"/>
              </a:rPr>
              <a:t>29 CFR 1910.1450(e)</a:t>
            </a: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7E8A3CF-F392-5119-564F-E39DE8165999}"/>
              </a:ext>
            </a:extLst>
          </p:cNvPr>
          <p:cNvSpPr>
            <a:spLocks noGrp="1" noChangeArrowheads="1"/>
          </p:cNvSpPr>
          <p:nvPr>
            <p:ph type="title"/>
          </p:nvPr>
        </p:nvSpPr>
        <p:spPr>
          <a:xfrm>
            <a:off x="533400" y="381000"/>
            <a:ext cx="8229600" cy="554038"/>
          </a:xfrm>
        </p:spPr>
        <p:txBody>
          <a:bodyPr/>
          <a:lstStyle/>
          <a:p>
            <a:pPr eaLnBrk="1" hangingPunct="1"/>
            <a:r>
              <a:rPr lang="en-US" altLang="en-US"/>
              <a:t>Chemical Hygiene Plan</a:t>
            </a:r>
          </a:p>
        </p:txBody>
      </p:sp>
      <p:sp>
        <p:nvSpPr>
          <p:cNvPr id="54275" name="Rectangle 3">
            <a:extLst>
              <a:ext uri="{FF2B5EF4-FFF2-40B4-BE49-F238E27FC236}">
                <a16:creationId xmlns:a16="http://schemas.microsoft.com/office/drawing/2014/main" id="{AE48024F-EC41-427D-AE3F-157D0C1A68FB}"/>
              </a:ext>
            </a:extLst>
          </p:cNvPr>
          <p:cNvSpPr>
            <a:spLocks noGrp="1" noChangeArrowheads="1"/>
          </p:cNvSpPr>
          <p:nvPr>
            <p:ph type="body" idx="1"/>
          </p:nvPr>
        </p:nvSpPr>
        <p:spPr>
          <a:xfrm>
            <a:off x="533400" y="1219200"/>
            <a:ext cx="7748588" cy="4724400"/>
          </a:xfrm>
        </p:spPr>
        <p:txBody>
          <a:bodyPr/>
          <a:lstStyle/>
          <a:p>
            <a:pPr eaLnBrk="1" hangingPunct="1">
              <a:lnSpc>
                <a:spcPct val="90000"/>
              </a:lnSpc>
              <a:buClr>
                <a:srgbClr val="990000"/>
              </a:buClr>
              <a:buSzPct val="85000"/>
            </a:pPr>
            <a:r>
              <a:rPr lang="en-US" altLang="en-US" sz="2400"/>
              <a:t>The employer shall develop and carry out provisions of a plan where hazardous chemicals are used in the workplace to:</a:t>
            </a:r>
          </a:p>
          <a:p>
            <a:pPr lvl="1" eaLnBrk="1" hangingPunct="1">
              <a:lnSpc>
                <a:spcPct val="150000"/>
              </a:lnSpc>
              <a:buClr>
                <a:schemeClr val="bg2"/>
              </a:buClr>
              <a:buSzPct val="85000"/>
            </a:pPr>
            <a:r>
              <a:rPr lang="en-US" altLang="en-US" sz="2000"/>
              <a:t>Protect employees from health hazards, </a:t>
            </a:r>
            <a:r>
              <a:rPr lang="en-US" altLang="en-US" sz="2000" b="1" i="1"/>
              <a:t>and</a:t>
            </a:r>
          </a:p>
          <a:p>
            <a:pPr lvl="1" eaLnBrk="1" hangingPunct="1">
              <a:lnSpc>
                <a:spcPct val="150000"/>
              </a:lnSpc>
              <a:buClr>
                <a:schemeClr val="bg2"/>
              </a:buClr>
              <a:buSzPct val="85000"/>
            </a:pPr>
            <a:r>
              <a:rPr lang="en-US" altLang="en-US" sz="2000"/>
              <a:t>Keep exposures below PELs</a:t>
            </a:r>
          </a:p>
          <a:p>
            <a:pPr eaLnBrk="1" hangingPunct="1">
              <a:lnSpc>
                <a:spcPct val="90000"/>
              </a:lnSpc>
              <a:buClr>
                <a:srgbClr val="990000"/>
              </a:buClr>
              <a:buSzPct val="85000"/>
            </a:pPr>
            <a:endParaRPr lang="en-US" altLang="en-US" sz="2400"/>
          </a:p>
          <a:p>
            <a:pPr eaLnBrk="1" hangingPunct="1">
              <a:lnSpc>
                <a:spcPct val="90000"/>
              </a:lnSpc>
              <a:buClr>
                <a:srgbClr val="990000"/>
              </a:buClr>
              <a:buSzPct val="85000"/>
            </a:pPr>
            <a:r>
              <a:rPr lang="en-US" altLang="en-US" sz="2400"/>
              <a:t>The Plan must be readily accessible to employees and others as defined</a:t>
            </a:r>
          </a:p>
          <a:p>
            <a:pPr eaLnBrk="1" hangingPunct="1">
              <a:lnSpc>
                <a:spcPct val="90000"/>
              </a:lnSpc>
              <a:buClr>
                <a:srgbClr val="990000"/>
              </a:buClr>
              <a:buSzPct val="85000"/>
            </a:pPr>
            <a:endParaRPr lang="en-US" altLang="en-US" sz="2400"/>
          </a:p>
          <a:p>
            <a:pPr eaLnBrk="1" hangingPunct="1">
              <a:lnSpc>
                <a:spcPct val="90000"/>
              </a:lnSpc>
              <a:buClr>
                <a:srgbClr val="990000"/>
              </a:buClr>
              <a:buSzPct val="85000"/>
              <a:buFont typeface="Wingdings" panose="05000000000000000000" pitchFamily="2" charset="2"/>
              <a:buNone/>
            </a:pPr>
            <a:r>
              <a:rPr lang="en-US" altLang="en-US" sz="2000"/>
              <a:t>	</a:t>
            </a:r>
            <a:r>
              <a:rPr lang="en-US" altLang="en-US" sz="2000" b="1"/>
              <a:t>Please note: </a:t>
            </a:r>
            <a:r>
              <a:rPr lang="en-US" altLang="en-US" sz="2000"/>
              <a:t>Non-mandatory Appendix A of the Lab Standard 1910.1450 provides guidance  to assist employers in plan development</a:t>
            </a:r>
            <a:r>
              <a:rPr lang="en-US" altLang="en-US" sz="2400"/>
              <a:t>.</a:t>
            </a:r>
          </a:p>
          <a:p>
            <a:pPr eaLnBrk="1" hangingPunct="1">
              <a:lnSpc>
                <a:spcPct val="90000"/>
              </a:lnSpc>
              <a:buClr>
                <a:srgbClr val="990000"/>
              </a:buClr>
              <a:buSzPct val="85000"/>
            </a:pPr>
            <a:endParaRPr lang="en-US" altLang="en-US" sz="2400"/>
          </a:p>
        </p:txBody>
      </p:sp>
      <p:sp>
        <p:nvSpPr>
          <p:cNvPr id="4" name="TextBox 3">
            <a:extLst>
              <a:ext uri="{FF2B5EF4-FFF2-40B4-BE49-F238E27FC236}">
                <a16:creationId xmlns:a16="http://schemas.microsoft.com/office/drawing/2014/main" id="{E0F0C004-FD47-A631-AC44-E50EA70112D7}"/>
              </a:ext>
            </a:extLst>
          </p:cNvPr>
          <p:cNvSpPr txBox="1"/>
          <p:nvPr/>
        </p:nvSpPr>
        <p:spPr>
          <a:xfrm>
            <a:off x="5629275" y="533400"/>
            <a:ext cx="3057525" cy="369888"/>
          </a:xfrm>
          <a:prstGeom prst="rect">
            <a:avLst/>
          </a:prstGeom>
          <a:noFill/>
        </p:spPr>
        <p:txBody>
          <a:bodyPr wrap="none">
            <a:spAutoFit/>
          </a:bodyPr>
          <a:lstStyle/>
          <a:p>
            <a:pPr>
              <a:defRPr/>
            </a:pPr>
            <a:r>
              <a:rPr lang="en-US" dirty="0">
                <a:latin typeface="+mj-lt"/>
              </a:rPr>
              <a:t>29 CFR 1910.1450(e)(1)-(2)</a:t>
            </a:r>
          </a:p>
        </p:txBody>
      </p:sp>
      <p:pic>
        <p:nvPicPr>
          <p:cNvPr id="54277" name="Picture 4" descr="ED00172_">
            <a:extLst>
              <a:ext uri="{FF2B5EF4-FFF2-40B4-BE49-F238E27FC236}">
                <a16:creationId xmlns:a16="http://schemas.microsoft.com/office/drawing/2014/main" id="{77945E90-CE79-2FF7-1957-3C3B7FB08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040313"/>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5C9D0839-BE64-84B5-CD26-9941C607EB31}"/>
              </a:ext>
            </a:extLst>
          </p:cNvPr>
          <p:cNvSpPr>
            <a:spLocks noGrp="1" noChangeArrowheads="1"/>
          </p:cNvSpPr>
          <p:nvPr>
            <p:ph type="body" idx="1"/>
          </p:nvPr>
        </p:nvSpPr>
        <p:spPr>
          <a:xfrm>
            <a:off x="533400" y="1143000"/>
            <a:ext cx="7929563" cy="4724400"/>
          </a:xfrm>
        </p:spPr>
        <p:txBody>
          <a:bodyPr/>
          <a:lstStyle/>
          <a:p>
            <a:pPr eaLnBrk="1" hangingPunct="1"/>
            <a:r>
              <a:rPr lang="en-US" altLang="en-US"/>
              <a:t>The plan </a:t>
            </a:r>
            <a:r>
              <a:rPr lang="en-US" altLang="en-US" b="1"/>
              <a:t>shall</a:t>
            </a:r>
            <a:r>
              <a:rPr lang="en-US" altLang="en-US"/>
              <a:t> include the following elements and and </a:t>
            </a:r>
            <a:r>
              <a:rPr lang="en-US" altLang="en-US" b="1"/>
              <a:t>shall</a:t>
            </a:r>
            <a:r>
              <a:rPr lang="en-US" altLang="en-US"/>
              <a:t> indicate specific measures to ensure employee protection:</a:t>
            </a:r>
          </a:p>
          <a:p>
            <a:pPr eaLnBrk="1" hangingPunct="1">
              <a:buFont typeface="Wingdings" panose="05000000000000000000" pitchFamily="2" charset="2"/>
              <a:buNone/>
            </a:pPr>
            <a:endParaRPr lang="en-US" altLang="en-US" sz="800"/>
          </a:p>
          <a:p>
            <a:pPr lvl="1" eaLnBrk="1" hangingPunct="1"/>
            <a:r>
              <a:rPr lang="en-US" altLang="en-US"/>
              <a:t>Standard Operating Procedures (SOPs) , Safe Work Practices (SWPs), or Standard Operating Guidelines (SOGs)</a:t>
            </a:r>
          </a:p>
          <a:p>
            <a:pPr lvl="2" eaLnBrk="1" hangingPunct="1"/>
            <a:r>
              <a:rPr lang="en-US" altLang="en-US"/>
              <a:t>Developed to ensure employees are </a:t>
            </a:r>
          </a:p>
          <a:p>
            <a:pPr lvl="2" eaLnBrk="1" hangingPunct="1">
              <a:buFontTx/>
              <a:buNone/>
            </a:pPr>
            <a:r>
              <a:rPr lang="en-US" altLang="en-US"/>
              <a:t>    protected from all potentially hazardous </a:t>
            </a:r>
          </a:p>
          <a:p>
            <a:pPr lvl="2" eaLnBrk="1" hangingPunct="1">
              <a:buFontTx/>
              <a:buNone/>
            </a:pPr>
            <a:r>
              <a:rPr lang="en-US" altLang="en-US"/>
              <a:t>    chemicals in use in their work area</a:t>
            </a:r>
          </a:p>
          <a:p>
            <a:pPr algn="ctr" eaLnBrk="1" hangingPunct="1">
              <a:buFont typeface="Wingdings" panose="05000000000000000000" pitchFamily="2" charset="2"/>
              <a:buNone/>
            </a:pPr>
            <a:endParaRPr lang="en-US" altLang="en-US" sz="2000"/>
          </a:p>
          <a:p>
            <a:pPr eaLnBrk="1" hangingPunct="1"/>
            <a:endParaRPr lang="en-US" altLang="en-US" sz="2400"/>
          </a:p>
        </p:txBody>
      </p:sp>
      <p:pic>
        <p:nvPicPr>
          <p:cNvPr id="56323" name="Picture 4" descr="bd20035_">
            <a:extLst>
              <a:ext uri="{FF2B5EF4-FFF2-40B4-BE49-F238E27FC236}">
                <a16:creationId xmlns:a16="http://schemas.microsoft.com/office/drawing/2014/main" id="{B52C73B2-7D2F-EFED-ED41-CBE30FA0D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33800"/>
            <a:ext cx="1633538"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6">
            <a:extLst>
              <a:ext uri="{FF2B5EF4-FFF2-40B4-BE49-F238E27FC236}">
                <a16:creationId xmlns:a16="http://schemas.microsoft.com/office/drawing/2014/main" id="{D58C93D1-0B13-98C7-851E-DD83492F4AF1}"/>
              </a:ext>
            </a:extLst>
          </p:cNvPr>
          <p:cNvSpPr>
            <a:spLocks noGrp="1" noChangeArrowheads="1"/>
          </p:cNvSpPr>
          <p:nvPr>
            <p:ph type="title"/>
          </p:nvPr>
        </p:nvSpPr>
        <p:spPr>
          <a:xfrm>
            <a:off x="533400" y="381000"/>
            <a:ext cx="8305800" cy="549275"/>
          </a:xfrm>
          <a:noFill/>
        </p:spPr>
        <p:txBody>
          <a:bodyPr/>
          <a:lstStyle/>
          <a:p>
            <a:pPr eaLnBrk="1" hangingPunct="1"/>
            <a:r>
              <a:rPr lang="en-US" altLang="en-US"/>
              <a:t>Chemical Hygiene Plan</a:t>
            </a:r>
          </a:p>
        </p:txBody>
      </p:sp>
      <p:sp>
        <p:nvSpPr>
          <p:cNvPr id="5" name="TextBox 4">
            <a:extLst>
              <a:ext uri="{FF2B5EF4-FFF2-40B4-BE49-F238E27FC236}">
                <a16:creationId xmlns:a16="http://schemas.microsoft.com/office/drawing/2014/main" id="{58611837-9A3F-1C9B-B9C6-2422F36283D3}"/>
              </a:ext>
            </a:extLst>
          </p:cNvPr>
          <p:cNvSpPr txBox="1"/>
          <p:nvPr/>
        </p:nvSpPr>
        <p:spPr>
          <a:xfrm>
            <a:off x="5638800" y="533400"/>
            <a:ext cx="2903538" cy="369888"/>
          </a:xfrm>
          <a:prstGeom prst="rect">
            <a:avLst/>
          </a:prstGeom>
          <a:noFill/>
        </p:spPr>
        <p:txBody>
          <a:bodyPr wrap="none">
            <a:spAutoFit/>
          </a:bodyPr>
          <a:lstStyle/>
          <a:p>
            <a:pPr>
              <a:defRPr/>
            </a:pPr>
            <a:r>
              <a:rPr lang="en-US" dirty="0">
                <a:latin typeface="+mj-lt"/>
              </a:rPr>
              <a:t>29 CFR 1910.1450(e)(3)(</a:t>
            </a:r>
            <a:r>
              <a:rPr lang="en-US" dirty="0" err="1">
                <a:latin typeface="+mj-lt"/>
              </a:rPr>
              <a:t>i</a:t>
            </a:r>
            <a:r>
              <a:rPr lang="en-US" dirty="0">
                <a:latin typeface="+mj-lt"/>
              </a:rPr>
              <a:t>)</a:t>
            </a: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3" descr="MVC-004L">
            <a:extLst>
              <a:ext uri="{FF2B5EF4-FFF2-40B4-BE49-F238E27FC236}">
                <a16:creationId xmlns:a16="http://schemas.microsoft.com/office/drawing/2014/main" id="{6BB99B82-6F52-12EA-8AB2-016FCA77C07C}"/>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9600" y="1143000"/>
            <a:ext cx="7848600" cy="4724400"/>
          </a:xfrm>
          <a:noFill/>
        </p:spPr>
      </p:pic>
      <p:sp>
        <p:nvSpPr>
          <p:cNvPr id="58371" name="Rectangle 5">
            <a:extLst>
              <a:ext uri="{FF2B5EF4-FFF2-40B4-BE49-F238E27FC236}">
                <a16:creationId xmlns:a16="http://schemas.microsoft.com/office/drawing/2014/main" id="{350E59E4-C47B-3AB3-8AEC-69CD887494EF}"/>
              </a:ext>
            </a:extLst>
          </p:cNvPr>
          <p:cNvSpPr>
            <a:spLocks noGrp="1" noChangeArrowheads="1"/>
          </p:cNvSpPr>
          <p:nvPr>
            <p:ph type="title"/>
          </p:nvPr>
        </p:nvSpPr>
        <p:spPr>
          <a:xfrm>
            <a:off x="609600" y="92075"/>
            <a:ext cx="8229600" cy="923925"/>
          </a:xfrm>
          <a:noFill/>
        </p:spPr>
        <p:txBody>
          <a:bodyPr/>
          <a:lstStyle/>
          <a:p>
            <a:pPr eaLnBrk="1" hangingPunct="1"/>
            <a:r>
              <a:rPr lang="en-US" altLang="en-US" sz="3200"/>
              <a:t>NCSU’s Chemistry Department</a:t>
            </a:r>
            <a:br>
              <a:rPr lang="en-US" altLang="en-US" sz="3200"/>
            </a:br>
            <a:r>
              <a:rPr lang="en-US" altLang="en-US" sz="2800"/>
              <a:t>Chemical explosion</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57F3B7F-8F23-9ED5-76D1-90135EA85CB8}"/>
              </a:ext>
            </a:extLst>
          </p:cNvPr>
          <p:cNvSpPr>
            <a:spLocks noGrp="1" noChangeArrowheads="1"/>
          </p:cNvSpPr>
          <p:nvPr>
            <p:ph type="title"/>
          </p:nvPr>
        </p:nvSpPr>
        <p:spPr/>
        <p:txBody>
          <a:bodyPr/>
          <a:lstStyle/>
          <a:p>
            <a:pPr eaLnBrk="1" hangingPunct="1"/>
            <a:r>
              <a:rPr lang="en-US" altLang="en-US"/>
              <a:t>Course Objectives	</a:t>
            </a:r>
          </a:p>
        </p:txBody>
      </p:sp>
      <p:sp>
        <p:nvSpPr>
          <p:cNvPr id="9219" name="Rectangle 3">
            <a:extLst>
              <a:ext uri="{FF2B5EF4-FFF2-40B4-BE49-F238E27FC236}">
                <a16:creationId xmlns:a16="http://schemas.microsoft.com/office/drawing/2014/main" id="{E65037B5-AC82-8A7C-C49F-4D6DE844135B}"/>
              </a:ext>
            </a:extLst>
          </p:cNvPr>
          <p:cNvSpPr>
            <a:spLocks noGrp="1" noChangeArrowheads="1"/>
          </p:cNvSpPr>
          <p:nvPr>
            <p:ph type="body" idx="1"/>
          </p:nvPr>
        </p:nvSpPr>
        <p:spPr>
          <a:xfrm>
            <a:off x="533400" y="1143000"/>
            <a:ext cx="7924800" cy="4525963"/>
          </a:xfrm>
        </p:spPr>
        <p:txBody>
          <a:bodyPr/>
          <a:lstStyle/>
          <a:p>
            <a:pPr eaLnBrk="1" hangingPunct="1">
              <a:defRPr/>
            </a:pPr>
            <a:r>
              <a:rPr lang="en-US" sz="2400" dirty="0"/>
              <a:t>Provide overview of the “Occupational exposure to hazardous chemicals in laboratories” (a.k.a. “The Lab Standard”)</a:t>
            </a:r>
          </a:p>
          <a:p>
            <a:pPr marL="280988" indent="-280988" eaLnBrk="1" hangingPunct="1">
              <a:lnSpc>
                <a:spcPct val="80000"/>
              </a:lnSpc>
              <a:defRPr/>
            </a:pPr>
            <a:endParaRPr lang="en-US" sz="2400" dirty="0"/>
          </a:p>
          <a:p>
            <a:pPr marL="280988" indent="-280988" eaLnBrk="1" hangingPunct="1">
              <a:lnSpc>
                <a:spcPct val="80000"/>
              </a:lnSpc>
              <a:defRPr/>
            </a:pPr>
            <a:r>
              <a:rPr lang="en-US" sz="2400" dirty="0"/>
              <a:t>Enable CSHO to correctly cite lab standard by:</a:t>
            </a:r>
          </a:p>
          <a:p>
            <a:pPr marL="889000" lvl="1" indent="-381000" eaLnBrk="1" hangingPunct="1">
              <a:buSzPct val="85000"/>
              <a:defRPr/>
            </a:pPr>
            <a:r>
              <a:rPr lang="en-US" sz="2000" dirty="0"/>
              <a:t>Defining laboratory use</a:t>
            </a:r>
          </a:p>
          <a:p>
            <a:pPr marL="889000" lvl="1" indent="-381000" eaLnBrk="1" hangingPunct="1">
              <a:buSzPct val="85000"/>
              <a:defRPr/>
            </a:pPr>
            <a:r>
              <a:rPr lang="en-US" sz="2000" dirty="0"/>
              <a:t>Identifying the types of laboratories covered by the standard </a:t>
            </a:r>
          </a:p>
          <a:p>
            <a:pPr marL="889000" lvl="1" indent="-381000" eaLnBrk="1" hangingPunct="1">
              <a:buSzPct val="85000"/>
              <a:defRPr/>
            </a:pPr>
            <a:r>
              <a:rPr lang="en-US" sz="2000" dirty="0"/>
              <a:t>Identifying exceptions (when to cite the other health standards in Subpart Z or the lab standard)</a:t>
            </a:r>
          </a:p>
          <a:p>
            <a:pPr marL="280988" indent="-280988" eaLnBrk="1" hangingPunct="1">
              <a:lnSpc>
                <a:spcPct val="80000"/>
              </a:lnSpc>
              <a:buSzPct val="85000"/>
              <a:defRPr/>
            </a:pPr>
            <a:endParaRPr lang="en-US" sz="2000" dirty="0"/>
          </a:p>
          <a:p>
            <a:pPr marL="280988" indent="-280988" eaLnBrk="1" hangingPunct="1">
              <a:lnSpc>
                <a:spcPct val="80000"/>
              </a:lnSpc>
              <a:buSzPct val="85000"/>
              <a:defRPr/>
            </a:pPr>
            <a:r>
              <a:rPr lang="en-US" sz="2400" dirty="0"/>
              <a:t>Know what to look for in a lab by understanding the employer’s Chemical Hygiene Plan.</a:t>
            </a:r>
          </a:p>
          <a:p>
            <a:pPr marL="280988" indent="-280988" eaLnBrk="1" hangingPunct="1">
              <a:lnSpc>
                <a:spcPct val="80000"/>
              </a:lnSpc>
              <a:buSzPct val="85000"/>
              <a:defRPr/>
            </a:pPr>
            <a:endParaRPr lang="en-US" sz="2000" dirty="0"/>
          </a:p>
          <a:p>
            <a:pPr marL="280988" indent="-280988" eaLnBrk="1" hangingPunct="1">
              <a:lnSpc>
                <a:spcPct val="80000"/>
              </a:lnSpc>
              <a:buSzPct val="85000"/>
              <a:defRPr/>
            </a:pPr>
            <a:r>
              <a:rPr lang="en-US" sz="2400" dirty="0"/>
              <a:t>Identify other “</a:t>
            </a:r>
            <a:r>
              <a:rPr lang="en-US" sz="2400" dirty="0" err="1"/>
              <a:t>shall’s</a:t>
            </a:r>
            <a:r>
              <a:rPr lang="en-US" sz="2400" dirty="0"/>
              <a:t>” of the lab standard</a:t>
            </a:r>
          </a:p>
          <a:p>
            <a:pPr eaLnBrk="1" hangingPunct="1">
              <a:defRPr/>
            </a:pPr>
            <a:endParaRPr lang="en-US" dirty="0"/>
          </a:p>
        </p:txBody>
      </p:sp>
      <p:pic>
        <p:nvPicPr>
          <p:cNvPr id="8196" name="Picture 13" descr="bd05188_">
            <a:extLst>
              <a:ext uri="{FF2B5EF4-FFF2-40B4-BE49-F238E27FC236}">
                <a16:creationId xmlns:a16="http://schemas.microsoft.com/office/drawing/2014/main" id="{B7304470-48D4-CC79-1904-6412D3D60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648200"/>
            <a:ext cx="10461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9EA0DEF-DCD6-722A-64D3-5166BFFB758B}"/>
              </a:ext>
            </a:extLst>
          </p:cNvPr>
          <p:cNvSpPr txBox="1"/>
          <p:nvPr/>
        </p:nvSpPr>
        <p:spPr>
          <a:xfrm>
            <a:off x="6553200" y="533400"/>
            <a:ext cx="2198688" cy="646113"/>
          </a:xfrm>
          <a:prstGeom prst="rect">
            <a:avLst/>
          </a:prstGeom>
          <a:noFill/>
        </p:spPr>
        <p:txBody>
          <a:bodyPr wrap="none">
            <a:spAutoFit/>
          </a:bodyPr>
          <a:lstStyle/>
          <a:p>
            <a:pPr>
              <a:defRPr/>
            </a:pPr>
            <a:r>
              <a:rPr lang="en-US" dirty="0">
                <a:latin typeface="+mj-lt"/>
              </a:rPr>
              <a:t>29 CFR 1910.1450 </a:t>
            </a:r>
          </a:p>
          <a:p>
            <a:pPr>
              <a:defRPr/>
            </a:pPr>
            <a:endParaRPr lang="en-US" dirty="0"/>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MVC-012L">
            <a:extLst>
              <a:ext uri="{FF2B5EF4-FFF2-40B4-BE49-F238E27FC236}">
                <a16:creationId xmlns:a16="http://schemas.microsoft.com/office/drawing/2014/main" id="{805DD80C-8983-88CE-FA92-85DD57F18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descr="MVC-011L">
            <a:extLst>
              <a:ext uri="{FF2B5EF4-FFF2-40B4-BE49-F238E27FC236}">
                <a16:creationId xmlns:a16="http://schemas.microsoft.com/office/drawing/2014/main" id="{B5787EFF-8115-5EBD-EE4D-B5C16AB36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42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descr="na01595_">
            <a:extLst>
              <a:ext uri="{FF2B5EF4-FFF2-40B4-BE49-F238E27FC236}">
                <a16:creationId xmlns:a16="http://schemas.microsoft.com/office/drawing/2014/main" id="{F4E8E967-4B48-89D4-539B-E8DD97614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648200"/>
            <a:ext cx="9064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7">
            <a:extLst>
              <a:ext uri="{FF2B5EF4-FFF2-40B4-BE49-F238E27FC236}">
                <a16:creationId xmlns:a16="http://schemas.microsoft.com/office/drawing/2014/main" id="{E021AB2F-8E43-C06A-E5AA-302C797C4627}"/>
              </a:ext>
            </a:extLst>
          </p:cNvPr>
          <p:cNvSpPr>
            <a:spLocks noGrp="1" noChangeArrowheads="1"/>
          </p:cNvSpPr>
          <p:nvPr>
            <p:ph type="title"/>
          </p:nvPr>
        </p:nvSpPr>
        <p:spPr>
          <a:noFill/>
        </p:spPr>
        <p:txBody>
          <a:bodyPr/>
          <a:lstStyle/>
          <a:p>
            <a:pPr eaLnBrk="1" hangingPunct="1"/>
            <a:r>
              <a:rPr lang="en-US" altLang="en-US"/>
              <a:t>SOP’s = Chemical Explosion</a:t>
            </a: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3" descr="Mvc-015l">
            <a:extLst>
              <a:ext uri="{FF2B5EF4-FFF2-40B4-BE49-F238E27FC236}">
                <a16:creationId xmlns:a16="http://schemas.microsoft.com/office/drawing/2014/main" id="{BE695162-D59B-8451-040D-7C17AC8A3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19200"/>
            <a:ext cx="29718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4" descr="MVC-013L">
            <a:extLst>
              <a:ext uri="{FF2B5EF4-FFF2-40B4-BE49-F238E27FC236}">
                <a16:creationId xmlns:a16="http://schemas.microsoft.com/office/drawing/2014/main" id="{64801317-F422-A765-0634-77ADE08F0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052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descr="MVC-014L">
            <a:extLst>
              <a:ext uri="{FF2B5EF4-FFF2-40B4-BE49-F238E27FC236}">
                <a16:creationId xmlns:a16="http://schemas.microsoft.com/office/drawing/2014/main" id="{F0BD0F12-0F9C-EC67-DCFB-8E44B46725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5052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itle 5">
            <a:extLst>
              <a:ext uri="{FF2B5EF4-FFF2-40B4-BE49-F238E27FC236}">
                <a16:creationId xmlns:a16="http://schemas.microsoft.com/office/drawing/2014/main" id="{B836D1B2-7AD5-70EA-BD3C-069E747BE971}"/>
              </a:ext>
            </a:extLst>
          </p:cNvPr>
          <p:cNvSpPr>
            <a:spLocks noGrp="1" noChangeArrowheads="1"/>
          </p:cNvSpPr>
          <p:nvPr>
            <p:ph type="title"/>
          </p:nvPr>
        </p:nvSpPr>
        <p:spPr/>
        <p:txBody>
          <a:bodyPr/>
          <a:lstStyle/>
          <a:p>
            <a:pPr eaLnBrk="1" hangingPunct="1"/>
            <a:r>
              <a:rPr lang="en-US" altLang="en-US"/>
              <a:t>Chemical Explosion</a:t>
            </a: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348965C-D1CE-6EA9-D990-1C5135106DAB}"/>
              </a:ext>
            </a:extLst>
          </p:cNvPr>
          <p:cNvSpPr>
            <a:spLocks noGrp="1" noChangeArrowheads="1"/>
          </p:cNvSpPr>
          <p:nvPr>
            <p:ph type="title"/>
          </p:nvPr>
        </p:nvSpPr>
        <p:spPr>
          <a:xfrm>
            <a:off x="533400" y="152400"/>
            <a:ext cx="8345488" cy="862013"/>
          </a:xfrm>
        </p:spPr>
        <p:txBody>
          <a:bodyPr/>
          <a:lstStyle/>
          <a:p>
            <a:pPr eaLnBrk="1" hangingPunct="1"/>
            <a:r>
              <a:rPr lang="en-US" altLang="en-US" sz="2800"/>
              <a:t>How can the employer ensure safety and health through SOPs?</a:t>
            </a:r>
          </a:p>
        </p:txBody>
      </p:sp>
      <p:sp>
        <p:nvSpPr>
          <p:cNvPr id="64515" name="Rectangle 3">
            <a:extLst>
              <a:ext uri="{FF2B5EF4-FFF2-40B4-BE49-F238E27FC236}">
                <a16:creationId xmlns:a16="http://schemas.microsoft.com/office/drawing/2014/main" id="{BB95C703-A19B-7FED-6AF4-F3A524621661}"/>
              </a:ext>
            </a:extLst>
          </p:cNvPr>
          <p:cNvSpPr>
            <a:spLocks noGrp="1" noChangeArrowheads="1"/>
          </p:cNvSpPr>
          <p:nvPr>
            <p:ph type="body" idx="1"/>
          </p:nvPr>
        </p:nvSpPr>
        <p:spPr/>
        <p:txBody>
          <a:bodyPr/>
          <a:lstStyle/>
          <a:p>
            <a:pPr eaLnBrk="1" hangingPunct="1">
              <a:lnSpc>
                <a:spcPct val="90000"/>
              </a:lnSpc>
            </a:pPr>
            <a:r>
              <a:rPr lang="en-US" altLang="en-US" sz="2400"/>
              <a:t>The employer must write in the SOP/SWP what the procedure is, how to perform the procedure (what materials are needed), what reagents are used, what reactions will take place, (all from a safety perspective)</a:t>
            </a:r>
          </a:p>
          <a:p>
            <a:pPr eaLnBrk="1" hangingPunct="1">
              <a:lnSpc>
                <a:spcPct val="90000"/>
              </a:lnSpc>
            </a:pPr>
            <a:endParaRPr lang="en-US" altLang="en-US" sz="800"/>
          </a:p>
          <a:p>
            <a:pPr lvl="1" eaLnBrk="1" hangingPunct="1">
              <a:lnSpc>
                <a:spcPct val="90000"/>
              </a:lnSpc>
            </a:pPr>
            <a:r>
              <a:rPr lang="en-US" altLang="en-US" sz="2000"/>
              <a:t>What PPE is required</a:t>
            </a:r>
          </a:p>
          <a:p>
            <a:pPr lvl="1" eaLnBrk="1" hangingPunct="1">
              <a:lnSpc>
                <a:spcPct val="90000"/>
              </a:lnSpc>
            </a:pPr>
            <a:endParaRPr lang="en-US" altLang="en-US" sz="1400"/>
          </a:p>
          <a:p>
            <a:pPr lvl="1" eaLnBrk="1" hangingPunct="1">
              <a:lnSpc>
                <a:spcPct val="90000"/>
              </a:lnSpc>
            </a:pPr>
            <a:r>
              <a:rPr lang="en-US" altLang="en-US" sz="2000"/>
              <a:t>How to order the chemical</a:t>
            </a:r>
          </a:p>
          <a:p>
            <a:pPr lvl="1" eaLnBrk="1" hangingPunct="1">
              <a:lnSpc>
                <a:spcPct val="90000"/>
              </a:lnSpc>
            </a:pPr>
            <a:endParaRPr lang="en-US" altLang="en-US" sz="1200"/>
          </a:p>
          <a:p>
            <a:pPr lvl="1" eaLnBrk="1" hangingPunct="1">
              <a:lnSpc>
                <a:spcPct val="90000"/>
              </a:lnSpc>
            </a:pPr>
            <a:r>
              <a:rPr lang="en-US" altLang="en-US" sz="2000"/>
              <a:t>How to store and dispose of the chemicals</a:t>
            </a:r>
          </a:p>
          <a:p>
            <a:pPr lvl="1" eaLnBrk="1" hangingPunct="1">
              <a:lnSpc>
                <a:spcPct val="90000"/>
              </a:lnSpc>
              <a:buFont typeface="Wingdings" panose="05000000000000000000" pitchFamily="2" charset="2"/>
              <a:buNone/>
            </a:pPr>
            <a:endParaRPr lang="en-US" altLang="en-US" sz="2000"/>
          </a:p>
        </p:txBody>
      </p:sp>
      <p:pic>
        <p:nvPicPr>
          <p:cNvPr id="64516" name="Picture 2">
            <a:extLst>
              <a:ext uri="{FF2B5EF4-FFF2-40B4-BE49-F238E27FC236}">
                <a16:creationId xmlns:a16="http://schemas.microsoft.com/office/drawing/2014/main" id="{B4DE6DA0-399F-511A-7411-42A551203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0"/>
            <a:ext cx="2159000" cy="279558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A61065F6-AFF5-55A3-F426-57725962FFEA}"/>
              </a:ext>
            </a:extLst>
          </p:cNvPr>
          <p:cNvSpPr>
            <a:spLocks noGrp="1" noChangeArrowheads="1"/>
          </p:cNvSpPr>
          <p:nvPr>
            <p:ph type="body" idx="1"/>
          </p:nvPr>
        </p:nvSpPr>
        <p:spPr>
          <a:xfrm>
            <a:off x="609600" y="1295400"/>
            <a:ext cx="7848600" cy="4525963"/>
          </a:xfrm>
        </p:spPr>
        <p:txBody>
          <a:bodyPr/>
          <a:lstStyle/>
          <a:p>
            <a:pPr marL="280988" indent="-280988" eaLnBrk="1" hangingPunct="1"/>
            <a:r>
              <a:rPr lang="en-US" altLang="en-US" sz="2400"/>
              <a:t>Criteria that will be used to determine and implement control measures to reduce employee exposure to hazardous chemicals including:</a:t>
            </a:r>
          </a:p>
          <a:p>
            <a:pPr lvl="1" eaLnBrk="1" hangingPunct="1"/>
            <a:endParaRPr lang="en-US" altLang="en-US" sz="800"/>
          </a:p>
          <a:p>
            <a:pPr lvl="1" eaLnBrk="1" hangingPunct="1"/>
            <a:r>
              <a:rPr lang="en-US" altLang="en-US" sz="2000"/>
              <a:t>Engineering controls</a:t>
            </a:r>
          </a:p>
          <a:p>
            <a:pPr lvl="1" eaLnBrk="1" hangingPunct="1"/>
            <a:endParaRPr lang="en-US" altLang="en-US" sz="1000"/>
          </a:p>
          <a:p>
            <a:pPr lvl="1" eaLnBrk="1" hangingPunct="1"/>
            <a:r>
              <a:rPr lang="en-US" altLang="en-US" sz="2000"/>
              <a:t>PPE and hygiene practices</a:t>
            </a:r>
          </a:p>
          <a:p>
            <a:pPr lvl="1" eaLnBrk="1" hangingPunct="1"/>
            <a:endParaRPr lang="en-US" altLang="en-US" sz="1000"/>
          </a:p>
          <a:p>
            <a:pPr lvl="1" eaLnBrk="1" hangingPunct="1"/>
            <a:r>
              <a:rPr lang="en-US" altLang="en-US" sz="2000"/>
              <a:t>Control measures for chemicals that are known to be extremely hazardous</a:t>
            </a:r>
            <a:endParaRPr lang="en-US" altLang="en-US" sz="1800"/>
          </a:p>
        </p:txBody>
      </p:sp>
      <p:sp>
        <p:nvSpPr>
          <p:cNvPr id="65539" name="Rectangle 5">
            <a:extLst>
              <a:ext uri="{FF2B5EF4-FFF2-40B4-BE49-F238E27FC236}">
                <a16:creationId xmlns:a16="http://schemas.microsoft.com/office/drawing/2014/main" id="{89FAB252-5EF2-CA39-890F-9681BCE92536}"/>
              </a:ext>
            </a:extLst>
          </p:cNvPr>
          <p:cNvSpPr>
            <a:spLocks noGrp="1" noChangeArrowheads="1"/>
          </p:cNvSpPr>
          <p:nvPr>
            <p:ph type="title"/>
          </p:nvPr>
        </p:nvSpPr>
        <p:spPr>
          <a:xfrm>
            <a:off x="609600" y="76200"/>
            <a:ext cx="8229600" cy="984250"/>
          </a:xfrm>
          <a:noFill/>
        </p:spPr>
        <p:txBody>
          <a:bodyPr/>
          <a:lstStyle/>
          <a:p>
            <a:pPr eaLnBrk="1" hangingPunct="1"/>
            <a:r>
              <a:rPr lang="en-US" altLang="en-US"/>
              <a:t>Chemical Hygiene Plan </a:t>
            </a:r>
            <a:br>
              <a:rPr lang="en-US" altLang="en-US" sz="3200"/>
            </a:br>
            <a:r>
              <a:rPr lang="en-US" altLang="en-US" sz="2800"/>
              <a:t>Control Measures</a:t>
            </a:r>
          </a:p>
        </p:txBody>
      </p:sp>
      <p:sp>
        <p:nvSpPr>
          <p:cNvPr id="4" name="TextBox 3">
            <a:extLst>
              <a:ext uri="{FF2B5EF4-FFF2-40B4-BE49-F238E27FC236}">
                <a16:creationId xmlns:a16="http://schemas.microsoft.com/office/drawing/2014/main" id="{220B170C-92D8-A178-6CBF-176F79FC8882}"/>
              </a:ext>
            </a:extLst>
          </p:cNvPr>
          <p:cNvSpPr txBox="1"/>
          <p:nvPr/>
        </p:nvSpPr>
        <p:spPr>
          <a:xfrm>
            <a:off x="5638800" y="533400"/>
            <a:ext cx="2954338" cy="369888"/>
          </a:xfrm>
          <a:prstGeom prst="rect">
            <a:avLst/>
          </a:prstGeom>
          <a:noFill/>
        </p:spPr>
        <p:txBody>
          <a:bodyPr wrap="none">
            <a:spAutoFit/>
          </a:bodyPr>
          <a:lstStyle/>
          <a:p>
            <a:pPr>
              <a:defRPr/>
            </a:pPr>
            <a:r>
              <a:rPr lang="en-US" dirty="0">
                <a:latin typeface="+mj-lt"/>
              </a:rPr>
              <a:t>29 CFR 1910.1450(e)(3)(ii)</a:t>
            </a:r>
          </a:p>
        </p:txBody>
      </p:sp>
      <p:pic>
        <p:nvPicPr>
          <p:cNvPr id="65541" name="Picture 4" descr="j0197941">
            <a:extLst>
              <a:ext uri="{FF2B5EF4-FFF2-40B4-BE49-F238E27FC236}">
                <a16:creationId xmlns:a16="http://schemas.microsoft.com/office/drawing/2014/main" id="{90F3C59D-EE52-B601-FA01-F24006B8E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38600"/>
            <a:ext cx="206851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B8352C32-D8BB-49FF-8D71-012CB32061CB}"/>
              </a:ext>
            </a:extLst>
          </p:cNvPr>
          <p:cNvSpPr>
            <a:spLocks noGrp="1" noChangeArrowheads="1"/>
          </p:cNvSpPr>
          <p:nvPr>
            <p:ph type="body" idx="1"/>
          </p:nvPr>
        </p:nvSpPr>
        <p:spPr/>
        <p:txBody>
          <a:bodyPr/>
          <a:lstStyle/>
          <a:p>
            <a:pPr marL="280988" indent="-280988" eaLnBrk="1" hangingPunct="1">
              <a:lnSpc>
                <a:spcPct val="90000"/>
              </a:lnSpc>
            </a:pPr>
            <a:r>
              <a:rPr lang="en-US" altLang="en-US" sz="2400"/>
              <a:t>Criteria that will be used to determine and implement control measures to reduce employee exposure to hazardous chemicals including:</a:t>
            </a:r>
          </a:p>
          <a:p>
            <a:pPr lvl="1" eaLnBrk="1" hangingPunct="1">
              <a:lnSpc>
                <a:spcPct val="90000"/>
              </a:lnSpc>
            </a:pPr>
            <a:endParaRPr lang="en-US" altLang="en-US" sz="2000">
              <a:solidFill>
                <a:srgbClr val="CC3300"/>
              </a:solidFill>
            </a:endParaRPr>
          </a:p>
          <a:p>
            <a:pPr lvl="1" eaLnBrk="1" hangingPunct="1">
              <a:lnSpc>
                <a:spcPct val="90000"/>
              </a:lnSpc>
            </a:pPr>
            <a:r>
              <a:rPr lang="en-US" altLang="en-US" sz="2000"/>
              <a:t>Engineering controls</a:t>
            </a:r>
          </a:p>
          <a:p>
            <a:pPr lvl="1" eaLnBrk="1" hangingPunct="1">
              <a:lnSpc>
                <a:spcPct val="90000"/>
              </a:lnSpc>
            </a:pPr>
            <a:endParaRPr lang="en-US" altLang="en-US" sz="2000"/>
          </a:p>
          <a:p>
            <a:pPr lvl="1" eaLnBrk="1" hangingPunct="1">
              <a:lnSpc>
                <a:spcPct val="90000"/>
              </a:lnSpc>
            </a:pPr>
            <a:r>
              <a:rPr lang="en-US" altLang="en-US" sz="2000">
                <a:solidFill>
                  <a:schemeClr val="folHlink"/>
                </a:solidFill>
              </a:rPr>
              <a:t>PPE and hygiene practices</a:t>
            </a:r>
          </a:p>
          <a:p>
            <a:pPr lvl="1" eaLnBrk="1" hangingPunct="1">
              <a:lnSpc>
                <a:spcPct val="90000"/>
              </a:lnSpc>
            </a:pPr>
            <a:endParaRPr lang="en-US" altLang="en-US" sz="2000">
              <a:solidFill>
                <a:schemeClr val="folHlink"/>
              </a:solidFill>
            </a:endParaRPr>
          </a:p>
          <a:p>
            <a:pPr lvl="1" eaLnBrk="1" hangingPunct="1">
              <a:lnSpc>
                <a:spcPct val="90000"/>
              </a:lnSpc>
            </a:pPr>
            <a:r>
              <a:rPr lang="en-US" altLang="en-US" sz="2000">
                <a:solidFill>
                  <a:schemeClr val="folHlink"/>
                </a:solidFill>
              </a:rPr>
              <a:t>Control measures for chemicals that are known to be extremely hazardous</a:t>
            </a:r>
          </a:p>
        </p:txBody>
      </p:sp>
      <p:sp>
        <p:nvSpPr>
          <p:cNvPr id="5" name="Rectangle 5">
            <a:extLst>
              <a:ext uri="{FF2B5EF4-FFF2-40B4-BE49-F238E27FC236}">
                <a16:creationId xmlns:a16="http://schemas.microsoft.com/office/drawing/2014/main" id="{4973A6C5-08F6-777A-0A13-89378651361D}"/>
              </a:ext>
            </a:extLst>
          </p:cNvPr>
          <p:cNvSpPr txBox="1">
            <a:spLocks noChangeArrowheads="1"/>
          </p:cNvSpPr>
          <p:nvPr/>
        </p:nvSpPr>
        <p:spPr bwMode="gray">
          <a:xfrm>
            <a:off x="609600" y="76200"/>
            <a:ext cx="8229600" cy="984250"/>
          </a:xfrm>
          <a:prstGeom prst="rect">
            <a:avLst/>
          </a:prstGeom>
          <a:noFill/>
          <a:ln w="9525">
            <a:noFill/>
            <a:miter lim="800000"/>
            <a:headEnd/>
            <a:tailEnd/>
          </a:ln>
          <a:effectLst/>
        </p:spPr>
        <p:txBody>
          <a:bodyPr lIns="46038" tIns="0" rIns="46038" bIns="0">
            <a:spAutoFit/>
          </a:bodyPr>
          <a:lstStyle/>
          <a:p>
            <a:pPr eaLnBrk="1" hangingPunct="1">
              <a:defRPr/>
            </a:pPr>
            <a:r>
              <a:rPr lang="en-US" sz="3600" b="1" kern="0" dirty="0">
                <a:solidFill>
                  <a:srgbClr val="012D9A"/>
                </a:solidFill>
                <a:latin typeface="+mj-lt"/>
                <a:ea typeface="+mj-ea"/>
                <a:cs typeface="+mj-cs"/>
              </a:rPr>
              <a:t>Chemical Hygiene Plan </a:t>
            </a:r>
            <a:br>
              <a:rPr lang="en-US" sz="3200" b="1" kern="0" dirty="0">
                <a:solidFill>
                  <a:srgbClr val="012D9A"/>
                </a:solidFill>
                <a:latin typeface="+mj-lt"/>
                <a:ea typeface="+mj-ea"/>
                <a:cs typeface="+mj-cs"/>
              </a:rPr>
            </a:br>
            <a:r>
              <a:rPr lang="en-US" sz="2800" b="1" kern="0" dirty="0">
                <a:solidFill>
                  <a:srgbClr val="012D9A"/>
                </a:solidFill>
                <a:latin typeface="+mj-lt"/>
                <a:ea typeface="+mj-ea"/>
                <a:cs typeface="+mj-cs"/>
              </a:rPr>
              <a:t>Control Measures</a:t>
            </a:r>
          </a:p>
        </p:txBody>
      </p:sp>
      <p:sp>
        <p:nvSpPr>
          <p:cNvPr id="6" name="TextBox 5">
            <a:extLst>
              <a:ext uri="{FF2B5EF4-FFF2-40B4-BE49-F238E27FC236}">
                <a16:creationId xmlns:a16="http://schemas.microsoft.com/office/drawing/2014/main" id="{D347AC88-B83A-A70D-986F-3E38D4427A70}"/>
              </a:ext>
            </a:extLst>
          </p:cNvPr>
          <p:cNvSpPr txBox="1"/>
          <p:nvPr/>
        </p:nvSpPr>
        <p:spPr>
          <a:xfrm>
            <a:off x="5638800" y="533400"/>
            <a:ext cx="2954338" cy="369888"/>
          </a:xfrm>
          <a:prstGeom prst="rect">
            <a:avLst/>
          </a:prstGeom>
          <a:noFill/>
        </p:spPr>
        <p:txBody>
          <a:bodyPr wrap="none">
            <a:spAutoFit/>
          </a:bodyPr>
          <a:lstStyle/>
          <a:p>
            <a:pPr>
              <a:defRPr/>
            </a:pPr>
            <a:r>
              <a:rPr lang="en-US" dirty="0">
                <a:latin typeface="+mj-lt"/>
              </a:rPr>
              <a:t>29 CFR 1910.1450(e)(3)(ii)</a:t>
            </a:r>
          </a:p>
        </p:txBody>
      </p:sp>
      <p:pic>
        <p:nvPicPr>
          <p:cNvPr id="67589" name="Picture 5" descr="PE00640_">
            <a:extLst>
              <a:ext uri="{FF2B5EF4-FFF2-40B4-BE49-F238E27FC236}">
                <a16:creationId xmlns:a16="http://schemas.microsoft.com/office/drawing/2014/main" id="{9925419E-4611-C570-7D95-07F28D390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419600"/>
            <a:ext cx="18478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1AAC0C13-39C5-1A44-F5B5-A9908BAD3A0A}"/>
              </a:ext>
            </a:extLst>
          </p:cNvPr>
          <p:cNvSpPr>
            <a:spLocks noGrp="1" noChangeArrowheads="1"/>
          </p:cNvSpPr>
          <p:nvPr>
            <p:ph type="body" idx="1"/>
          </p:nvPr>
        </p:nvSpPr>
        <p:spPr>
          <a:xfrm>
            <a:off x="533400" y="1219200"/>
            <a:ext cx="8077200" cy="4724400"/>
          </a:xfrm>
        </p:spPr>
        <p:txBody>
          <a:bodyPr/>
          <a:lstStyle/>
          <a:p>
            <a:pPr eaLnBrk="1" hangingPunct="1">
              <a:lnSpc>
                <a:spcPct val="90000"/>
              </a:lnSpc>
            </a:pPr>
            <a:r>
              <a:rPr lang="en-US" altLang="en-US" sz="2300"/>
              <a:t>How often are fume hoods inspected?</a:t>
            </a:r>
          </a:p>
          <a:p>
            <a:pPr eaLnBrk="1" hangingPunct="1">
              <a:lnSpc>
                <a:spcPct val="90000"/>
              </a:lnSpc>
            </a:pPr>
            <a:endParaRPr lang="en-US" altLang="en-US" sz="1000"/>
          </a:p>
          <a:p>
            <a:pPr eaLnBrk="1" hangingPunct="1">
              <a:lnSpc>
                <a:spcPct val="90000"/>
              </a:lnSpc>
            </a:pPr>
            <a:r>
              <a:rPr lang="en-US" altLang="en-US" sz="2300"/>
              <a:t>Who certifies the hoods?</a:t>
            </a:r>
          </a:p>
          <a:p>
            <a:pPr eaLnBrk="1" hangingPunct="1">
              <a:lnSpc>
                <a:spcPct val="90000"/>
              </a:lnSpc>
            </a:pPr>
            <a:endParaRPr lang="en-US" altLang="en-US" sz="1000"/>
          </a:p>
          <a:p>
            <a:pPr eaLnBrk="1" hangingPunct="1">
              <a:lnSpc>
                <a:spcPct val="90000"/>
              </a:lnSpc>
            </a:pPr>
            <a:r>
              <a:rPr lang="en-US" altLang="en-US" sz="2300"/>
              <a:t>What if the hood doesn’t pass inspection?</a:t>
            </a:r>
          </a:p>
          <a:p>
            <a:pPr eaLnBrk="1" hangingPunct="1">
              <a:lnSpc>
                <a:spcPct val="90000"/>
              </a:lnSpc>
            </a:pPr>
            <a:endParaRPr lang="en-US" altLang="en-US" sz="1000"/>
          </a:p>
          <a:p>
            <a:pPr eaLnBrk="1" hangingPunct="1">
              <a:lnSpc>
                <a:spcPct val="90000"/>
              </a:lnSpc>
            </a:pPr>
            <a:r>
              <a:rPr lang="en-US" altLang="en-US" sz="2300"/>
              <a:t>Are there BSC’s (biological safety cabinets)?</a:t>
            </a:r>
          </a:p>
          <a:p>
            <a:pPr eaLnBrk="1" hangingPunct="1">
              <a:lnSpc>
                <a:spcPct val="90000"/>
              </a:lnSpc>
            </a:pPr>
            <a:endParaRPr lang="en-US" altLang="en-US" sz="1000"/>
          </a:p>
          <a:p>
            <a:pPr eaLnBrk="1" hangingPunct="1">
              <a:lnSpc>
                <a:spcPct val="90000"/>
              </a:lnSpc>
            </a:pPr>
            <a:r>
              <a:rPr lang="en-US" altLang="en-US" sz="2300"/>
              <a:t>Eyewash and safety shower inspections?</a:t>
            </a:r>
          </a:p>
          <a:p>
            <a:pPr eaLnBrk="1" hangingPunct="1">
              <a:lnSpc>
                <a:spcPct val="90000"/>
              </a:lnSpc>
            </a:pPr>
            <a:endParaRPr lang="en-US" altLang="en-US" sz="1000"/>
          </a:p>
          <a:p>
            <a:pPr eaLnBrk="1" hangingPunct="1">
              <a:lnSpc>
                <a:spcPct val="90000"/>
              </a:lnSpc>
            </a:pPr>
            <a:r>
              <a:rPr lang="en-US" altLang="en-US" sz="2300"/>
              <a:t>Fire extinguisher inspections?</a:t>
            </a:r>
          </a:p>
          <a:p>
            <a:pPr eaLnBrk="1" hangingPunct="1">
              <a:lnSpc>
                <a:spcPct val="90000"/>
              </a:lnSpc>
            </a:pPr>
            <a:endParaRPr lang="en-US" altLang="en-US" sz="1000"/>
          </a:p>
          <a:p>
            <a:pPr eaLnBrk="1" hangingPunct="1">
              <a:lnSpc>
                <a:spcPct val="90000"/>
              </a:lnSpc>
            </a:pPr>
            <a:r>
              <a:rPr lang="en-US" altLang="en-US" sz="2300"/>
              <a:t>Chemical stockrooms/ storerooms?</a:t>
            </a:r>
          </a:p>
          <a:p>
            <a:pPr eaLnBrk="1" hangingPunct="1">
              <a:lnSpc>
                <a:spcPct val="90000"/>
              </a:lnSpc>
            </a:pPr>
            <a:endParaRPr lang="en-US" altLang="en-US" sz="1000"/>
          </a:p>
          <a:p>
            <a:pPr eaLnBrk="1" hangingPunct="1">
              <a:lnSpc>
                <a:spcPct val="90000"/>
              </a:lnSpc>
            </a:pPr>
            <a:r>
              <a:rPr lang="en-US" altLang="en-US" sz="2300"/>
              <a:t>Ventilated storage cabinets?</a:t>
            </a:r>
          </a:p>
          <a:p>
            <a:pPr eaLnBrk="1" hangingPunct="1">
              <a:lnSpc>
                <a:spcPct val="90000"/>
              </a:lnSpc>
            </a:pPr>
            <a:endParaRPr lang="en-US" altLang="en-US" sz="1000"/>
          </a:p>
          <a:p>
            <a:pPr eaLnBrk="1" hangingPunct="1">
              <a:lnSpc>
                <a:spcPct val="90000"/>
              </a:lnSpc>
            </a:pPr>
            <a:r>
              <a:rPr lang="en-US" altLang="en-US" sz="2300"/>
              <a:t>Power failure controls?</a:t>
            </a:r>
          </a:p>
          <a:p>
            <a:pPr eaLnBrk="1" hangingPunct="1">
              <a:lnSpc>
                <a:spcPct val="90000"/>
              </a:lnSpc>
            </a:pPr>
            <a:endParaRPr lang="en-US" altLang="en-US" sz="1000"/>
          </a:p>
          <a:p>
            <a:pPr eaLnBrk="1" hangingPunct="1">
              <a:lnSpc>
                <a:spcPct val="90000"/>
              </a:lnSpc>
            </a:pPr>
            <a:r>
              <a:rPr lang="en-US" altLang="en-US" sz="2300"/>
              <a:t>What happens to the exhausted air from BSC’s, isolation rooms, stockrooms, etc?….</a:t>
            </a:r>
          </a:p>
        </p:txBody>
      </p:sp>
      <p:sp>
        <p:nvSpPr>
          <p:cNvPr id="68611" name="Rectangle 5">
            <a:extLst>
              <a:ext uri="{FF2B5EF4-FFF2-40B4-BE49-F238E27FC236}">
                <a16:creationId xmlns:a16="http://schemas.microsoft.com/office/drawing/2014/main" id="{79529C4C-30F8-4681-2F1B-7B28525180F8}"/>
              </a:ext>
            </a:extLst>
          </p:cNvPr>
          <p:cNvSpPr>
            <a:spLocks noGrp="1" noChangeArrowheads="1"/>
          </p:cNvSpPr>
          <p:nvPr>
            <p:ph type="title"/>
          </p:nvPr>
        </p:nvSpPr>
        <p:spPr>
          <a:noFill/>
        </p:spPr>
        <p:txBody>
          <a:bodyPr/>
          <a:lstStyle/>
          <a:p>
            <a:pPr eaLnBrk="1" hangingPunct="1"/>
            <a:r>
              <a:rPr lang="en-US" altLang="en-US"/>
              <a:t>Examples of Engineering Controls</a:t>
            </a:r>
          </a:p>
        </p:txBody>
      </p:sp>
      <p:pic>
        <p:nvPicPr>
          <p:cNvPr id="68612" name="Picture 4" descr="in00384_">
            <a:extLst>
              <a:ext uri="{FF2B5EF4-FFF2-40B4-BE49-F238E27FC236}">
                <a16:creationId xmlns:a16="http://schemas.microsoft.com/office/drawing/2014/main" id="{6C1410C2-60B4-D943-62E2-BD059A57B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3429000"/>
            <a:ext cx="23177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396CF12-DB70-526D-F81C-19674E351B7D}"/>
              </a:ext>
            </a:extLst>
          </p:cNvPr>
          <p:cNvSpPr>
            <a:spLocks noGrp="1" noChangeArrowheads="1"/>
          </p:cNvSpPr>
          <p:nvPr>
            <p:ph type="title"/>
          </p:nvPr>
        </p:nvSpPr>
        <p:spPr/>
        <p:txBody>
          <a:bodyPr/>
          <a:lstStyle/>
          <a:p>
            <a:pPr eaLnBrk="1" hangingPunct="1"/>
            <a:r>
              <a:rPr lang="en-US" altLang="en-US"/>
              <a:t>Examples of Engineering Controls</a:t>
            </a:r>
          </a:p>
        </p:txBody>
      </p:sp>
      <p:sp>
        <p:nvSpPr>
          <p:cNvPr id="69635" name="Rectangle 3">
            <a:extLst>
              <a:ext uri="{FF2B5EF4-FFF2-40B4-BE49-F238E27FC236}">
                <a16:creationId xmlns:a16="http://schemas.microsoft.com/office/drawing/2014/main" id="{198C6D52-AA48-FF80-743B-53913A870BC8}"/>
              </a:ext>
            </a:extLst>
          </p:cNvPr>
          <p:cNvSpPr>
            <a:spLocks noGrp="1" noChangeArrowheads="1"/>
          </p:cNvSpPr>
          <p:nvPr>
            <p:ph type="body" idx="1"/>
          </p:nvPr>
        </p:nvSpPr>
        <p:spPr/>
        <p:txBody>
          <a:bodyPr/>
          <a:lstStyle/>
          <a:p>
            <a:pPr eaLnBrk="1" hangingPunct="1">
              <a:lnSpc>
                <a:spcPct val="90000"/>
              </a:lnSpc>
            </a:pPr>
            <a:r>
              <a:rPr lang="en-US" altLang="en-US" sz="2400"/>
              <a:t>Laboratory ventilation </a:t>
            </a:r>
          </a:p>
          <a:p>
            <a:pPr lvl="1" eaLnBrk="1" hangingPunct="1"/>
            <a:r>
              <a:rPr lang="en-US" altLang="en-US" sz="2000"/>
              <a:t>Facility’s heating and air conditioning system</a:t>
            </a:r>
          </a:p>
          <a:p>
            <a:pPr lvl="1" eaLnBrk="1" hangingPunct="1"/>
            <a:r>
              <a:rPr lang="en-US" altLang="en-US" sz="2000"/>
              <a:t>Fume hoods (are NOT biological safety cabinets!!)</a:t>
            </a:r>
          </a:p>
          <a:p>
            <a:pPr lvl="1" eaLnBrk="1" hangingPunct="1">
              <a:lnSpc>
                <a:spcPct val="90000"/>
              </a:lnSpc>
            </a:pPr>
            <a:endParaRPr lang="en-US" altLang="en-US" sz="2000"/>
          </a:p>
          <a:p>
            <a:pPr eaLnBrk="1" hangingPunct="1">
              <a:lnSpc>
                <a:spcPct val="90000"/>
              </a:lnSpc>
            </a:pPr>
            <a:r>
              <a:rPr lang="en-US" altLang="en-US" sz="2400"/>
              <a:t>Transport of chemicals</a:t>
            </a:r>
          </a:p>
          <a:p>
            <a:pPr eaLnBrk="1" hangingPunct="1">
              <a:lnSpc>
                <a:spcPct val="90000"/>
              </a:lnSpc>
            </a:pPr>
            <a:endParaRPr lang="en-US" altLang="en-US" sz="2400"/>
          </a:p>
          <a:p>
            <a:pPr eaLnBrk="1" hangingPunct="1">
              <a:lnSpc>
                <a:spcPct val="90000"/>
              </a:lnSpc>
            </a:pPr>
            <a:r>
              <a:rPr lang="en-US" altLang="en-US" sz="2400"/>
              <a:t>Flammable storage</a:t>
            </a:r>
          </a:p>
          <a:p>
            <a:pPr eaLnBrk="1" hangingPunct="1">
              <a:lnSpc>
                <a:spcPct val="90000"/>
              </a:lnSpc>
            </a:pPr>
            <a:endParaRPr lang="en-US" altLang="en-US" sz="2400"/>
          </a:p>
          <a:p>
            <a:pPr eaLnBrk="1" hangingPunct="1">
              <a:lnSpc>
                <a:spcPct val="90000"/>
              </a:lnSpc>
            </a:pPr>
            <a:r>
              <a:rPr lang="en-US" altLang="en-US" sz="2400"/>
              <a:t>Sharps use?</a:t>
            </a:r>
          </a:p>
          <a:p>
            <a:pPr eaLnBrk="1" hangingPunct="1">
              <a:lnSpc>
                <a:spcPct val="90000"/>
              </a:lnSpc>
            </a:pPr>
            <a:endParaRPr lang="en-US" altLang="en-US" sz="2400"/>
          </a:p>
        </p:txBody>
      </p:sp>
      <p:pic>
        <p:nvPicPr>
          <p:cNvPr id="69636" name="Picture 7">
            <a:hlinkClick r:id="rId3"/>
            <a:extLst>
              <a:ext uri="{FF2B5EF4-FFF2-40B4-BE49-F238E27FC236}">
                <a16:creationId xmlns:a16="http://schemas.microsoft.com/office/drawing/2014/main" id="{7B9F2C0A-0574-642C-5455-E9B68889B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2895600"/>
            <a:ext cx="3860800" cy="289560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58E4F4FC-452D-2347-AC51-316C7D5E99C9}"/>
              </a:ext>
            </a:extLst>
          </p:cNvPr>
          <p:cNvSpPr>
            <a:spLocks noGrp="1" noChangeArrowheads="1"/>
          </p:cNvSpPr>
          <p:nvPr>
            <p:ph type="body" idx="1"/>
          </p:nvPr>
        </p:nvSpPr>
        <p:spPr>
          <a:xfrm>
            <a:off x="533400" y="1143000"/>
            <a:ext cx="7848600" cy="5181600"/>
          </a:xfrm>
        </p:spPr>
        <p:txBody>
          <a:bodyPr/>
          <a:lstStyle/>
          <a:p>
            <a:pPr eaLnBrk="1" hangingPunct="1">
              <a:lnSpc>
                <a:spcPct val="90000"/>
              </a:lnSpc>
            </a:pPr>
            <a:r>
              <a:rPr lang="en-US" altLang="en-US"/>
              <a:t>Types of laboratory hoods</a:t>
            </a:r>
          </a:p>
          <a:p>
            <a:pPr lvl="1" eaLnBrk="1" hangingPunct="1">
              <a:lnSpc>
                <a:spcPct val="90000"/>
              </a:lnSpc>
            </a:pPr>
            <a:r>
              <a:rPr lang="en-US" altLang="en-US"/>
              <a:t>Enclosure hoods</a:t>
            </a:r>
          </a:p>
          <a:p>
            <a:pPr lvl="1" eaLnBrk="1" hangingPunct="1">
              <a:lnSpc>
                <a:spcPct val="90000"/>
              </a:lnSpc>
            </a:pPr>
            <a:endParaRPr lang="en-US" altLang="en-US" sz="500"/>
          </a:p>
          <a:p>
            <a:pPr lvl="2" eaLnBrk="1" hangingPunct="1">
              <a:lnSpc>
                <a:spcPct val="90000"/>
              </a:lnSpc>
            </a:pPr>
            <a:r>
              <a:rPr lang="en-US" altLang="en-US"/>
              <a:t>Exhaust hoods with HEPA filters (ex. For use with asbestos)</a:t>
            </a:r>
          </a:p>
          <a:p>
            <a:pPr lvl="2" eaLnBrk="1" hangingPunct="1">
              <a:lnSpc>
                <a:spcPct val="90000"/>
              </a:lnSpc>
            </a:pPr>
            <a:endParaRPr lang="en-US" altLang="en-US" sz="800"/>
          </a:p>
          <a:p>
            <a:pPr lvl="2" eaLnBrk="1" hangingPunct="1">
              <a:lnSpc>
                <a:spcPct val="90000"/>
              </a:lnSpc>
            </a:pPr>
            <a:r>
              <a:rPr lang="en-US" altLang="en-US"/>
              <a:t>Perchloric acid hoods</a:t>
            </a:r>
          </a:p>
          <a:p>
            <a:pPr lvl="2" eaLnBrk="1" hangingPunct="1">
              <a:lnSpc>
                <a:spcPct val="90000"/>
              </a:lnSpc>
            </a:pPr>
            <a:endParaRPr lang="en-US" altLang="en-US" sz="800"/>
          </a:p>
          <a:p>
            <a:pPr lvl="2" eaLnBrk="1" hangingPunct="1">
              <a:lnSpc>
                <a:spcPct val="90000"/>
              </a:lnSpc>
            </a:pPr>
            <a:r>
              <a:rPr lang="en-US" altLang="en-US"/>
              <a:t>Walk-in hoods</a:t>
            </a:r>
          </a:p>
          <a:p>
            <a:pPr eaLnBrk="1" hangingPunct="1">
              <a:lnSpc>
                <a:spcPct val="90000"/>
              </a:lnSpc>
            </a:pPr>
            <a:endParaRPr lang="en-US" altLang="en-US"/>
          </a:p>
          <a:p>
            <a:pPr eaLnBrk="1" hangingPunct="1">
              <a:lnSpc>
                <a:spcPct val="90000"/>
              </a:lnSpc>
            </a:pPr>
            <a:r>
              <a:rPr lang="en-US" altLang="en-US"/>
              <a:t>Capturing type hoods</a:t>
            </a:r>
          </a:p>
          <a:p>
            <a:pPr lvl="1" eaLnBrk="1" hangingPunct="1">
              <a:lnSpc>
                <a:spcPct val="90000"/>
              </a:lnSpc>
            </a:pPr>
            <a:r>
              <a:rPr lang="en-US" altLang="en-US"/>
              <a:t>Slot vents</a:t>
            </a:r>
          </a:p>
          <a:p>
            <a:pPr eaLnBrk="1" hangingPunct="1">
              <a:lnSpc>
                <a:spcPct val="90000"/>
              </a:lnSpc>
            </a:pPr>
            <a:endParaRPr lang="en-US" altLang="en-US"/>
          </a:p>
          <a:p>
            <a:pPr eaLnBrk="1" hangingPunct="1">
              <a:lnSpc>
                <a:spcPct val="90000"/>
              </a:lnSpc>
            </a:pPr>
            <a:r>
              <a:rPr lang="en-US" altLang="en-US"/>
              <a:t>Flex ducts</a:t>
            </a:r>
          </a:p>
          <a:p>
            <a:pPr eaLnBrk="1" hangingPunct="1">
              <a:lnSpc>
                <a:spcPct val="90000"/>
              </a:lnSpc>
            </a:pPr>
            <a:endParaRPr lang="en-US" altLang="en-US"/>
          </a:p>
          <a:p>
            <a:pPr eaLnBrk="1" hangingPunct="1">
              <a:lnSpc>
                <a:spcPct val="90000"/>
              </a:lnSpc>
            </a:pPr>
            <a:r>
              <a:rPr lang="en-US" altLang="en-US"/>
              <a:t>Glove box</a:t>
            </a:r>
          </a:p>
        </p:txBody>
      </p:sp>
      <p:sp>
        <p:nvSpPr>
          <p:cNvPr id="71683" name="Rectangle 5">
            <a:extLst>
              <a:ext uri="{FF2B5EF4-FFF2-40B4-BE49-F238E27FC236}">
                <a16:creationId xmlns:a16="http://schemas.microsoft.com/office/drawing/2014/main" id="{B307EBAE-1D9E-AA86-D2EE-989C57DC1ED0}"/>
              </a:ext>
            </a:extLst>
          </p:cNvPr>
          <p:cNvSpPr>
            <a:spLocks noGrp="1" noChangeArrowheads="1"/>
          </p:cNvSpPr>
          <p:nvPr>
            <p:ph type="title"/>
          </p:nvPr>
        </p:nvSpPr>
        <p:spPr>
          <a:xfrm>
            <a:off x="533400" y="76200"/>
            <a:ext cx="8229600" cy="984250"/>
          </a:xfrm>
          <a:noFill/>
        </p:spPr>
        <p:txBody>
          <a:bodyPr/>
          <a:lstStyle/>
          <a:p>
            <a:pPr eaLnBrk="1" hangingPunct="1"/>
            <a:r>
              <a:rPr lang="en-US" altLang="en-US"/>
              <a:t>Engineering Controls </a:t>
            </a:r>
            <a:br>
              <a:rPr lang="en-US" altLang="en-US" sz="3200"/>
            </a:br>
            <a:r>
              <a:rPr lang="en-US" altLang="en-US" sz="2800"/>
              <a:t>Laboratory Ventilation </a:t>
            </a:r>
          </a:p>
        </p:txBody>
      </p:sp>
      <p:pic>
        <p:nvPicPr>
          <p:cNvPr id="71684" name="Picture 7">
            <a:hlinkClick r:id="rId3"/>
            <a:extLst>
              <a:ext uri="{FF2B5EF4-FFF2-40B4-BE49-F238E27FC236}">
                <a16:creationId xmlns:a16="http://schemas.microsoft.com/office/drawing/2014/main" id="{B76FEF0E-C315-B174-5B64-178C994D6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4600"/>
            <a:ext cx="3470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ounded Rectangle 4">
            <a:extLst>
              <a:ext uri="{FF2B5EF4-FFF2-40B4-BE49-F238E27FC236}">
                <a16:creationId xmlns:a16="http://schemas.microsoft.com/office/drawing/2014/main" id="{9136368A-6D8D-AFF6-1A9F-BD5332C880D7}"/>
              </a:ext>
            </a:extLst>
          </p:cNvPr>
          <p:cNvSpPr>
            <a:spLocks noChangeArrowheads="1"/>
          </p:cNvSpPr>
          <p:nvPr/>
        </p:nvSpPr>
        <p:spPr bwMode="auto">
          <a:xfrm>
            <a:off x="5715000" y="5562600"/>
            <a:ext cx="1295400" cy="152400"/>
          </a:xfrm>
          <a:prstGeom prst="roundRect">
            <a:avLst>
              <a:gd name="adj" fmla="val 16667"/>
            </a:avLst>
          </a:prstGeom>
          <a:solidFill>
            <a:schemeClr val="bg1"/>
          </a:solidFill>
          <a:ln w="9525" algn="ctr">
            <a:solidFill>
              <a:schemeClr val="bg1"/>
            </a:solidFill>
            <a:miter lim="800000"/>
            <a:headEnd/>
            <a:tailEnd/>
          </a:ln>
        </p:spPr>
        <p:txBody>
          <a:bodyPr wrap="none"/>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49B637E9-6BA1-140C-7F1F-467F3E35AEB7}"/>
              </a:ext>
            </a:extLst>
          </p:cNvPr>
          <p:cNvSpPr>
            <a:spLocks noGrp="1" noChangeArrowheads="1"/>
          </p:cNvSpPr>
          <p:nvPr>
            <p:ph type="body" sz="half" idx="2"/>
          </p:nvPr>
        </p:nvSpPr>
        <p:spPr>
          <a:xfrm>
            <a:off x="4724400" y="2590800"/>
            <a:ext cx="3581400" cy="533400"/>
          </a:xfrm>
        </p:spPr>
        <p:txBody>
          <a:bodyPr/>
          <a:lstStyle/>
          <a:p>
            <a:pPr marL="0" indent="0" algn="ctr" eaLnBrk="1" hangingPunct="1">
              <a:buFont typeface="Wingdings" panose="05000000000000000000" pitchFamily="2" charset="2"/>
              <a:buNone/>
            </a:pPr>
            <a:r>
              <a:rPr lang="en-US" altLang="en-US" sz="2400" b="1"/>
              <a:t> Bad Flow</a:t>
            </a:r>
          </a:p>
        </p:txBody>
      </p:sp>
      <p:pic>
        <p:nvPicPr>
          <p:cNvPr id="73731" name="Picture 4" descr="goodflow">
            <a:extLst>
              <a:ext uri="{FF2B5EF4-FFF2-40B4-BE49-F238E27FC236}">
                <a16:creationId xmlns:a16="http://schemas.microsoft.com/office/drawing/2014/main" id="{A1EBE643-651A-8F84-0975-24B07AD21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42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5">
            <a:extLst>
              <a:ext uri="{FF2B5EF4-FFF2-40B4-BE49-F238E27FC236}">
                <a16:creationId xmlns:a16="http://schemas.microsoft.com/office/drawing/2014/main" id="{A49B8FD8-CC91-AC17-2B3C-AF90E7241147}"/>
              </a:ext>
            </a:extLst>
          </p:cNvPr>
          <p:cNvSpPr>
            <a:spLocks noGrp="1" noChangeArrowheads="1"/>
          </p:cNvSpPr>
          <p:nvPr>
            <p:ph type="body" sz="half" idx="1"/>
          </p:nvPr>
        </p:nvSpPr>
        <p:spPr>
          <a:xfrm>
            <a:off x="609600" y="4419600"/>
            <a:ext cx="3733800" cy="1066800"/>
          </a:xfrm>
        </p:spPr>
        <p:txBody>
          <a:bodyPr/>
          <a:lstStyle/>
          <a:p>
            <a:pPr marL="0" indent="0" algn="ctr" eaLnBrk="1" hangingPunct="1">
              <a:buFont typeface="Wingdings" panose="05000000000000000000" pitchFamily="2" charset="2"/>
              <a:buNone/>
            </a:pPr>
            <a:r>
              <a:rPr lang="en-US" altLang="en-US" sz="2400" b="1"/>
              <a:t>Good Flow</a:t>
            </a:r>
          </a:p>
          <a:p>
            <a:pPr marL="0" indent="0" eaLnBrk="1" hangingPunct="1">
              <a:buFont typeface="Wingdings" panose="05000000000000000000" pitchFamily="2" charset="2"/>
              <a:buNone/>
            </a:pPr>
            <a:endParaRPr lang="en-US" altLang="en-US" sz="2400"/>
          </a:p>
        </p:txBody>
      </p:sp>
      <p:pic>
        <p:nvPicPr>
          <p:cNvPr id="73733" name="Picture 6" descr="badflow">
            <a:extLst>
              <a:ext uri="{FF2B5EF4-FFF2-40B4-BE49-F238E27FC236}">
                <a16:creationId xmlns:a16="http://schemas.microsoft.com/office/drawing/2014/main" id="{3209106F-AA67-3ABF-A42C-C774B31A3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5">
            <a:extLst>
              <a:ext uri="{FF2B5EF4-FFF2-40B4-BE49-F238E27FC236}">
                <a16:creationId xmlns:a16="http://schemas.microsoft.com/office/drawing/2014/main" id="{4C2D56C9-6864-12B4-5721-BC8A36449D08}"/>
              </a:ext>
            </a:extLst>
          </p:cNvPr>
          <p:cNvSpPr>
            <a:spLocks noGrp="1" noChangeArrowheads="1"/>
          </p:cNvSpPr>
          <p:nvPr>
            <p:ph type="title"/>
          </p:nvPr>
        </p:nvSpPr>
        <p:spPr>
          <a:xfrm>
            <a:off x="533400" y="76200"/>
            <a:ext cx="8229600" cy="984250"/>
          </a:xfrm>
          <a:noFill/>
        </p:spPr>
        <p:txBody>
          <a:bodyPr/>
          <a:lstStyle/>
          <a:p>
            <a:pPr eaLnBrk="1" hangingPunct="1"/>
            <a:r>
              <a:rPr lang="en-US" altLang="en-US"/>
              <a:t>Engineering Controls </a:t>
            </a:r>
            <a:br>
              <a:rPr lang="en-US" altLang="en-US" sz="3200"/>
            </a:br>
            <a:r>
              <a:rPr lang="en-US" altLang="en-US" sz="2800"/>
              <a:t>Laboratory Ventilation </a:t>
            </a:r>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799E2C97-ABDA-483F-2F07-7DC74FD12FF8}"/>
              </a:ext>
            </a:extLst>
          </p:cNvPr>
          <p:cNvSpPr>
            <a:spLocks noGrp="1" noChangeArrowheads="1"/>
          </p:cNvSpPr>
          <p:nvPr>
            <p:ph type="body" idx="1"/>
          </p:nvPr>
        </p:nvSpPr>
        <p:spPr>
          <a:xfrm>
            <a:off x="609600" y="1219200"/>
            <a:ext cx="7924800" cy="4525963"/>
          </a:xfrm>
        </p:spPr>
        <p:txBody>
          <a:bodyPr/>
          <a:lstStyle/>
          <a:p>
            <a:pPr eaLnBrk="1" hangingPunct="1">
              <a:lnSpc>
                <a:spcPct val="90000"/>
              </a:lnSpc>
            </a:pPr>
            <a:r>
              <a:rPr lang="en-US" altLang="en-US" b="1"/>
              <a:t>Perchloric acid hoods</a:t>
            </a:r>
          </a:p>
          <a:p>
            <a:pPr lvl="1" eaLnBrk="1" hangingPunct="1">
              <a:lnSpc>
                <a:spcPct val="90000"/>
              </a:lnSpc>
            </a:pPr>
            <a:endParaRPr lang="en-US" altLang="en-US" sz="800"/>
          </a:p>
          <a:p>
            <a:pPr lvl="1" eaLnBrk="1" hangingPunct="1">
              <a:lnSpc>
                <a:spcPct val="90000"/>
              </a:lnSpc>
            </a:pPr>
            <a:r>
              <a:rPr lang="en-US" altLang="en-US" sz="2000"/>
              <a:t>Constructed of stainless steel </a:t>
            </a:r>
          </a:p>
          <a:p>
            <a:pPr lvl="1" eaLnBrk="1" hangingPunct="1">
              <a:lnSpc>
                <a:spcPct val="90000"/>
              </a:lnSpc>
            </a:pPr>
            <a:endParaRPr lang="en-US" altLang="en-US" sz="1000"/>
          </a:p>
          <a:p>
            <a:pPr lvl="1" eaLnBrk="1" hangingPunct="1">
              <a:lnSpc>
                <a:spcPct val="90000"/>
              </a:lnSpc>
            </a:pPr>
            <a:r>
              <a:rPr lang="en-US" altLang="en-US" sz="2000"/>
              <a:t>Have water rinse-down (wash-down) capabilities plumbed into them to remove  perchloric acid or perchlorates from the duct work.</a:t>
            </a:r>
          </a:p>
          <a:p>
            <a:pPr lvl="1" eaLnBrk="1" hangingPunct="1">
              <a:lnSpc>
                <a:spcPct val="90000"/>
              </a:lnSpc>
            </a:pPr>
            <a:endParaRPr lang="en-US" altLang="en-US" sz="1000"/>
          </a:p>
          <a:p>
            <a:pPr lvl="1" eaLnBrk="1" hangingPunct="1">
              <a:lnSpc>
                <a:spcPct val="90000"/>
              </a:lnSpc>
            </a:pPr>
            <a:r>
              <a:rPr lang="en-US" altLang="en-US" sz="2000"/>
              <a:t>Exhaust passes through a water-scrubber on the roof to remove acid vapors</a:t>
            </a:r>
          </a:p>
          <a:p>
            <a:pPr eaLnBrk="1" hangingPunct="1">
              <a:lnSpc>
                <a:spcPct val="90000"/>
              </a:lnSpc>
            </a:pPr>
            <a:endParaRPr lang="en-US" altLang="en-US" sz="2000"/>
          </a:p>
        </p:txBody>
      </p:sp>
      <p:sp>
        <p:nvSpPr>
          <p:cNvPr id="75779" name="Rectangle 5">
            <a:extLst>
              <a:ext uri="{FF2B5EF4-FFF2-40B4-BE49-F238E27FC236}">
                <a16:creationId xmlns:a16="http://schemas.microsoft.com/office/drawing/2014/main" id="{55BD85FE-62F2-1A0A-EA74-B4373A2BD2A7}"/>
              </a:ext>
            </a:extLst>
          </p:cNvPr>
          <p:cNvSpPr>
            <a:spLocks noGrp="1" noChangeArrowheads="1"/>
          </p:cNvSpPr>
          <p:nvPr>
            <p:ph type="title"/>
          </p:nvPr>
        </p:nvSpPr>
        <p:spPr>
          <a:xfrm>
            <a:off x="533400" y="76200"/>
            <a:ext cx="8229600" cy="984250"/>
          </a:xfrm>
          <a:noFill/>
        </p:spPr>
        <p:txBody>
          <a:bodyPr/>
          <a:lstStyle/>
          <a:p>
            <a:pPr eaLnBrk="1" hangingPunct="1"/>
            <a:r>
              <a:rPr lang="en-US" altLang="en-US"/>
              <a:t>Engineering Controls </a:t>
            </a:r>
            <a:br>
              <a:rPr lang="en-US" altLang="en-US" sz="3200"/>
            </a:br>
            <a:r>
              <a:rPr lang="en-US" altLang="en-US" sz="2800"/>
              <a:t>Laboratory Ventilation </a:t>
            </a:r>
          </a:p>
        </p:txBody>
      </p:sp>
      <p:pic>
        <p:nvPicPr>
          <p:cNvPr id="75780" name="Picture 7">
            <a:extLst>
              <a:ext uri="{FF2B5EF4-FFF2-40B4-BE49-F238E27FC236}">
                <a16:creationId xmlns:a16="http://schemas.microsoft.com/office/drawing/2014/main" id="{C138C2B0-5CBF-D283-2C6A-011D28780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588" y="3505200"/>
            <a:ext cx="236061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659BBA-F1C4-BEAB-899F-91D8465E2B55}"/>
              </a:ext>
            </a:extLst>
          </p:cNvPr>
          <p:cNvSpPr>
            <a:spLocks noGrp="1" noChangeArrowheads="1"/>
          </p:cNvSpPr>
          <p:nvPr>
            <p:ph type="title"/>
          </p:nvPr>
        </p:nvSpPr>
        <p:spPr>
          <a:xfrm>
            <a:off x="457200" y="66675"/>
            <a:ext cx="8153400" cy="985838"/>
          </a:xfrm>
        </p:spPr>
        <p:txBody>
          <a:bodyPr/>
          <a:lstStyle/>
          <a:p>
            <a:pPr eaLnBrk="1" hangingPunct="1"/>
            <a:r>
              <a:rPr lang="en-US" altLang="en-US"/>
              <a:t>Objective 1</a:t>
            </a:r>
            <a:br>
              <a:rPr lang="en-US" altLang="en-US" sz="3200"/>
            </a:br>
            <a:r>
              <a:rPr lang="en-US" altLang="en-US" sz="2800"/>
              <a:t>Correctly Cite the Lab Standard</a:t>
            </a:r>
          </a:p>
        </p:txBody>
      </p:sp>
      <p:sp>
        <p:nvSpPr>
          <p:cNvPr id="10243" name="Rectangle 3">
            <a:extLst>
              <a:ext uri="{FF2B5EF4-FFF2-40B4-BE49-F238E27FC236}">
                <a16:creationId xmlns:a16="http://schemas.microsoft.com/office/drawing/2014/main" id="{F5595ADD-01F1-DF01-3D26-06F57CADE10B}"/>
              </a:ext>
            </a:extLst>
          </p:cNvPr>
          <p:cNvSpPr>
            <a:spLocks noGrp="1" noChangeArrowheads="1"/>
          </p:cNvSpPr>
          <p:nvPr>
            <p:ph type="body" idx="1"/>
          </p:nvPr>
        </p:nvSpPr>
        <p:spPr>
          <a:xfrm>
            <a:off x="533400" y="1219200"/>
            <a:ext cx="7924800" cy="4525963"/>
          </a:xfrm>
        </p:spPr>
        <p:txBody>
          <a:bodyPr/>
          <a:lstStyle/>
          <a:p>
            <a:pPr eaLnBrk="1" hangingPunct="1"/>
            <a:r>
              <a:rPr lang="en-US" altLang="en-US" b="1"/>
              <a:t>Scope and application</a:t>
            </a:r>
          </a:p>
          <a:p>
            <a:pPr lvl="1" eaLnBrk="1" hangingPunct="1"/>
            <a:endParaRPr lang="en-US" altLang="en-US" sz="800"/>
          </a:p>
          <a:p>
            <a:pPr lvl="1" eaLnBrk="1" hangingPunct="1"/>
            <a:r>
              <a:rPr lang="en-US" altLang="en-US"/>
              <a:t>This section shall apply to all employers engaged in the </a:t>
            </a:r>
            <a:r>
              <a:rPr lang="en-US" altLang="en-US" b="1"/>
              <a:t>laboratory use </a:t>
            </a:r>
            <a:r>
              <a:rPr lang="en-US" altLang="en-US"/>
              <a:t>of hazardous chemicals.</a:t>
            </a:r>
          </a:p>
        </p:txBody>
      </p:sp>
      <p:grpSp>
        <p:nvGrpSpPr>
          <p:cNvPr id="10244" name="Group 5">
            <a:extLst>
              <a:ext uri="{FF2B5EF4-FFF2-40B4-BE49-F238E27FC236}">
                <a16:creationId xmlns:a16="http://schemas.microsoft.com/office/drawing/2014/main" id="{12DA7C98-F2E7-4DF7-936C-E43D75C3F375}"/>
              </a:ext>
            </a:extLst>
          </p:cNvPr>
          <p:cNvGrpSpPr>
            <a:grpSpLocks/>
          </p:cNvGrpSpPr>
          <p:nvPr/>
        </p:nvGrpSpPr>
        <p:grpSpPr bwMode="auto">
          <a:xfrm>
            <a:off x="6284913" y="3733800"/>
            <a:ext cx="2093912" cy="1822450"/>
            <a:chOff x="1628" y="1308"/>
            <a:chExt cx="2546" cy="2373"/>
          </a:xfrm>
        </p:grpSpPr>
        <p:sp>
          <p:nvSpPr>
            <p:cNvPr id="10247" name="Freeform 7">
              <a:extLst>
                <a:ext uri="{FF2B5EF4-FFF2-40B4-BE49-F238E27FC236}">
                  <a16:creationId xmlns:a16="http://schemas.microsoft.com/office/drawing/2014/main" id="{D8F9089B-B5EC-F126-7011-1E71CEAE87D6}"/>
                </a:ext>
              </a:extLst>
            </p:cNvPr>
            <p:cNvSpPr>
              <a:spLocks/>
            </p:cNvSpPr>
            <p:nvPr/>
          </p:nvSpPr>
          <p:spPr bwMode="auto">
            <a:xfrm>
              <a:off x="2375" y="1407"/>
              <a:ext cx="740" cy="1206"/>
            </a:xfrm>
            <a:custGeom>
              <a:avLst/>
              <a:gdLst>
                <a:gd name="T0" fmla="*/ 706 w 740"/>
                <a:gd name="T1" fmla="*/ 1000 h 1206"/>
                <a:gd name="T2" fmla="*/ 714 w 740"/>
                <a:gd name="T3" fmla="*/ 798 h 1206"/>
                <a:gd name="T4" fmla="*/ 740 w 740"/>
                <a:gd name="T5" fmla="*/ 761 h 1206"/>
                <a:gd name="T6" fmla="*/ 714 w 740"/>
                <a:gd name="T7" fmla="*/ 709 h 1206"/>
                <a:gd name="T8" fmla="*/ 733 w 740"/>
                <a:gd name="T9" fmla="*/ 0 h 1206"/>
                <a:gd name="T10" fmla="*/ 554 w 740"/>
                <a:gd name="T11" fmla="*/ 73 h 1206"/>
                <a:gd name="T12" fmla="*/ 404 w 740"/>
                <a:gd name="T13" fmla="*/ 95 h 1206"/>
                <a:gd name="T14" fmla="*/ 212 w 740"/>
                <a:gd name="T15" fmla="*/ 76 h 1206"/>
                <a:gd name="T16" fmla="*/ 34 w 740"/>
                <a:gd name="T17" fmla="*/ 33 h 1206"/>
                <a:gd name="T18" fmla="*/ 21 w 740"/>
                <a:gd name="T19" fmla="*/ 8 h 1206"/>
                <a:gd name="T20" fmla="*/ 27 w 740"/>
                <a:gd name="T21" fmla="*/ 707 h 1206"/>
                <a:gd name="T22" fmla="*/ 5 w 740"/>
                <a:gd name="T23" fmla="*/ 777 h 1206"/>
                <a:gd name="T24" fmla="*/ 27 w 740"/>
                <a:gd name="T25" fmla="*/ 795 h 1206"/>
                <a:gd name="T26" fmla="*/ 30 w 740"/>
                <a:gd name="T27" fmla="*/ 1000 h 1206"/>
                <a:gd name="T28" fmla="*/ 17 w 740"/>
                <a:gd name="T29" fmla="*/ 1014 h 1206"/>
                <a:gd name="T30" fmla="*/ 8 w 740"/>
                <a:gd name="T31" fmla="*/ 1029 h 1206"/>
                <a:gd name="T32" fmla="*/ 1 w 740"/>
                <a:gd name="T33" fmla="*/ 1043 h 1206"/>
                <a:gd name="T34" fmla="*/ 0 w 740"/>
                <a:gd name="T35" fmla="*/ 1059 h 1206"/>
                <a:gd name="T36" fmla="*/ 1 w 740"/>
                <a:gd name="T37" fmla="*/ 1074 h 1206"/>
                <a:gd name="T38" fmla="*/ 8 w 740"/>
                <a:gd name="T39" fmla="*/ 1089 h 1206"/>
                <a:gd name="T40" fmla="*/ 17 w 740"/>
                <a:gd name="T41" fmla="*/ 1103 h 1206"/>
                <a:gd name="T42" fmla="*/ 28 w 740"/>
                <a:gd name="T43" fmla="*/ 1116 h 1206"/>
                <a:gd name="T44" fmla="*/ 44 w 740"/>
                <a:gd name="T45" fmla="*/ 1129 h 1206"/>
                <a:gd name="T46" fmla="*/ 62 w 740"/>
                <a:gd name="T47" fmla="*/ 1141 h 1206"/>
                <a:gd name="T48" fmla="*/ 84 w 740"/>
                <a:gd name="T49" fmla="*/ 1153 h 1206"/>
                <a:gd name="T50" fmla="*/ 108 w 740"/>
                <a:gd name="T51" fmla="*/ 1163 h 1206"/>
                <a:gd name="T52" fmla="*/ 134 w 740"/>
                <a:gd name="T53" fmla="*/ 1172 h 1206"/>
                <a:gd name="T54" fmla="*/ 163 w 740"/>
                <a:gd name="T55" fmla="*/ 1181 h 1206"/>
                <a:gd name="T56" fmla="*/ 193 w 740"/>
                <a:gd name="T57" fmla="*/ 1188 h 1206"/>
                <a:gd name="T58" fmla="*/ 225 w 740"/>
                <a:gd name="T59" fmla="*/ 1194 h 1206"/>
                <a:gd name="T60" fmla="*/ 259 w 740"/>
                <a:gd name="T61" fmla="*/ 1199 h 1206"/>
                <a:gd name="T62" fmla="*/ 294 w 740"/>
                <a:gd name="T63" fmla="*/ 1203 h 1206"/>
                <a:gd name="T64" fmla="*/ 331 w 740"/>
                <a:gd name="T65" fmla="*/ 1205 h 1206"/>
                <a:gd name="T66" fmla="*/ 369 w 740"/>
                <a:gd name="T67" fmla="*/ 1206 h 1206"/>
                <a:gd name="T68" fmla="*/ 406 w 740"/>
                <a:gd name="T69" fmla="*/ 1205 h 1206"/>
                <a:gd name="T70" fmla="*/ 443 w 740"/>
                <a:gd name="T71" fmla="*/ 1203 h 1206"/>
                <a:gd name="T72" fmla="*/ 478 w 740"/>
                <a:gd name="T73" fmla="*/ 1199 h 1206"/>
                <a:gd name="T74" fmla="*/ 512 w 740"/>
                <a:gd name="T75" fmla="*/ 1194 h 1206"/>
                <a:gd name="T76" fmla="*/ 544 w 740"/>
                <a:gd name="T77" fmla="*/ 1188 h 1206"/>
                <a:gd name="T78" fmla="*/ 574 w 740"/>
                <a:gd name="T79" fmla="*/ 1181 h 1206"/>
                <a:gd name="T80" fmla="*/ 603 w 740"/>
                <a:gd name="T81" fmla="*/ 1172 h 1206"/>
                <a:gd name="T82" fmla="*/ 629 w 740"/>
                <a:gd name="T83" fmla="*/ 1163 h 1206"/>
                <a:gd name="T84" fmla="*/ 653 w 740"/>
                <a:gd name="T85" fmla="*/ 1153 h 1206"/>
                <a:gd name="T86" fmla="*/ 675 w 740"/>
                <a:gd name="T87" fmla="*/ 1141 h 1206"/>
                <a:gd name="T88" fmla="*/ 693 w 740"/>
                <a:gd name="T89" fmla="*/ 1129 h 1206"/>
                <a:gd name="T90" fmla="*/ 709 w 740"/>
                <a:gd name="T91" fmla="*/ 1116 h 1206"/>
                <a:gd name="T92" fmla="*/ 720 w 740"/>
                <a:gd name="T93" fmla="*/ 1103 h 1206"/>
                <a:gd name="T94" fmla="*/ 729 w 740"/>
                <a:gd name="T95" fmla="*/ 1089 h 1206"/>
                <a:gd name="T96" fmla="*/ 736 w 740"/>
                <a:gd name="T97" fmla="*/ 1074 h 1206"/>
                <a:gd name="T98" fmla="*/ 737 w 740"/>
                <a:gd name="T99" fmla="*/ 1059 h 1206"/>
                <a:gd name="T100" fmla="*/ 735 w 740"/>
                <a:gd name="T101" fmla="*/ 1043 h 1206"/>
                <a:gd name="T102" fmla="*/ 729 w 740"/>
                <a:gd name="T103" fmla="*/ 1029 h 1206"/>
                <a:gd name="T104" fmla="*/ 719 w 740"/>
                <a:gd name="T105" fmla="*/ 1014 h 1206"/>
                <a:gd name="T106" fmla="*/ 706 w 740"/>
                <a:gd name="T107" fmla="*/ 1000 h 1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0"/>
                <a:gd name="T163" fmla="*/ 0 h 1206"/>
                <a:gd name="T164" fmla="*/ 740 w 740"/>
                <a:gd name="T165" fmla="*/ 1206 h 1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0" h="1206">
                  <a:moveTo>
                    <a:pt x="706" y="1000"/>
                  </a:moveTo>
                  <a:lnTo>
                    <a:pt x="714" y="798"/>
                  </a:lnTo>
                  <a:lnTo>
                    <a:pt x="740" y="761"/>
                  </a:lnTo>
                  <a:lnTo>
                    <a:pt x="714" y="709"/>
                  </a:lnTo>
                  <a:lnTo>
                    <a:pt x="733" y="0"/>
                  </a:lnTo>
                  <a:lnTo>
                    <a:pt x="554" y="73"/>
                  </a:lnTo>
                  <a:lnTo>
                    <a:pt x="404" y="95"/>
                  </a:lnTo>
                  <a:lnTo>
                    <a:pt x="212" y="76"/>
                  </a:lnTo>
                  <a:lnTo>
                    <a:pt x="34" y="33"/>
                  </a:lnTo>
                  <a:lnTo>
                    <a:pt x="21" y="8"/>
                  </a:lnTo>
                  <a:lnTo>
                    <a:pt x="27" y="707"/>
                  </a:lnTo>
                  <a:lnTo>
                    <a:pt x="5" y="777"/>
                  </a:lnTo>
                  <a:lnTo>
                    <a:pt x="27" y="795"/>
                  </a:lnTo>
                  <a:lnTo>
                    <a:pt x="30" y="1000"/>
                  </a:lnTo>
                  <a:lnTo>
                    <a:pt x="17" y="1014"/>
                  </a:lnTo>
                  <a:lnTo>
                    <a:pt x="8" y="1029"/>
                  </a:lnTo>
                  <a:lnTo>
                    <a:pt x="1" y="1043"/>
                  </a:lnTo>
                  <a:lnTo>
                    <a:pt x="0" y="1059"/>
                  </a:lnTo>
                  <a:lnTo>
                    <a:pt x="1" y="1074"/>
                  </a:lnTo>
                  <a:lnTo>
                    <a:pt x="8" y="1089"/>
                  </a:lnTo>
                  <a:lnTo>
                    <a:pt x="17" y="1103"/>
                  </a:lnTo>
                  <a:lnTo>
                    <a:pt x="28" y="1116"/>
                  </a:lnTo>
                  <a:lnTo>
                    <a:pt x="44" y="1129"/>
                  </a:lnTo>
                  <a:lnTo>
                    <a:pt x="62" y="1141"/>
                  </a:lnTo>
                  <a:lnTo>
                    <a:pt x="84" y="1153"/>
                  </a:lnTo>
                  <a:lnTo>
                    <a:pt x="108" y="1163"/>
                  </a:lnTo>
                  <a:lnTo>
                    <a:pt x="134" y="1172"/>
                  </a:lnTo>
                  <a:lnTo>
                    <a:pt x="163" y="1181"/>
                  </a:lnTo>
                  <a:lnTo>
                    <a:pt x="193" y="1188"/>
                  </a:lnTo>
                  <a:lnTo>
                    <a:pt x="225" y="1194"/>
                  </a:lnTo>
                  <a:lnTo>
                    <a:pt x="259" y="1199"/>
                  </a:lnTo>
                  <a:lnTo>
                    <a:pt x="294" y="1203"/>
                  </a:lnTo>
                  <a:lnTo>
                    <a:pt x="331" y="1205"/>
                  </a:lnTo>
                  <a:lnTo>
                    <a:pt x="369" y="1206"/>
                  </a:lnTo>
                  <a:lnTo>
                    <a:pt x="406" y="1205"/>
                  </a:lnTo>
                  <a:lnTo>
                    <a:pt x="443" y="1203"/>
                  </a:lnTo>
                  <a:lnTo>
                    <a:pt x="478" y="1199"/>
                  </a:lnTo>
                  <a:lnTo>
                    <a:pt x="512" y="1194"/>
                  </a:lnTo>
                  <a:lnTo>
                    <a:pt x="544" y="1188"/>
                  </a:lnTo>
                  <a:lnTo>
                    <a:pt x="574" y="1181"/>
                  </a:lnTo>
                  <a:lnTo>
                    <a:pt x="603" y="1172"/>
                  </a:lnTo>
                  <a:lnTo>
                    <a:pt x="629" y="1163"/>
                  </a:lnTo>
                  <a:lnTo>
                    <a:pt x="653" y="1153"/>
                  </a:lnTo>
                  <a:lnTo>
                    <a:pt x="675" y="1141"/>
                  </a:lnTo>
                  <a:lnTo>
                    <a:pt x="693" y="1129"/>
                  </a:lnTo>
                  <a:lnTo>
                    <a:pt x="709" y="1116"/>
                  </a:lnTo>
                  <a:lnTo>
                    <a:pt x="720" y="1103"/>
                  </a:lnTo>
                  <a:lnTo>
                    <a:pt x="729" y="1089"/>
                  </a:lnTo>
                  <a:lnTo>
                    <a:pt x="736" y="1074"/>
                  </a:lnTo>
                  <a:lnTo>
                    <a:pt x="737" y="1059"/>
                  </a:lnTo>
                  <a:lnTo>
                    <a:pt x="735" y="1043"/>
                  </a:lnTo>
                  <a:lnTo>
                    <a:pt x="729" y="1029"/>
                  </a:lnTo>
                  <a:lnTo>
                    <a:pt x="719" y="1014"/>
                  </a:lnTo>
                  <a:lnTo>
                    <a:pt x="706" y="10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8">
              <a:extLst>
                <a:ext uri="{FF2B5EF4-FFF2-40B4-BE49-F238E27FC236}">
                  <a16:creationId xmlns:a16="http://schemas.microsoft.com/office/drawing/2014/main" id="{EE86A120-F2F0-D56D-366A-F26E5D1F07C6}"/>
                </a:ext>
              </a:extLst>
            </p:cNvPr>
            <p:cNvSpPr>
              <a:spLocks/>
            </p:cNvSpPr>
            <p:nvPr/>
          </p:nvSpPr>
          <p:spPr bwMode="auto">
            <a:xfrm>
              <a:off x="2389" y="1309"/>
              <a:ext cx="709" cy="178"/>
            </a:xfrm>
            <a:custGeom>
              <a:avLst/>
              <a:gdLst>
                <a:gd name="T0" fmla="*/ 391 w 709"/>
                <a:gd name="T1" fmla="*/ 178 h 178"/>
                <a:gd name="T2" fmla="*/ 460 w 709"/>
                <a:gd name="T3" fmla="*/ 174 h 178"/>
                <a:gd name="T4" fmla="*/ 524 w 709"/>
                <a:gd name="T5" fmla="*/ 167 h 178"/>
                <a:gd name="T6" fmla="*/ 580 w 709"/>
                <a:gd name="T7" fmla="*/ 157 h 178"/>
                <a:gd name="T8" fmla="*/ 628 w 709"/>
                <a:gd name="T9" fmla="*/ 145 h 178"/>
                <a:gd name="T10" fmla="*/ 666 w 709"/>
                <a:gd name="T11" fmla="*/ 131 h 178"/>
                <a:gd name="T12" fmla="*/ 693 w 709"/>
                <a:gd name="T13" fmla="*/ 115 h 178"/>
                <a:gd name="T14" fmla="*/ 708 w 709"/>
                <a:gd name="T15" fmla="*/ 98 h 178"/>
                <a:gd name="T16" fmla="*/ 708 w 709"/>
                <a:gd name="T17" fmla="*/ 80 h 178"/>
                <a:gd name="T18" fmla="*/ 693 w 709"/>
                <a:gd name="T19" fmla="*/ 63 h 178"/>
                <a:gd name="T20" fmla="*/ 666 w 709"/>
                <a:gd name="T21" fmla="*/ 46 h 178"/>
                <a:gd name="T22" fmla="*/ 628 w 709"/>
                <a:gd name="T23" fmla="*/ 33 h 178"/>
                <a:gd name="T24" fmla="*/ 580 w 709"/>
                <a:gd name="T25" fmla="*/ 20 h 178"/>
                <a:gd name="T26" fmla="*/ 524 w 709"/>
                <a:gd name="T27" fmla="*/ 11 h 178"/>
                <a:gd name="T28" fmla="*/ 460 w 709"/>
                <a:gd name="T29" fmla="*/ 4 h 178"/>
                <a:gd name="T30" fmla="*/ 391 w 709"/>
                <a:gd name="T31" fmla="*/ 0 h 178"/>
                <a:gd name="T32" fmla="*/ 318 w 709"/>
                <a:gd name="T33" fmla="*/ 0 h 178"/>
                <a:gd name="T34" fmla="*/ 249 w 709"/>
                <a:gd name="T35" fmla="*/ 4 h 178"/>
                <a:gd name="T36" fmla="*/ 185 w 709"/>
                <a:gd name="T37" fmla="*/ 11 h 178"/>
                <a:gd name="T38" fmla="*/ 129 w 709"/>
                <a:gd name="T39" fmla="*/ 20 h 178"/>
                <a:gd name="T40" fmla="*/ 81 w 709"/>
                <a:gd name="T41" fmla="*/ 33 h 178"/>
                <a:gd name="T42" fmla="*/ 43 w 709"/>
                <a:gd name="T43" fmla="*/ 46 h 178"/>
                <a:gd name="T44" fmla="*/ 16 w 709"/>
                <a:gd name="T45" fmla="*/ 63 h 178"/>
                <a:gd name="T46" fmla="*/ 1 w 709"/>
                <a:gd name="T47" fmla="*/ 80 h 178"/>
                <a:gd name="T48" fmla="*/ 1 w 709"/>
                <a:gd name="T49" fmla="*/ 98 h 178"/>
                <a:gd name="T50" fmla="*/ 16 w 709"/>
                <a:gd name="T51" fmla="*/ 115 h 178"/>
                <a:gd name="T52" fmla="*/ 43 w 709"/>
                <a:gd name="T53" fmla="*/ 131 h 178"/>
                <a:gd name="T54" fmla="*/ 81 w 709"/>
                <a:gd name="T55" fmla="*/ 145 h 178"/>
                <a:gd name="T56" fmla="*/ 129 w 709"/>
                <a:gd name="T57" fmla="*/ 157 h 178"/>
                <a:gd name="T58" fmla="*/ 185 w 709"/>
                <a:gd name="T59" fmla="*/ 167 h 178"/>
                <a:gd name="T60" fmla="*/ 249 w 709"/>
                <a:gd name="T61" fmla="*/ 174 h 178"/>
                <a:gd name="T62" fmla="*/ 318 w 709"/>
                <a:gd name="T63" fmla="*/ 178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178"/>
                <a:gd name="T98" fmla="*/ 709 w 709"/>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178">
                  <a:moveTo>
                    <a:pt x="355" y="178"/>
                  </a:moveTo>
                  <a:lnTo>
                    <a:pt x="391" y="178"/>
                  </a:lnTo>
                  <a:lnTo>
                    <a:pt x="426" y="176"/>
                  </a:lnTo>
                  <a:lnTo>
                    <a:pt x="460" y="174"/>
                  </a:lnTo>
                  <a:lnTo>
                    <a:pt x="493" y="171"/>
                  </a:lnTo>
                  <a:lnTo>
                    <a:pt x="524" y="167"/>
                  </a:lnTo>
                  <a:lnTo>
                    <a:pt x="553" y="162"/>
                  </a:lnTo>
                  <a:lnTo>
                    <a:pt x="580" y="157"/>
                  </a:lnTo>
                  <a:lnTo>
                    <a:pt x="605" y="152"/>
                  </a:lnTo>
                  <a:lnTo>
                    <a:pt x="628" y="145"/>
                  </a:lnTo>
                  <a:lnTo>
                    <a:pt x="648" y="138"/>
                  </a:lnTo>
                  <a:lnTo>
                    <a:pt x="666" y="131"/>
                  </a:lnTo>
                  <a:lnTo>
                    <a:pt x="682" y="123"/>
                  </a:lnTo>
                  <a:lnTo>
                    <a:pt x="693" y="115"/>
                  </a:lnTo>
                  <a:lnTo>
                    <a:pt x="701" y="107"/>
                  </a:lnTo>
                  <a:lnTo>
                    <a:pt x="708" y="98"/>
                  </a:lnTo>
                  <a:lnTo>
                    <a:pt x="709" y="89"/>
                  </a:lnTo>
                  <a:lnTo>
                    <a:pt x="708" y="80"/>
                  </a:lnTo>
                  <a:lnTo>
                    <a:pt x="701" y="71"/>
                  </a:lnTo>
                  <a:lnTo>
                    <a:pt x="693" y="63"/>
                  </a:lnTo>
                  <a:lnTo>
                    <a:pt x="682" y="54"/>
                  </a:lnTo>
                  <a:lnTo>
                    <a:pt x="666" y="46"/>
                  </a:lnTo>
                  <a:lnTo>
                    <a:pt x="648" y="39"/>
                  </a:lnTo>
                  <a:lnTo>
                    <a:pt x="628" y="33"/>
                  </a:lnTo>
                  <a:lnTo>
                    <a:pt x="605" y="26"/>
                  </a:lnTo>
                  <a:lnTo>
                    <a:pt x="580" y="20"/>
                  </a:lnTo>
                  <a:lnTo>
                    <a:pt x="553" y="15"/>
                  </a:lnTo>
                  <a:lnTo>
                    <a:pt x="524" y="11"/>
                  </a:lnTo>
                  <a:lnTo>
                    <a:pt x="493" y="7"/>
                  </a:lnTo>
                  <a:lnTo>
                    <a:pt x="460" y="4"/>
                  </a:lnTo>
                  <a:lnTo>
                    <a:pt x="426" y="2"/>
                  </a:lnTo>
                  <a:lnTo>
                    <a:pt x="391" y="0"/>
                  </a:lnTo>
                  <a:lnTo>
                    <a:pt x="355" y="0"/>
                  </a:lnTo>
                  <a:lnTo>
                    <a:pt x="318" y="0"/>
                  </a:lnTo>
                  <a:lnTo>
                    <a:pt x="283" y="2"/>
                  </a:lnTo>
                  <a:lnTo>
                    <a:pt x="249" y="4"/>
                  </a:lnTo>
                  <a:lnTo>
                    <a:pt x="216" y="7"/>
                  </a:lnTo>
                  <a:lnTo>
                    <a:pt x="185" y="11"/>
                  </a:lnTo>
                  <a:lnTo>
                    <a:pt x="156" y="15"/>
                  </a:lnTo>
                  <a:lnTo>
                    <a:pt x="129" y="20"/>
                  </a:lnTo>
                  <a:lnTo>
                    <a:pt x="104" y="26"/>
                  </a:lnTo>
                  <a:lnTo>
                    <a:pt x="81" y="33"/>
                  </a:lnTo>
                  <a:lnTo>
                    <a:pt x="61" y="39"/>
                  </a:lnTo>
                  <a:lnTo>
                    <a:pt x="43" y="46"/>
                  </a:lnTo>
                  <a:lnTo>
                    <a:pt x="28" y="54"/>
                  </a:lnTo>
                  <a:lnTo>
                    <a:pt x="16" y="63"/>
                  </a:lnTo>
                  <a:lnTo>
                    <a:pt x="8" y="71"/>
                  </a:lnTo>
                  <a:lnTo>
                    <a:pt x="1" y="80"/>
                  </a:lnTo>
                  <a:lnTo>
                    <a:pt x="0" y="89"/>
                  </a:lnTo>
                  <a:lnTo>
                    <a:pt x="1" y="98"/>
                  </a:lnTo>
                  <a:lnTo>
                    <a:pt x="8" y="107"/>
                  </a:lnTo>
                  <a:lnTo>
                    <a:pt x="16" y="115"/>
                  </a:lnTo>
                  <a:lnTo>
                    <a:pt x="28" y="123"/>
                  </a:lnTo>
                  <a:lnTo>
                    <a:pt x="43" y="131"/>
                  </a:lnTo>
                  <a:lnTo>
                    <a:pt x="61" y="138"/>
                  </a:lnTo>
                  <a:lnTo>
                    <a:pt x="81" y="145"/>
                  </a:lnTo>
                  <a:lnTo>
                    <a:pt x="104" y="152"/>
                  </a:lnTo>
                  <a:lnTo>
                    <a:pt x="129" y="157"/>
                  </a:lnTo>
                  <a:lnTo>
                    <a:pt x="156" y="162"/>
                  </a:lnTo>
                  <a:lnTo>
                    <a:pt x="185" y="167"/>
                  </a:lnTo>
                  <a:lnTo>
                    <a:pt x="216" y="171"/>
                  </a:lnTo>
                  <a:lnTo>
                    <a:pt x="249" y="174"/>
                  </a:lnTo>
                  <a:lnTo>
                    <a:pt x="283" y="176"/>
                  </a:lnTo>
                  <a:lnTo>
                    <a:pt x="318" y="178"/>
                  </a:lnTo>
                  <a:lnTo>
                    <a:pt x="355" y="178"/>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9">
              <a:extLst>
                <a:ext uri="{FF2B5EF4-FFF2-40B4-BE49-F238E27FC236}">
                  <a16:creationId xmlns:a16="http://schemas.microsoft.com/office/drawing/2014/main" id="{8AAA6BF3-3B8C-4ACB-95AB-F581DAE09CA2}"/>
                </a:ext>
              </a:extLst>
            </p:cNvPr>
            <p:cNvSpPr>
              <a:spLocks/>
            </p:cNvSpPr>
            <p:nvPr/>
          </p:nvSpPr>
          <p:spPr bwMode="auto">
            <a:xfrm>
              <a:off x="2372" y="1308"/>
              <a:ext cx="770" cy="203"/>
            </a:xfrm>
            <a:custGeom>
              <a:avLst/>
              <a:gdLst>
                <a:gd name="T0" fmla="*/ 473 w 770"/>
                <a:gd name="T1" fmla="*/ 3 h 203"/>
                <a:gd name="T2" fmla="*/ 523 w 770"/>
                <a:gd name="T3" fmla="*/ 8 h 203"/>
                <a:gd name="T4" fmla="*/ 566 w 770"/>
                <a:gd name="T5" fmla="*/ 17 h 203"/>
                <a:gd name="T6" fmla="*/ 605 w 770"/>
                <a:gd name="T7" fmla="*/ 27 h 203"/>
                <a:gd name="T8" fmla="*/ 636 w 770"/>
                <a:gd name="T9" fmla="*/ 39 h 203"/>
                <a:gd name="T10" fmla="*/ 661 w 770"/>
                <a:gd name="T11" fmla="*/ 52 h 203"/>
                <a:gd name="T12" fmla="*/ 678 w 770"/>
                <a:gd name="T13" fmla="*/ 66 h 203"/>
                <a:gd name="T14" fmla="*/ 687 w 770"/>
                <a:gd name="T15" fmla="*/ 81 h 203"/>
                <a:gd name="T16" fmla="*/ 687 w 770"/>
                <a:gd name="T17" fmla="*/ 96 h 203"/>
                <a:gd name="T18" fmla="*/ 672 w 770"/>
                <a:gd name="T19" fmla="*/ 112 h 203"/>
                <a:gd name="T20" fmla="*/ 648 w 770"/>
                <a:gd name="T21" fmla="*/ 128 h 203"/>
                <a:gd name="T22" fmla="*/ 611 w 770"/>
                <a:gd name="T23" fmla="*/ 141 h 203"/>
                <a:gd name="T24" fmla="*/ 566 w 770"/>
                <a:gd name="T25" fmla="*/ 153 h 203"/>
                <a:gd name="T26" fmla="*/ 512 w 770"/>
                <a:gd name="T27" fmla="*/ 162 h 203"/>
                <a:gd name="T28" fmla="*/ 452 w 770"/>
                <a:gd name="T29" fmla="*/ 168 h 203"/>
                <a:gd name="T30" fmla="*/ 386 w 770"/>
                <a:gd name="T31" fmla="*/ 172 h 203"/>
                <a:gd name="T32" fmla="*/ 318 w 770"/>
                <a:gd name="T33" fmla="*/ 172 h 203"/>
                <a:gd name="T34" fmla="*/ 252 w 770"/>
                <a:gd name="T35" fmla="*/ 168 h 203"/>
                <a:gd name="T36" fmla="*/ 192 w 770"/>
                <a:gd name="T37" fmla="*/ 162 h 203"/>
                <a:gd name="T38" fmla="*/ 137 w 770"/>
                <a:gd name="T39" fmla="*/ 153 h 203"/>
                <a:gd name="T40" fmla="*/ 91 w 770"/>
                <a:gd name="T41" fmla="*/ 141 h 203"/>
                <a:gd name="T42" fmla="*/ 55 w 770"/>
                <a:gd name="T43" fmla="*/ 128 h 203"/>
                <a:gd name="T44" fmla="*/ 30 w 770"/>
                <a:gd name="T45" fmla="*/ 112 h 203"/>
                <a:gd name="T46" fmla="*/ 16 w 770"/>
                <a:gd name="T47" fmla="*/ 96 h 203"/>
                <a:gd name="T48" fmla="*/ 15 w 770"/>
                <a:gd name="T49" fmla="*/ 83 h 203"/>
                <a:gd name="T50" fmla="*/ 18 w 770"/>
                <a:gd name="T51" fmla="*/ 77 h 203"/>
                <a:gd name="T52" fmla="*/ 11 w 770"/>
                <a:gd name="T53" fmla="*/ 81 h 203"/>
                <a:gd name="T54" fmla="*/ 2 w 770"/>
                <a:gd name="T55" fmla="*/ 96 h 203"/>
                <a:gd name="T56" fmla="*/ 3 w 770"/>
                <a:gd name="T57" fmla="*/ 115 h 203"/>
                <a:gd name="T58" fmla="*/ 17 w 770"/>
                <a:gd name="T59" fmla="*/ 134 h 203"/>
                <a:gd name="T60" fmla="*/ 47 w 770"/>
                <a:gd name="T61" fmla="*/ 151 h 203"/>
                <a:gd name="T62" fmla="*/ 87 w 770"/>
                <a:gd name="T63" fmla="*/ 167 h 203"/>
                <a:gd name="T64" fmla="*/ 140 w 770"/>
                <a:gd name="T65" fmla="*/ 181 h 203"/>
                <a:gd name="T66" fmla="*/ 202 w 770"/>
                <a:gd name="T67" fmla="*/ 192 h 203"/>
                <a:gd name="T68" fmla="*/ 271 w 770"/>
                <a:gd name="T69" fmla="*/ 199 h 203"/>
                <a:gd name="T70" fmla="*/ 347 w 770"/>
                <a:gd name="T71" fmla="*/ 203 h 203"/>
                <a:gd name="T72" fmla="*/ 425 w 770"/>
                <a:gd name="T73" fmla="*/ 203 h 203"/>
                <a:gd name="T74" fmla="*/ 500 w 770"/>
                <a:gd name="T75" fmla="*/ 199 h 203"/>
                <a:gd name="T76" fmla="*/ 570 w 770"/>
                <a:gd name="T77" fmla="*/ 192 h 203"/>
                <a:gd name="T78" fmla="*/ 631 w 770"/>
                <a:gd name="T79" fmla="*/ 181 h 203"/>
                <a:gd name="T80" fmla="*/ 683 w 770"/>
                <a:gd name="T81" fmla="*/ 167 h 203"/>
                <a:gd name="T82" fmla="*/ 723 w 770"/>
                <a:gd name="T83" fmla="*/ 151 h 203"/>
                <a:gd name="T84" fmla="*/ 753 w 770"/>
                <a:gd name="T85" fmla="*/ 134 h 203"/>
                <a:gd name="T86" fmla="*/ 768 w 770"/>
                <a:gd name="T87" fmla="*/ 115 h 203"/>
                <a:gd name="T88" fmla="*/ 769 w 770"/>
                <a:gd name="T89" fmla="*/ 95 h 203"/>
                <a:gd name="T90" fmla="*/ 756 w 770"/>
                <a:gd name="T91" fmla="*/ 77 h 203"/>
                <a:gd name="T92" fmla="*/ 732 w 770"/>
                <a:gd name="T93" fmla="*/ 60 h 203"/>
                <a:gd name="T94" fmla="*/ 699 w 770"/>
                <a:gd name="T95" fmla="*/ 43 h 203"/>
                <a:gd name="T96" fmla="*/ 656 w 770"/>
                <a:gd name="T97" fmla="*/ 29 h 203"/>
                <a:gd name="T98" fmla="*/ 603 w 770"/>
                <a:gd name="T99" fmla="*/ 17 h 203"/>
                <a:gd name="T100" fmla="*/ 546 w 770"/>
                <a:gd name="T101" fmla="*/ 8 h 203"/>
                <a:gd name="T102" fmla="*/ 481 w 770"/>
                <a:gd name="T103" fmla="*/ 1 h 2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0"/>
                <a:gd name="T157" fmla="*/ 0 h 203"/>
                <a:gd name="T158" fmla="*/ 770 w 770"/>
                <a:gd name="T159" fmla="*/ 203 h 2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0" h="203">
                  <a:moveTo>
                    <a:pt x="447" y="0"/>
                  </a:moveTo>
                  <a:lnTo>
                    <a:pt x="473" y="3"/>
                  </a:lnTo>
                  <a:lnTo>
                    <a:pt x="498" y="5"/>
                  </a:lnTo>
                  <a:lnTo>
                    <a:pt x="523" y="8"/>
                  </a:lnTo>
                  <a:lnTo>
                    <a:pt x="545" y="12"/>
                  </a:lnTo>
                  <a:lnTo>
                    <a:pt x="566" y="17"/>
                  </a:lnTo>
                  <a:lnTo>
                    <a:pt x="585" y="22"/>
                  </a:lnTo>
                  <a:lnTo>
                    <a:pt x="605" y="27"/>
                  </a:lnTo>
                  <a:lnTo>
                    <a:pt x="620" y="33"/>
                  </a:lnTo>
                  <a:lnTo>
                    <a:pt x="636" y="39"/>
                  </a:lnTo>
                  <a:lnTo>
                    <a:pt x="649" y="46"/>
                  </a:lnTo>
                  <a:lnTo>
                    <a:pt x="661" y="52"/>
                  </a:lnTo>
                  <a:lnTo>
                    <a:pt x="670" y="59"/>
                  </a:lnTo>
                  <a:lnTo>
                    <a:pt x="678" y="66"/>
                  </a:lnTo>
                  <a:lnTo>
                    <a:pt x="684" y="73"/>
                  </a:lnTo>
                  <a:lnTo>
                    <a:pt x="687" y="81"/>
                  </a:lnTo>
                  <a:lnTo>
                    <a:pt x="688" y="87"/>
                  </a:lnTo>
                  <a:lnTo>
                    <a:pt x="687" y="96"/>
                  </a:lnTo>
                  <a:lnTo>
                    <a:pt x="682" y="104"/>
                  </a:lnTo>
                  <a:lnTo>
                    <a:pt x="672" y="112"/>
                  </a:lnTo>
                  <a:lnTo>
                    <a:pt x="662" y="120"/>
                  </a:lnTo>
                  <a:lnTo>
                    <a:pt x="648" y="128"/>
                  </a:lnTo>
                  <a:lnTo>
                    <a:pt x="631" y="134"/>
                  </a:lnTo>
                  <a:lnTo>
                    <a:pt x="611" y="141"/>
                  </a:lnTo>
                  <a:lnTo>
                    <a:pt x="589" y="147"/>
                  </a:lnTo>
                  <a:lnTo>
                    <a:pt x="566" y="153"/>
                  </a:lnTo>
                  <a:lnTo>
                    <a:pt x="540" y="158"/>
                  </a:lnTo>
                  <a:lnTo>
                    <a:pt x="512" y="162"/>
                  </a:lnTo>
                  <a:lnTo>
                    <a:pt x="482" y="166"/>
                  </a:lnTo>
                  <a:lnTo>
                    <a:pt x="452" y="168"/>
                  </a:lnTo>
                  <a:lnTo>
                    <a:pt x="420" y="171"/>
                  </a:lnTo>
                  <a:lnTo>
                    <a:pt x="386" y="172"/>
                  </a:lnTo>
                  <a:lnTo>
                    <a:pt x="352" y="172"/>
                  </a:lnTo>
                  <a:lnTo>
                    <a:pt x="318" y="172"/>
                  </a:lnTo>
                  <a:lnTo>
                    <a:pt x="284" y="171"/>
                  </a:lnTo>
                  <a:lnTo>
                    <a:pt x="252" y="168"/>
                  </a:lnTo>
                  <a:lnTo>
                    <a:pt x="220" y="166"/>
                  </a:lnTo>
                  <a:lnTo>
                    <a:pt x="192" y="162"/>
                  </a:lnTo>
                  <a:lnTo>
                    <a:pt x="163" y="158"/>
                  </a:lnTo>
                  <a:lnTo>
                    <a:pt x="137" y="153"/>
                  </a:lnTo>
                  <a:lnTo>
                    <a:pt x="114" y="147"/>
                  </a:lnTo>
                  <a:lnTo>
                    <a:pt x="91" y="141"/>
                  </a:lnTo>
                  <a:lnTo>
                    <a:pt x="72" y="134"/>
                  </a:lnTo>
                  <a:lnTo>
                    <a:pt x="55" y="128"/>
                  </a:lnTo>
                  <a:lnTo>
                    <a:pt x="41" y="120"/>
                  </a:lnTo>
                  <a:lnTo>
                    <a:pt x="30" y="112"/>
                  </a:lnTo>
                  <a:lnTo>
                    <a:pt x="21" y="104"/>
                  </a:lnTo>
                  <a:lnTo>
                    <a:pt x="16" y="96"/>
                  </a:lnTo>
                  <a:lnTo>
                    <a:pt x="15" y="87"/>
                  </a:lnTo>
                  <a:lnTo>
                    <a:pt x="15" y="83"/>
                  </a:lnTo>
                  <a:lnTo>
                    <a:pt x="16" y="80"/>
                  </a:lnTo>
                  <a:lnTo>
                    <a:pt x="18" y="77"/>
                  </a:lnTo>
                  <a:lnTo>
                    <a:pt x="20" y="73"/>
                  </a:lnTo>
                  <a:lnTo>
                    <a:pt x="11" y="81"/>
                  </a:lnTo>
                  <a:lnTo>
                    <a:pt x="5" y="89"/>
                  </a:lnTo>
                  <a:lnTo>
                    <a:pt x="2" y="96"/>
                  </a:lnTo>
                  <a:lnTo>
                    <a:pt x="0" y="104"/>
                  </a:lnTo>
                  <a:lnTo>
                    <a:pt x="3" y="115"/>
                  </a:lnTo>
                  <a:lnTo>
                    <a:pt x="8" y="124"/>
                  </a:lnTo>
                  <a:lnTo>
                    <a:pt x="17" y="134"/>
                  </a:lnTo>
                  <a:lnTo>
                    <a:pt x="30" y="143"/>
                  </a:lnTo>
                  <a:lnTo>
                    <a:pt x="47" y="151"/>
                  </a:lnTo>
                  <a:lnTo>
                    <a:pt x="65" y="160"/>
                  </a:lnTo>
                  <a:lnTo>
                    <a:pt x="87" y="167"/>
                  </a:lnTo>
                  <a:lnTo>
                    <a:pt x="114" y="175"/>
                  </a:lnTo>
                  <a:lnTo>
                    <a:pt x="140" y="181"/>
                  </a:lnTo>
                  <a:lnTo>
                    <a:pt x="170" y="186"/>
                  </a:lnTo>
                  <a:lnTo>
                    <a:pt x="202" y="192"/>
                  </a:lnTo>
                  <a:lnTo>
                    <a:pt x="236" y="196"/>
                  </a:lnTo>
                  <a:lnTo>
                    <a:pt x="271" y="199"/>
                  </a:lnTo>
                  <a:lnTo>
                    <a:pt x="308" y="201"/>
                  </a:lnTo>
                  <a:lnTo>
                    <a:pt x="347" y="203"/>
                  </a:lnTo>
                  <a:lnTo>
                    <a:pt x="386" y="203"/>
                  </a:lnTo>
                  <a:lnTo>
                    <a:pt x="425" y="203"/>
                  </a:lnTo>
                  <a:lnTo>
                    <a:pt x="463" y="201"/>
                  </a:lnTo>
                  <a:lnTo>
                    <a:pt x="500" y="199"/>
                  </a:lnTo>
                  <a:lnTo>
                    <a:pt x="536" y="196"/>
                  </a:lnTo>
                  <a:lnTo>
                    <a:pt x="570" y="192"/>
                  </a:lnTo>
                  <a:lnTo>
                    <a:pt x="601" y="186"/>
                  </a:lnTo>
                  <a:lnTo>
                    <a:pt x="631" y="181"/>
                  </a:lnTo>
                  <a:lnTo>
                    <a:pt x="658" y="175"/>
                  </a:lnTo>
                  <a:lnTo>
                    <a:pt x="683" y="167"/>
                  </a:lnTo>
                  <a:lnTo>
                    <a:pt x="705" y="160"/>
                  </a:lnTo>
                  <a:lnTo>
                    <a:pt x="723" y="151"/>
                  </a:lnTo>
                  <a:lnTo>
                    <a:pt x="740" y="143"/>
                  </a:lnTo>
                  <a:lnTo>
                    <a:pt x="753" y="134"/>
                  </a:lnTo>
                  <a:lnTo>
                    <a:pt x="762" y="124"/>
                  </a:lnTo>
                  <a:lnTo>
                    <a:pt x="768" y="115"/>
                  </a:lnTo>
                  <a:lnTo>
                    <a:pt x="770" y="104"/>
                  </a:lnTo>
                  <a:lnTo>
                    <a:pt x="769" y="95"/>
                  </a:lnTo>
                  <a:lnTo>
                    <a:pt x="764" y="86"/>
                  </a:lnTo>
                  <a:lnTo>
                    <a:pt x="756" y="77"/>
                  </a:lnTo>
                  <a:lnTo>
                    <a:pt x="745" y="68"/>
                  </a:lnTo>
                  <a:lnTo>
                    <a:pt x="732" y="60"/>
                  </a:lnTo>
                  <a:lnTo>
                    <a:pt x="717" y="51"/>
                  </a:lnTo>
                  <a:lnTo>
                    <a:pt x="699" y="43"/>
                  </a:lnTo>
                  <a:lnTo>
                    <a:pt x="678" y="37"/>
                  </a:lnTo>
                  <a:lnTo>
                    <a:pt x="656" y="29"/>
                  </a:lnTo>
                  <a:lnTo>
                    <a:pt x="631" y="22"/>
                  </a:lnTo>
                  <a:lnTo>
                    <a:pt x="603" y="17"/>
                  </a:lnTo>
                  <a:lnTo>
                    <a:pt x="576" y="12"/>
                  </a:lnTo>
                  <a:lnTo>
                    <a:pt x="546" y="8"/>
                  </a:lnTo>
                  <a:lnTo>
                    <a:pt x="514" y="4"/>
                  </a:lnTo>
                  <a:lnTo>
                    <a:pt x="481" y="1"/>
                  </a:lnTo>
                  <a:lnTo>
                    <a:pt x="4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a:extLst>
                <a:ext uri="{FF2B5EF4-FFF2-40B4-BE49-F238E27FC236}">
                  <a16:creationId xmlns:a16="http://schemas.microsoft.com/office/drawing/2014/main" id="{C09ED140-88C0-1512-9246-4FED50824CDA}"/>
                </a:ext>
              </a:extLst>
            </p:cNvPr>
            <p:cNvSpPr>
              <a:spLocks/>
            </p:cNvSpPr>
            <p:nvPr/>
          </p:nvSpPr>
          <p:spPr bwMode="auto">
            <a:xfrm>
              <a:off x="2372" y="1599"/>
              <a:ext cx="765" cy="173"/>
            </a:xfrm>
            <a:custGeom>
              <a:avLst/>
              <a:gdLst>
                <a:gd name="T0" fmla="*/ 719 w 765"/>
                <a:gd name="T1" fmla="*/ 22 h 173"/>
                <a:gd name="T2" fmla="*/ 723 w 765"/>
                <a:gd name="T3" fmla="*/ 30 h 173"/>
                <a:gd name="T4" fmla="*/ 725 w 765"/>
                <a:gd name="T5" fmla="*/ 38 h 173"/>
                <a:gd name="T6" fmla="*/ 718 w 765"/>
                <a:gd name="T7" fmla="*/ 60 h 173"/>
                <a:gd name="T8" fmla="*/ 697 w 765"/>
                <a:gd name="T9" fmla="*/ 81 h 173"/>
                <a:gd name="T10" fmla="*/ 665 w 765"/>
                <a:gd name="T11" fmla="*/ 99 h 173"/>
                <a:gd name="T12" fmla="*/ 622 w 765"/>
                <a:gd name="T13" fmla="*/ 116 h 173"/>
                <a:gd name="T14" fmla="*/ 570 w 765"/>
                <a:gd name="T15" fmla="*/ 129 h 173"/>
                <a:gd name="T16" fmla="*/ 510 w 765"/>
                <a:gd name="T17" fmla="*/ 138 h 173"/>
                <a:gd name="T18" fmla="*/ 444 w 765"/>
                <a:gd name="T19" fmla="*/ 144 h 173"/>
                <a:gd name="T20" fmla="*/ 374 w 765"/>
                <a:gd name="T21" fmla="*/ 147 h 173"/>
                <a:gd name="T22" fmla="*/ 304 w 765"/>
                <a:gd name="T23" fmla="*/ 144 h 173"/>
                <a:gd name="T24" fmla="*/ 237 w 765"/>
                <a:gd name="T25" fmla="*/ 138 h 173"/>
                <a:gd name="T26" fmla="*/ 177 w 765"/>
                <a:gd name="T27" fmla="*/ 129 h 173"/>
                <a:gd name="T28" fmla="*/ 125 w 765"/>
                <a:gd name="T29" fmla="*/ 116 h 173"/>
                <a:gd name="T30" fmla="*/ 82 w 765"/>
                <a:gd name="T31" fmla="*/ 99 h 173"/>
                <a:gd name="T32" fmla="*/ 50 w 765"/>
                <a:gd name="T33" fmla="*/ 81 h 173"/>
                <a:gd name="T34" fmla="*/ 29 w 765"/>
                <a:gd name="T35" fmla="*/ 60 h 173"/>
                <a:gd name="T36" fmla="*/ 22 w 765"/>
                <a:gd name="T37" fmla="*/ 38 h 173"/>
                <a:gd name="T38" fmla="*/ 25 w 765"/>
                <a:gd name="T39" fmla="*/ 24 h 173"/>
                <a:gd name="T40" fmla="*/ 33 w 765"/>
                <a:gd name="T41" fmla="*/ 11 h 173"/>
                <a:gd name="T42" fmla="*/ 18 w 765"/>
                <a:gd name="T43" fmla="*/ 18 h 173"/>
                <a:gd name="T44" fmla="*/ 3 w 765"/>
                <a:gd name="T45" fmla="*/ 41 h 173"/>
                <a:gd name="T46" fmla="*/ 3 w 765"/>
                <a:gd name="T47" fmla="*/ 66 h 173"/>
                <a:gd name="T48" fmla="*/ 17 w 765"/>
                <a:gd name="T49" fmla="*/ 90 h 173"/>
                <a:gd name="T50" fmla="*/ 46 w 765"/>
                <a:gd name="T51" fmla="*/ 112 h 173"/>
                <a:gd name="T52" fmla="*/ 87 w 765"/>
                <a:gd name="T53" fmla="*/ 130 h 173"/>
                <a:gd name="T54" fmla="*/ 140 w 765"/>
                <a:gd name="T55" fmla="*/ 146 h 173"/>
                <a:gd name="T56" fmla="*/ 201 w 765"/>
                <a:gd name="T57" fmla="*/ 159 h 173"/>
                <a:gd name="T58" fmla="*/ 269 w 765"/>
                <a:gd name="T59" fmla="*/ 168 h 173"/>
                <a:gd name="T60" fmla="*/ 344 w 765"/>
                <a:gd name="T61" fmla="*/ 173 h 173"/>
                <a:gd name="T62" fmla="*/ 422 w 765"/>
                <a:gd name="T63" fmla="*/ 173 h 173"/>
                <a:gd name="T64" fmla="*/ 497 w 765"/>
                <a:gd name="T65" fmla="*/ 168 h 173"/>
                <a:gd name="T66" fmla="*/ 564 w 765"/>
                <a:gd name="T67" fmla="*/ 159 h 173"/>
                <a:gd name="T68" fmla="*/ 626 w 765"/>
                <a:gd name="T69" fmla="*/ 146 h 173"/>
                <a:gd name="T70" fmla="*/ 678 w 765"/>
                <a:gd name="T71" fmla="*/ 130 h 173"/>
                <a:gd name="T72" fmla="*/ 718 w 765"/>
                <a:gd name="T73" fmla="*/ 112 h 173"/>
                <a:gd name="T74" fmla="*/ 748 w 765"/>
                <a:gd name="T75" fmla="*/ 90 h 173"/>
                <a:gd name="T76" fmla="*/ 762 w 765"/>
                <a:gd name="T77" fmla="*/ 66 h 173"/>
                <a:gd name="T78" fmla="*/ 764 w 765"/>
                <a:gd name="T79" fmla="*/ 47 h 173"/>
                <a:gd name="T80" fmla="*/ 758 w 765"/>
                <a:gd name="T81" fmla="*/ 34 h 173"/>
                <a:gd name="T82" fmla="*/ 748 w 765"/>
                <a:gd name="T83" fmla="*/ 19 h 173"/>
                <a:gd name="T84" fmla="*/ 731 w 765"/>
                <a:gd name="T85" fmla="*/ 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5"/>
                <a:gd name="T130" fmla="*/ 0 h 173"/>
                <a:gd name="T131" fmla="*/ 765 w 765"/>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5" h="173">
                  <a:moveTo>
                    <a:pt x="722" y="0"/>
                  </a:moveTo>
                  <a:lnTo>
                    <a:pt x="719" y="22"/>
                  </a:lnTo>
                  <a:lnTo>
                    <a:pt x="721" y="26"/>
                  </a:lnTo>
                  <a:lnTo>
                    <a:pt x="723" y="30"/>
                  </a:lnTo>
                  <a:lnTo>
                    <a:pt x="725" y="34"/>
                  </a:lnTo>
                  <a:lnTo>
                    <a:pt x="725" y="38"/>
                  </a:lnTo>
                  <a:lnTo>
                    <a:pt x="723" y="49"/>
                  </a:lnTo>
                  <a:lnTo>
                    <a:pt x="718" y="60"/>
                  </a:lnTo>
                  <a:lnTo>
                    <a:pt x="709" y="70"/>
                  </a:lnTo>
                  <a:lnTo>
                    <a:pt x="697" y="81"/>
                  </a:lnTo>
                  <a:lnTo>
                    <a:pt x="682" y="90"/>
                  </a:lnTo>
                  <a:lnTo>
                    <a:pt x="665" y="99"/>
                  </a:lnTo>
                  <a:lnTo>
                    <a:pt x="644" y="108"/>
                  </a:lnTo>
                  <a:lnTo>
                    <a:pt x="622" y="116"/>
                  </a:lnTo>
                  <a:lnTo>
                    <a:pt x="597" y="122"/>
                  </a:lnTo>
                  <a:lnTo>
                    <a:pt x="570" y="129"/>
                  </a:lnTo>
                  <a:lnTo>
                    <a:pt x="541" y="134"/>
                  </a:lnTo>
                  <a:lnTo>
                    <a:pt x="510" y="138"/>
                  </a:lnTo>
                  <a:lnTo>
                    <a:pt x="478" y="142"/>
                  </a:lnTo>
                  <a:lnTo>
                    <a:pt x="444" y="144"/>
                  </a:lnTo>
                  <a:lnTo>
                    <a:pt x="409" y="147"/>
                  </a:lnTo>
                  <a:lnTo>
                    <a:pt x="374" y="147"/>
                  </a:lnTo>
                  <a:lnTo>
                    <a:pt x="338" y="147"/>
                  </a:lnTo>
                  <a:lnTo>
                    <a:pt x="304" y="144"/>
                  </a:lnTo>
                  <a:lnTo>
                    <a:pt x="270" y="142"/>
                  </a:lnTo>
                  <a:lnTo>
                    <a:pt x="237" y="138"/>
                  </a:lnTo>
                  <a:lnTo>
                    <a:pt x="206" y="134"/>
                  </a:lnTo>
                  <a:lnTo>
                    <a:pt x="177" y="129"/>
                  </a:lnTo>
                  <a:lnTo>
                    <a:pt x="150" y="122"/>
                  </a:lnTo>
                  <a:lnTo>
                    <a:pt x="125" y="116"/>
                  </a:lnTo>
                  <a:lnTo>
                    <a:pt x="103" y="108"/>
                  </a:lnTo>
                  <a:lnTo>
                    <a:pt x="82" y="99"/>
                  </a:lnTo>
                  <a:lnTo>
                    <a:pt x="65" y="90"/>
                  </a:lnTo>
                  <a:lnTo>
                    <a:pt x="50" y="81"/>
                  </a:lnTo>
                  <a:lnTo>
                    <a:pt x="38" y="70"/>
                  </a:lnTo>
                  <a:lnTo>
                    <a:pt x="29" y="60"/>
                  </a:lnTo>
                  <a:lnTo>
                    <a:pt x="24" y="49"/>
                  </a:lnTo>
                  <a:lnTo>
                    <a:pt x="22" y="38"/>
                  </a:lnTo>
                  <a:lnTo>
                    <a:pt x="24" y="31"/>
                  </a:lnTo>
                  <a:lnTo>
                    <a:pt x="25" y="24"/>
                  </a:lnTo>
                  <a:lnTo>
                    <a:pt x="29" y="18"/>
                  </a:lnTo>
                  <a:lnTo>
                    <a:pt x="33" y="11"/>
                  </a:lnTo>
                  <a:lnTo>
                    <a:pt x="33" y="6"/>
                  </a:lnTo>
                  <a:lnTo>
                    <a:pt x="18" y="18"/>
                  </a:lnTo>
                  <a:lnTo>
                    <a:pt x="9" y="30"/>
                  </a:lnTo>
                  <a:lnTo>
                    <a:pt x="3" y="41"/>
                  </a:lnTo>
                  <a:lnTo>
                    <a:pt x="0" y="54"/>
                  </a:lnTo>
                  <a:lnTo>
                    <a:pt x="3" y="66"/>
                  </a:lnTo>
                  <a:lnTo>
                    <a:pt x="8" y="79"/>
                  </a:lnTo>
                  <a:lnTo>
                    <a:pt x="17" y="90"/>
                  </a:lnTo>
                  <a:lnTo>
                    <a:pt x="30" y="101"/>
                  </a:lnTo>
                  <a:lnTo>
                    <a:pt x="46" y="112"/>
                  </a:lnTo>
                  <a:lnTo>
                    <a:pt x="65" y="121"/>
                  </a:lnTo>
                  <a:lnTo>
                    <a:pt x="87" y="130"/>
                  </a:lnTo>
                  <a:lnTo>
                    <a:pt x="112" y="139"/>
                  </a:lnTo>
                  <a:lnTo>
                    <a:pt x="140" y="146"/>
                  </a:lnTo>
                  <a:lnTo>
                    <a:pt x="168" y="154"/>
                  </a:lnTo>
                  <a:lnTo>
                    <a:pt x="201" y="159"/>
                  </a:lnTo>
                  <a:lnTo>
                    <a:pt x="233" y="164"/>
                  </a:lnTo>
                  <a:lnTo>
                    <a:pt x="269" y="168"/>
                  </a:lnTo>
                  <a:lnTo>
                    <a:pt x="306" y="171"/>
                  </a:lnTo>
                  <a:lnTo>
                    <a:pt x="344" y="173"/>
                  </a:lnTo>
                  <a:lnTo>
                    <a:pt x="383" y="173"/>
                  </a:lnTo>
                  <a:lnTo>
                    <a:pt x="422" y="173"/>
                  </a:lnTo>
                  <a:lnTo>
                    <a:pt x="460" y="171"/>
                  </a:lnTo>
                  <a:lnTo>
                    <a:pt x="497" y="168"/>
                  </a:lnTo>
                  <a:lnTo>
                    <a:pt x="532" y="164"/>
                  </a:lnTo>
                  <a:lnTo>
                    <a:pt x="564" y="159"/>
                  </a:lnTo>
                  <a:lnTo>
                    <a:pt x="596" y="154"/>
                  </a:lnTo>
                  <a:lnTo>
                    <a:pt x="626" y="146"/>
                  </a:lnTo>
                  <a:lnTo>
                    <a:pt x="653" y="139"/>
                  </a:lnTo>
                  <a:lnTo>
                    <a:pt x="678" y="130"/>
                  </a:lnTo>
                  <a:lnTo>
                    <a:pt x="700" y="121"/>
                  </a:lnTo>
                  <a:lnTo>
                    <a:pt x="718" y="112"/>
                  </a:lnTo>
                  <a:lnTo>
                    <a:pt x="735" y="101"/>
                  </a:lnTo>
                  <a:lnTo>
                    <a:pt x="748" y="90"/>
                  </a:lnTo>
                  <a:lnTo>
                    <a:pt x="757" y="79"/>
                  </a:lnTo>
                  <a:lnTo>
                    <a:pt x="762" y="66"/>
                  </a:lnTo>
                  <a:lnTo>
                    <a:pt x="765" y="54"/>
                  </a:lnTo>
                  <a:lnTo>
                    <a:pt x="764" y="47"/>
                  </a:lnTo>
                  <a:lnTo>
                    <a:pt x="762" y="40"/>
                  </a:lnTo>
                  <a:lnTo>
                    <a:pt x="758" y="34"/>
                  </a:lnTo>
                  <a:lnTo>
                    <a:pt x="753" y="26"/>
                  </a:lnTo>
                  <a:lnTo>
                    <a:pt x="748" y="19"/>
                  </a:lnTo>
                  <a:lnTo>
                    <a:pt x="740" y="13"/>
                  </a:lnTo>
                  <a:lnTo>
                    <a:pt x="731" y="6"/>
                  </a:lnTo>
                  <a:lnTo>
                    <a:pt x="7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a:extLst>
                <a:ext uri="{FF2B5EF4-FFF2-40B4-BE49-F238E27FC236}">
                  <a16:creationId xmlns:a16="http://schemas.microsoft.com/office/drawing/2014/main" id="{D0F624FD-E789-75E2-FA19-1223EE693574}"/>
                </a:ext>
              </a:extLst>
            </p:cNvPr>
            <p:cNvSpPr>
              <a:spLocks/>
            </p:cNvSpPr>
            <p:nvPr/>
          </p:nvSpPr>
          <p:spPr bwMode="auto">
            <a:xfrm>
              <a:off x="2393" y="1442"/>
              <a:ext cx="20" cy="183"/>
            </a:xfrm>
            <a:custGeom>
              <a:avLst/>
              <a:gdLst>
                <a:gd name="T0" fmla="*/ 20 w 20"/>
                <a:gd name="T1" fmla="*/ 8 h 183"/>
                <a:gd name="T2" fmla="*/ 0 w 20"/>
                <a:gd name="T3" fmla="*/ 0 h 183"/>
                <a:gd name="T4" fmla="*/ 7 w 20"/>
                <a:gd name="T5" fmla="*/ 183 h 183"/>
                <a:gd name="T6" fmla="*/ 9 w 20"/>
                <a:gd name="T7" fmla="*/ 181 h 183"/>
                <a:gd name="T8" fmla="*/ 10 w 20"/>
                <a:gd name="T9" fmla="*/ 179 h 183"/>
                <a:gd name="T10" fmla="*/ 13 w 20"/>
                <a:gd name="T11" fmla="*/ 178 h 183"/>
                <a:gd name="T12" fmla="*/ 16 w 20"/>
                <a:gd name="T13" fmla="*/ 176 h 183"/>
                <a:gd name="T14" fmla="*/ 20 w 20"/>
                <a:gd name="T15" fmla="*/ 8 h 183"/>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83"/>
                <a:gd name="T26" fmla="*/ 20 w 20"/>
                <a:gd name="T27" fmla="*/ 183 h 1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83">
                  <a:moveTo>
                    <a:pt x="20" y="8"/>
                  </a:moveTo>
                  <a:lnTo>
                    <a:pt x="0" y="0"/>
                  </a:lnTo>
                  <a:lnTo>
                    <a:pt x="7" y="183"/>
                  </a:lnTo>
                  <a:lnTo>
                    <a:pt x="9" y="181"/>
                  </a:lnTo>
                  <a:lnTo>
                    <a:pt x="10" y="179"/>
                  </a:lnTo>
                  <a:lnTo>
                    <a:pt x="13" y="178"/>
                  </a:lnTo>
                  <a:lnTo>
                    <a:pt x="16" y="176"/>
                  </a:lnTo>
                  <a:lnTo>
                    <a:pt x="2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a:extLst>
                <a:ext uri="{FF2B5EF4-FFF2-40B4-BE49-F238E27FC236}">
                  <a16:creationId xmlns:a16="http://schemas.microsoft.com/office/drawing/2014/main" id="{813593BF-6A5E-2990-785A-56423C647925}"/>
                </a:ext>
              </a:extLst>
            </p:cNvPr>
            <p:cNvSpPr>
              <a:spLocks/>
            </p:cNvSpPr>
            <p:nvPr/>
          </p:nvSpPr>
          <p:spPr bwMode="auto">
            <a:xfrm>
              <a:off x="3091" y="1434"/>
              <a:ext cx="23" cy="203"/>
            </a:xfrm>
            <a:custGeom>
              <a:avLst/>
              <a:gdLst>
                <a:gd name="T0" fmla="*/ 23 w 23"/>
                <a:gd name="T1" fmla="*/ 0 h 203"/>
                <a:gd name="T2" fmla="*/ 3 w 23"/>
                <a:gd name="T3" fmla="*/ 7 h 203"/>
                <a:gd name="T4" fmla="*/ 0 w 23"/>
                <a:gd name="T5" fmla="*/ 196 h 203"/>
                <a:gd name="T6" fmla="*/ 3 w 23"/>
                <a:gd name="T7" fmla="*/ 197 h 203"/>
                <a:gd name="T8" fmla="*/ 6 w 23"/>
                <a:gd name="T9" fmla="*/ 199 h 203"/>
                <a:gd name="T10" fmla="*/ 7 w 23"/>
                <a:gd name="T11" fmla="*/ 201 h 203"/>
                <a:gd name="T12" fmla="*/ 9 w 23"/>
                <a:gd name="T13" fmla="*/ 203 h 203"/>
                <a:gd name="T14" fmla="*/ 23 w 23"/>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03"/>
                <a:gd name="T26" fmla="*/ 23 w 23"/>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03">
                  <a:moveTo>
                    <a:pt x="23" y="0"/>
                  </a:moveTo>
                  <a:lnTo>
                    <a:pt x="3" y="7"/>
                  </a:lnTo>
                  <a:lnTo>
                    <a:pt x="0" y="196"/>
                  </a:lnTo>
                  <a:lnTo>
                    <a:pt x="3" y="197"/>
                  </a:lnTo>
                  <a:lnTo>
                    <a:pt x="6" y="199"/>
                  </a:lnTo>
                  <a:lnTo>
                    <a:pt x="7" y="201"/>
                  </a:lnTo>
                  <a:lnTo>
                    <a:pt x="9" y="20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a:extLst>
                <a:ext uri="{FF2B5EF4-FFF2-40B4-BE49-F238E27FC236}">
                  <a16:creationId xmlns:a16="http://schemas.microsoft.com/office/drawing/2014/main" id="{4C8E7AA9-A6CC-4FD4-D249-139017E41C22}"/>
                </a:ext>
              </a:extLst>
            </p:cNvPr>
            <p:cNvSpPr>
              <a:spLocks/>
            </p:cNvSpPr>
            <p:nvPr/>
          </p:nvSpPr>
          <p:spPr bwMode="auto">
            <a:xfrm>
              <a:off x="2372" y="2120"/>
              <a:ext cx="765" cy="221"/>
            </a:xfrm>
            <a:custGeom>
              <a:avLst/>
              <a:gdLst>
                <a:gd name="T0" fmla="*/ 719 w 765"/>
                <a:gd name="T1" fmla="*/ 29 h 221"/>
                <a:gd name="T2" fmla="*/ 723 w 765"/>
                <a:gd name="T3" fmla="*/ 38 h 221"/>
                <a:gd name="T4" fmla="*/ 725 w 765"/>
                <a:gd name="T5" fmla="*/ 48 h 221"/>
                <a:gd name="T6" fmla="*/ 718 w 765"/>
                <a:gd name="T7" fmla="*/ 76 h 221"/>
                <a:gd name="T8" fmla="*/ 697 w 765"/>
                <a:gd name="T9" fmla="*/ 102 h 221"/>
                <a:gd name="T10" fmla="*/ 665 w 765"/>
                <a:gd name="T11" fmla="*/ 125 h 221"/>
                <a:gd name="T12" fmla="*/ 622 w 765"/>
                <a:gd name="T13" fmla="*/ 146 h 221"/>
                <a:gd name="T14" fmla="*/ 570 w 765"/>
                <a:gd name="T15" fmla="*/ 163 h 221"/>
                <a:gd name="T16" fmla="*/ 510 w 765"/>
                <a:gd name="T17" fmla="*/ 176 h 221"/>
                <a:gd name="T18" fmla="*/ 444 w 765"/>
                <a:gd name="T19" fmla="*/ 184 h 221"/>
                <a:gd name="T20" fmla="*/ 374 w 765"/>
                <a:gd name="T21" fmla="*/ 187 h 221"/>
                <a:gd name="T22" fmla="*/ 304 w 765"/>
                <a:gd name="T23" fmla="*/ 184 h 221"/>
                <a:gd name="T24" fmla="*/ 237 w 765"/>
                <a:gd name="T25" fmla="*/ 176 h 221"/>
                <a:gd name="T26" fmla="*/ 177 w 765"/>
                <a:gd name="T27" fmla="*/ 163 h 221"/>
                <a:gd name="T28" fmla="*/ 125 w 765"/>
                <a:gd name="T29" fmla="*/ 146 h 221"/>
                <a:gd name="T30" fmla="*/ 82 w 765"/>
                <a:gd name="T31" fmla="*/ 125 h 221"/>
                <a:gd name="T32" fmla="*/ 50 w 765"/>
                <a:gd name="T33" fmla="*/ 102 h 221"/>
                <a:gd name="T34" fmla="*/ 29 w 765"/>
                <a:gd name="T35" fmla="*/ 76 h 221"/>
                <a:gd name="T36" fmla="*/ 22 w 765"/>
                <a:gd name="T37" fmla="*/ 48 h 221"/>
                <a:gd name="T38" fmla="*/ 25 w 765"/>
                <a:gd name="T39" fmla="*/ 31 h 221"/>
                <a:gd name="T40" fmla="*/ 33 w 765"/>
                <a:gd name="T41" fmla="*/ 16 h 221"/>
                <a:gd name="T42" fmla="*/ 18 w 765"/>
                <a:gd name="T43" fmla="*/ 24 h 221"/>
                <a:gd name="T44" fmla="*/ 3 w 765"/>
                <a:gd name="T45" fmla="*/ 54 h 221"/>
                <a:gd name="T46" fmla="*/ 3 w 765"/>
                <a:gd name="T47" fmla="*/ 85 h 221"/>
                <a:gd name="T48" fmla="*/ 17 w 765"/>
                <a:gd name="T49" fmla="*/ 114 h 221"/>
                <a:gd name="T50" fmla="*/ 46 w 765"/>
                <a:gd name="T51" fmla="*/ 141 h 221"/>
                <a:gd name="T52" fmla="*/ 87 w 765"/>
                <a:gd name="T53" fmla="*/ 166 h 221"/>
                <a:gd name="T54" fmla="*/ 140 w 765"/>
                <a:gd name="T55" fmla="*/ 185 h 221"/>
                <a:gd name="T56" fmla="*/ 201 w 765"/>
                <a:gd name="T57" fmla="*/ 202 h 221"/>
                <a:gd name="T58" fmla="*/ 269 w 765"/>
                <a:gd name="T59" fmla="*/ 214 h 221"/>
                <a:gd name="T60" fmla="*/ 344 w 765"/>
                <a:gd name="T61" fmla="*/ 219 h 221"/>
                <a:gd name="T62" fmla="*/ 422 w 765"/>
                <a:gd name="T63" fmla="*/ 219 h 221"/>
                <a:gd name="T64" fmla="*/ 497 w 765"/>
                <a:gd name="T65" fmla="*/ 214 h 221"/>
                <a:gd name="T66" fmla="*/ 564 w 765"/>
                <a:gd name="T67" fmla="*/ 202 h 221"/>
                <a:gd name="T68" fmla="*/ 626 w 765"/>
                <a:gd name="T69" fmla="*/ 185 h 221"/>
                <a:gd name="T70" fmla="*/ 678 w 765"/>
                <a:gd name="T71" fmla="*/ 166 h 221"/>
                <a:gd name="T72" fmla="*/ 718 w 765"/>
                <a:gd name="T73" fmla="*/ 141 h 221"/>
                <a:gd name="T74" fmla="*/ 748 w 765"/>
                <a:gd name="T75" fmla="*/ 114 h 221"/>
                <a:gd name="T76" fmla="*/ 762 w 765"/>
                <a:gd name="T77" fmla="*/ 85 h 221"/>
                <a:gd name="T78" fmla="*/ 764 w 765"/>
                <a:gd name="T79" fmla="*/ 60 h 221"/>
                <a:gd name="T80" fmla="*/ 758 w 765"/>
                <a:gd name="T81" fmla="*/ 42 h 221"/>
                <a:gd name="T82" fmla="*/ 748 w 765"/>
                <a:gd name="T83" fmla="*/ 25 h 221"/>
                <a:gd name="T84" fmla="*/ 731 w 765"/>
                <a:gd name="T85" fmla="*/ 8 h 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5"/>
                <a:gd name="T130" fmla="*/ 0 h 221"/>
                <a:gd name="T131" fmla="*/ 765 w 765"/>
                <a:gd name="T132" fmla="*/ 221 h 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5" h="221">
                  <a:moveTo>
                    <a:pt x="722" y="0"/>
                  </a:moveTo>
                  <a:lnTo>
                    <a:pt x="719" y="29"/>
                  </a:lnTo>
                  <a:lnTo>
                    <a:pt x="721" y="34"/>
                  </a:lnTo>
                  <a:lnTo>
                    <a:pt x="723" y="38"/>
                  </a:lnTo>
                  <a:lnTo>
                    <a:pt x="725" y="43"/>
                  </a:lnTo>
                  <a:lnTo>
                    <a:pt x="725" y="48"/>
                  </a:lnTo>
                  <a:lnTo>
                    <a:pt x="723" y="63"/>
                  </a:lnTo>
                  <a:lnTo>
                    <a:pt x="718" y="76"/>
                  </a:lnTo>
                  <a:lnTo>
                    <a:pt x="709" y="90"/>
                  </a:lnTo>
                  <a:lnTo>
                    <a:pt x="697" y="102"/>
                  </a:lnTo>
                  <a:lnTo>
                    <a:pt x="682" y="115"/>
                  </a:lnTo>
                  <a:lnTo>
                    <a:pt x="665" y="125"/>
                  </a:lnTo>
                  <a:lnTo>
                    <a:pt x="644" y="137"/>
                  </a:lnTo>
                  <a:lnTo>
                    <a:pt x="622" y="146"/>
                  </a:lnTo>
                  <a:lnTo>
                    <a:pt x="597" y="155"/>
                  </a:lnTo>
                  <a:lnTo>
                    <a:pt x="570" y="163"/>
                  </a:lnTo>
                  <a:lnTo>
                    <a:pt x="541" y="170"/>
                  </a:lnTo>
                  <a:lnTo>
                    <a:pt x="510" y="176"/>
                  </a:lnTo>
                  <a:lnTo>
                    <a:pt x="478" y="180"/>
                  </a:lnTo>
                  <a:lnTo>
                    <a:pt x="444" y="184"/>
                  </a:lnTo>
                  <a:lnTo>
                    <a:pt x="409" y="185"/>
                  </a:lnTo>
                  <a:lnTo>
                    <a:pt x="374" y="187"/>
                  </a:lnTo>
                  <a:lnTo>
                    <a:pt x="338" y="185"/>
                  </a:lnTo>
                  <a:lnTo>
                    <a:pt x="304" y="184"/>
                  </a:lnTo>
                  <a:lnTo>
                    <a:pt x="270" y="180"/>
                  </a:lnTo>
                  <a:lnTo>
                    <a:pt x="237" y="176"/>
                  </a:lnTo>
                  <a:lnTo>
                    <a:pt x="206" y="170"/>
                  </a:lnTo>
                  <a:lnTo>
                    <a:pt x="177" y="163"/>
                  </a:lnTo>
                  <a:lnTo>
                    <a:pt x="150" y="155"/>
                  </a:lnTo>
                  <a:lnTo>
                    <a:pt x="125" y="146"/>
                  </a:lnTo>
                  <a:lnTo>
                    <a:pt x="103" y="137"/>
                  </a:lnTo>
                  <a:lnTo>
                    <a:pt x="82" y="125"/>
                  </a:lnTo>
                  <a:lnTo>
                    <a:pt x="65" y="115"/>
                  </a:lnTo>
                  <a:lnTo>
                    <a:pt x="50" y="102"/>
                  </a:lnTo>
                  <a:lnTo>
                    <a:pt x="38" y="90"/>
                  </a:lnTo>
                  <a:lnTo>
                    <a:pt x="29" y="76"/>
                  </a:lnTo>
                  <a:lnTo>
                    <a:pt x="24" y="63"/>
                  </a:lnTo>
                  <a:lnTo>
                    <a:pt x="22" y="48"/>
                  </a:lnTo>
                  <a:lnTo>
                    <a:pt x="24" y="39"/>
                  </a:lnTo>
                  <a:lnTo>
                    <a:pt x="25" y="31"/>
                  </a:lnTo>
                  <a:lnTo>
                    <a:pt x="29" y="24"/>
                  </a:lnTo>
                  <a:lnTo>
                    <a:pt x="33" y="16"/>
                  </a:lnTo>
                  <a:lnTo>
                    <a:pt x="33" y="9"/>
                  </a:lnTo>
                  <a:lnTo>
                    <a:pt x="18" y="24"/>
                  </a:lnTo>
                  <a:lnTo>
                    <a:pt x="9" y="38"/>
                  </a:lnTo>
                  <a:lnTo>
                    <a:pt x="3" y="54"/>
                  </a:lnTo>
                  <a:lnTo>
                    <a:pt x="0" y="69"/>
                  </a:lnTo>
                  <a:lnTo>
                    <a:pt x="3" y="85"/>
                  </a:lnTo>
                  <a:lnTo>
                    <a:pt x="8" y="99"/>
                  </a:lnTo>
                  <a:lnTo>
                    <a:pt x="17" y="114"/>
                  </a:lnTo>
                  <a:lnTo>
                    <a:pt x="30" y="128"/>
                  </a:lnTo>
                  <a:lnTo>
                    <a:pt x="46" y="141"/>
                  </a:lnTo>
                  <a:lnTo>
                    <a:pt x="65" y="154"/>
                  </a:lnTo>
                  <a:lnTo>
                    <a:pt x="87" y="166"/>
                  </a:lnTo>
                  <a:lnTo>
                    <a:pt x="112" y="176"/>
                  </a:lnTo>
                  <a:lnTo>
                    <a:pt x="140" y="185"/>
                  </a:lnTo>
                  <a:lnTo>
                    <a:pt x="168" y="194"/>
                  </a:lnTo>
                  <a:lnTo>
                    <a:pt x="201" y="202"/>
                  </a:lnTo>
                  <a:lnTo>
                    <a:pt x="233" y="209"/>
                  </a:lnTo>
                  <a:lnTo>
                    <a:pt x="269" y="214"/>
                  </a:lnTo>
                  <a:lnTo>
                    <a:pt x="306" y="218"/>
                  </a:lnTo>
                  <a:lnTo>
                    <a:pt x="344" y="219"/>
                  </a:lnTo>
                  <a:lnTo>
                    <a:pt x="383" y="221"/>
                  </a:lnTo>
                  <a:lnTo>
                    <a:pt x="422" y="219"/>
                  </a:lnTo>
                  <a:lnTo>
                    <a:pt x="460" y="218"/>
                  </a:lnTo>
                  <a:lnTo>
                    <a:pt x="497" y="214"/>
                  </a:lnTo>
                  <a:lnTo>
                    <a:pt x="532" y="209"/>
                  </a:lnTo>
                  <a:lnTo>
                    <a:pt x="564" y="202"/>
                  </a:lnTo>
                  <a:lnTo>
                    <a:pt x="596" y="194"/>
                  </a:lnTo>
                  <a:lnTo>
                    <a:pt x="626" y="185"/>
                  </a:lnTo>
                  <a:lnTo>
                    <a:pt x="653" y="176"/>
                  </a:lnTo>
                  <a:lnTo>
                    <a:pt x="678" y="166"/>
                  </a:lnTo>
                  <a:lnTo>
                    <a:pt x="700" y="154"/>
                  </a:lnTo>
                  <a:lnTo>
                    <a:pt x="718" y="141"/>
                  </a:lnTo>
                  <a:lnTo>
                    <a:pt x="735" y="128"/>
                  </a:lnTo>
                  <a:lnTo>
                    <a:pt x="748" y="114"/>
                  </a:lnTo>
                  <a:lnTo>
                    <a:pt x="757" y="99"/>
                  </a:lnTo>
                  <a:lnTo>
                    <a:pt x="762" y="85"/>
                  </a:lnTo>
                  <a:lnTo>
                    <a:pt x="765" y="69"/>
                  </a:lnTo>
                  <a:lnTo>
                    <a:pt x="764" y="60"/>
                  </a:lnTo>
                  <a:lnTo>
                    <a:pt x="762" y="51"/>
                  </a:lnTo>
                  <a:lnTo>
                    <a:pt x="758" y="42"/>
                  </a:lnTo>
                  <a:lnTo>
                    <a:pt x="753" y="33"/>
                  </a:lnTo>
                  <a:lnTo>
                    <a:pt x="748" y="25"/>
                  </a:lnTo>
                  <a:lnTo>
                    <a:pt x="740" y="16"/>
                  </a:lnTo>
                  <a:lnTo>
                    <a:pt x="731" y="8"/>
                  </a:lnTo>
                  <a:lnTo>
                    <a:pt x="7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a:extLst>
                <a:ext uri="{FF2B5EF4-FFF2-40B4-BE49-F238E27FC236}">
                  <a16:creationId xmlns:a16="http://schemas.microsoft.com/office/drawing/2014/main" id="{918DF766-8E7D-5733-659D-80C387A3348F}"/>
                </a:ext>
              </a:extLst>
            </p:cNvPr>
            <p:cNvSpPr>
              <a:spLocks/>
            </p:cNvSpPr>
            <p:nvPr/>
          </p:nvSpPr>
          <p:spPr bwMode="auto">
            <a:xfrm>
              <a:off x="2396" y="1683"/>
              <a:ext cx="18" cy="463"/>
            </a:xfrm>
            <a:custGeom>
              <a:avLst/>
              <a:gdLst>
                <a:gd name="T0" fmla="*/ 18 w 18"/>
                <a:gd name="T1" fmla="*/ 15 h 463"/>
                <a:gd name="T2" fmla="*/ 0 w 18"/>
                <a:gd name="T3" fmla="*/ 0 h 463"/>
                <a:gd name="T4" fmla="*/ 2 w 18"/>
                <a:gd name="T5" fmla="*/ 463 h 463"/>
                <a:gd name="T6" fmla="*/ 5 w 18"/>
                <a:gd name="T7" fmla="*/ 461 h 463"/>
                <a:gd name="T8" fmla="*/ 6 w 18"/>
                <a:gd name="T9" fmla="*/ 457 h 463"/>
                <a:gd name="T10" fmla="*/ 9 w 18"/>
                <a:gd name="T11" fmla="*/ 454 h 463"/>
                <a:gd name="T12" fmla="*/ 11 w 18"/>
                <a:gd name="T13" fmla="*/ 452 h 463"/>
                <a:gd name="T14" fmla="*/ 18 w 18"/>
                <a:gd name="T15" fmla="*/ 15 h 463"/>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463"/>
                <a:gd name="T26" fmla="*/ 18 w 18"/>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463">
                  <a:moveTo>
                    <a:pt x="18" y="15"/>
                  </a:moveTo>
                  <a:lnTo>
                    <a:pt x="0" y="0"/>
                  </a:lnTo>
                  <a:lnTo>
                    <a:pt x="2" y="463"/>
                  </a:lnTo>
                  <a:lnTo>
                    <a:pt x="5" y="461"/>
                  </a:lnTo>
                  <a:lnTo>
                    <a:pt x="6" y="457"/>
                  </a:lnTo>
                  <a:lnTo>
                    <a:pt x="9" y="454"/>
                  </a:lnTo>
                  <a:lnTo>
                    <a:pt x="11" y="452"/>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5">
              <a:extLst>
                <a:ext uri="{FF2B5EF4-FFF2-40B4-BE49-F238E27FC236}">
                  <a16:creationId xmlns:a16="http://schemas.microsoft.com/office/drawing/2014/main" id="{F321D34D-0378-D224-0C6B-E423E1F980C6}"/>
                </a:ext>
              </a:extLst>
            </p:cNvPr>
            <p:cNvSpPr>
              <a:spLocks/>
            </p:cNvSpPr>
            <p:nvPr/>
          </p:nvSpPr>
          <p:spPr bwMode="auto">
            <a:xfrm>
              <a:off x="3084" y="1690"/>
              <a:ext cx="24" cy="463"/>
            </a:xfrm>
            <a:custGeom>
              <a:avLst/>
              <a:gdLst>
                <a:gd name="T0" fmla="*/ 24 w 24"/>
                <a:gd name="T1" fmla="*/ 0 h 463"/>
                <a:gd name="T2" fmla="*/ 6 w 24"/>
                <a:gd name="T3" fmla="*/ 13 h 463"/>
                <a:gd name="T4" fmla="*/ 1 w 24"/>
                <a:gd name="T5" fmla="*/ 399 h 463"/>
                <a:gd name="T6" fmla="*/ 0 w 24"/>
                <a:gd name="T7" fmla="*/ 454 h 463"/>
                <a:gd name="T8" fmla="*/ 2 w 24"/>
                <a:gd name="T9" fmla="*/ 456 h 463"/>
                <a:gd name="T10" fmla="*/ 5 w 24"/>
                <a:gd name="T11" fmla="*/ 458 h 463"/>
                <a:gd name="T12" fmla="*/ 7 w 24"/>
                <a:gd name="T13" fmla="*/ 460 h 463"/>
                <a:gd name="T14" fmla="*/ 10 w 24"/>
                <a:gd name="T15" fmla="*/ 463 h 463"/>
                <a:gd name="T16" fmla="*/ 24 w 24"/>
                <a:gd name="T17" fmla="*/ 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63"/>
                <a:gd name="T29" fmla="*/ 24 w 24"/>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63">
                  <a:moveTo>
                    <a:pt x="24" y="0"/>
                  </a:moveTo>
                  <a:lnTo>
                    <a:pt x="6" y="13"/>
                  </a:lnTo>
                  <a:lnTo>
                    <a:pt x="1" y="399"/>
                  </a:lnTo>
                  <a:lnTo>
                    <a:pt x="0" y="454"/>
                  </a:lnTo>
                  <a:lnTo>
                    <a:pt x="2" y="456"/>
                  </a:lnTo>
                  <a:lnTo>
                    <a:pt x="5" y="458"/>
                  </a:lnTo>
                  <a:lnTo>
                    <a:pt x="7" y="460"/>
                  </a:lnTo>
                  <a:lnTo>
                    <a:pt x="10" y="46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6">
              <a:extLst>
                <a:ext uri="{FF2B5EF4-FFF2-40B4-BE49-F238E27FC236}">
                  <a16:creationId xmlns:a16="http://schemas.microsoft.com/office/drawing/2014/main" id="{68ECC4D4-628F-0245-270E-2942C4EA6292}"/>
                </a:ext>
              </a:extLst>
            </p:cNvPr>
            <p:cNvSpPr>
              <a:spLocks/>
            </p:cNvSpPr>
            <p:nvPr/>
          </p:nvSpPr>
          <p:spPr bwMode="auto">
            <a:xfrm>
              <a:off x="2372" y="2393"/>
              <a:ext cx="765" cy="256"/>
            </a:xfrm>
            <a:custGeom>
              <a:avLst/>
              <a:gdLst>
                <a:gd name="T0" fmla="*/ 719 w 765"/>
                <a:gd name="T1" fmla="*/ 32 h 256"/>
                <a:gd name="T2" fmla="*/ 723 w 765"/>
                <a:gd name="T3" fmla="*/ 44 h 256"/>
                <a:gd name="T4" fmla="*/ 725 w 765"/>
                <a:gd name="T5" fmla="*/ 57 h 256"/>
                <a:gd name="T6" fmla="*/ 718 w 765"/>
                <a:gd name="T7" fmla="*/ 90 h 256"/>
                <a:gd name="T8" fmla="*/ 697 w 765"/>
                <a:gd name="T9" fmla="*/ 120 h 256"/>
                <a:gd name="T10" fmla="*/ 665 w 765"/>
                <a:gd name="T11" fmla="*/ 147 h 256"/>
                <a:gd name="T12" fmla="*/ 622 w 765"/>
                <a:gd name="T13" fmla="*/ 170 h 256"/>
                <a:gd name="T14" fmla="*/ 570 w 765"/>
                <a:gd name="T15" fmla="*/ 190 h 256"/>
                <a:gd name="T16" fmla="*/ 510 w 765"/>
                <a:gd name="T17" fmla="*/ 204 h 256"/>
                <a:gd name="T18" fmla="*/ 444 w 765"/>
                <a:gd name="T19" fmla="*/ 215 h 256"/>
                <a:gd name="T20" fmla="*/ 374 w 765"/>
                <a:gd name="T21" fmla="*/ 217 h 256"/>
                <a:gd name="T22" fmla="*/ 304 w 765"/>
                <a:gd name="T23" fmla="*/ 215 h 256"/>
                <a:gd name="T24" fmla="*/ 237 w 765"/>
                <a:gd name="T25" fmla="*/ 204 h 256"/>
                <a:gd name="T26" fmla="*/ 177 w 765"/>
                <a:gd name="T27" fmla="*/ 190 h 256"/>
                <a:gd name="T28" fmla="*/ 125 w 765"/>
                <a:gd name="T29" fmla="*/ 170 h 256"/>
                <a:gd name="T30" fmla="*/ 82 w 765"/>
                <a:gd name="T31" fmla="*/ 147 h 256"/>
                <a:gd name="T32" fmla="*/ 50 w 765"/>
                <a:gd name="T33" fmla="*/ 120 h 256"/>
                <a:gd name="T34" fmla="*/ 29 w 765"/>
                <a:gd name="T35" fmla="*/ 90 h 256"/>
                <a:gd name="T36" fmla="*/ 22 w 765"/>
                <a:gd name="T37" fmla="*/ 57 h 256"/>
                <a:gd name="T38" fmla="*/ 25 w 765"/>
                <a:gd name="T39" fmla="*/ 36 h 256"/>
                <a:gd name="T40" fmla="*/ 33 w 765"/>
                <a:gd name="T41" fmla="*/ 18 h 256"/>
                <a:gd name="T42" fmla="*/ 18 w 765"/>
                <a:gd name="T43" fmla="*/ 27 h 256"/>
                <a:gd name="T44" fmla="*/ 3 w 765"/>
                <a:gd name="T45" fmla="*/ 62 h 256"/>
                <a:gd name="T46" fmla="*/ 3 w 765"/>
                <a:gd name="T47" fmla="*/ 100 h 256"/>
                <a:gd name="T48" fmla="*/ 17 w 765"/>
                <a:gd name="T49" fmla="*/ 134 h 256"/>
                <a:gd name="T50" fmla="*/ 46 w 765"/>
                <a:gd name="T51" fmla="*/ 165 h 256"/>
                <a:gd name="T52" fmla="*/ 87 w 765"/>
                <a:gd name="T53" fmla="*/ 193 h 256"/>
                <a:gd name="T54" fmla="*/ 140 w 765"/>
                <a:gd name="T55" fmla="*/ 216 h 256"/>
                <a:gd name="T56" fmla="*/ 201 w 765"/>
                <a:gd name="T57" fmla="*/ 236 h 256"/>
                <a:gd name="T58" fmla="*/ 269 w 765"/>
                <a:gd name="T59" fmla="*/ 249 h 256"/>
                <a:gd name="T60" fmla="*/ 344 w 765"/>
                <a:gd name="T61" fmla="*/ 255 h 256"/>
                <a:gd name="T62" fmla="*/ 422 w 765"/>
                <a:gd name="T63" fmla="*/ 255 h 256"/>
                <a:gd name="T64" fmla="*/ 497 w 765"/>
                <a:gd name="T65" fmla="*/ 249 h 256"/>
                <a:gd name="T66" fmla="*/ 564 w 765"/>
                <a:gd name="T67" fmla="*/ 236 h 256"/>
                <a:gd name="T68" fmla="*/ 626 w 765"/>
                <a:gd name="T69" fmla="*/ 216 h 256"/>
                <a:gd name="T70" fmla="*/ 678 w 765"/>
                <a:gd name="T71" fmla="*/ 193 h 256"/>
                <a:gd name="T72" fmla="*/ 718 w 765"/>
                <a:gd name="T73" fmla="*/ 165 h 256"/>
                <a:gd name="T74" fmla="*/ 748 w 765"/>
                <a:gd name="T75" fmla="*/ 134 h 256"/>
                <a:gd name="T76" fmla="*/ 762 w 765"/>
                <a:gd name="T77" fmla="*/ 100 h 256"/>
                <a:gd name="T78" fmla="*/ 764 w 765"/>
                <a:gd name="T79" fmla="*/ 70 h 256"/>
                <a:gd name="T80" fmla="*/ 758 w 765"/>
                <a:gd name="T81" fmla="*/ 49 h 256"/>
                <a:gd name="T82" fmla="*/ 748 w 765"/>
                <a:gd name="T83" fmla="*/ 28 h 256"/>
                <a:gd name="T84" fmla="*/ 731 w 765"/>
                <a:gd name="T85" fmla="*/ 9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5"/>
                <a:gd name="T130" fmla="*/ 0 h 256"/>
                <a:gd name="T131" fmla="*/ 765 w 765"/>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5" h="256">
                  <a:moveTo>
                    <a:pt x="722" y="0"/>
                  </a:moveTo>
                  <a:lnTo>
                    <a:pt x="719" y="32"/>
                  </a:lnTo>
                  <a:lnTo>
                    <a:pt x="721" y="39"/>
                  </a:lnTo>
                  <a:lnTo>
                    <a:pt x="723" y="44"/>
                  </a:lnTo>
                  <a:lnTo>
                    <a:pt x="725" y="51"/>
                  </a:lnTo>
                  <a:lnTo>
                    <a:pt x="725" y="57"/>
                  </a:lnTo>
                  <a:lnTo>
                    <a:pt x="723" y="74"/>
                  </a:lnTo>
                  <a:lnTo>
                    <a:pt x="718" y="90"/>
                  </a:lnTo>
                  <a:lnTo>
                    <a:pt x="709" y="105"/>
                  </a:lnTo>
                  <a:lnTo>
                    <a:pt x="697" y="120"/>
                  </a:lnTo>
                  <a:lnTo>
                    <a:pt x="682" y="134"/>
                  </a:lnTo>
                  <a:lnTo>
                    <a:pt x="665" y="147"/>
                  </a:lnTo>
                  <a:lnTo>
                    <a:pt x="644" y="159"/>
                  </a:lnTo>
                  <a:lnTo>
                    <a:pt x="622" y="170"/>
                  </a:lnTo>
                  <a:lnTo>
                    <a:pt x="597" y="181"/>
                  </a:lnTo>
                  <a:lnTo>
                    <a:pt x="570" y="190"/>
                  </a:lnTo>
                  <a:lnTo>
                    <a:pt x="541" y="198"/>
                  </a:lnTo>
                  <a:lnTo>
                    <a:pt x="510" y="204"/>
                  </a:lnTo>
                  <a:lnTo>
                    <a:pt x="478" y="210"/>
                  </a:lnTo>
                  <a:lnTo>
                    <a:pt x="444" y="215"/>
                  </a:lnTo>
                  <a:lnTo>
                    <a:pt x="409" y="216"/>
                  </a:lnTo>
                  <a:lnTo>
                    <a:pt x="374" y="217"/>
                  </a:lnTo>
                  <a:lnTo>
                    <a:pt x="338" y="216"/>
                  </a:lnTo>
                  <a:lnTo>
                    <a:pt x="304" y="215"/>
                  </a:lnTo>
                  <a:lnTo>
                    <a:pt x="270" y="210"/>
                  </a:lnTo>
                  <a:lnTo>
                    <a:pt x="237" y="204"/>
                  </a:lnTo>
                  <a:lnTo>
                    <a:pt x="206" y="198"/>
                  </a:lnTo>
                  <a:lnTo>
                    <a:pt x="177" y="190"/>
                  </a:lnTo>
                  <a:lnTo>
                    <a:pt x="150" y="181"/>
                  </a:lnTo>
                  <a:lnTo>
                    <a:pt x="125" y="170"/>
                  </a:lnTo>
                  <a:lnTo>
                    <a:pt x="103" y="159"/>
                  </a:lnTo>
                  <a:lnTo>
                    <a:pt x="82" y="147"/>
                  </a:lnTo>
                  <a:lnTo>
                    <a:pt x="65" y="134"/>
                  </a:lnTo>
                  <a:lnTo>
                    <a:pt x="50" y="120"/>
                  </a:lnTo>
                  <a:lnTo>
                    <a:pt x="38" y="105"/>
                  </a:lnTo>
                  <a:lnTo>
                    <a:pt x="29" y="90"/>
                  </a:lnTo>
                  <a:lnTo>
                    <a:pt x="24" y="74"/>
                  </a:lnTo>
                  <a:lnTo>
                    <a:pt x="22" y="57"/>
                  </a:lnTo>
                  <a:lnTo>
                    <a:pt x="24" y="47"/>
                  </a:lnTo>
                  <a:lnTo>
                    <a:pt x="25" y="36"/>
                  </a:lnTo>
                  <a:lnTo>
                    <a:pt x="29" y="27"/>
                  </a:lnTo>
                  <a:lnTo>
                    <a:pt x="33" y="18"/>
                  </a:lnTo>
                  <a:lnTo>
                    <a:pt x="33" y="10"/>
                  </a:lnTo>
                  <a:lnTo>
                    <a:pt x="18" y="27"/>
                  </a:lnTo>
                  <a:lnTo>
                    <a:pt x="9" y="44"/>
                  </a:lnTo>
                  <a:lnTo>
                    <a:pt x="3" y="62"/>
                  </a:lnTo>
                  <a:lnTo>
                    <a:pt x="0" y="82"/>
                  </a:lnTo>
                  <a:lnTo>
                    <a:pt x="3" y="100"/>
                  </a:lnTo>
                  <a:lnTo>
                    <a:pt x="8" y="117"/>
                  </a:lnTo>
                  <a:lnTo>
                    <a:pt x="17" y="134"/>
                  </a:lnTo>
                  <a:lnTo>
                    <a:pt x="30" y="150"/>
                  </a:lnTo>
                  <a:lnTo>
                    <a:pt x="46" y="165"/>
                  </a:lnTo>
                  <a:lnTo>
                    <a:pt x="65" y="180"/>
                  </a:lnTo>
                  <a:lnTo>
                    <a:pt x="87" y="193"/>
                  </a:lnTo>
                  <a:lnTo>
                    <a:pt x="112" y="206"/>
                  </a:lnTo>
                  <a:lnTo>
                    <a:pt x="140" y="216"/>
                  </a:lnTo>
                  <a:lnTo>
                    <a:pt x="168" y="227"/>
                  </a:lnTo>
                  <a:lnTo>
                    <a:pt x="201" y="236"/>
                  </a:lnTo>
                  <a:lnTo>
                    <a:pt x="233" y="242"/>
                  </a:lnTo>
                  <a:lnTo>
                    <a:pt x="269" y="249"/>
                  </a:lnTo>
                  <a:lnTo>
                    <a:pt x="306" y="253"/>
                  </a:lnTo>
                  <a:lnTo>
                    <a:pt x="344" y="255"/>
                  </a:lnTo>
                  <a:lnTo>
                    <a:pt x="383" y="256"/>
                  </a:lnTo>
                  <a:lnTo>
                    <a:pt x="422" y="255"/>
                  </a:lnTo>
                  <a:lnTo>
                    <a:pt x="460" y="253"/>
                  </a:lnTo>
                  <a:lnTo>
                    <a:pt x="497" y="249"/>
                  </a:lnTo>
                  <a:lnTo>
                    <a:pt x="532" y="242"/>
                  </a:lnTo>
                  <a:lnTo>
                    <a:pt x="564" y="236"/>
                  </a:lnTo>
                  <a:lnTo>
                    <a:pt x="596" y="227"/>
                  </a:lnTo>
                  <a:lnTo>
                    <a:pt x="626" y="216"/>
                  </a:lnTo>
                  <a:lnTo>
                    <a:pt x="653" y="206"/>
                  </a:lnTo>
                  <a:lnTo>
                    <a:pt x="678" y="193"/>
                  </a:lnTo>
                  <a:lnTo>
                    <a:pt x="700" y="180"/>
                  </a:lnTo>
                  <a:lnTo>
                    <a:pt x="718" y="165"/>
                  </a:lnTo>
                  <a:lnTo>
                    <a:pt x="735" y="150"/>
                  </a:lnTo>
                  <a:lnTo>
                    <a:pt x="748" y="134"/>
                  </a:lnTo>
                  <a:lnTo>
                    <a:pt x="757" y="117"/>
                  </a:lnTo>
                  <a:lnTo>
                    <a:pt x="762" y="100"/>
                  </a:lnTo>
                  <a:lnTo>
                    <a:pt x="765" y="82"/>
                  </a:lnTo>
                  <a:lnTo>
                    <a:pt x="764" y="70"/>
                  </a:lnTo>
                  <a:lnTo>
                    <a:pt x="762" y="60"/>
                  </a:lnTo>
                  <a:lnTo>
                    <a:pt x="758" y="49"/>
                  </a:lnTo>
                  <a:lnTo>
                    <a:pt x="753" y="39"/>
                  </a:lnTo>
                  <a:lnTo>
                    <a:pt x="748" y="28"/>
                  </a:lnTo>
                  <a:lnTo>
                    <a:pt x="740" y="19"/>
                  </a:lnTo>
                  <a:lnTo>
                    <a:pt x="731" y="9"/>
                  </a:lnTo>
                  <a:lnTo>
                    <a:pt x="7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7">
              <a:extLst>
                <a:ext uri="{FF2B5EF4-FFF2-40B4-BE49-F238E27FC236}">
                  <a16:creationId xmlns:a16="http://schemas.microsoft.com/office/drawing/2014/main" id="{63D063CE-689A-8D2C-D083-47276BACFC23}"/>
                </a:ext>
              </a:extLst>
            </p:cNvPr>
            <p:cNvSpPr>
              <a:spLocks/>
            </p:cNvSpPr>
            <p:nvPr/>
          </p:nvSpPr>
          <p:spPr bwMode="auto">
            <a:xfrm>
              <a:off x="2396" y="2206"/>
              <a:ext cx="18" cy="208"/>
            </a:xfrm>
            <a:custGeom>
              <a:avLst/>
              <a:gdLst>
                <a:gd name="T0" fmla="*/ 18 w 18"/>
                <a:gd name="T1" fmla="*/ 11 h 208"/>
                <a:gd name="T2" fmla="*/ 0 w 18"/>
                <a:gd name="T3" fmla="*/ 0 h 208"/>
                <a:gd name="T4" fmla="*/ 9 w 18"/>
                <a:gd name="T5" fmla="*/ 208 h 208"/>
                <a:gd name="T6" fmla="*/ 11 w 18"/>
                <a:gd name="T7" fmla="*/ 205 h 208"/>
                <a:gd name="T8" fmla="*/ 14 w 18"/>
                <a:gd name="T9" fmla="*/ 204 h 208"/>
                <a:gd name="T10" fmla="*/ 15 w 18"/>
                <a:gd name="T11" fmla="*/ 201 h 208"/>
                <a:gd name="T12" fmla="*/ 18 w 18"/>
                <a:gd name="T13" fmla="*/ 198 h 208"/>
                <a:gd name="T14" fmla="*/ 18 w 18"/>
                <a:gd name="T15" fmla="*/ 11 h 20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08"/>
                <a:gd name="T26" fmla="*/ 18 w 18"/>
                <a:gd name="T27" fmla="*/ 208 h 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08">
                  <a:moveTo>
                    <a:pt x="18" y="11"/>
                  </a:moveTo>
                  <a:lnTo>
                    <a:pt x="0" y="0"/>
                  </a:lnTo>
                  <a:lnTo>
                    <a:pt x="9" y="208"/>
                  </a:lnTo>
                  <a:lnTo>
                    <a:pt x="11" y="205"/>
                  </a:lnTo>
                  <a:lnTo>
                    <a:pt x="14" y="204"/>
                  </a:lnTo>
                  <a:lnTo>
                    <a:pt x="15" y="201"/>
                  </a:lnTo>
                  <a:lnTo>
                    <a:pt x="18" y="198"/>
                  </a:lnTo>
                  <a:lnTo>
                    <a:pt x="1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8">
              <a:extLst>
                <a:ext uri="{FF2B5EF4-FFF2-40B4-BE49-F238E27FC236}">
                  <a16:creationId xmlns:a16="http://schemas.microsoft.com/office/drawing/2014/main" id="{BC4E8CF0-9C3E-EFFC-9F6A-CDD241B99B7A}"/>
                </a:ext>
              </a:extLst>
            </p:cNvPr>
            <p:cNvSpPr>
              <a:spLocks/>
            </p:cNvSpPr>
            <p:nvPr/>
          </p:nvSpPr>
          <p:spPr bwMode="auto">
            <a:xfrm>
              <a:off x="3081" y="2214"/>
              <a:ext cx="23" cy="207"/>
            </a:xfrm>
            <a:custGeom>
              <a:avLst/>
              <a:gdLst>
                <a:gd name="T0" fmla="*/ 23 w 23"/>
                <a:gd name="T1" fmla="*/ 0 h 207"/>
                <a:gd name="T2" fmla="*/ 4 w 23"/>
                <a:gd name="T3" fmla="*/ 10 h 207"/>
                <a:gd name="T4" fmla="*/ 0 w 23"/>
                <a:gd name="T5" fmla="*/ 200 h 207"/>
                <a:gd name="T6" fmla="*/ 3 w 23"/>
                <a:gd name="T7" fmla="*/ 201 h 207"/>
                <a:gd name="T8" fmla="*/ 5 w 23"/>
                <a:gd name="T9" fmla="*/ 203 h 207"/>
                <a:gd name="T10" fmla="*/ 8 w 23"/>
                <a:gd name="T11" fmla="*/ 205 h 207"/>
                <a:gd name="T12" fmla="*/ 10 w 23"/>
                <a:gd name="T13" fmla="*/ 207 h 207"/>
                <a:gd name="T14" fmla="*/ 23 w 23"/>
                <a:gd name="T15" fmla="*/ 0 h 207"/>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07"/>
                <a:gd name="T26" fmla="*/ 23 w 23"/>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07">
                  <a:moveTo>
                    <a:pt x="23" y="0"/>
                  </a:moveTo>
                  <a:lnTo>
                    <a:pt x="4" y="10"/>
                  </a:lnTo>
                  <a:lnTo>
                    <a:pt x="0" y="200"/>
                  </a:lnTo>
                  <a:lnTo>
                    <a:pt x="3" y="201"/>
                  </a:lnTo>
                  <a:lnTo>
                    <a:pt x="5" y="203"/>
                  </a:lnTo>
                  <a:lnTo>
                    <a:pt x="8" y="205"/>
                  </a:lnTo>
                  <a:lnTo>
                    <a:pt x="10" y="207"/>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9">
              <a:extLst>
                <a:ext uri="{FF2B5EF4-FFF2-40B4-BE49-F238E27FC236}">
                  <a16:creationId xmlns:a16="http://schemas.microsoft.com/office/drawing/2014/main" id="{49E8EFA7-C7CA-40DE-2158-6CF39B464C84}"/>
                </a:ext>
              </a:extLst>
            </p:cNvPr>
            <p:cNvSpPr>
              <a:spLocks/>
            </p:cNvSpPr>
            <p:nvPr/>
          </p:nvSpPr>
          <p:spPr bwMode="auto">
            <a:xfrm>
              <a:off x="2449" y="1328"/>
              <a:ext cx="550" cy="97"/>
            </a:xfrm>
            <a:custGeom>
              <a:avLst/>
              <a:gdLst>
                <a:gd name="T0" fmla="*/ 25 w 550"/>
                <a:gd name="T1" fmla="*/ 70 h 97"/>
                <a:gd name="T2" fmla="*/ 37 w 550"/>
                <a:gd name="T3" fmla="*/ 57 h 97"/>
                <a:gd name="T4" fmla="*/ 57 w 550"/>
                <a:gd name="T5" fmla="*/ 46 h 97"/>
                <a:gd name="T6" fmla="*/ 89 w 550"/>
                <a:gd name="T7" fmla="*/ 36 h 97"/>
                <a:gd name="T8" fmla="*/ 126 w 550"/>
                <a:gd name="T9" fmla="*/ 27 h 97"/>
                <a:gd name="T10" fmla="*/ 172 w 550"/>
                <a:gd name="T11" fmla="*/ 20 h 97"/>
                <a:gd name="T12" fmla="*/ 223 w 550"/>
                <a:gd name="T13" fmla="*/ 15 h 97"/>
                <a:gd name="T14" fmla="*/ 279 w 550"/>
                <a:gd name="T15" fmla="*/ 13 h 97"/>
                <a:gd name="T16" fmla="*/ 327 w 550"/>
                <a:gd name="T17" fmla="*/ 13 h 97"/>
                <a:gd name="T18" fmla="*/ 365 w 550"/>
                <a:gd name="T19" fmla="*/ 14 h 97"/>
                <a:gd name="T20" fmla="*/ 400 w 550"/>
                <a:gd name="T21" fmla="*/ 17 h 97"/>
                <a:gd name="T22" fmla="*/ 434 w 550"/>
                <a:gd name="T23" fmla="*/ 19 h 97"/>
                <a:gd name="T24" fmla="*/ 464 w 550"/>
                <a:gd name="T25" fmla="*/ 23 h 97"/>
                <a:gd name="T26" fmla="*/ 493 w 550"/>
                <a:gd name="T27" fmla="*/ 28 h 97"/>
                <a:gd name="T28" fmla="*/ 519 w 550"/>
                <a:gd name="T29" fmla="*/ 35 h 97"/>
                <a:gd name="T30" fmla="*/ 541 w 550"/>
                <a:gd name="T31" fmla="*/ 40 h 97"/>
                <a:gd name="T32" fmla="*/ 542 w 550"/>
                <a:gd name="T33" fmla="*/ 39 h 97"/>
                <a:gd name="T34" fmla="*/ 523 w 550"/>
                <a:gd name="T35" fmla="*/ 31 h 97"/>
                <a:gd name="T36" fmla="*/ 496 w 550"/>
                <a:gd name="T37" fmla="*/ 23 h 97"/>
                <a:gd name="T38" fmla="*/ 466 w 550"/>
                <a:gd name="T39" fmla="*/ 15 h 97"/>
                <a:gd name="T40" fmla="*/ 431 w 550"/>
                <a:gd name="T41" fmla="*/ 10 h 97"/>
                <a:gd name="T42" fmla="*/ 392 w 550"/>
                <a:gd name="T43" fmla="*/ 5 h 97"/>
                <a:gd name="T44" fmla="*/ 351 w 550"/>
                <a:gd name="T45" fmla="*/ 2 h 97"/>
                <a:gd name="T46" fmla="*/ 306 w 550"/>
                <a:gd name="T47" fmla="*/ 0 h 97"/>
                <a:gd name="T48" fmla="*/ 254 w 550"/>
                <a:gd name="T49" fmla="*/ 0 h 97"/>
                <a:gd name="T50" fmla="*/ 199 w 550"/>
                <a:gd name="T51" fmla="*/ 2 h 97"/>
                <a:gd name="T52" fmla="*/ 149 w 550"/>
                <a:gd name="T53" fmla="*/ 7 h 97"/>
                <a:gd name="T54" fmla="*/ 103 w 550"/>
                <a:gd name="T55" fmla="*/ 15 h 97"/>
                <a:gd name="T56" fmla="*/ 65 w 550"/>
                <a:gd name="T57" fmla="*/ 23 h 97"/>
                <a:gd name="T58" fmla="*/ 34 w 550"/>
                <a:gd name="T59" fmla="*/ 33 h 97"/>
                <a:gd name="T60" fmla="*/ 13 w 550"/>
                <a:gd name="T61" fmla="*/ 45 h 97"/>
                <a:gd name="T62" fmla="*/ 1 w 550"/>
                <a:gd name="T63" fmla="*/ 58 h 97"/>
                <a:gd name="T64" fmla="*/ 1 w 550"/>
                <a:gd name="T65" fmla="*/ 69 h 97"/>
                <a:gd name="T66" fmla="*/ 5 w 550"/>
                <a:gd name="T67" fmla="*/ 78 h 97"/>
                <a:gd name="T68" fmla="*/ 16 w 550"/>
                <a:gd name="T69" fmla="*/ 86 h 97"/>
                <a:gd name="T70" fmla="*/ 30 w 550"/>
                <a:gd name="T71" fmla="*/ 93 h 97"/>
                <a:gd name="T72" fmla="*/ 33 w 550"/>
                <a:gd name="T73" fmla="*/ 92 h 97"/>
                <a:gd name="T74" fmla="*/ 25 w 550"/>
                <a:gd name="T75" fmla="*/ 82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97"/>
                <a:gd name="T116" fmla="*/ 550 w 550"/>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97">
                  <a:moveTo>
                    <a:pt x="24" y="76"/>
                  </a:moveTo>
                  <a:lnTo>
                    <a:pt x="25" y="70"/>
                  </a:lnTo>
                  <a:lnTo>
                    <a:pt x="29" y="63"/>
                  </a:lnTo>
                  <a:lnTo>
                    <a:pt x="37" y="57"/>
                  </a:lnTo>
                  <a:lnTo>
                    <a:pt x="46" y="52"/>
                  </a:lnTo>
                  <a:lnTo>
                    <a:pt x="57" y="46"/>
                  </a:lnTo>
                  <a:lnTo>
                    <a:pt x="72" y="41"/>
                  </a:lnTo>
                  <a:lnTo>
                    <a:pt x="89" y="36"/>
                  </a:lnTo>
                  <a:lnTo>
                    <a:pt x="107" y="31"/>
                  </a:lnTo>
                  <a:lnTo>
                    <a:pt x="126" y="27"/>
                  </a:lnTo>
                  <a:lnTo>
                    <a:pt x="149" y="23"/>
                  </a:lnTo>
                  <a:lnTo>
                    <a:pt x="172" y="20"/>
                  </a:lnTo>
                  <a:lnTo>
                    <a:pt x="197" y="18"/>
                  </a:lnTo>
                  <a:lnTo>
                    <a:pt x="223" y="15"/>
                  </a:lnTo>
                  <a:lnTo>
                    <a:pt x="250" y="14"/>
                  </a:lnTo>
                  <a:lnTo>
                    <a:pt x="279" y="13"/>
                  </a:lnTo>
                  <a:lnTo>
                    <a:pt x="308" y="13"/>
                  </a:lnTo>
                  <a:lnTo>
                    <a:pt x="327" y="13"/>
                  </a:lnTo>
                  <a:lnTo>
                    <a:pt x="345" y="13"/>
                  </a:lnTo>
                  <a:lnTo>
                    <a:pt x="365" y="14"/>
                  </a:lnTo>
                  <a:lnTo>
                    <a:pt x="382" y="15"/>
                  </a:lnTo>
                  <a:lnTo>
                    <a:pt x="400" y="17"/>
                  </a:lnTo>
                  <a:lnTo>
                    <a:pt x="417" y="18"/>
                  </a:lnTo>
                  <a:lnTo>
                    <a:pt x="434" y="19"/>
                  </a:lnTo>
                  <a:lnTo>
                    <a:pt x="450" y="22"/>
                  </a:lnTo>
                  <a:lnTo>
                    <a:pt x="464" y="23"/>
                  </a:lnTo>
                  <a:lnTo>
                    <a:pt x="480" y="26"/>
                  </a:lnTo>
                  <a:lnTo>
                    <a:pt x="493" y="28"/>
                  </a:lnTo>
                  <a:lnTo>
                    <a:pt x="506" y="31"/>
                  </a:lnTo>
                  <a:lnTo>
                    <a:pt x="519" y="35"/>
                  </a:lnTo>
                  <a:lnTo>
                    <a:pt x="529" y="37"/>
                  </a:lnTo>
                  <a:lnTo>
                    <a:pt x="541" y="40"/>
                  </a:lnTo>
                  <a:lnTo>
                    <a:pt x="550" y="44"/>
                  </a:lnTo>
                  <a:lnTo>
                    <a:pt x="542" y="39"/>
                  </a:lnTo>
                  <a:lnTo>
                    <a:pt x="533" y="35"/>
                  </a:lnTo>
                  <a:lnTo>
                    <a:pt x="523" y="31"/>
                  </a:lnTo>
                  <a:lnTo>
                    <a:pt x="509" y="27"/>
                  </a:lnTo>
                  <a:lnTo>
                    <a:pt x="496" y="23"/>
                  </a:lnTo>
                  <a:lnTo>
                    <a:pt x="482" y="19"/>
                  </a:lnTo>
                  <a:lnTo>
                    <a:pt x="466" y="15"/>
                  </a:lnTo>
                  <a:lnTo>
                    <a:pt x="450" y="13"/>
                  </a:lnTo>
                  <a:lnTo>
                    <a:pt x="431" y="10"/>
                  </a:lnTo>
                  <a:lnTo>
                    <a:pt x="412" y="7"/>
                  </a:lnTo>
                  <a:lnTo>
                    <a:pt x="392" y="5"/>
                  </a:lnTo>
                  <a:lnTo>
                    <a:pt x="371" y="3"/>
                  </a:lnTo>
                  <a:lnTo>
                    <a:pt x="351" y="2"/>
                  </a:lnTo>
                  <a:lnTo>
                    <a:pt x="328" y="1"/>
                  </a:lnTo>
                  <a:lnTo>
                    <a:pt x="306" y="0"/>
                  </a:lnTo>
                  <a:lnTo>
                    <a:pt x="283" y="0"/>
                  </a:lnTo>
                  <a:lnTo>
                    <a:pt x="254" y="0"/>
                  </a:lnTo>
                  <a:lnTo>
                    <a:pt x="227" y="1"/>
                  </a:lnTo>
                  <a:lnTo>
                    <a:pt x="199" y="2"/>
                  </a:lnTo>
                  <a:lnTo>
                    <a:pt x="173" y="5"/>
                  </a:lnTo>
                  <a:lnTo>
                    <a:pt x="149" y="7"/>
                  </a:lnTo>
                  <a:lnTo>
                    <a:pt x="125" y="11"/>
                  </a:lnTo>
                  <a:lnTo>
                    <a:pt x="103" y="15"/>
                  </a:lnTo>
                  <a:lnTo>
                    <a:pt x="83" y="19"/>
                  </a:lnTo>
                  <a:lnTo>
                    <a:pt x="65" y="23"/>
                  </a:lnTo>
                  <a:lnTo>
                    <a:pt x="48" y="28"/>
                  </a:lnTo>
                  <a:lnTo>
                    <a:pt x="34" y="33"/>
                  </a:lnTo>
                  <a:lnTo>
                    <a:pt x="22" y="40"/>
                  </a:lnTo>
                  <a:lnTo>
                    <a:pt x="13" y="45"/>
                  </a:lnTo>
                  <a:lnTo>
                    <a:pt x="5" y="52"/>
                  </a:lnTo>
                  <a:lnTo>
                    <a:pt x="1" y="58"/>
                  </a:lnTo>
                  <a:lnTo>
                    <a:pt x="0" y="65"/>
                  </a:lnTo>
                  <a:lnTo>
                    <a:pt x="1" y="69"/>
                  </a:lnTo>
                  <a:lnTo>
                    <a:pt x="3" y="74"/>
                  </a:lnTo>
                  <a:lnTo>
                    <a:pt x="5" y="78"/>
                  </a:lnTo>
                  <a:lnTo>
                    <a:pt x="10" y="82"/>
                  </a:lnTo>
                  <a:lnTo>
                    <a:pt x="16" y="86"/>
                  </a:lnTo>
                  <a:lnTo>
                    <a:pt x="22" y="90"/>
                  </a:lnTo>
                  <a:lnTo>
                    <a:pt x="30" y="93"/>
                  </a:lnTo>
                  <a:lnTo>
                    <a:pt x="39" y="97"/>
                  </a:lnTo>
                  <a:lnTo>
                    <a:pt x="33" y="92"/>
                  </a:lnTo>
                  <a:lnTo>
                    <a:pt x="27" y="87"/>
                  </a:lnTo>
                  <a:lnTo>
                    <a:pt x="25" y="82"/>
                  </a:lnTo>
                  <a:lnTo>
                    <a:pt x="2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Rectangle 20">
              <a:extLst>
                <a:ext uri="{FF2B5EF4-FFF2-40B4-BE49-F238E27FC236}">
                  <a16:creationId xmlns:a16="http://schemas.microsoft.com/office/drawing/2014/main" id="{645A5294-F876-81D1-E7ED-678FA0C06DC4}"/>
                </a:ext>
              </a:extLst>
            </p:cNvPr>
            <p:cNvSpPr>
              <a:spLocks noChangeArrowheads="1"/>
            </p:cNvSpPr>
            <p:nvPr/>
          </p:nvSpPr>
          <p:spPr bwMode="auto">
            <a:xfrm>
              <a:off x="3043" y="1464"/>
              <a:ext cx="17" cy="13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261" name="Rectangle 21">
              <a:extLst>
                <a:ext uri="{FF2B5EF4-FFF2-40B4-BE49-F238E27FC236}">
                  <a16:creationId xmlns:a16="http://schemas.microsoft.com/office/drawing/2014/main" id="{CC8ED428-DE85-5C54-D82D-784BE1BE3738}"/>
                </a:ext>
              </a:extLst>
            </p:cNvPr>
            <p:cNvSpPr>
              <a:spLocks noChangeArrowheads="1"/>
            </p:cNvSpPr>
            <p:nvPr/>
          </p:nvSpPr>
          <p:spPr bwMode="auto">
            <a:xfrm>
              <a:off x="3001" y="1466"/>
              <a:ext cx="19" cy="1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262" name="Freeform 22">
              <a:extLst>
                <a:ext uri="{FF2B5EF4-FFF2-40B4-BE49-F238E27FC236}">
                  <a16:creationId xmlns:a16="http://schemas.microsoft.com/office/drawing/2014/main" id="{E73A725F-56C6-D908-FC16-5B1BA971E047}"/>
                </a:ext>
              </a:extLst>
            </p:cNvPr>
            <p:cNvSpPr>
              <a:spLocks/>
            </p:cNvSpPr>
            <p:nvPr/>
          </p:nvSpPr>
          <p:spPr bwMode="auto">
            <a:xfrm>
              <a:off x="1833" y="1721"/>
              <a:ext cx="854" cy="1389"/>
            </a:xfrm>
            <a:custGeom>
              <a:avLst/>
              <a:gdLst>
                <a:gd name="T0" fmla="*/ 815 w 854"/>
                <a:gd name="T1" fmla="*/ 1151 h 1389"/>
                <a:gd name="T2" fmla="*/ 823 w 854"/>
                <a:gd name="T3" fmla="*/ 919 h 1389"/>
                <a:gd name="T4" fmla="*/ 854 w 854"/>
                <a:gd name="T5" fmla="*/ 878 h 1389"/>
                <a:gd name="T6" fmla="*/ 825 w 854"/>
                <a:gd name="T7" fmla="*/ 818 h 1389"/>
                <a:gd name="T8" fmla="*/ 847 w 854"/>
                <a:gd name="T9" fmla="*/ 0 h 1389"/>
                <a:gd name="T10" fmla="*/ 640 w 854"/>
                <a:gd name="T11" fmla="*/ 84 h 1389"/>
                <a:gd name="T12" fmla="*/ 466 w 854"/>
                <a:gd name="T13" fmla="*/ 108 h 1389"/>
                <a:gd name="T14" fmla="*/ 245 w 854"/>
                <a:gd name="T15" fmla="*/ 86 h 1389"/>
                <a:gd name="T16" fmla="*/ 40 w 854"/>
                <a:gd name="T17" fmla="*/ 37 h 1389"/>
                <a:gd name="T18" fmla="*/ 23 w 854"/>
                <a:gd name="T19" fmla="*/ 8 h 1389"/>
                <a:gd name="T20" fmla="*/ 31 w 854"/>
                <a:gd name="T21" fmla="*/ 814 h 1389"/>
                <a:gd name="T22" fmla="*/ 6 w 854"/>
                <a:gd name="T23" fmla="*/ 895 h 1389"/>
                <a:gd name="T24" fmla="*/ 32 w 854"/>
                <a:gd name="T25" fmla="*/ 917 h 1389"/>
                <a:gd name="T26" fmla="*/ 35 w 854"/>
                <a:gd name="T27" fmla="*/ 1151 h 1389"/>
                <a:gd name="T28" fmla="*/ 21 w 854"/>
                <a:gd name="T29" fmla="*/ 1167 h 1389"/>
                <a:gd name="T30" fmla="*/ 9 w 854"/>
                <a:gd name="T31" fmla="*/ 1184 h 1389"/>
                <a:gd name="T32" fmla="*/ 2 w 854"/>
                <a:gd name="T33" fmla="*/ 1201 h 1389"/>
                <a:gd name="T34" fmla="*/ 0 w 854"/>
                <a:gd name="T35" fmla="*/ 1219 h 1389"/>
                <a:gd name="T36" fmla="*/ 2 w 854"/>
                <a:gd name="T37" fmla="*/ 1236 h 1389"/>
                <a:gd name="T38" fmla="*/ 9 w 854"/>
                <a:gd name="T39" fmla="*/ 1253 h 1389"/>
                <a:gd name="T40" fmla="*/ 19 w 854"/>
                <a:gd name="T41" fmla="*/ 1270 h 1389"/>
                <a:gd name="T42" fmla="*/ 34 w 854"/>
                <a:gd name="T43" fmla="*/ 1286 h 1389"/>
                <a:gd name="T44" fmla="*/ 51 w 854"/>
                <a:gd name="T45" fmla="*/ 1300 h 1389"/>
                <a:gd name="T46" fmla="*/ 73 w 854"/>
                <a:gd name="T47" fmla="*/ 1314 h 1389"/>
                <a:gd name="T48" fmla="*/ 98 w 854"/>
                <a:gd name="T49" fmla="*/ 1327 h 1389"/>
                <a:gd name="T50" fmla="*/ 125 w 854"/>
                <a:gd name="T51" fmla="*/ 1339 h 1389"/>
                <a:gd name="T52" fmla="*/ 155 w 854"/>
                <a:gd name="T53" fmla="*/ 1350 h 1389"/>
                <a:gd name="T54" fmla="*/ 187 w 854"/>
                <a:gd name="T55" fmla="*/ 1360 h 1389"/>
                <a:gd name="T56" fmla="*/ 223 w 854"/>
                <a:gd name="T57" fmla="*/ 1368 h 1389"/>
                <a:gd name="T58" fmla="*/ 260 w 854"/>
                <a:gd name="T59" fmla="*/ 1376 h 1389"/>
                <a:gd name="T60" fmla="*/ 299 w 854"/>
                <a:gd name="T61" fmla="*/ 1381 h 1389"/>
                <a:gd name="T62" fmla="*/ 340 w 854"/>
                <a:gd name="T63" fmla="*/ 1385 h 1389"/>
                <a:gd name="T64" fmla="*/ 382 w 854"/>
                <a:gd name="T65" fmla="*/ 1387 h 1389"/>
                <a:gd name="T66" fmla="*/ 426 w 854"/>
                <a:gd name="T67" fmla="*/ 1389 h 1389"/>
                <a:gd name="T68" fmla="*/ 469 w 854"/>
                <a:gd name="T69" fmla="*/ 1387 h 1389"/>
                <a:gd name="T70" fmla="*/ 512 w 854"/>
                <a:gd name="T71" fmla="*/ 1385 h 1389"/>
                <a:gd name="T72" fmla="*/ 552 w 854"/>
                <a:gd name="T73" fmla="*/ 1381 h 1389"/>
                <a:gd name="T74" fmla="*/ 591 w 854"/>
                <a:gd name="T75" fmla="*/ 1376 h 1389"/>
                <a:gd name="T76" fmla="*/ 628 w 854"/>
                <a:gd name="T77" fmla="*/ 1368 h 1389"/>
                <a:gd name="T78" fmla="*/ 663 w 854"/>
                <a:gd name="T79" fmla="*/ 1360 h 1389"/>
                <a:gd name="T80" fmla="*/ 696 w 854"/>
                <a:gd name="T81" fmla="*/ 1350 h 1389"/>
                <a:gd name="T82" fmla="*/ 727 w 854"/>
                <a:gd name="T83" fmla="*/ 1339 h 1389"/>
                <a:gd name="T84" fmla="*/ 754 w 854"/>
                <a:gd name="T85" fmla="*/ 1327 h 1389"/>
                <a:gd name="T86" fmla="*/ 778 w 854"/>
                <a:gd name="T87" fmla="*/ 1314 h 1389"/>
                <a:gd name="T88" fmla="*/ 800 w 854"/>
                <a:gd name="T89" fmla="*/ 1300 h 1389"/>
                <a:gd name="T90" fmla="*/ 817 w 854"/>
                <a:gd name="T91" fmla="*/ 1286 h 1389"/>
                <a:gd name="T92" fmla="*/ 831 w 854"/>
                <a:gd name="T93" fmla="*/ 1270 h 1389"/>
                <a:gd name="T94" fmla="*/ 841 w 854"/>
                <a:gd name="T95" fmla="*/ 1253 h 1389"/>
                <a:gd name="T96" fmla="*/ 848 w 854"/>
                <a:gd name="T97" fmla="*/ 1236 h 1389"/>
                <a:gd name="T98" fmla="*/ 851 w 854"/>
                <a:gd name="T99" fmla="*/ 1219 h 1389"/>
                <a:gd name="T100" fmla="*/ 848 w 854"/>
                <a:gd name="T101" fmla="*/ 1201 h 1389"/>
                <a:gd name="T102" fmla="*/ 841 w 854"/>
                <a:gd name="T103" fmla="*/ 1184 h 1389"/>
                <a:gd name="T104" fmla="*/ 830 w 854"/>
                <a:gd name="T105" fmla="*/ 1167 h 1389"/>
                <a:gd name="T106" fmla="*/ 815 w 854"/>
                <a:gd name="T107" fmla="*/ 1151 h 1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4"/>
                <a:gd name="T163" fmla="*/ 0 h 1389"/>
                <a:gd name="T164" fmla="*/ 854 w 854"/>
                <a:gd name="T165" fmla="*/ 1389 h 1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4" h="1389">
                  <a:moveTo>
                    <a:pt x="815" y="1151"/>
                  </a:moveTo>
                  <a:lnTo>
                    <a:pt x="823" y="919"/>
                  </a:lnTo>
                  <a:lnTo>
                    <a:pt x="854" y="878"/>
                  </a:lnTo>
                  <a:lnTo>
                    <a:pt x="825" y="818"/>
                  </a:lnTo>
                  <a:lnTo>
                    <a:pt x="847" y="0"/>
                  </a:lnTo>
                  <a:lnTo>
                    <a:pt x="640" y="84"/>
                  </a:lnTo>
                  <a:lnTo>
                    <a:pt x="466" y="108"/>
                  </a:lnTo>
                  <a:lnTo>
                    <a:pt x="245" y="86"/>
                  </a:lnTo>
                  <a:lnTo>
                    <a:pt x="40" y="37"/>
                  </a:lnTo>
                  <a:lnTo>
                    <a:pt x="23" y="8"/>
                  </a:lnTo>
                  <a:lnTo>
                    <a:pt x="31" y="814"/>
                  </a:lnTo>
                  <a:lnTo>
                    <a:pt x="6" y="895"/>
                  </a:lnTo>
                  <a:lnTo>
                    <a:pt x="32" y="917"/>
                  </a:lnTo>
                  <a:lnTo>
                    <a:pt x="35" y="1151"/>
                  </a:lnTo>
                  <a:lnTo>
                    <a:pt x="21" y="1167"/>
                  </a:lnTo>
                  <a:lnTo>
                    <a:pt x="9" y="1184"/>
                  </a:lnTo>
                  <a:lnTo>
                    <a:pt x="2" y="1201"/>
                  </a:lnTo>
                  <a:lnTo>
                    <a:pt x="0" y="1219"/>
                  </a:lnTo>
                  <a:lnTo>
                    <a:pt x="2" y="1236"/>
                  </a:lnTo>
                  <a:lnTo>
                    <a:pt x="9" y="1253"/>
                  </a:lnTo>
                  <a:lnTo>
                    <a:pt x="19" y="1270"/>
                  </a:lnTo>
                  <a:lnTo>
                    <a:pt x="34" y="1286"/>
                  </a:lnTo>
                  <a:lnTo>
                    <a:pt x="51" y="1300"/>
                  </a:lnTo>
                  <a:lnTo>
                    <a:pt x="73" y="1314"/>
                  </a:lnTo>
                  <a:lnTo>
                    <a:pt x="98" y="1327"/>
                  </a:lnTo>
                  <a:lnTo>
                    <a:pt x="125" y="1339"/>
                  </a:lnTo>
                  <a:lnTo>
                    <a:pt x="155" y="1350"/>
                  </a:lnTo>
                  <a:lnTo>
                    <a:pt x="187" y="1360"/>
                  </a:lnTo>
                  <a:lnTo>
                    <a:pt x="223" y="1368"/>
                  </a:lnTo>
                  <a:lnTo>
                    <a:pt x="260" y="1376"/>
                  </a:lnTo>
                  <a:lnTo>
                    <a:pt x="299" y="1381"/>
                  </a:lnTo>
                  <a:lnTo>
                    <a:pt x="340" y="1385"/>
                  </a:lnTo>
                  <a:lnTo>
                    <a:pt x="382" y="1387"/>
                  </a:lnTo>
                  <a:lnTo>
                    <a:pt x="426" y="1389"/>
                  </a:lnTo>
                  <a:lnTo>
                    <a:pt x="469" y="1387"/>
                  </a:lnTo>
                  <a:lnTo>
                    <a:pt x="512" y="1385"/>
                  </a:lnTo>
                  <a:lnTo>
                    <a:pt x="552" y="1381"/>
                  </a:lnTo>
                  <a:lnTo>
                    <a:pt x="591" y="1376"/>
                  </a:lnTo>
                  <a:lnTo>
                    <a:pt x="628" y="1368"/>
                  </a:lnTo>
                  <a:lnTo>
                    <a:pt x="663" y="1360"/>
                  </a:lnTo>
                  <a:lnTo>
                    <a:pt x="696" y="1350"/>
                  </a:lnTo>
                  <a:lnTo>
                    <a:pt x="727" y="1339"/>
                  </a:lnTo>
                  <a:lnTo>
                    <a:pt x="754" y="1327"/>
                  </a:lnTo>
                  <a:lnTo>
                    <a:pt x="778" y="1314"/>
                  </a:lnTo>
                  <a:lnTo>
                    <a:pt x="800" y="1300"/>
                  </a:lnTo>
                  <a:lnTo>
                    <a:pt x="817" y="1286"/>
                  </a:lnTo>
                  <a:lnTo>
                    <a:pt x="831" y="1270"/>
                  </a:lnTo>
                  <a:lnTo>
                    <a:pt x="841" y="1253"/>
                  </a:lnTo>
                  <a:lnTo>
                    <a:pt x="848" y="1236"/>
                  </a:lnTo>
                  <a:lnTo>
                    <a:pt x="851" y="1219"/>
                  </a:lnTo>
                  <a:lnTo>
                    <a:pt x="848" y="1201"/>
                  </a:lnTo>
                  <a:lnTo>
                    <a:pt x="841" y="1184"/>
                  </a:lnTo>
                  <a:lnTo>
                    <a:pt x="830" y="1167"/>
                  </a:lnTo>
                  <a:lnTo>
                    <a:pt x="815" y="11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3">
              <a:extLst>
                <a:ext uri="{FF2B5EF4-FFF2-40B4-BE49-F238E27FC236}">
                  <a16:creationId xmlns:a16="http://schemas.microsoft.com/office/drawing/2014/main" id="{9B96D38A-359F-6C6F-DF03-79248E76E21B}"/>
                </a:ext>
              </a:extLst>
            </p:cNvPr>
            <p:cNvSpPr>
              <a:spLocks/>
            </p:cNvSpPr>
            <p:nvPr/>
          </p:nvSpPr>
          <p:spPr bwMode="auto">
            <a:xfrm>
              <a:off x="1850" y="1608"/>
              <a:ext cx="818" cy="203"/>
            </a:xfrm>
            <a:custGeom>
              <a:avLst/>
              <a:gdLst>
                <a:gd name="T0" fmla="*/ 451 w 818"/>
                <a:gd name="T1" fmla="*/ 203 h 203"/>
                <a:gd name="T2" fmla="*/ 530 w 818"/>
                <a:gd name="T3" fmla="*/ 198 h 203"/>
                <a:gd name="T4" fmla="*/ 603 w 818"/>
                <a:gd name="T5" fmla="*/ 191 h 203"/>
                <a:gd name="T6" fmla="*/ 669 w 818"/>
                <a:gd name="T7" fmla="*/ 180 h 203"/>
                <a:gd name="T8" fmla="*/ 724 w 818"/>
                <a:gd name="T9" fmla="*/ 167 h 203"/>
                <a:gd name="T10" fmla="*/ 768 w 818"/>
                <a:gd name="T11" fmla="*/ 150 h 203"/>
                <a:gd name="T12" fmla="*/ 800 w 818"/>
                <a:gd name="T13" fmla="*/ 132 h 203"/>
                <a:gd name="T14" fmla="*/ 815 w 818"/>
                <a:gd name="T15" fmla="*/ 112 h 203"/>
                <a:gd name="T16" fmla="*/ 815 w 818"/>
                <a:gd name="T17" fmla="*/ 91 h 203"/>
                <a:gd name="T18" fmla="*/ 800 w 818"/>
                <a:gd name="T19" fmla="*/ 72 h 203"/>
                <a:gd name="T20" fmla="*/ 768 w 818"/>
                <a:gd name="T21" fmla="*/ 53 h 203"/>
                <a:gd name="T22" fmla="*/ 724 w 818"/>
                <a:gd name="T23" fmla="*/ 36 h 203"/>
                <a:gd name="T24" fmla="*/ 669 w 818"/>
                <a:gd name="T25" fmla="*/ 23 h 203"/>
                <a:gd name="T26" fmla="*/ 603 w 818"/>
                <a:gd name="T27" fmla="*/ 12 h 203"/>
                <a:gd name="T28" fmla="*/ 530 w 818"/>
                <a:gd name="T29" fmla="*/ 5 h 203"/>
                <a:gd name="T30" fmla="*/ 451 w 818"/>
                <a:gd name="T31" fmla="*/ 0 h 203"/>
                <a:gd name="T32" fmla="*/ 367 w 818"/>
                <a:gd name="T33" fmla="*/ 0 h 203"/>
                <a:gd name="T34" fmla="*/ 286 w 818"/>
                <a:gd name="T35" fmla="*/ 5 h 203"/>
                <a:gd name="T36" fmla="*/ 213 w 818"/>
                <a:gd name="T37" fmla="*/ 12 h 203"/>
                <a:gd name="T38" fmla="*/ 148 w 818"/>
                <a:gd name="T39" fmla="*/ 23 h 203"/>
                <a:gd name="T40" fmla="*/ 94 w 818"/>
                <a:gd name="T41" fmla="*/ 36 h 203"/>
                <a:gd name="T42" fmla="*/ 49 w 818"/>
                <a:gd name="T43" fmla="*/ 53 h 203"/>
                <a:gd name="T44" fmla="*/ 18 w 818"/>
                <a:gd name="T45" fmla="*/ 72 h 203"/>
                <a:gd name="T46" fmla="*/ 2 w 818"/>
                <a:gd name="T47" fmla="*/ 91 h 203"/>
                <a:gd name="T48" fmla="*/ 2 w 818"/>
                <a:gd name="T49" fmla="*/ 112 h 203"/>
                <a:gd name="T50" fmla="*/ 18 w 818"/>
                <a:gd name="T51" fmla="*/ 132 h 203"/>
                <a:gd name="T52" fmla="*/ 49 w 818"/>
                <a:gd name="T53" fmla="*/ 150 h 203"/>
                <a:gd name="T54" fmla="*/ 94 w 818"/>
                <a:gd name="T55" fmla="*/ 167 h 203"/>
                <a:gd name="T56" fmla="*/ 148 w 818"/>
                <a:gd name="T57" fmla="*/ 180 h 203"/>
                <a:gd name="T58" fmla="*/ 213 w 818"/>
                <a:gd name="T59" fmla="*/ 191 h 203"/>
                <a:gd name="T60" fmla="*/ 286 w 818"/>
                <a:gd name="T61" fmla="*/ 198 h 203"/>
                <a:gd name="T62" fmla="*/ 367 w 818"/>
                <a:gd name="T63" fmla="*/ 203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8"/>
                <a:gd name="T97" fmla="*/ 0 h 203"/>
                <a:gd name="T98" fmla="*/ 818 w 818"/>
                <a:gd name="T99" fmla="*/ 203 h 2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8" h="203">
                  <a:moveTo>
                    <a:pt x="409" y="203"/>
                  </a:moveTo>
                  <a:lnTo>
                    <a:pt x="451" y="203"/>
                  </a:lnTo>
                  <a:lnTo>
                    <a:pt x="491" y="201"/>
                  </a:lnTo>
                  <a:lnTo>
                    <a:pt x="530" y="198"/>
                  </a:lnTo>
                  <a:lnTo>
                    <a:pt x="568" y="195"/>
                  </a:lnTo>
                  <a:lnTo>
                    <a:pt x="603" y="191"/>
                  </a:lnTo>
                  <a:lnTo>
                    <a:pt x="637" y="186"/>
                  </a:lnTo>
                  <a:lnTo>
                    <a:pt x="669" y="180"/>
                  </a:lnTo>
                  <a:lnTo>
                    <a:pt x="698" y="173"/>
                  </a:lnTo>
                  <a:lnTo>
                    <a:pt x="724" y="167"/>
                  </a:lnTo>
                  <a:lnTo>
                    <a:pt x="748" y="159"/>
                  </a:lnTo>
                  <a:lnTo>
                    <a:pt x="768" y="150"/>
                  </a:lnTo>
                  <a:lnTo>
                    <a:pt x="785" y="141"/>
                  </a:lnTo>
                  <a:lnTo>
                    <a:pt x="800" y="132"/>
                  </a:lnTo>
                  <a:lnTo>
                    <a:pt x="810" y="122"/>
                  </a:lnTo>
                  <a:lnTo>
                    <a:pt x="815" y="112"/>
                  </a:lnTo>
                  <a:lnTo>
                    <a:pt x="818" y="102"/>
                  </a:lnTo>
                  <a:lnTo>
                    <a:pt x="815" y="91"/>
                  </a:lnTo>
                  <a:lnTo>
                    <a:pt x="810" y="81"/>
                  </a:lnTo>
                  <a:lnTo>
                    <a:pt x="800" y="72"/>
                  </a:lnTo>
                  <a:lnTo>
                    <a:pt x="785" y="62"/>
                  </a:lnTo>
                  <a:lnTo>
                    <a:pt x="768" y="53"/>
                  </a:lnTo>
                  <a:lnTo>
                    <a:pt x="748" y="44"/>
                  </a:lnTo>
                  <a:lnTo>
                    <a:pt x="724" y="36"/>
                  </a:lnTo>
                  <a:lnTo>
                    <a:pt x="698" y="30"/>
                  </a:lnTo>
                  <a:lnTo>
                    <a:pt x="669" y="23"/>
                  </a:lnTo>
                  <a:lnTo>
                    <a:pt x="637" y="17"/>
                  </a:lnTo>
                  <a:lnTo>
                    <a:pt x="603" y="12"/>
                  </a:lnTo>
                  <a:lnTo>
                    <a:pt x="568" y="8"/>
                  </a:lnTo>
                  <a:lnTo>
                    <a:pt x="530" y="5"/>
                  </a:lnTo>
                  <a:lnTo>
                    <a:pt x="491" y="2"/>
                  </a:lnTo>
                  <a:lnTo>
                    <a:pt x="451" y="0"/>
                  </a:lnTo>
                  <a:lnTo>
                    <a:pt x="409" y="0"/>
                  </a:lnTo>
                  <a:lnTo>
                    <a:pt x="367" y="0"/>
                  </a:lnTo>
                  <a:lnTo>
                    <a:pt x="327" y="2"/>
                  </a:lnTo>
                  <a:lnTo>
                    <a:pt x="286" y="5"/>
                  </a:lnTo>
                  <a:lnTo>
                    <a:pt x="250" y="8"/>
                  </a:lnTo>
                  <a:lnTo>
                    <a:pt x="213" y="12"/>
                  </a:lnTo>
                  <a:lnTo>
                    <a:pt x="180" y="17"/>
                  </a:lnTo>
                  <a:lnTo>
                    <a:pt x="148" y="23"/>
                  </a:lnTo>
                  <a:lnTo>
                    <a:pt x="120" y="30"/>
                  </a:lnTo>
                  <a:lnTo>
                    <a:pt x="94" y="36"/>
                  </a:lnTo>
                  <a:lnTo>
                    <a:pt x="69" y="44"/>
                  </a:lnTo>
                  <a:lnTo>
                    <a:pt x="49" y="53"/>
                  </a:lnTo>
                  <a:lnTo>
                    <a:pt x="32" y="62"/>
                  </a:lnTo>
                  <a:lnTo>
                    <a:pt x="18" y="72"/>
                  </a:lnTo>
                  <a:lnTo>
                    <a:pt x="8" y="81"/>
                  </a:lnTo>
                  <a:lnTo>
                    <a:pt x="2" y="91"/>
                  </a:lnTo>
                  <a:lnTo>
                    <a:pt x="0" y="102"/>
                  </a:lnTo>
                  <a:lnTo>
                    <a:pt x="2" y="112"/>
                  </a:lnTo>
                  <a:lnTo>
                    <a:pt x="8" y="122"/>
                  </a:lnTo>
                  <a:lnTo>
                    <a:pt x="18" y="132"/>
                  </a:lnTo>
                  <a:lnTo>
                    <a:pt x="32" y="141"/>
                  </a:lnTo>
                  <a:lnTo>
                    <a:pt x="49" y="150"/>
                  </a:lnTo>
                  <a:lnTo>
                    <a:pt x="69" y="159"/>
                  </a:lnTo>
                  <a:lnTo>
                    <a:pt x="94" y="167"/>
                  </a:lnTo>
                  <a:lnTo>
                    <a:pt x="120" y="173"/>
                  </a:lnTo>
                  <a:lnTo>
                    <a:pt x="148" y="180"/>
                  </a:lnTo>
                  <a:lnTo>
                    <a:pt x="180" y="186"/>
                  </a:lnTo>
                  <a:lnTo>
                    <a:pt x="213" y="191"/>
                  </a:lnTo>
                  <a:lnTo>
                    <a:pt x="250" y="195"/>
                  </a:lnTo>
                  <a:lnTo>
                    <a:pt x="286" y="198"/>
                  </a:lnTo>
                  <a:lnTo>
                    <a:pt x="327" y="201"/>
                  </a:lnTo>
                  <a:lnTo>
                    <a:pt x="367" y="203"/>
                  </a:lnTo>
                  <a:lnTo>
                    <a:pt x="409" y="203"/>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24">
              <a:extLst>
                <a:ext uri="{FF2B5EF4-FFF2-40B4-BE49-F238E27FC236}">
                  <a16:creationId xmlns:a16="http://schemas.microsoft.com/office/drawing/2014/main" id="{AC5A5382-35F3-CB7A-20BB-1C58A9F1ED53}"/>
                </a:ext>
              </a:extLst>
            </p:cNvPr>
            <p:cNvSpPr>
              <a:spLocks/>
            </p:cNvSpPr>
            <p:nvPr/>
          </p:nvSpPr>
          <p:spPr bwMode="auto">
            <a:xfrm>
              <a:off x="1830" y="1607"/>
              <a:ext cx="889" cy="234"/>
            </a:xfrm>
            <a:custGeom>
              <a:avLst/>
              <a:gdLst>
                <a:gd name="T0" fmla="*/ 545 w 889"/>
                <a:gd name="T1" fmla="*/ 2 h 234"/>
                <a:gd name="T2" fmla="*/ 602 w 889"/>
                <a:gd name="T3" fmla="*/ 10 h 234"/>
                <a:gd name="T4" fmla="*/ 653 w 889"/>
                <a:gd name="T5" fmla="*/ 19 h 234"/>
                <a:gd name="T6" fmla="*/ 697 w 889"/>
                <a:gd name="T7" fmla="*/ 31 h 234"/>
                <a:gd name="T8" fmla="*/ 734 w 889"/>
                <a:gd name="T9" fmla="*/ 45 h 234"/>
                <a:gd name="T10" fmla="*/ 764 w 889"/>
                <a:gd name="T11" fmla="*/ 60 h 234"/>
                <a:gd name="T12" fmla="*/ 783 w 889"/>
                <a:gd name="T13" fmla="*/ 76 h 234"/>
                <a:gd name="T14" fmla="*/ 794 w 889"/>
                <a:gd name="T15" fmla="*/ 92 h 234"/>
                <a:gd name="T16" fmla="*/ 792 w 889"/>
                <a:gd name="T17" fmla="*/ 112 h 234"/>
                <a:gd name="T18" fmla="*/ 778 w 889"/>
                <a:gd name="T19" fmla="*/ 130 h 234"/>
                <a:gd name="T20" fmla="*/ 748 w 889"/>
                <a:gd name="T21" fmla="*/ 147 h 234"/>
                <a:gd name="T22" fmla="*/ 706 w 889"/>
                <a:gd name="T23" fmla="*/ 163 h 234"/>
                <a:gd name="T24" fmla="*/ 653 w 889"/>
                <a:gd name="T25" fmla="*/ 176 h 234"/>
                <a:gd name="T26" fmla="*/ 590 w 889"/>
                <a:gd name="T27" fmla="*/ 186 h 234"/>
                <a:gd name="T28" fmla="*/ 521 w 889"/>
                <a:gd name="T29" fmla="*/ 194 h 234"/>
                <a:gd name="T30" fmla="*/ 446 w 889"/>
                <a:gd name="T31" fmla="*/ 198 h 234"/>
                <a:gd name="T32" fmla="*/ 365 w 889"/>
                <a:gd name="T33" fmla="*/ 198 h 234"/>
                <a:gd name="T34" fmla="*/ 289 w 889"/>
                <a:gd name="T35" fmla="*/ 194 h 234"/>
                <a:gd name="T36" fmla="*/ 220 w 889"/>
                <a:gd name="T37" fmla="*/ 186 h 234"/>
                <a:gd name="T38" fmla="*/ 158 w 889"/>
                <a:gd name="T39" fmla="*/ 176 h 234"/>
                <a:gd name="T40" fmla="*/ 106 w 889"/>
                <a:gd name="T41" fmla="*/ 163 h 234"/>
                <a:gd name="T42" fmla="*/ 64 w 889"/>
                <a:gd name="T43" fmla="*/ 147 h 234"/>
                <a:gd name="T44" fmla="*/ 34 w 889"/>
                <a:gd name="T45" fmla="*/ 130 h 234"/>
                <a:gd name="T46" fmla="*/ 20 w 889"/>
                <a:gd name="T47" fmla="*/ 112 h 234"/>
                <a:gd name="T48" fmla="*/ 17 w 889"/>
                <a:gd name="T49" fmla="*/ 96 h 234"/>
                <a:gd name="T50" fmla="*/ 21 w 889"/>
                <a:gd name="T51" fmla="*/ 88 h 234"/>
                <a:gd name="T52" fmla="*/ 13 w 889"/>
                <a:gd name="T53" fmla="*/ 92 h 234"/>
                <a:gd name="T54" fmla="*/ 2 w 889"/>
                <a:gd name="T55" fmla="*/ 110 h 234"/>
                <a:gd name="T56" fmla="*/ 3 w 889"/>
                <a:gd name="T57" fmla="*/ 131 h 234"/>
                <a:gd name="T58" fmla="*/ 20 w 889"/>
                <a:gd name="T59" fmla="*/ 153 h 234"/>
                <a:gd name="T60" fmla="*/ 54 w 889"/>
                <a:gd name="T61" fmla="*/ 174 h 234"/>
                <a:gd name="T62" fmla="*/ 102 w 889"/>
                <a:gd name="T63" fmla="*/ 192 h 234"/>
                <a:gd name="T64" fmla="*/ 162 w 889"/>
                <a:gd name="T65" fmla="*/ 208 h 234"/>
                <a:gd name="T66" fmla="*/ 232 w 889"/>
                <a:gd name="T67" fmla="*/ 220 h 234"/>
                <a:gd name="T68" fmla="*/ 312 w 889"/>
                <a:gd name="T69" fmla="*/ 229 h 234"/>
                <a:gd name="T70" fmla="*/ 399 w 889"/>
                <a:gd name="T71" fmla="*/ 234 h 234"/>
                <a:gd name="T72" fmla="*/ 490 w 889"/>
                <a:gd name="T73" fmla="*/ 234 h 234"/>
                <a:gd name="T74" fmla="*/ 577 w 889"/>
                <a:gd name="T75" fmla="*/ 229 h 234"/>
                <a:gd name="T76" fmla="*/ 657 w 889"/>
                <a:gd name="T77" fmla="*/ 220 h 234"/>
                <a:gd name="T78" fmla="*/ 727 w 889"/>
                <a:gd name="T79" fmla="*/ 208 h 234"/>
                <a:gd name="T80" fmla="*/ 787 w 889"/>
                <a:gd name="T81" fmla="*/ 192 h 234"/>
                <a:gd name="T82" fmla="*/ 835 w 889"/>
                <a:gd name="T83" fmla="*/ 174 h 234"/>
                <a:gd name="T84" fmla="*/ 869 w 889"/>
                <a:gd name="T85" fmla="*/ 153 h 234"/>
                <a:gd name="T86" fmla="*/ 886 w 889"/>
                <a:gd name="T87" fmla="*/ 131 h 234"/>
                <a:gd name="T88" fmla="*/ 887 w 889"/>
                <a:gd name="T89" fmla="*/ 109 h 234"/>
                <a:gd name="T90" fmla="*/ 873 w 889"/>
                <a:gd name="T91" fmla="*/ 88 h 234"/>
                <a:gd name="T92" fmla="*/ 846 w 889"/>
                <a:gd name="T93" fmla="*/ 69 h 234"/>
                <a:gd name="T94" fmla="*/ 807 w 889"/>
                <a:gd name="T95" fmla="*/ 50 h 234"/>
                <a:gd name="T96" fmla="*/ 756 w 889"/>
                <a:gd name="T97" fmla="*/ 33 h 234"/>
                <a:gd name="T98" fmla="*/ 697 w 889"/>
                <a:gd name="T99" fmla="*/ 19 h 234"/>
                <a:gd name="T100" fmla="*/ 629 w 889"/>
                <a:gd name="T101" fmla="*/ 9 h 234"/>
                <a:gd name="T102" fmla="*/ 554 w 889"/>
                <a:gd name="T103" fmla="*/ 2 h 2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9"/>
                <a:gd name="T157" fmla="*/ 0 h 234"/>
                <a:gd name="T158" fmla="*/ 889 w 889"/>
                <a:gd name="T159" fmla="*/ 234 h 2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9" h="234">
                  <a:moveTo>
                    <a:pt x="515" y="0"/>
                  </a:moveTo>
                  <a:lnTo>
                    <a:pt x="545" y="2"/>
                  </a:lnTo>
                  <a:lnTo>
                    <a:pt x="573" y="5"/>
                  </a:lnTo>
                  <a:lnTo>
                    <a:pt x="602" y="10"/>
                  </a:lnTo>
                  <a:lnTo>
                    <a:pt x="628" y="14"/>
                  </a:lnTo>
                  <a:lnTo>
                    <a:pt x="653" y="19"/>
                  </a:lnTo>
                  <a:lnTo>
                    <a:pt x="675" y="24"/>
                  </a:lnTo>
                  <a:lnTo>
                    <a:pt x="697" y="31"/>
                  </a:lnTo>
                  <a:lnTo>
                    <a:pt x="717" y="37"/>
                  </a:lnTo>
                  <a:lnTo>
                    <a:pt x="734" y="45"/>
                  </a:lnTo>
                  <a:lnTo>
                    <a:pt x="749" y="52"/>
                  </a:lnTo>
                  <a:lnTo>
                    <a:pt x="764" y="60"/>
                  </a:lnTo>
                  <a:lnTo>
                    <a:pt x="774" y="67"/>
                  </a:lnTo>
                  <a:lnTo>
                    <a:pt x="783" y="76"/>
                  </a:lnTo>
                  <a:lnTo>
                    <a:pt x="790" y="84"/>
                  </a:lnTo>
                  <a:lnTo>
                    <a:pt x="794" y="92"/>
                  </a:lnTo>
                  <a:lnTo>
                    <a:pt x="795" y="101"/>
                  </a:lnTo>
                  <a:lnTo>
                    <a:pt x="792" y="112"/>
                  </a:lnTo>
                  <a:lnTo>
                    <a:pt x="787" y="121"/>
                  </a:lnTo>
                  <a:lnTo>
                    <a:pt x="778" y="130"/>
                  </a:lnTo>
                  <a:lnTo>
                    <a:pt x="764" y="139"/>
                  </a:lnTo>
                  <a:lnTo>
                    <a:pt x="748" y="147"/>
                  </a:lnTo>
                  <a:lnTo>
                    <a:pt x="729" y="155"/>
                  </a:lnTo>
                  <a:lnTo>
                    <a:pt x="706" y="163"/>
                  </a:lnTo>
                  <a:lnTo>
                    <a:pt x="680" y="169"/>
                  </a:lnTo>
                  <a:lnTo>
                    <a:pt x="653" y="176"/>
                  </a:lnTo>
                  <a:lnTo>
                    <a:pt x="623" y="181"/>
                  </a:lnTo>
                  <a:lnTo>
                    <a:pt x="590" y="186"/>
                  </a:lnTo>
                  <a:lnTo>
                    <a:pt x="557" y="190"/>
                  </a:lnTo>
                  <a:lnTo>
                    <a:pt x="521" y="194"/>
                  </a:lnTo>
                  <a:lnTo>
                    <a:pt x="484" y="196"/>
                  </a:lnTo>
                  <a:lnTo>
                    <a:pt x="446" y="198"/>
                  </a:lnTo>
                  <a:lnTo>
                    <a:pt x="405" y="198"/>
                  </a:lnTo>
                  <a:lnTo>
                    <a:pt x="365" y="198"/>
                  </a:lnTo>
                  <a:lnTo>
                    <a:pt x="327" y="196"/>
                  </a:lnTo>
                  <a:lnTo>
                    <a:pt x="289" y="194"/>
                  </a:lnTo>
                  <a:lnTo>
                    <a:pt x="254" y="190"/>
                  </a:lnTo>
                  <a:lnTo>
                    <a:pt x="220" y="186"/>
                  </a:lnTo>
                  <a:lnTo>
                    <a:pt x="188" y="181"/>
                  </a:lnTo>
                  <a:lnTo>
                    <a:pt x="158" y="176"/>
                  </a:lnTo>
                  <a:lnTo>
                    <a:pt x="131" y="169"/>
                  </a:lnTo>
                  <a:lnTo>
                    <a:pt x="106" y="163"/>
                  </a:lnTo>
                  <a:lnTo>
                    <a:pt x="84" y="155"/>
                  </a:lnTo>
                  <a:lnTo>
                    <a:pt x="64" y="147"/>
                  </a:lnTo>
                  <a:lnTo>
                    <a:pt x="47" y="139"/>
                  </a:lnTo>
                  <a:lnTo>
                    <a:pt x="34" y="130"/>
                  </a:lnTo>
                  <a:lnTo>
                    <a:pt x="25" y="121"/>
                  </a:lnTo>
                  <a:lnTo>
                    <a:pt x="20" y="112"/>
                  </a:lnTo>
                  <a:lnTo>
                    <a:pt x="17" y="101"/>
                  </a:lnTo>
                  <a:lnTo>
                    <a:pt x="17" y="96"/>
                  </a:lnTo>
                  <a:lnTo>
                    <a:pt x="18" y="92"/>
                  </a:lnTo>
                  <a:lnTo>
                    <a:pt x="21" y="88"/>
                  </a:lnTo>
                  <a:lnTo>
                    <a:pt x="24" y="83"/>
                  </a:lnTo>
                  <a:lnTo>
                    <a:pt x="13" y="92"/>
                  </a:lnTo>
                  <a:lnTo>
                    <a:pt x="7" y="101"/>
                  </a:lnTo>
                  <a:lnTo>
                    <a:pt x="2" y="110"/>
                  </a:lnTo>
                  <a:lnTo>
                    <a:pt x="0" y="119"/>
                  </a:lnTo>
                  <a:lnTo>
                    <a:pt x="3" y="131"/>
                  </a:lnTo>
                  <a:lnTo>
                    <a:pt x="9" y="143"/>
                  </a:lnTo>
                  <a:lnTo>
                    <a:pt x="20" y="153"/>
                  </a:lnTo>
                  <a:lnTo>
                    <a:pt x="35" y="164"/>
                  </a:lnTo>
                  <a:lnTo>
                    <a:pt x="54" y="174"/>
                  </a:lnTo>
                  <a:lnTo>
                    <a:pt x="76" y="183"/>
                  </a:lnTo>
                  <a:lnTo>
                    <a:pt x="102" y="192"/>
                  </a:lnTo>
                  <a:lnTo>
                    <a:pt x="131" y="200"/>
                  </a:lnTo>
                  <a:lnTo>
                    <a:pt x="162" y="208"/>
                  </a:lnTo>
                  <a:lnTo>
                    <a:pt x="196" y="215"/>
                  </a:lnTo>
                  <a:lnTo>
                    <a:pt x="232" y="220"/>
                  </a:lnTo>
                  <a:lnTo>
                    <a:pt x="271" y="225"/>
                  </a:lnTo>
                  <a:lnTo>
                    <a:pt x="312" y="229"/>
                  </a:lnTo>
                  <a:lnTo>
                    <a:pt x="355" y="232"/>
                  </a:lnTo>
                  <a:lnTo>
                    <a:pt x="399" y="234"/>
                  </a:lnTo>
                  <a:lnTo>
                    <a:pt x="444" y="234"/>
                  </a:lnTo>
                  <a:lnTo>
                    <a:pt x="490" y="234"/>
                  </a:lnTo>
                  <a:lnTo>
                    <a:pt x="534" y="232"/>
                  </a:lnTo>
                  <a:lnTo>
                    <a:pt x="577" y="229"/>
                  </a:lnTo>
                  <a:lnTo>
                    <a:pt x="618" y="225"/>
                  </a:lnTo>
                  <a:lnTo>
                    <a:pt x="657" y="220"/>
                  </a:lnTo>
                  <a:lnTo>
                    <a:pt x="693" y="215"/>
                  </a:lnTo>
                  <a:lnTo>
                    <a:pt x="727" y="208"/>
                  </a:lnTo>
                  <a:lnTo>
                    <a:pt x="758" y="200"/>
                  </a:lnTo>
                  <a:lnTo>
                    <a:pt x="787" y="192"/>
                  </a:lnTo>
                  <a:lnTo>
                    <a:pt x="813" y="183"/>
                  </a:lnTo>
                  <a:lnTo>
                    <a:pt x="835" y="174"/>
                  </a:lnTo>
                  <a:lnTo>
                    <a:pt x="854" y="164"/>
                  </a:lnTo>
                  <a:lnTo>
                    <a:pt x="869" y="153"/>
                  </a:lnTo>
                  <a:lnTo>
                    <a:pt x="880" y="143"/>
                  </a:lnTo>
                  <a:lnTo>
                    <a:pt x="886" y="131"/>
                  </a:lnTo>
                  <a:lnTo>
                    <a:pt x="889" y="119"/>
                  </a:lnTo>
                  <a:lnTo>
                    <a:pt x="887" y="109"/>
                  </a:lnTo>
                  <a:lnTo>
                    <a:pt x="881" y="99"/>
                  </a:lnTo>
                  <a:lnTo>
                    <a:pt x="873" y="88"/>
                  </a:lnTo>
                  <a:lnTo>
                    <a:pt x="860" y="78"/>
                  </a:lnTo>
                  <a:lnTo>
                    <a:pt x="846" y="69"/>
                  </a:lnTo>
                  <a:lnTo>
                    <a:pt x="828" y="60"/>
                  </a:lnTo>
                  <a:lnTo>
                    <a:pt x="807" y="50"/>
                  </a:lnTo>
                  <a:lnTo>
                    <a:pt x="782" y="41"/>
                  </a:lnTo>
                  <a:lnTo>
                    <a:pt x="756" y="33"/>
                  </a:lnTo>
                  <a:lnTo>
                    <a:pt x="727" y="26"/>
                  </a:lnTo>
                  <a:lnTo>
                    <a:pt x="697" y="19"/>
                  </a:lnTo>
                  <a:lnTo>
                    <a:pt x="663" y="14"/>
                  </a:lnTo>
                  <a:lnTo>
                    <a:pt x="629" y="9"/>
                  </a:lnTo>
                  <a:lnTo>
                    <a:pt x="593" y="5"/>
                  </a:lnTo>
                  <a:lnTo>
                    <a:pt x="554" y="2"/>
                  </a:lnTo>
                  <a:lnTo>
                    <a:pt x="5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25">
              <a:extLst>
                <a:ext uri="{FF2B5EF4-FFF2-40B4-BE49-F238E27FC236}">
                  <a16:creationId xmlns:a16="http://schemas.microsoft.com/office/drawing/2014/main" id="{420965B7-0CA3-57DB-63CA-B9505C105F9B}"/>
                </a:ext>
              </a:extLst>
            </p:cNvPr>
            <p:cNvSpPr>
              <a:spLocks/>
            </p:cNvSpPr>
            <p:nvPr/>
          </p:nvSpPr>
          <p:spPr bwMode="auto">
            <a:xfrm>
              <a:off x="1830" y="1942"/>
              <a:ext cx="884" cy="199"/>
            </a:xfrm>
            <a:custGeom>
              <a:avLst/>
              <a:gdLst>
                <a:gd name="T0" fmla="*/ 831 w 884"/>
                <a:gd name="T1" fmla="*/ 24 h 199"/>
                <a:gd name="T2" fmla="*/ 834 w 884"/>
                <a:gd name="T3" fmla="*/ 33 h 199"/>
                <a:gd name="T4" fmla="*/ 835 w 884"/>
                <a:gd name="T5" fmla="*/ 44 h 199"/>
                <a:gd name="T6" fmla="*/ 828 w 884"/>
                <a:gd name="T7" fmla="*/ 69 h 199"/>
                <a:gd name="T8" fmla="*/ 804 w 884"/>
                <a:gd name="T9" fmla="*/ 92 h 199"/>
                <a:gd name="T10" fmla="*/ 766 w 884"/>
                <a:gd name="T11" fmla="*/ 114 h 199"/>
                <a:gd name="T12" fmla="*/ 717 w 884"/>
                <a:gd name="T13" fmla="*/ 133 h 199"/>
                <a:gd name="T14" fmla="*/ 657 w 884"/>
                <a:gd name="T15" fmla="*/ 148 h 199"/>
                <a:gd name="T16" fmla="*/ 589 w 884"/>
                <a:gd name="T17" fmla="*/ 159 h 199"/>
                <a:gd name="T18" fmla="*/ 512 w 884"/>
                <a:gd name="T19" fmla="*/ 166 h 199"/>
                <a:gd name="T20" fmla="*/ 431 w 884"/>
                <a:gd name="T21" fmla="*/ 169 h 199"/>
                <a:gd name="T22" fmla="*/ 349 w 884"/>
                <a:gd name="T23" fmla="*/ 166 h 199"/>
                <a:gd name="T24" fmla="*/ 274 w 884"/>
                <a:gd name="T25" fmla="*/ 159 h 199"/>
                <a:gd name="T26" fmla="*/ 205 w 884"/>
                <a:gd name="T27" fmla="*/ 148 h 199"/>
                <a:gd name="T28" fmla="*/ 145 w 884"/>
                <a:gd name="T29" fmla="*/ 133 h 199"/>
                <a:gd name="T30" fmla="*/ 95 w 884"/>
                <a:gd name="T31" fmla="*/ 114 h 199"/>
                <a:gd name="T32" fmla="*/ 58 w 884"/>
                <a:gd name="T33" fmla="*/ 92 h 199"/>
                <a:gd name="T34" fmla="*/ 34 w 884"/>
                <a:gd name="T35" fmla="*/ 69 h 199"/>
                <a:gd name="T36" fmla="*/ 26 w 884"/>
                <a:gd name="T37" fmla="*/ 44 h 199"/>
                <a:gd name="T38" fmla="*/ 29 w 884"/>
                <a:gd name="T39" fmla="*/ 28 h 199"/>
                <a:gd name="T40" fmla="*/ 38 w 884"/>
                <a:gd name="T41" fmla="*/ 13 h 199"/>
                <a:gd name="T42" fmla="*/ 21 w 884"/>
                <a:gd name="T43" fmla="*/ 20 h 199"/>
                <a:gd name="T44" fmla="*/ 3 w 884"/>
                <a:gd name="T45" fmla="*/ 48 h 199"/>
                <a:gd name="T46" fmla="*/ 3 w 884"/>
                <a:gd name="T47" fmla="*/ 78 h 199"/>
                <a:gd name="T48" fmla="*/ 20 w 884"/>
                <a:gd name="T49" fmla="*/ 104 h 199"/>
                <a:gd name="T50" fmla="*/ 54 w 884"/>
                <a:gd name="T51" fmla="*/ 127 h 199"/>
                <a:gd name="T52" fmla="*/ 101 w 884"/>
                <a:gd name="T53" fmla="*/ 150 h 199"/>
                <a:gd name="T54" fmla="*/ 160 w 884"/>
                <a:gd name="T55" fmla="*/ 168 h 199"/>
                <a:gd name="T56" fmla="*/ 231 w 884"/>
                <a:gd name="T57" fmla="*/ 182 h 199"/>
                <a:gd name="T58" fmla="*/ 310 w 884"/>
                <a:gd name="T59" fmla="*/ 193 h 199"/>
                <a:gd name="T60" fmla="*/ 396 w 884"/>
                <a:gd name="T61" fmla="*/ 198 h 199"/>
                <a:gd name="T62" fmla="*/ 487 w 884"/>
                <a:gd name="T63" fmla="*/ 198 h 199"/>
                <a:gd name="T64" fmla="*/ 573 w 884"/>
                <a:gd name="T65" fmla="*/ 193 h 199"/>
                <a:gd name="T66" fmla="*/ 652 w 884"/>
                <a:gd name="T67" fmla="*/ 182 h 199"/>
                <a:gd name="T68" fmla="*/ 723 w 884"/>
                <a:gd name="T69" fmla="*/ 168 h 199"/>
                <a:gd name="T70" fmla="*/ 783 w 884"/>
                <a:gd name="T71" fmla="*/ 150 h 199"/>
                <a:gd name="T72" fmla="*/ 830 w 884"/>
                <a:gd name="T73" fmla="*/ 127 h 199"/>
                <a:gd name="T74" fmla="*/ 864 w 884"/>
                <a:gd name="T75" fmla="*/ 104 h 199"/>
                <a:gd name="T76" fmla="*/ 881 w 884"/>
                <a:gd name="T77" fmla="*/ 78 h 199"/>
                <a:gd name="T78" fmla="*/ 882 w 884"/>
                <a:gd name="T79" fmla="*/ 54 h 199"/>
                <a:gd name="T80" fmla="*/ 876 w 884"/>
                <a:gd name="T81" fmla="*/ 39 h 199"/>
                <a:gd name="T82" fmla="*/ 863 w 884"/>
                <a:gd name="T83" fmla="*/ 22 h 199"/>
                <a:gd name="T84" fmla="*/ 844 w 884"/>
                <a:gd name="T85" fmla="*/ 7 h 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4"/>
                <a:gd name="T130" fmla="*/ 0 h 199"/>
                <a:gd name="T131" fmla="*/ 884 w 884"/>
                <a:gd name="T132" fmla="*/ 199 h 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4" h="199">
                  <a:moveTo>
                    <a:pt x="833" y="0"/>
                  </a:moveTo>
                  <a:lnTo>
                    <a:pt x="831" y="24"/>
                  </a:lnTo>
                  <a:lnTo>
                    <a:pt x="833" y="30"/>
                  </a:lnTo>
                  <a:lnTo>
                    <a:pt x="834" y="33"/>
                  </a:lnTo>
                  <a:lnTo>
                    <a:pt x="835" y="39"/>
                  </a:lnTo>
                  <a:lnTo>
                    <a:pt x="835" y="44"/>
                  </a:lnTo>
                  <a:lnTo>
                    <a:pt x="833" y="57"/>
                  </a:lnTo>
                  <a:lnTo>
                    <a:pt x="828" y="69"/>
                  </a:lnTo>
                  <a:lnTo>
                    <a:pt x="817" y="82"/>
                  </a:lnTo>
                  <a:lnTo>
                    <a:pt x="804" y="92"/>
                  </a:lnTo>
                  <a:lnTo>
                    <a:pt x="787" y="104"/>
                  </a:lnTo>
                  <a:lnTo>
                    <a:pt x="766" y="114"/>
                  </a:lnTo>
                  <a:lnTo>
                    <a:pt x="743" y="123"/>
                  </a:lnTo>
                  <a:lnTo>
                    <a:pt x="717" y="133"/>
                  </a:lnTo>
                  <a:lnTo>
                    <a:pt x="688" y="140"/>
                  </a:lnTo>
                  <a:lnTo>
                    <a:pt x="657" y="148"/>
                  </a:lnTo>
                  <a:lnTo>
                    <a:pt x="624" y="153"/>
                  </a:lnTo>
                  <a:lnTo>
                    <a:pt x="589" y="159"/>
                  </a:lnTo>
                  <a:lnTo>
                    <a:pt x="551" y="164"/>
                  </a:lnTo>
                  <a:lnTo>
                    <a:pt x="512" y="166"/>
                  </a:lnTo>
                  <a:lnTo>
                    <a:pt x="473" y="169"/>
                  </a:lnTo>
                  <a:lnTo>
                    <a:pt x="431" y="169"/>
                  </a:lnTo>
                  <a:lnTo>
                    <a:pt x="390" y="169"/>
                  </a:lnTo>
                  <a:lnTo>
                    <a:pt x="349" y="166"/>
                  </a:lnTo>
                  <a:lnTo>
                    <a:pt x="310" y="164"/>
                  </a:lnTo>
                  <a:lnTo>
                    <a:pt x="274" y="159"/>
                  </a:lnTo>
                  <a:lnTo>
                    <a:pt x="239" y="153"/>
                  </a:lnTo>
                  <a:lnTo>
                    <a:pt x="205" y="148"/>
                  </a:lnTo>
                  <a:lnTo>
                    <a:pt x="174" y="140"/>
                  </a:lnTo>
                  <a:lnTo>
                    <a:pt x="145" y="133"/>
                  </a:lnTo>
                  <a:lnTo>
                    <a:pt x="119" y="123"/>
                  </a:lnTo>
                  <a:lnTo>
                    <a:pt x="95" y="114"/>
                  </a:lnTo>
                  <a:lnTo>
                    <a:pt x="74" y="104"/>
                  </a:lnTo>
                  <a:lnTo>
                    <a:pt x="58" y="92"/>
                  </a:lnTo>
                  <a:lnTo>
                    <a:pt x="45" y="82"/>
                  </a:lnTo>
                  <a:lnTo>
                    <a:pt x="34" y="69"/>
                  </a:lnTo>
                  <a:lnTo>
                    <a:pt x="29" y="57"/>
                  </a:lnTo>
                  <a:lnTo>
                    <a:pt x="26" y="44"/>
                  </a:lnTo>
                  <a:lnTo>
                    <a:pt x="28" y="36"/>
                  </a:lnTo>
                  <a:lnTo>
                    <a:pt x="29" y="28"/>
                  </a:lnTo>
                  <a:lnTo>
                    <a:pt x="33" y="20"/>
                  </a:lnTo>
                  <a:lnTo>
                    <a:pt x="38" y="13"/>
                  </a:lnTo>
                  <a:lnTo>
                    <a:pt x="38" y="7"/>
                  </a:lnTo>
                  <a:lnTo>
                    <a:pt x="21" y="20"/>
                  </a:lnTo>
                  <a:lnTo>
                    <a:pt x="9" y="33"/>
                  </a:lnTo>
                  <a:lnTo>
                    <a:pt x="3" y="48"/>
                  </a:lnTo>
                  <a:lnTo>
                    <a:pt x="0" y="63"/>
                  </a:lnTo>
                  <a:lnTo>
                    <a:pt x="3" y="78"/>
                  </a:lnTo>
                  <a:lnTo>
                    <a:pt x="9" y="91"/>
                  </a:lnTo>
                  <a:lnTo>
                    <a:pt x="20" y="104"/>
                  </a:lnTo>
                  <a:lnTo>
                    <a:pt x="35" y="116"/>
                  </a:lnTo>
                  <a:lnTo>
                    <a:pt x="54" y="127"/>
                  </a:lnTo>
                  <a:lnTo>
                    <a:pt x="76" y="139"/>
                  </a:lnTo>
                  <a:lnTo>
                    <a:pt x="101" y="150"/>
                  </a:lnTo>
                  <a:lnTo>
                    <a:pt x="129" y="159"/>
                  </a:lnTo>
                  <a:lnTo>
                    <a:pt x="160" y="168"/>
                  </a:lnTo>
                  <a:lnTo>
                    <a:pt x="194" y="176"/>
                  </a:lnTo>
                  <a:lnTo>
                    <a:pt x="231" y="182"/>
                  </a:lnTo>
                  <a:lnTo>
                    <a:pt x="270" y="189"/>
                  </a:lnTo>
                  <a:lnTo>
                    <a:pt x="310" y="193"/>
                  </a:lnTo>
                  <a:lnTo>
                    <a:pt x="352" y="196"/>
                  </a:lnTo>
                  <a:lnTo>
                    <a:pt x="396" y="198"/>
                  </a:lnTo>
                  <a:lnTo>
                    <a:pt x="442" y="199"/>
                  </a:lnTo>
                  <a:lnTo>
                    <a:pt x="487" y="198"/>
                  </a:lnTo>
                  <a:lnTo>
                    <a:pt x="530" y="196"/>
                  </a:lnTo>
                  <a:lnTo>
                    <a:pt x="573" y="193"/>
                  </a:lnTo>
                  <a:lnTo>
                    <a:pt x="614" y="189"/>
                  </a:lnTo>
                  <a:lnTo>
                    <a:pt x="652" y="182"/>
                  </a:lnTo>
                  <a:lnTo>
                    <a:pt x="688" y="176"/>
                  </a:lnTo>
                  <a:lnTo>
                    <a:pt x="723" y="168"/>
                  </a:lnTo>
                  <a:lnTo>
                    <a:pt x="755" y="159"/>
                  </a:lnTo>
                  <a:lnTo>
                    <a:pt x="783" y="150"/>
                  </a:lnTo>
                  <a:lnTo>
                    <a:pt x="808" y="139"/>
                  </a:lnTo>
                  <a:lnTo>
                    <a:pt x="830" y="127"/>
                  </a:lnTo>
                  <a:lnTo>
                    <a:pt x="848" y="116"/>
                  </a:lnTo>
                  <a:lnTo>
                    <a:pt x="864" y="104"/>
                  </a:lnTo>
                  <a:lnTo>
                    <a:pt x="874" y="91"/>
                  </a:lnTo>
                  <a:lnTo>
                    <a:pt x="881" y="78"/>
                  </a:lnTo>
                  <a:lnTo>
                    <a:pt x="884" y="63"/>
                  </a:lnTo>
                  <a:lnTo>
                    <a:pt x="882" y="54"/>
                  </a:lnTo>
                  <a:lnTo>
                    <a:pt x="880" y="47"/>
                  </a:lnTo>
                  <a:lnTo>
                    <a:pt x="876" y="39"/>
                  </a:lnTo>
                  <a:lnTo>
                    <a:pt x="871" y="30"/>
                  </a:lnTo>
                  <a:lnTo>
                    <a:pt x="863" y="22"/>
                  </a:lnTo>
                  <a:lnTo>
                    <a:pt x="855" y="14"/>
                  </a:lnTo>
                  <a:lnTo>
                    <a:pt x="844" y="7"/>
                  </a:lnTo>
                  <a:lnTo>
                    <a:pt x="8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6">
              <a:extLst>
                <a:ext uri="{FF2B5EF4-FFF2-40B4-BE49-F238E27FC236}">
                  <a16:creationId xmlns:a16="http://schemas.microsoft.com/office/drawing/2014/main" id="{74B2806F-6B73-2059-2849-E3515A6C5731}"/>
                </a:ext>
              </a:extLst>
            </p:cNvPr>
            <p:cNvSpPr>
              <a:spLocks/>
            </p:cNvSpPr>
            <p:nvPr/>
          </p:nvSpPr>
          <p:spPr bwMode="auto">
            <a:xfrm>
              <a:off x="1855" y="1760"/>
              <a:ext cx="21" cy="212"/>
            </a:xfrm>
            <a:custGeom>
              <a:avLst/>
              <a:gdLst>
                <a:gd name="T0" fmla="*/ 21 w 21"/>
                <a:gd name="T1" fmla="*/ 10 h 212"/>
                <a:gd name="T2" fmla="*/ 0 w 21"/>
                <a:gd name="T3" fmla="*/ 0 h 212"/>
                <a:gd name="T4" fmla="*/ 7 w 21"/>
                <a:gd name="T5" fmla="*/ 212 h 212"/>
                <a:gd name="T6" fmla="*/ 9 w 21"/>
                <a:gd name="T7" fmla="*/ 209 h 212"/>
                <a:gd name="T8" fmla="*/ 12 w 21"/>
                <a:gd name="T9" fmla="*/ 208 h 212"/>
                <a:gd name="T10" fmla="*/ 14 w 21"/>
                <a:gd name="T11" fmla="*/ 205 h 212"/>
                <a:gd name="T12" fmla="*/ 17 w 21"/>
                <a:gd name="T13" fmla="*/ 204 h 212"/>
                <a:gd name="T14" fmla="*/ 21 w 21"/>
                <a:gd name="T15" fmla="*/ 10 h 212"/>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2"/>
                <a:gd name="T26" fmla="*/ 21 w 2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2">
                  <a:moveTo>
                    <a:pt x="21" y="10"/>
                  </a:moveTo>
                  <a:lnTo>
                    <a:pt x="0" y="0"/>
                  </a:lnTo>
                  <a:lnTo>
                    <a:pt x="7" y="212"/>
                  </a:lnTo>
                  <a:lnTo>
                    <a:pt x="9" y="209"/>
                  </a:lnTo>
                  <a:lnTo>
                    <a:pt x="12" y="208"/>
                  </a:lnTo>
                  <a:lnTo>
                    <a:pt x="14" y="205"/>
                  </a:lnTo>
                  <a:lnTo>
                    <a:pt x="17" y="204"/>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7">
              <a:extLst>
                <a:ext uri="{FF2B5EF4-FFF2-40B4-BE49-F238E27FC236}">
                  <a16:creationId xmlns:a16="http://schemas.microsoft.com/office/drawing/2014/main" id="{64E7C5A6-D854-BE49-4165-5116338651FF}"/>
                </a:ext>
              </a:extLst>
            </p:cNvPr>
            <p:cNvSpPr>
              <a:spLocks/>
            </p:cNvSpPr>
            <p:nvPr/>
          </p:nvSpPr>
          <p:spPr bwMode="auto">
            <a:xfrm>
              <a:off x="2660" y="1753"/>
              <a:ext cx="26" cy="232"/>
            </a:xfrm>
            <a:custGeom>
              <a:avLst/>
              <a:gdLst>
                <a:gd name="T0" fmla="*/ 26 w 26"/>
                <a:gd name="T1" fmla="*/ 0 h 232"/>
                <a:gd name="T2" fmla="*/ 4 w 26"/>
                <a:gd name="T3" fmla="*/ 7 h 232"/>
                <a:gd name="T4" fmla="*/ 0 w 26"/>
                <a:gd name="T5" fmla="*/ 225 h 232"/>
                <a:gd name="T6" fmla="*/ 3 w 26"/>
                <a:gd name="T7" fmla="*/ 226 h 232"/>
                <a:gd name="T8" fmla="*/ 5 w 26"/>
                <a:gd name="T9" fmla="*/ 228 h 232"/>
                <a:gd name="T10" fmla="*/ 8 w 26"/>
                <a:gd name="T11" fmla="*/ 230 h 232"/>
                <a:gd name="T12" fmla="*/ 11 w 26"/>
                <a:gd name="T13" fmla="*/ 232 h 232"/>
                <a:gd name="T14" fmla="*/ 26 w 26"/>
                <a:gd name="T15" fmla="*/ 0 h 23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2"/>
                <a:gd name="T26" fmla="*/ 26 w 26"/>
                <a:gd name="T27" fmla="*/ 232 h 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2">
                  <a:moveTo>
                    <a:pt x="26" y="0"/>
                  </a:moveTo>
                  <a:lnTo>
                    <a:pt x="4" y="7"/>
                  </a:lnTo>
                  <a:lnTo>
                    <a:pt x="0" y="225"/>
                  </a:lnTo>
                  <a:lnTo>
                    <a:pt x="3" y="226"/>
                  </a:lnTo>
                  <a:lnTo>
                    <a:pt x="5" y="228"/>
                  </a:lnTo>
                  <a:lnTo>
                    <a:pt x="8" y="230"/>
                  </a:lnTo>
                  <a:lnTo>
                    <a:pt x="11" y="23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28">
              <a:extLst>
                <a:ext uri="{FF2B5EF4-FFF2-40B4-BE49-F238E27FC236}">
                  <a16:creationId xmlns:a16="http://schemas.microsoft.com/office/drawing/2014/main" id="{2D453BDE-365C-D08D-4F8E-43F82BD9A0F1}"/>
                </a:ext>
              </a:extLst>
            </p:cNvPr>
            <p:cNvSpPr>
              <a:spLocks/>
            </p:cNvSpPr>
            <p:nvPr/>
          </p:nvSpPr>
          <p:spPr bwMode="auto">
            <a:xfrm>
              <a:off x="1830" y="2543"/>
              <a:ext cx="884" cy="253"/>
            </a:xfrm>
            <a:custGeom>
              <a:avLst/>
              <a:gdLst>
                <a:gd name="T0" fmla="*/ 831 w 884"/>
                <a:gd name="T1" fmla="*/ 31 h 253"/>
                <a:gd name="T2" fmla="*/ 834 w 884"/>
                <a:gd name="T3" fmla="*/ 43 h 253"/>
                <a:gd name="T4" fmla="*/ 835 w 884"/>
                <a:gd name="T5" fmla="*/ 56 h 253"/>
                <a:gd name="T6" fmla="*/ 828 w 884"/>
                <a:gd name="T7" fmla="*/ 87 h 253"/>
                <a:gd name="T8" fmla="*/ 804 w 884"/>
                <a:gd name="T9" fmla="*/ 117 h 253"/>
                <a:gd name="T10" fmla="*/ 766 w 884"/>
                <a:gd name="T11" fmla="*/ 144 h 253"/>
                <a:gd name="T12" fmla="*/ 717 w 884"/>
                <a:gd name="T13" fmla="*/ 168 h 253"/>
                <a:gd name="T14" fmla="*/ 657 w 884"/>
                <a:gd name="T15" fmla="*/ 186 h 253"/>
                <a:gd name="T16" fmla="*/ 589 w 884"/>
                <a:gd name="T17" fmla="*/ 202 h 253"/>
                <a:gd name="T18" fmla="*/ 512 w 884"/>
                <a:gd name="T19" fmla="*/ 211 h 253"/>
                <a:gd name="T20" fmla="*/ 431 w 884"/>
                <a:gd name="T21" fmla="*/ 213 h 253"/>
                <a:gd name="T22" fmla="*/ 349 w 884"/>
                <a:gd name="T23" fmla="*/ 211 h 253"/>
                <a:gd name="T24" fmla="*/ 274 w 884"/>
                <a:gd name="T25" fmla="*/ 202 h 253"/>
                <a:gd name="T26" fmla="*/ 205 w 884"/>
                <a:gd name="T27" fmla="*/ 186 h 253"/>
                <a:gd name="T28" fmla="*/ 145 w 884"/>
                <a:gd name="T29" fmla="*/ 168 h 253"/>
                <a:gd name="T30" fmla="*/ 95 w 884"/>
                <a:gd name="T31" fmla="*/ 144 h 253"/>
                <a:gd name="T32" fmla="*/ 58 w 884"/>
                <a:gd name="T33" fmla="*/ 117 h 253"/>
                <a:gd name="T34" fmla="*/ 34 w 884"/>
                <a:gd name="T35" fmla="*/ 87 h 253"/>
                <a:gd name="T36" fmla="*/ 26 w 884"/>
                <a:gd name="T37" fmla="*/ 56 h 253"/>
                <a:gd name="T38" fmla="*/ 29 w 884"/>
                <a:gd name="T39" fmla="*/ 35 h 253"/>
                <a:gd name="T40" fmla="*/ 38 w 884"/>
                <a:gd name="T41" fmla="*/ 17 h 253"/>
                <a:gd name="T42" fmla="*/ 21 w 884"/>
                <a:gd name="T43" fmla="*/ 26 h 253"/>
                <a:gd name="T44" fmla="*/ 3 w 884"/>
                <a:gd name="T45" fmla="*/ 61 h 253"/>
                <a:gd name="T46" fmla="*/ 3 w 884"/>
                <a:gd name="T47" fmla="*/ 97 h 253"/>
                <a:gd name="T48" fmla="*/ 20 w 884"/>
                <a:gd name="T49" fmla="*/ 130 h 253"/>
                <a:gd name="T50" fmla="*/ 54 w 884"/>
                <a:gd name="T51" fmla="*/ 161 h 253"/>
                <a:gd name="T52" fmla="*/ 101 w 884"/>
                <a:gd name="T53" fmla="*/ 189 h 253"/>
                <a:gd name="T54" fmla="*/ 160 w 884"/>
                <a:gd name="T55" fmla="*/ 212 h 253"/>
                <a:gd name="T56" fmla="*/ 231 w 884"/>
                <a:gd name="T57" fmla="*/ 232 h 253"/>
                <a:gd name="T58" fmla="*/ 310 w 884"/>
                <a:gd name="T59" fmla="*/ 245 h 253"/>
                <a:gd name="T60" fmla="*/ 396 w 884"/>
                <a:gd name="T61" fmla="*/ 251 h 253"/>
                <a:gd name="T62" fmla="*/ 487 w 884"/>
                <a:gd name="T63" fmla="*/ 251 h 253"/>
                <a:gd name="T64" fmla="*/ 573 w 884"/>
                <a:gd name="T65" fmla="*/ 245 h 253"/>
                <a:gd name="T66" fmla="*/ 652 w 884"/>
                <a:gd name="T67" fmla="*/ 232 h 253"/>
                <a:gd name="T68" fmla="*/ 723 w 884"/>
                <a:gd name="T69" fmla="*/ 212 h 253"/>
                <a:gd name="T70" fmla="*/ 783 w 884"/>
                <a:gd name="T71" fmla="*/ 189 h 253"/>
                <a:gd name="T72" fmla="*/ 830 w 884"/>
                <a:gd name="T73" fmla="*/ 161 h 253"/>
                <a:gd name="T74" fmla="*/ 864 w 884"/>
                <a:gd name="T75" fmla="*/ 130 h 253"/>
                <a:gd name="T76" fmla="*/ 881 w 884"/>
                <a:gd name="T77" fmla="*/ 97 h 253"/>
                <a:gd name="T78" fmla="*/ 882 w 884"/>
                <a:gd name="T79" fmla="*/ 69 h 253"/>
                <a:gd name="T80" fmla="*/ 876 w 884"/>
                <a:gd name="T81" fmla="*/ 48 h 253"/>
                <a:gd name="T82" fmla="*/ 863 w 884"/>
                <a:gd name="T83" fmla="*/ 27 h 253"/>
                <a:gd name="T84" fmla="*/ 844 w 884"/>
                <a:gd name="T85" fmla="*/ 9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4"/>
                <a:gd name="T130" fmla="*/ 0 h 253"/>
                <a:gd name="T131" fmla="*/ 884 w 884"/>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4" h="253">
                  <a:moveTo>
                    <a:pt x="833" y="0"/>
                  </a:moveTo>
                  <a:lnTo>
                    <a:pt x="831" y="31"/>
                  </a:lnTo>
                  <a:lnTo>
                    <a:pt x="833" y="37"/>
                  </a:lnTo>
                  <a:lnTo>
                    <a:pt x="834" y="43"/>
                  </a:lnTo>
                  <a:lnTo>
                    <a:pt x="835" y="49"/>
                  </a:lnTo>
                  <a:lnTo>
                    <a:pt x="835" y="56"/>
                  </a:lnTo>
                  <a:lnTo>
                    <a:pt x="833" y="71"/>
                  </a:lnTo>
                  <a:lnTo>
                    <a:pt x="828" y="87"/>
                  </a:lnTo>
                  <a:lnTo>
                    <a:pt x="817" y="103"/>
                  </a:lnTo>
                  <a:lnTo>
                    <a:pt x="804" y="117"/>
                  </a:lnTo>
                  <a:lnTo>
                    <a:pt x="787" y="131"/>
                  </a:lnTo>
                  <a:lnTo>
                    <a:pt x="766" y="144"/>
                  </a:lnTo>
                  <a:lnTo>
                    <a:pt x="743" y="156"/>
                  </a:lnTo>
                  <a:lnTo>
                    <a:pt x="717" y="168"/>
                  </a:lnTo>
                  <a:lnTo>
                    <a:pt x="688" y="177"/>
                  </a:lnTo>
                  <a:lnTo>
                    <a:pt x="657" y="186"/>
                  </a:lnTo>
                  <a:lnTo>
                    <a:pt x="624" y="194"/>
                  </a:lnTo>
                  <a:lnTo>
                    <a:pt x="589" y="202"/>
                  </a:lnTo>
                  <a:lnTo>
                    <a:pt x="551" y="207"/>
                  </a:lnTo>
                  <a:lnTo>
                    <a:pt x="512" y="211"/>
                  </a:lnTo>
                  <a:lnTo>
                    <a:pt x="473" y="212"/>
                  </a:lnTo>
                  <a:lnTo>
                    <a:pt x="431" y="213"/>
                  </a:lnTo>
                  <a:lnTo>
                    <a:pt x="390" y="212"/>
                  </a:lnTo>
                  <a:lnTo>
                    <a:pt x="349" y="211"/>
                  </a:lnTo>
                  <a:lnTo>
                    <a:pt x="310" y="207"/>
                  </a:lnTo>
                  <a:lnTo>
                    <a:pt x="274" y="202"/>
                  </a:lnTo>
                  <a:lnTo>
                    <a:pt x="239" y="194"/>
                  </a:lnTo>
                  <a:lnTo>
                    <a:pt x="205" y="186"/>
                  </a:lnTo>
                  <a:lnTo>
                    <a:pt x="174" y="177"/>
                  </a:lnTo>
                  <a:lnTo>
                    <a:pt x="145" y="168"/>
                  </a:lnTo>
                  <a:lnTo>
                    <a:pt x="119" y="156"/>
                  </a:lnTo>
                  <a:lnTo>
                    <a:pt x="95" y="144"/>
                  </a:lnTo>
                  <a:lnTo>
                    <a:pt x="74" y="131"/>
                  </a:lnTo>
                  <a:lnTo>
                    <a:pt x="58" y="117"/>
                  </a:lnTo>
                  <a:lnTo>
                    <a:pt x="45" y="103"/>
                  </a:lnTo>
                  <a:lnTo>
                    <a:pt x="34" y="87"/>
                  </a:lnTo>
                  <a:lnTo>
                    <a:pt x="29" y="71"/>
                  </a:lnTo>
                  <a:lnTo>
                    <a:pt x="26" y="56"/>
                  </a:lnTo>
                  <a:lnTo>
                    <a:pt x="28" y="45"/>
                  </a:lnTo>
                  <a:lnTo>
                    <a:pt x="29" y="35"/>
                  </a:lnTo>
                  <a:lnTo>
                    <a:pt x="33" y="26"/>
                  </a:lnTo>
                  <a:lnTo>
                    <a:pt x="38" y="17"/>
                  </a:lnTo>
                  <a:lnTo>
                    <a:pt x="38" y="9"/>
                  </a:lnTo>
                  <a:lnTo>
                    <a:pt x="21" y="26"/>
                  </a:lnTo>
                  <a:lnTo>
                    <a:pt x="9" y="43"/>
                  </a:lnTo>
                  <a:lnTo>
                    <a:pt x="3" y="61"/>
                  </a:lnTo>
                  <a:lnTo>
                    <a:pt x="0" y="79"/>
                  </a:lnTo>
                  <a:lnTo>
                    <a:pt x="3" y="97"/>
                  </a:lnTo>
                  <a:lnTo>
                    <a:pt x="9" y="114"/>
                  </a:lnTo>
                  <a:lnTo>
                    <a:pt x="20" y="130"/>
                  </a:lnTo>
                  <a:lnTo>
                    <a:pt x="35" y="147"/>
                  </a:lnTo>
                  <a:lnTo>
                    <a:pt x="54" y="161"/>
                  </a:lnTo>
                  <a:lnTo>
                    <a:pt x="76" y="176"/>
                  </a:lnTo>
                  <a:lnTo>
                    <a:pt x="101" y="189"/>
                  </a:lnTo>
                  <a:lnTo>
                    <a:pt x="129" y="202"/>
                  </a:lnTo>
                  <a:lnTo>
                    <a:pt x="160" y="212"/>
                  </a:lnTo>
                  <a:lnTo>
                    <a:pt x="194" y="223"/>
                  </a:lnTo>
                  <a:lnTo>
                    <a:pt x="231" y="232"/>
                  </a:lnTo>
                  <a:lnTo>
                    <a:pt x="270" y="238"/>
                  </a:lnTo>
                  <a:lnTo>
                    <a:pt x="310" y="245"/>
                  </a:lnTo>
                  <a:lnTo>
                    <a:pt x="352" y="249"/>
                  </a:lnTo>
                  <a:lnTo>
                    <a:pt x="396" y="251"/>
                  </a:lnTo>
                  <a:lnTo>
                    <a:pt x="442" y="253"/>
                  </a:lnTo>
                  <a:lnTo>
                    <a:pt x="487" y="251"/>
                  </a:lnTo>
                  <a:lnTo>
                    <a:pt x="530" y="249"/>
                  </a:lnTo>
                  <a:lnTo>
                    <a:pt x="573" y="245"/>
                  </a:lnTo>
                  <a:lnTo>
                    <a:pt x="614" y="238"/>
                  </a:lnTo>
                  <a:lnTo>
                    <a:pt x="652" y="232"/>
                  </a:lnTo>
                  <a:lnTo>
                    <a:pt x="688" y="223"/>
                  </a:lnTo>
                  <a:lnTo>
                    <a:pt x="723" y="212"/>
                  </a:lnTo>
                  <a:lnTo>
                    <a:pt x="755" y="202"/>
                  </a:lnTo>
                  <a:lnTo>
                    <a:pt x="783" y="189"/>
                  </a:lnTo>
                  <a:lnTo>
                    <a:pt x="808" y="176"/>
                  </a:lnTo>
                  <a:lnTo>
                    <a:pt x="830" y="161"/>
                  </a:lnTo>
                  <a:lnTo>
                    <a:pt x="848" y="147"/>
                  </a:lnTo>
                  <a:lnTo>
                    <a:pt x="864" y="130"/>
                  </a:lnTo>
                  <a:lnTo>
                    <a:pt x="874" y="114"/>
                  </a:lnTo>
                  <a:lnTo>
                    <a:pt x="881" y="97"/>
                  </a:lnTo>
                  <a:lnTo>
                    <a:pt x="884" y="79"/>
                  </a:lnTo>
                  <a:lnTo>
                    <a:pt x="882" y="69"/>
                  </a:lnTo>
                  <a:lnTo>
                    <a:pt x="880" y="58"/>
                  </a:lnTo>
                  <a:lnTo>
                    <a:pt x="876" y="48"/>
                  </a:lnTo>
                  <a:lnTo>
                    <a:pt x="871" y="37"/>
                  </a:lnTo>
                  <a:lnTo>
                    <a:pt x="863" y="27"/>
                  </a:lnTo>
                  <a:lnTo>
                    <a:pt x="855" y="18"/>
                  </a:lnTo>
                  <a:lnTo>
                    <a:pt x="844" y="9"/>
                  </a:lnTo>
                  <a:lnTo>
                    <a:pt x="8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29">
              <a:extLst>
                <a:ext uri="{FF2B5EF4-FFF2-40B4-BE49-F238E27FC236}">
                  <a16:creationId xmlns:a16="http://schemas.microsoft.com/office/drawing/2014/main" id="{9DD4959D-1C1D-302A-0DBE-04251ADA380F}"/>
                </a:ext>
              </a:extLst>
            </p:cNvPr>
            <p:cNvSpPr>
              <a:spLocks/>
            </p:cNvSpPr>
            <p:nvPr/>
          </p:nvSpPr>
          <p:spPr bwMode="auto">
            <a:xfrm>
              <a:off x="1856" y="2039"/>
              <a:ext cx="22" cy="532"/>
            </a:xfrm>
            <a:custGeom>
              <a:avLst/>
              <a:gdLst>
                <a:gd name="T0" fmla="*/ 22 w 22"/>
                <a:gd name="T1" fmla="*/ 17 h 532"/>
                <a:gd name="T2" fmla="*/ 0 w 22"/>
                <a:gd name="T3" fmla="*/ 0 h 532"/>
                <a:gd name="T4" fmla="*/ 4 w 22"/>
                <a:gd name="T5" fmla="*/ 532 h 532"/>
                <a:gd name="T6" fmla="*/ 7 w 22"/>
                <a:gd name="T7" fmla="*/ 530 h 532"/>
                <a:gd name="T8" fmla="*/ 9 w 22"/>
                <a:gd name="T9" fmla="*/ 526 h 532"/>
                <a:gd name="T10" fmla="*/ 12 w 22"/>
                <a:gd name="T11" fmla="*/ 522 h 532"/>
                <a:gd name="T12" fmla="*/ 15 w 22"/>
                <a:gd name="T13" fmla="*/ 519 h 532"/>
                <a:gd name="T14" fmla="*/ 22 w 22"/>
                <a:gd name="T15" fmla="*/ 17 h 53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32"/>
                <a:gd name="T26" fmla="*/ 22 w 22"/>
                <a:gd name="T27" fmla="*/ 532 h 5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32">
                  <a:moveTo>
                    <a:pt x="22" y="17"/>
                  </a:moveTo>
                  <a:lnTo>
                    <a:pt x="0" y="0"/>
                  </a:lnTo>
                  <a:lnTo>
                    <a:pt x="4" y="532"/>
                  </a:lnTo>
                  <a:lnTo>
                    <a:pt x="7" y="530"/>
                  </a:lnTo>
                  <a:lnTo>
                    <a:pt x="9" y="526"/>
                  </a:lnTo>
                  <a:lnTo>
                    <a:pt x="12" y="522"/>
                  </a:lnTo>
                  <a:lnTo>
                    <a:pt x="15" y="519"/>
                  </a:lnTo>
                  <a:lnTo>
                    <a:pt x="2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30">
              <a:extLst>
                <a:ext uri="{FF2B5EF4-FFF2-40B4-BE49-F238E27FC236}">
                  <a16:creationId xmlns:a16="http://schemas.microsoft.com/office/drawing/2014/main" id="{838CB1A0-9E7D-89C8-30B2-501D3B13C1C7}"/>
                </a:ext>
              </a:extLst>
            </p:cNvPr>
            <p:cNvSpPr>
              <a:spLocks/>
            </p:cNvSpPr>
            <p:nvPr/>
          </p:nvSpPr>
          <p:spPr bwMode="auto">
            <a:xfrm>
              <a:off x="2652" y="2047"/>
              <a:ext cx="28" cy="533"/>
            </a:xfrm>
            <a:custGeom>
              <a:avLst/>
              <a:gdLst>
                <a:gd name="T0" fmla="*/ 28 w 28"/>
                <a:gd name="T1" fmla="*/ 0 h 533"/>
                <a:gd name="T2" fmla="*/ 7 w 28"/>
                <a:gd name="T3" fmla="*/ 15 h 533"/>
                <a:gd name="T4" fmla="*/ 0 w 28"/>
                <a:gd name="T5" fmla="*/ 459 h 533"/>
                <a:gd name="T6" fmla="*/ 0 w 28"/>
                <a:gd name="T7" fmla="*/ 522 h 533"/>
                <a:gd name="T8" fmla="*/ 3 w 28"/>
                <a:gd name="T9" fmla="*/ 524 h 533"/>
                <a:gd name="T10" fmla="*/ 6 w 28"/>
                <a:gd name="T11" fmla="*/ 527 h 533"/>
                <a:gd name="T12" fmla="*/ 8 w 28"/>
                <a:gd name="T13" fmla="*/ 531 h 533"/>
                <a:gd name="T14" fmla="*/ 11 w 28"/>
                <a:gd name="T15" fmla="*/ 533 h 533"/>
                <a:gd name="T16" fmla="*/ 28 w 28"/>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33"/>
                <a:gd name="T29" fmla="*/ 28 w 28"/>
                <a:gd name="T30" fmla="*/ 533 h 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33">
                  <a:moveTo>
                    <a:pt x="28" y="0"/>
                  </a:moveTo>
                  <a:lnTo>
                    <a:pt x="7" y="15"/>
                  </a:lnTo>
                  <a:lnTo>
                    <a:pt x="0" y="459"/>
                  </a:lnTo>
                  <a:lnTo>
                    <a:pt x="0" y="522"/>
                  </a:lnTo>
                  <a:lnTo>
                    <a:pt x="3" y="524"/>
                  </a:lnTo>
                  <a:lnTo>
                    <a:pt x="6" y="527"/>
                  </a:lnTo>
                  <a:lnTo>
                    <a:pt x="8" y="531"/>
                  </a:lnTo>
                  <a:lnTo>
                    <a:pt x="11" y="533"/>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31">
              <a:extLst>
                <a:ext uri="{FF2B5EF4-FFF2-40B4-BE49-F238E27FC236}">
                  <a16:creationId xmlns:a16="http://schemas.microsoft.com/office/drawing/2014/main" id="{05547D03-3F0F-470E-5594-ECAC0CFCC990}"/>
                </a:ext>
              </a:extLst>
            </p:cNvPr>
            <p:cNvSpPr>
              <a:spLocks/>
            </p:cNvSpPr>
            <p:nvPr/>
          </p:nvSpPr>
          <p:spPr bwMode="auto">
            <a:xfrm>
              <a:off x="1830" y="2857"/>
              <a:ext cx="884" cy="294"/>
            </a:xfrm>
            <a:custGeom>
              <a:avLst/>
              <a:gdLst>
                <a:gd name="T0" fmla="*/ 831 w 884"/>
                <a:gd name="T1" fmla="*/ 38 h 294"/>
                <a:gd name="T2" fmla="*/ 834 w 884"/>
                <a:gd name="T3" fmla="*/ 51 h 294"/>
                <a:gd name="T4" fmla="*/ 835 w 884"/>
                <a:gd name="T5" fmla="*/ 65 h 294"/>
                <a:gd name="T6" fmla="*/ 828 w 884"/>
                <a:gd name="T7" fmla="*/ 101 h 294"/>
                <a:gd name="T8" fmla="*/ 804 w 884"/>
                <a:gd name="T9" fmla="*/ 137 h 294"/>
                <a:gd name="T10" fmla="*/ 766 w 884"/>
                <a:gd name="T11" fmla="*/ 168 h 294"/>
                <a:gd name="T12" fmla="*/ 717 w 884"/>
                <a:gd name="T13" fmla="*/ 195 h 294"/>
                <a:gd name="T14" fmla="*/ 657 w 884"/>
                <a:gd name="T15" fmla="*/ 217 h 294"/>
                <a:gd name="T16" fmla="*/ 589 w 884"/>
                <a:gd name="T17" fmla="*/ 234 h 294"/>
                <a:gd name="T18" fmla="*/ 512 w 884"/>
                <a:gd name="T19" fmla="*/ 245 h 294"/>
                <a:gd name="T20" fmla="*/ 431 w 884"/>
                <a:gd name="T21" fmla="*/ 249 h 294"/>
                <a:gd name="T22" fmla="*/ 349 w 884"/>
                <a:gd name="T23" fmla="*/ 245 h 294"/>
                <a:gd name="T24" fmla="*/ 274 w 884"/>
                <a:gd name="T25" fmla="*/ 234 h 294"/>
                <a:gd name="T26" fmla="*/ 205 w 884"/>
                <a:gd name="T27" fmla="*/ 217 h 294"/>
                <a:gd name="T28" fmla="*/ 145 w 884"/>
                <a:gd name="T29" fmla="*/ 195 h 294"/>
                <a:gd name="T30" fmla="*/ 95 w 884"/>
                <a:gd name="T31" fmla="*/ 168 h 294"/>
                <a:gd name="T32" fmla="*/ 58 w 884"/>
                <a:gd name="T33" fmla="*/ 137 h 294"/>
                <a:gd name="T34" fmla="*/ 34 w 884"/>
                <a:gd name="T35" fmla="*/ 101 h 294"/>
                <a:gd name="T36" fmla="*/ 26 w 884"/>
                <a:gd name="T37" fmla="*/ 65 h 294"/>
                <a:gd name="T38" fmla="*/ 29 w 884"/>
                <a:gd name="T39" fmla="*/ 42 h 294"/>
                <a:gd name="T40" fmla="*/ 38 w 884"/>
                <a:gd name="T41" fmla="*/ 19 h 294"/>
                <a:gd name="T42" fmla="*/ 21 w 884"/>
                <a:gd name="T43" fmla="*/ 31 h 294"/>
                <a:gd name="T44" fmla="*/ 3 w 884"/>
                <a:gd name="T45" fmla="*/ 71 h 294"/>
                <a:gd name="T46" fmla="*/ 3 w 884"/>
                <a:gd name="T47" fmla="*/ 113 h 294"/>
                <a:gd name="T48" fmla="*/ 20 w 884"/>
                <a:gd name="T49" fmla="*/ 152 h 294"/>
                <a:gd name="T50" fmla="*/ 54 w 884"/>
                <a:gd name="T51" fmla="*/ 189 h 294"/>
                <a:gd name="T52" fmla="*/ 101 w 884"/>
                <a:gd name="T53" fmla="*/ 221 h 294"/>
                <a:gd name="T54" fmla="*/ 160 w 884"/>
                <a:gd name="T55" fmla="*/ 249 h 294"/>
                <a:gd name="T56" fmla="*/ 231 w 884"/>
                <a:gd name="T57" fmla="*/ 270 h 294"/>
                <a:gd name="T58" fmla="*/ 310 w 884"/>
                <a:gd name="T59" fmla="*/ 285 h 294"/>
                <a:gd name="T60" fmla="*/ 396 w 884"/>
                <a:gd name="T61" fmla="*/ 293 h 294"/>
                <a:gd name="T62" fmla="*/ 487 w 884"/>
                <a:gd name="T63" fmla="*/ 293 h 294"/>
                <a:gd name="T64" fmla="*/ 573 w 884"/>
                <a:gd name="T65" fmla="*/ 285 h 294"/>
                <a:gd name="T66" fmla="*/ 652 w 884"/>
                <a:gd name="T67" fmla="*/ 270 h 294"/>
                <a:gd name="T68" fmla="*/ 723 w 884"/>
                <a:gd name="T69" fmla="*/ 249 h 294"/>
                <a:gd name="T70" fmla="*/ 783 w 884"/>
                <a:gd name="T71" fmla="*/ 221 h 294"/>
                <a:gd name="T72" fmla="*/ 830 w 884"/>
                <a:gd name="T73" fmla="*/ 189 h 294"/>
                <a:gd name="T74" fmla="*/ 864 w 884"/>
                <a:gd name="T75" fmla="*/ 152 h 294"/>
                <a:gd name="T76" fmla="*/ 881 w 884"/>
                <a:gd name="T77" fmla="*/ 113 h 294"/>
                <a:gd name="T78" fmla="*/ 882 w 884"/>
                <a:gd name="T79" fmla="*/ 81 h 294"/>
                <a:gd name="T80" fmla="*/ 876 w 884"/>
                <a:gd name="T81" fmla="*/ 56 h 294"/>
                <a:gd name="T82" fmla="*/ 863 w 884"/>
                <a:gd name="T83" fmla="*/ 32 h 294"/>
                <a:gd name="T84" fmla="*/ 844 w 884"/>
                <a:gd name="T85" fmla="*/ 10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4"/>
                <a:gd name="T130" fmla="*/ 0 h 294"/>
                <a:gd name="T131" fmla="*/ 884 w 884"/>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4" h="294">
                  <a:moveTo>
                    <a:pt x="833" y="0"/>
                  </a:moveTo>
                  <a:lnTo>
                    <a:pt x="831" y="38"/>
                  </a:lnTo>
                  <a:lnTo>
                    <a:pt x="833" y="44"/>
                  </a:lnTo>
                  <a:lnTo>
                    <a:pt x="834" y="51"/>
                  </a:lnTo>
                  <a:lnTo>
                    <a:pt x="835" y="57"/>
                  </a:lnTo>
                  <a:lnTo>
                    <a:pt x="835" y="65"/>
                  </a:lnTo>
                  <a:lnTo>
                    <a:pt x="833" y="83"/>
                  </a:lnTo>
                  <a:lnTo>
                    <a:pt x="828" y="101"/>
                  </a:lnTo>
                  <a:lnTo>
                    <a:pt x="817" y="120"/>
                  </a:lnTo>
                  <a:lnTo>
                    <a:pt x="804" y="137"/>
                  </a:lnTo>
                  <a:lnTo>
                    <a:pt x="787" y="152"/>
                  </a:lnTo>
                  <a:lnTo>
                    <a:pt x="766" y="168"/>
                  </a:lnTo>
                  <a:lnTo>
                    <a:pt x="743" y="182"/>
                  </a:lnTo>
                  <a:lnTo>
                    <a:pt x="717" y="195"/>
                  </a:lnTo>
                  <a:lnTo>
                    <a:pt x="688" y="207"/>
                  </a:lnTo>
                  <a:lnTo>
                    <a:pt x="657" y="217"/>
                  </a:lnTo>
                  <a:lnTo>
                    <a:pt x="624" y="227"/>
                  </a:lnTo>
                  <a:lnTo>
                    <a:pt x="589" y="234"/>
                  </a:lnTo>
                  <a:lnTo>
                    <a:pt x="551" y="241"/>
                  </a:lnTo>
                  <a:lnTo>
                    <a:pt x="512" y="245"/>
                  </a:lnTo>
                  <a:lnTo>
                    <a:pt x="473" y="247"/>
                  </a:lnTo>
                  <a:lnTo>
                    <a:pt x="431" y="249"/>
                  </a:lnTo>
                  <a:lnTo>
                    <a:pt x="390" y="247"/>
                  </a:lnTo>
                  <a:lnTo>
                    <a:pt x="349" y="245"/>
                  </a:lnTo>
                  <a:lnTo>
                    <a:pt x="310" y="241"/>
                  </a:lnTo>
                  <a:lnTo>
                    <a:pt x="274" y="234"/>
                  </a:lnTo>
                  <a:lnTo>
                    <a:pt x="239" y="227"/>
                  </a:lnTo>
                  <a:lnTo>
                    <a:pt x="205" y="217"/>
                  </a:lnTo>
                  <a:lnTo>
                    <a:pt x="174" y="207"/>
                  </a:lnTo>
                  <a:lnTo>
                    <a:pt x="145" y="195"/>
                  </a:lnTo>
                  <a:lnTo>
                    <a:pt x="119" y="182"/>
                  </a:lnTo>
                  <a:lnTo>
                    <a:pt x="95" y="168"/>
                  </a:lnTo>
                  <a:lnTo>
                    <a:pt x="74" y="152"/>
                  </a:lnTo>
                  <a:lnTo>
                    <a:pt x="58" y="137"/>
                  </a:lnTo>
                  <a:lnTo>
                    <a:pt x="45" y="120"/>
                  </a:lnTo>
                  <a:lnTo>
                    <a:pt x="34" y="101"/>
                  </a:lnTo>
                  <a:lnTo>
                    <a:pt x="29" y="83"/>
                  </a:lnTo>
                  <a:lnTo>
                    <a:pt x="26" y="65"/>
                  </a:lnTo>
                  <a:lnTo>
                    <a:pt x="28" y="53"/>
                  </a:lnTo>
                  <a:lnTo>
                    <a:pt x="29" y="42"/>
                  </a:lnTo>
                  <a:lnTo>
                    <a:pt x="33" y="30"/>
                  </a:lnTo>
                  <a:lnTo>
                    <a:pt x="38" y="19"/>
                  </a:lnTo>
                  <a:lnTo>
                    <a:pt x="38" y="12"/>
                  </a:lnTo>
                  <a:lnTo>
                    <a:pt x="21" y="31"/>
                  </a:lnTo>
                  <a:lnTo>
                    <a:pt x="9" y="51"/>
                  </a:lnTo>
                  <a:lnTo>
                    <a:pt x="3" y="71"/>
                  </a:lnTo>
                  <a:lnTo>
                    <a:pt x="0" y="92"/>
                  </a:lnTo>
                  <a:lnTo>
                    <a:pt x="3" y="113"/>
                  </a:lnTo>
                  <a:lnTo>
                    <a:pt x="9" y="133"/>
                  </a:lnTo>
                  <a:lnTo>
                    <a:pt x="20" y="152"/>
                  </a:lnTo>
                  <a:lnTo>
                    <a:pt x="35" y="171"/>
                  </a:lnTo>
                  <a:lnTo>
                    <a:pt x="54" y="189"/>
                  </a:lnTo>
                  <a:lnTo>
                    <a:pt x="76" y="206"/>
                  </a:lnTo>
                  <a:lnTo>
                    <a:pt x="101" y="221"/>
                  </a:lnTo>
                  <a:lnTo>
                    <a:pt x="129" y="236"/>
                  </a:lnTo>
                  <a:lnTo>
                    <a:pt x="160" y="249"/>
                  </a:lnTo>
                  <a:lnTo>
                    <a:pt x="194" y="261"/>
                  </a:lnTo>
                  <a:lnTo>
                    <a:pt x="231" y="270"/>
                  </a:lnTo>
                  <a:lnTo>
                    <a:pt x="270" y="279"/>
                  </a:lnTo>
                  <a:lnTo>
                    <a:pt x="310" y="285"/>
                  </a:lnTo>
                  <a:lnTo>
                    <a:pt x="352" y="291"/>
                  </a:lnTo>
                  <a:lnTo>
                    <a:pt x="396" y="293"/>
                  </a:lnTo>
                  <a:lnTo>
                    <a:pt x="442" y="294"/>
                  </a:lnTo>
                  <a:lnTo>
                    <a:pt x="487" y="293"/>
                  </a:lnTo>
                  <a:lnTo>
                    <a:pt x="530" y="291"/>
                  </a:lnTo>
                  <a:lnTo>
                    <a:pt x="573" y="285"/>
                  </a:lnTo>
                  <a:lnTo>
                    <a:pt x="614" y="279"/>
                  </a:lnTo>
                  <a:lnTo>
                    <a:pt x="652" y="270"/>
                  </a:lnTo>
                  <a:lnTo>
                    <a:pt x="688" y="261"/>
                  </a:lnTo>
                  <a:lnTo>
                    <a:pt x="723" y="249"/>
                  </a:lnTo>
                  <a:lnTo>
                    <a:pt x="755" y="236"/>
                  </a:lnTo>
                  <a:lnTo>
                    <a:pt x="783" y="221"/>
                  </a:lnTo>
                  <a:lnTo>
                    <a:pt x="808" y="206"/>
                  </a:lnTo>
                  <a:lnTo>
                    <a:pt x="830" y="189"/>
                  </a:lnTo>
                  <a:lnTo>
                    <a:pt x="848" y="171"/>
                  </a:lnTo>
                  <a:lnTo>
                    <a:pt x="864" y="152"/>
                  </a:lnTo>
                  <a:lnTo>
                    <a:pt x="874" y="133"/>
                  </a:lnTo>
                  <a:lnTo>
                    <a:pt x="881" y="113"/>
                  </a:lnTo>
                  <a:lnTo>
                    <a:pt x="884" y="92"/>
                  </a:lnTo>
                  <a:lnTo>
                    <a:pt x="882" y="81"/>
                  </a:lnTo>
                  <a:lnTo>
                    <a:pt x="880" y="68"/>
                  </a:lnTo>
                  <a:lnTo>
                    <a:pt x="876" y="56"/>
                  </a:lnTo>
                  <a:lnTo>
                    <a:pt x="871" y="44"/>
                  </a:lnTo>
                  <a:lnTo>
                    <a:pt x="863" y="32"/>
                  </a:lnTo>
                  <a:lnTo>
                    <a:pt x="855" y="21"/>
                  </a:lnTo>
                  <a:lnTo>
                    <a:pt x="844" y="10"/>
                  </a:lnTo>
                  <a:lnTo>
                    <a:pt x="8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2" name="Freeform 32">
              <a:extLst>
                <a:ext uri="{FF2B5EF4-FFF2-40B4-BE49-F238E27FC236}">
                  <a16:creationId xmlns:a16="http://schemas.microsoft.com/office/drawing/2014/main" id="{66AE3CE8-DCEE-0FEB-4BEA-356827F2E31D}"/>
                </a:ext>
              </a:extLst>
            </p:cNvPr>
            <p:cNvSpPr>
              <a:spLocks/>
            </p:cNvSpPr>
            <p:nvPr/>
          </p:nvSpPr>
          <p:spPr bwMode="auto">
            <a:xfrm>
              <a:off x="1856" y="2640"/>
              <a:ext cx="22" cy="240"/>
            </a:xfrm>
            <a:custGeom>
              <a:avLst/>
              <a:gdLst>
                <a:gd name="T0" fmla="*/ 22 w 22"/>
                <a:gd name="T1" fmla="*/ 13 h 240"/>
                <a:gd name="T2" fmla="*/ 0 w 22"/>
                <a:gd name="T3" fmla="*/ 0 h 240"/>
                <a:gd name="T4" fmla="*/ 12 w 22"/>
                <a:gd name="T5" fmla="*/ 240 h 240"/>
                <a:gd name="T6" fmla="*/ 15 w 22"/>
                <a:gd name="T7" fmla="*/ 238 h 240"/>
                <a:gd name="T8" fmla="*/ 17 w 22"/>
                <a:gd name="T9" fmla="*/ 235 h 240"/>
                <a:gd name="T10" fmla="*/ 20 w 22"/>
                <a:gd name="T11" fmla="*/ 232 h 240"/>
                <a:gd name="T12" fmla="*/ 22 w 22"/>
                <a:gd name="T13" fmla="*/ 230 h 240"/>
                <a:gd name="T14" fmla="*/ 22 w 22"/>
                <a:gd name="T15" fmla="*/ 13 h 240"/>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40"/>
                <a:gd name="T26" fmla="*/ 22 w 22"/>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40">
                  <a:moveTo>
                    <a:pt x="22" y="13"/>
                  </a:moveTo>
                  <a:lnTo>
                    <a:pt x="0" y="0"/>
                  </a:lnTo>
                  <a:lnTo>
                    <a:pt x="12" y="240"/>
                  </a:lnTo>
                  <a:lnTo>
                    <a:pt x="15" y="238"/>
                  </a:lnTo>
                  <a:lnTo>
                    <a:pt x="17" y="235"/>
                  </a:lnTo>
                  <a:lnTo>
                    <a:pt x="20" y="232"/>
                  </a:lnTo>
                  <a:lnTo>
                    <a:pt x="22" y="230"/>
                  </a:lnTo>
                  <a:lnTo>
                    <a:pt x="2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33">
              <a:extLst>
                <a:ext uri="{FF2B5EF4-FFF2-40B4-BE49-F238E27FC236}">
                  <a16:creationId xmlns:a16="http://schemas.microsoft.com/office/drawing/2014/main" id="{1BC62792-7FB2-BC4E-B415-B0FBE70F253E}"/>
                </a:ext>
              </a:extLst>
            </p:cNvPr>
            <p:cNvSpPr>
              <a:spLocks/>
            </p:cNvSpPr>
            <p:nvPr/>
          </p:nvSpPr>
          <p:spPr bwMode="auto">
            <a:xfrm>
              <a:off x="2648" y="2651"/>
              <a:ext cx="26" cy="238"/>
            </a:xfrm>
            <a:custGeom>
              <a:avLst/>
              <a:gdLst>
                <a:gd name="T0" fmla="*/ 26 w 26"/>
                <a:gd name="T1" fmla="*/ 0 h 238"/>
                <a:gd name="T2" fmla="*/ 6 w 26"/>
                <a:gd name="T3" fmla="*/ 12 h 238"/>
                <a:gd name="T4" fmla="*/ 0 w 26"/>
                <a:gd name="T5" fmla="*/ 229 h 238"/>
                <a:gd name="T6" fmla="*/ 3 w 26"/>
                <a:gd name="T7" fmla="*/ 232 h 238"/>
                <a:gd name="T8" fmla="*/ 7 w 26"/>
                <a:gd name="T9" fmla="*/ 233 h 238"/>
                <a:gd name="T10" fmla="*/ 10 w 26"/>
                <a:gd name="T11" fmla="*/ 236 h 238"/>
                <a:gd name="T12" fmla="*/ 12 w 26"/>
                <a:gd name="T13" fmla="*/ 238 h 238"/>
                <a:gd name="T14" fmla="*/ 26 w 26"/>
                <a:gd name="T15" fmla="*/ 0 h 23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8"/>
                <a:gd name="T26" fmla="*/ 26 w 26"/>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8">
                  <a:moveTo>
                    <a:pt x="26" y="0"/>
                  </a:moveTo>
                  <a:lnTo>
                    <a:pt x="6" y="12"/>
                  </a:lnTo>
                  <a:lnTo>
                    <a:pt x="0" y="229"/>
                  </a:lnTo>
                  <a:lnTo>
                    <a:pt x="3" y="232"/>
                  </a:lnTo>
                  <a:lnTo>
                    <a:pt x="7" y="233"/>
                  </a:lnTo>
                  <a:lnTo>
                    <a:pt x="10" y="236"/>
                  </a:lnTo>
                  <a:lnTo>
                    <a:pt x="12" y="238"/>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34">
              <a:extLst>
                <a:ext uri="{FF2B5EF4-FFF2-40B4-BE49-F238E27FC236}">
                  <a16:creationId xmlns:a16="http://schemas.microsoft.com/office/drawing/2014/main" id="{631137EE-A61C-0E0C-E003-3B2987EFFA2F}"/>
                </a:ext>
              </a:extLst>
            </p:cNvPr>
            <p:cNvSpPr>
              <a:spLocks/>
            </p:cNvSpPr>
            <p:nvPr/>
          </p:nvSpPr>
          <p:spPr bwMode="auto">
            <a:xfrm>
              <a:off x="2096" y="2228"/>
              <a:ext cx="310" cy="390"/>
            </a:xfrm>
            <a:custGeom>
              <a:avLst/>
              <a:gdLst>
                <a:gd name="T0" fmla="*/ 270 w 310"/>
                <a:gd name="T1" fmla="*/ 244 h 390"/>
                <a:gd name="T2" fmla="*/ 261 w 310"/>
                <a:gd name="T3" fmla="*/ 272 h 390"/>
                <a:gd name="T4" fmla="*/ 245 w 310"/>
                <a:gd name="T5" fmla="*/ 287 h 390"/>
                <a:gd name="T6" fmla="*/ 250 w 310"/>
                <a:gd name="T7" fmla="*/ 249 h 390"/>
                <a:gd name="T8" fmla="*/ 227 w 310"/>
                <a:gd name="T9" fmla="*/ 219 h 390"/>
                <a:gd name="T10" fmla="*/ 194 w 310"/>
                <a:gd name="T11" fmla="*/ 206 h 390"/>
                <a:gd name="T12" fmla="*/ 184 w 310"/>
                <a:gd name="T13" fmla="*/ 184 h 390"/>
                <a:gd name="T14" fmla="*/ 193 w 310"/>
                <a:gd name="T15" fmla="*/ 184 h 390"/>
                <a:gd name="T16" fmla="*/ 203 w 310"/>
                <a:gd name="T17" fmla="*/ 192 h 390"/>
                <a:gd name="T18" fmla="*/ 237 w 310"/>
                <a:gd name="T19" fmla="*/ 205 h 390"/>
                <a:gd name="T20" fmla="*/ 272 w 310"/>
                <a:gd name="T21" fmla="*/ 204 h 390"/>
                <a:gd name="T22" fmla="*/ 296 w 310"/>
                <a:gd name="T23" fmla="*/ 197 h 390"/>
                <a:gd name="T24" fmla="*/ 305 w 310"/>
                <a:gd name="T25" fmla="*/ 180 h 390"/>
                <a:gd name="T26" fmla="*/ 300 w 310"/>
                <a:gd name="T27" fmla="*/ 167 h 390"/>
                <a:gd name="T28" fmla="*/ 285 w 310"/>
                <a:gd name="T29" fmla="*/ 110 h 390"/>
                <a:gd name="T30" fmla="*/ 248 w 310"/>
                <a:gd name="T31" fmla="*/ 80 h 390"/>
                <a:gd name="T32" fmla="*/ 254 w 310"/>
                <a:gd name="T33" fmla="*/ 72 h 390"/>
                <a:gd name="T34" fmla="*/ 279 w 310"/>
                <a:gd name="T35" fmla="*/ 77 h 390"/>
                <a:gd name="T36" fmla="*/ 300 w 310"/>
                <a:gd name="T37" fmla="*/ 120 h 390"/>
                <a:gd name="T38" fmla="*/ 305 w 310"/>
                <a:gd name="T39" fmla="*/ 157 h 390"/>
                <a:gd name="T40" fmla="*/ 307 w 310"/>
                <a:gd name="T41" fmla="*/ 156 h 390"/>
                <a:gd name="T42" fmla="*/ 297 w 310"/>
                <a:gd name="T43" fmla="*/ 54 h 390"/>
                <a:gd name="T44" fmla="*/ 198 w 310"/>
                <a:gd name="T45" fmla="*/ 3 h 390"/>
                <a:gd name="T46" fmla="*/ 48 w 310"/>
                <a:gd name="T47" fmla="*/ 17 h 390"/>
                <a:gd name="T48" fmla="*/ 0 w 310"/>
                <a:gd name="T49" fmla="*/ 111 h 390"/>
                <a:gd name="T50" fmla="*/ 3 w 310"/>
                <a:gd name="T51" fmla="*/ 152 h 390"/>
                <a:gd name="T52" fmla="*/ 7 w 310"/>
                <a:gd name="T53" fmla="*/ 137 h 390"/>
                <a:gd name="T54" fmla="*/ 12 w 310"/>
                <a:gd name="T55" fmla="*/ 88 h 390"/>
                <a:gd name="T56" fmla="*/ 43 w 310"/>
                <a:gd name="T57" fmla="*/ 69 h 390"/>
                <a:gd name="T58" fmla="*/ 63 w 310"/>
                <a:gd name="T59" fmla="*/ 71 h 390"/>
                <a:gd name="T60" fmla="*/ 40 w 310"/>
                <a:gd name="T61" fmla="*/ 86 h 390"/>
                <a:gd name="T62" fmla="*/ 17 w 310"/>
                <a:gd name="T63" fmla="*/ 140 h 390"/>
                <a:gd name="T64" fmla="*/ 7 w 310"/>
                <a:gd name="T65" fmla="*/ 165 h 390"/>
                <a:gd name="T66" fmla="*/ 10 w 310"/>
                <a:gd name="T67" fmla="*/ 189 h 390"/>
                <a:gd name="T68" fmla="*/ 26 w 310"/>
                <a:gd name="T69" fmla="*/ 199 h 390"/>
                <a:gd name="T70" fmla="*/ 59 w 310"/>
                <a:gd name="T71" fmla="*/ 204 h 390"/>
                <a:gd name="T72" fmla="*/ 98 w 310"/>
                <a:gd name="T73" fmla="*/ 197 h 390"/>
                <a:gd name="T74" fmla="*/ 121 w 310"/>
                <a:gd name="T75" fmla="*/ 186 h 390"/>
                <a:gd name="T76" fmla="*/ 129 w 310"/>
                <a:gd name="T77" fmla="*/ 180 h 390"/>
                <a:gd name="T78" fmla="*/ 132 w 310"/>
                <a:gd name="T79" fmla="*/ 196 h 390"/>
                <a:gd name="T80" fmla="*/ 107 w 310"/>
                <a:gd name="T81" fmla="*/ 212 h 390"/>
                <a:gd name="T82" fmla="*/ 73 w 310"/>
                <a:gd name="T83" fmla="*/ 227 h 390"/>
                <a:gd name="T84" fmla="*/ 69 w 310"/>
                <a:gd name="T85" fmla="*/ 279 h 390"/>
                <a:gd name="T86" fmla="*/ 64 w 310"/>
                <a:gd name="T87" fmla="*/ 286 h 390"/>
                <a:gd name="T88" fmla="*/ 51 w 310"/>
                <a:gd name="T89" fmla="*/ 253 h 390"/>
                <a:gd name="T90" fmla="*/ 35 w 310"/>
                <a:gd name="T91" fmla="*/ 232 h 390"/>
                <a:gd name="T92" fmla="*/ 27 w 310"/>
                <a:gd name="T93" fmla="*/ 238 h 390"/>
                <a:gd name="T94" fmla="*/ 40 w 310"/>
                <a:gd name="T95" fmla="*/ 273 h 390"/>
                <a:gd name="T96" fmla="*/ 61 w 310"/>
                <a:gd name="T97" fmla="*/ 312 h 390"/>
                <a:gd name="T98" fmla="*/ 99 w 310"/>
                <a:gd name="T99" fmla="*/ 364 h 390"/>
                <a:gd name="T100" fmla="*/ 145 w 310"/>
                <a:gd name="T101" fmla="*/ 389 h 390"/>
                <a:gd name="T102" fmla="*/ 211 w 310"/>
                <a:gd name="T103" fmla="*/ 365 h 390"/>
                <a:gd name="T104" fmla="*/ 274 w 310"/>
                <a:gd name="T105" fmla="*/ 274 h 390"/>
                <a:gd name="T106" fmla="*/ 284 w 310"/>
                <a:gd name="T107" fmla="*/ 238 h 3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390"/>
                <a:gd name="T164" fmla="*/ 310 w 310"/>
                <a:gd name="T165" fmla="*/ 390 h 3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390">
                  <a:moveTo>
                    <a:pt x="283" y="235"/>
                  </a:moveTo>
                  <a:lnTo>
                    <a:pt x="278" y="234"/>
                  </a:lnTo>
                  <a:lnTo>
                    <a:pt x="274" y="238"/>
                  </a:lnTo>
                  <a:lnTo>
                    <a:pt x="270" y="244"/>
                  </a:lnTo>
                  <a:lnTo>
                    <a:pt x="266" y="249"/>
                  </a:lnTo>
                  <a:lnTo>
                    <a:pt x="263" y="255"/>
                  </a:lnTo>
                  <a:lnTo>
                    <a:pt x="262" y="262"/>
                  </a:lnTo>
                  <a:lnTo>
                    <a:pt x="261" y="272"/>
                  </a:lnTo>
                  <a:lnTo>
                    <a:pt x="257" y="281"/>
                  </a:lnTo>
                  <a:lnTo>
                    <a:pt x="251" y="287"/>
                  </a:lnTo>
                  <a:lnTo>
                    <a:pt x="248" y="289"/>
                  </a:lnTo>
                  <a:lnTo>
                    <a:pt x="245" y="287"/>
                  </a:lnTo>
                  <a:lnTo>
                    <a:pt x="244" y="286"/>
                  </a:lnTo>
                  <a:lnTo>
                    <a:pt x="245" y="281"/>
                  </a:lnTo>
                  <a:lnTo>
                    <a:pt x="249" y="266"/>
                  </a:lnTo>
                  <a:lnTo>
                    <a:pt x="250" y="249"/>
                  </a:lnTo>
                  <a:lnTo>
                    <a:pt x="248" y="234"/>
                  </a:lnTo>
                  <a:lnTo>
                    <a:pt x="242" y="229"/>
                  </a:lnTo>
                  <a:lnTo>
                    <a:pt x="235" y="223"/>
                  </a:lnTo>
                  <a:lnTo>
                    <a:pt x="227" y="219"/>
                  </a:lnTo>
                  <a:lnTo>
                    <a:pt x="218" y="216"/>
                  </a:lnTo>
                  <a:lnTo>
                    <a:pt x="208" y="213"/>
                  </a:lnTo>
                  <a:lnTo>
                    <a:pt x="201" y="209"/>
                  </a:lnTo>
                  <a:lnTo>
                    <a:pt x="194" y="206"/>
                  </a:lnTo>
                  <a:lnTo>
                    <a:pt x="190" y="202"/>
                  </a:lnTo>
                  <a:lnTo>
                    <a:pt x="186" y="196"/>
                  </a:lnTo>
                  <a:lnTo>
                    <a:pt x="184" y="189"/>
                  </a:lnTo>
                  <a:lnTo>
                    <a:pt x="184" y="184"/>
                  </a:lnTo>
                  <a:lnTo>
                    <a:pt x="185" y="180"/>
                  </a:lnTo>
                  <a:lnTo>
                    <a:pt x="188" y="180"/>
                  </a:lnTo>
                  <a:lnTo>
                    <a:pt x="192" y="182"/>
                  </a:lnTo>
                  <a:lnTo>
                    <a:pt x="193" y="184"/>
                  </a:lnTo>
                  <a:lnTo>
                    <a:pt x="194" y="186"/>
                  </a:lnTo>
                  <a:lnTo>
                    <a:pt x="195" y="187"/>
                  </a:lnTo>
                  <a:lnTo>
                    <a:pt x="198" y="188"/>
                  </a:lnTo>
                  <a:lnTo>
                    <a:pt x="203" y="192"/>
                  </a:lnTo>
                  <a:lnTo>
                    <a:pt x="211" y="195"/>
                  </a:lnTo>
                  <a:lnTo>
                    <a:pt x="219" y="199"/>
                  </a:lnTo>
                  <a:lnTo>
                    <a:pt x="227" y="202"/>
                  </a:lnTo>
                  <a:lnTo>
                    <a:pt x="237" y="205"/>
                  </a:lnTo>
                  <a:lnTo>
                    <a:pt x="246" y="206"/>
                  </a:lnTo>
                  <a:lnTo>
                    <a:pt x="255" y="206"/>
                  </a:lnTo>
                  <a:lnTo>
                    <a:pt x="264" y="205"/>
                  </a:lnTo>
                  <a:lnTo>
                    <a:pt x="272" y="204"/>
                  </a:lnTo>
                  <a:lnTo>
                    <a:pt x="280" y="202"/>
                  </a:lnTo>
                  <a:lnTo>
                    <a:pt x="287" y="201"/>
                  </a:lnTo>
                  <a:lnTo>
                    <a:pt x="293" y="199"/>
                  </a:lnTo>
                  <a:lnTo>
                    <a:pt x="296" y="197"/>
                  </a:lnTo>
                  <a:lnTo>
                    <a:pt x="298" y="196"/>
                  </a:lnTo>
                  <a:lnTo>
                    <a:pt x="302" y="192"/>
                  </a:lnTo>
                  <a:lnTo>
                    <a:pt x="304" y="187"/>
                  </a:lnTo>
                  <a:lnTo>
                    <a:pt x="305" y="180"/>
                  </a:lnTo>
                  <a:lnTo>
                    <a:pt x="305" y="174"/>
                  </a:lnTo>
                  <a:lnTo>
                    <a:pt x="304" y="171"/>
                  </a:lnTo>
                  <a:lnTo>
                    <a:pt x="301" y="169"/>
                  </a:lnTo>
                  <a:lnTo>
                    <a:pt x="300" y="167"/>
                  </a:lnTo>
                  <a:lnTo>
                    <a:pt x="297" y="163"/>
                  </a:lnTo>
                  <a:lnTo>
                    <a:pt x="291" y="145"/>
                  </a:lnTo>
                  <a:lnTo>
                    <a:pt x="288" y="127"/>
                  </a:lnTo>
                  <a:lnTo>
                    <a:pt x="285" y="110"/>
                  </a:lnTo>
                  <a:lnTo>
                    <a:pt x="279" y="97"/>
                  </a:lnTo>
                  <a:lnTo>
                    <a:pt x="268" y="90"/>
                  </a:lnTo>
                  <a:lnTo>
                    <a:pt x="257" y="84"/>
                  </a:lnTo>
                  <a:lnTo>
                    <a:pt x="248" y="80"/>
                  </a:lnTo>
                  <a:lnTo>
                    <a:pt x="245" y="75"/>
                  </a:lnTo>
                  <a:lnTo>
                    <a:pt x="246" y="73"/>
                  </a:lnTo>
                  <a:lnTo>
                    <a:pt x="250" y="72"/>
                  </a:lnTo>
                  <a:lnTo>
                    <a:pt x="254" y="72"/>
                  </a:lnTo>
                  <a:lnTo>
                    <a:pt x="259" y="72"/>
                  </a:lnTo>
                  <a:lnTo>
                    <a:pt x="266" y="73"/>
                  </a:lnTo>
                  <a:lnTo>
                    <a:pt x="272" y="75"/>
                  </a:lnTo>
                  <a:lnTo>
                    <a:pt x="279" y="77"/>
                  </a:lnTo>
                  <a:lnTo>
                    <a:pt x="285" y="81"/>
                  </a:lnTo>
                  <a:lnTo>
                    <a:pt x="296" y="93"/>
                  </a:lnTo>
                  <a:lnTo>
                    <a:pt x="300" y="106"/>
                  </a:lnTo>
                  <a:lnTo>
                    <a:pt x="300" y="120"/>
                  </a:lnTo>
                  <a:lnTo>
                    <a:pt x="300" y="136"/>
                  </a:lnTo>
                  <a:lnTo>
                    <a:pt x="301" y="145"/>
                  </a:lnTo>
                  <a:lnTo>
                    <a:pt x="302" y="152"/>
                  </a:lnTo>
                  <a:lnTo>
                    <a:pt x="305" y="157"/>
                  </a:lnTo>
                  <a:lnTo>
                    <a:pt x="307" y="161"/>
                  </a:lnTo>
                  <a:lnTo>
                    <a:pt x="307" y="159"/>
                  </a:lnTo>
                  <a:lnTo>
                    <a:pt x="307" y="158"/>
                  </a:lnTo>
                  <a:lnTo>
                    <a:pt x="307" y="156"/>
                  </a:lnTo>
                  <a:lnTo>
                    <a:pt x="309" y="154"/>
                  </a:lnTo>
                  <a:lnTo>
                    <a:pt x="310" y="114"/>
                  </a:lnTo>
                  <a:lnTo>
                    <a:pt x="306" y="80"/>
                  </a:lnTo>
                  <a:lnTo>
                    <a:pt x="297" y="54"/>
                  </a:lnTo>
                  <a:lnTo>
                    <a:pt x="283" y="33"/>
                  </a:lnTo>
                  <a:lnTo>
                    <a:pt x="261" y="19"/>
                  </a:lnTo>
                  <a:lnTo>
                    <a:pt x="233" y="8"/>
                  </a:lnTo>
                  <a:lnTo>
                    <a:pt x="198" y="3"/>
                  </a:lnTo>
                  <a:lnTo>
                    <a:pt x="155" y="0"/>
                  </a:lnTo>
                  <a:lnTo>
                    <a:pt x="112" y="2"/>
                  </a:lnTo>
                  <a:lnTo>
                    <a:pt x="77" y="8"/>
                  </a:lnTo>
                  <a:lnTo>
                    <a:pt x="48" y="17"/>
                  </a:lnTo>
                  <a:lnTo>
                    <a:pt x="27" y="32"/>
                  </a:lnTo>
                  <a:lnTo>
                    <a:pt x="12" y="51"/>
                  </a:lnTo>
                  <a:lnTo>
                    <a:pt x="4" y="77"/>
                  </a:lnTo>
                  <a:lnTo>
                    <a:pt x="0" y="111"/>
                  </a:lnTo>
                  <a:lnTo>
                    <a:pt x="3" y="152"/>
                  </a:lnTo>
                  <a:lnTo>
                    <a:pt x="4" y="148"/>
                  </a:lnTo>
                  <a:lnTo>
                    <a:pt x="5" y="143"/>
                  </a:lnTo>
                  <a:lnTo>
                    <a:pt x="7" y="137"/>
                  </a:lnTo>
                  <a:lnTo>
                    <a:pt x="8" y="131"/>
                  </a:lnTo>
                  <a:lnTo>
                    <a:pt x="8" y="115"/>
                  </a:lnTo>
                  <a:lnTo>
                    <a:pt x="8" y="101"/>
                  </a:lnTo>
                  <a:lnTo>
                    <a:pt x="12" y="88"/>
                  </a:lnTo>
                  <a:lnTo>
                    <a:pt x="22" y="77"/>
                  </a:lnTo>
                  <a:lnTo>
                    <a:pt x="29" y="73"/>
                  </a:lnTo>
                  <a:lnTo>
                    <a:pt x="36" y="71"/>
                  </a:lnTo>
                  <a:lnTo>
                    <a:pt x="43" y="69"/>
                  </a:lnTo>
                  <a:lnTo>
                    <a:pt x="50" y="68"/>
                  </a:lnTo>
                  <a:lnTo>
                    <a:pt x="55" y="68"/>
                  </a:lnTo>
                  <a:lnTo>
                    <a:pt x="59" y="69"/>
                  </a:lnTo>
                  <a:lnTo>
                    <a:pt x="63" y="71"/>
                  </a:lnTo>
                  <a:lnTo>
                    <a:pt x="64" y="72"/>
                  </a:lnTo>
                  <a:lnTo>
                    <a:pt x="61" y="77"/>
                  </a:lnTo>
                  <a:lnTo>
                    <a:pt x="52" y="81"/>
                  </a:lnTo>
                  <a:lnTo>
                    <a:pt x="40" y="86"/>
                  </a:lnTo>
                  <a:lnTo>
                    <a:pt x="30" y="93"/>
                  </a:lnTo>
                  <a:lnTo>
                    <a:pt x="22" y="106"/>
                  </a:lnTo>
                  <a:lnTo>
                    <a:pt x="20" y="122"/>
                  </a:lnTo>
                  <a:lnTo>
                    <a:pt x="17" y="140"/>
                  </a:lnTo>
                  <a:lnTo>
                    <a:pt x="10" y="158"/>
                  </a:lnTo>
                  <a:lnTo>
                    <a:pt x="9" y="161"/>
                  </a:lnTo>
                  <a:lnTo>
                    <a:pt x="8" y="162"/>
                  </a:lnTo>
                  <a:lnTo>
                    <a:pt x="7" y="165"/>
                  </a:lnTo>
                  <a:lnTo>
                    <a:pt x="5" y="170"/>
                  </a:lnTo>
                  <a:lnTo>
                    <a:pt x="5" y="176"/>
                  </a:lnTo>
                  <a:lnTo>
                    <a:pt x="7" y="183"/>
                  </a:lnTo>
                  <a:lnTo>
                    <a:pt x="10" y="189"/>
                  </a:lnTo>
                  <a:lnTo>
                    <a:pt x="14" y="193"/>
                  </a:lnTo>
                  <a:lnTo>
                    <a:pt x="17" y="195"/>
                  </a:lnTo>
                  <a:lnTo>
                    <a:pt x="21" y="197"/>
                  </a:lnTo>
                  <a:lnTo>
                    <a:pt x="26" y="199"/>
                  </a:lnTo>
                  <a:lnTo>
                    <a:pt x="33" y="200"/>
                  </a:lnTo>
                  <a:lnTo>
                    <a:pt x="40" y="202"/>
                  </a:lnTo>
                  <a:lnTo>
                    <a:pt x="50" y="204"/>
                  </a:lnTo>
                  <a:lnTo>
                    <a:pt x="59" y="204"/>
                  </a:lnTo>
                  <a:lnTo>
                    <a:pt x="69" y="204"/>
                  </a:lnTo>
                  <a:lnTo>
                    <a:pt x="79" y="202"/>
                  </a:lnTo>
                  <a:lnTo>
                    <a:pt x="89" y="201"/>
                  </a:lnTo>
                  <a:lnTo>
                    <a:pt x="98" y="197"/>
                  </a:lnTo>
                  <a:lnTo>
                    <a:pt x="106" y="193"/>
                  </a:lnTo>
                  <a:lnTo>
                    <a:pt x="113" y="191"/>
                  </a:lnTo>
                  <a:lnTo>
                    <a:pt x="119" y="187"/>
                  </a:lnTo>
                  <a:lnTo>
                    <a:pt x="121" y="186"/>
                  </a:lnTo>
                  <a:lnTo>
                    <a:pt x="122" y="184"/>
                  </a:lnTo>
                  <a:lnTo>
                    <a:pt x="124" y="183"/>
                  </a:lnTo>
                  <a:lnTo>
                    <a:pt x="126" y="182"/>
                  </a:lnTo>
                  <a:lnTo>
                    <a:pt x="129" y="180"/>
                  </a:lnTo>
                  <a:lnTo>
                    <a:pt x="133" y="180"/>
                  </a:lnTo>
                  <a:lnTo>
                    <a:pt x="134" y="184"/>
                  </a:lnTo>
                  <a:lnTo>
                    <a:pt x="134" y="189"/>
                  </a:lnTo>
                  <a:lnTo>
                    <a:pt x="132" y="196"/>
                  </a:lnTo>
                  <a:lnTo>
                    <a:pt x="126" y="202"/>
                  </a:lnTo>
                  <a:lnTo>
                    <a:pt x="122" y="205"/>
                  </a:lnTo>
                  <a:lnTo>
                    <a:pt x="116" y="208"/>
                  </a:lnTo>
                  <a:lnTo>
                    <a:pt x="107" y="212"/>
                  </a:lnTo>
                  <a:lnTo>
                    <a:pt x="99" y="214"/>
                  </a:lnTo>
                  <a:lnTo>
                    <a:pt x="90" y="218"/>
                  </a:lnTo>
                  <a:lnTo>
                    <a:pt x="81" y="222"/>
                  </a:lnTo>
                  <a:lnTo>
                    <a:pt x="73" y="227"/>
                  </a:lnTo>
                  <a:lnTo>
                    <a:pt x="68" y="232"/>
                  </a:lnTo>
                  <a:lnTo>
                    <a:pt x="64" y="248"/>
                  </a:lnTo>
                  <a:lnTo>
                    <a:pt x="66" y="265"/>
                  </a:lnTo>
                  <a:lnTo>
                    <a:pt x="69" y="279"/>
                  </a:lnTo>
                  <a:lnTo>
                    <a:pt x="72" y="286"/>
                  </a:lnTo>
                  <a:lnTo>
                    <a:pt x="70" y="287"/>
                  </a:lnTo>
                  <a:lnTo>
                    <a:pt x="68" y="287"/>
                  </a:lnTo>
                  <a:lnTo>
                    <a:pt x="64" y="286"/>
                  </a:lnTo>
                  <a:lnTo>
                    <a:pt x="59" y="279"/>
                  </a:lnTo>
                  <a:lnTo>
                    <a:pt x="55" y="270"/>
                  </a:lnTo>
                  <a:lnTo>
                    <a:pt x="52" y="261"/>
                  </a:lnTo>
                  <a:lnTo>
                    <a:pt x="51" y="253"/>
                  </a:lnTo>
                  <a:lnTo>
                    <a:pt x="48" y="248"/>
                  </a:lnTo>
                  <a:lnTo>
                    <a:pt x="44" y="243"/>
                  </a:lnTo>
                  <a:lnTo>
                    <a:pt x="40" y="236"/>
                  </a:lnTo>
                  <a:lnTo>
                    <a:pt x="35" y="232"/>
                  </a:lnTo>
                  <a:lnTo>
                    <a:pt x="30" y="232"/>
                  </a:lnTo>
                  <a:lnTo>
                    <a:pt x="29" y="234"/>
                  </a:lnTo>
                  <a:lnTo>
                    <a:pt x="27" y="236"/>
                  </a:lnTo>
                  <a:lnTo>
                    <a:pt x="27" y="238"/>
                  </a:lnTo>
                  <a:lnTo>
                    <a:pt x="27" y="240"/>
                  </a:lnTo>
                  <a:lnTo>
                    <a:pt x="31" y="251"/>
                  </a:lnTo>
                  <a:lnTo>
                    <a:pt x="36" y="262"/>
                  </a:lnTo>
                  <a:lnTo>
                    <a:pt x="40" y="273"/>
                  </a:lnTo>
                  <a:lnTo>
                    <a:pt x="46" y="282"/>
                  </a:lnTo>
                  <a:lnTo>
                    <a:pt x="51" y="292"/>
                  </a:lnTo>
                  <a:lnTo>
                    <a:pt x="56" y="303"/>
                  </a:lnTo>
                  <a:lnTo>
                    <a:pt x="61" y="312"/>
                  </a:lnTo>
                  <a:lnTo>
                    <a:pt x="66" y="321"/>
                  </a:lnTo>
                  <a:lnTo>
                    <a:pt x="78" y="338"/>
                  </a:lnTo>
                  <a:lnTo>
                    <a:pt x="89" y="352"/>
                  </a:lnTo>
                  <a:lnTo>
                    <a:pt x="99" y="364"/>
                  </a:lnTo>
                  <a:lnTo>
                    <a:pt x="111" y="375"/>
                  </a:lnTo>
                  <a:lnTo>
                    <a:pt x="121" y="381"/>
                  </a:lnTo>
                  <a:lnTo>
                    <a:pt x="133" y="386"/>
                  </a:lnTo>
                  <a:lnTo>
                    <a:pt x="145" y="389"/>
                  </a:lnTo>
                  <a:lnTo>
                    <a:pt x="156" y="390"/>
                  </a:lnTo>
                  <a:lnTo>
                    <a:pt x="175" y="386"/>
                  </a:lnTo>
                  <a:lnTo>
                    <a:pt x="193" y="378"/>
                  </a:lnTo>
                  <a:lnTo>
                    <a:pt x="211" y="365"/>
                  </a:lnTo>
                  <a:lnTo>
                    <a:pt x="228" y="347"/>
                  </a:lnTo>
                  <a:lnTo>
                    <a:pt x="245" y="326"/>
                  </a:lnTo>
                  <a:lnTo>
                    <a:pt x="259" y="302"/>
                  </a:lnTo>
                  <a:lnTo>
                    <a:pt x="274" y="274"/>
                  </a:lnTo>
                  <a:lnTo>
                    <a:pt x="287" y="244"/>
                  </a:lnTo>
                  <a:lnTo>
                    <a:pt x="287" y="242"/>
                  </a:lnTo>
                  <a:lnTo>
                    <a:pt x="285" y="239"/>
                  </a:lnTo>
                  <a:lnTo>
                    <a:pt x="284" y="238"/>
                  </a:lnTo>
                  <a:lnTo>
                    <a:pt x="283"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35">
              <a:extLst>
                <a:ext uri="{FF2B5EF4-FFF2-40B4-BE49-F238E27FC236}">
                  <a16:creationId xmlns:a16="http://schemas.microsoft.com/office/drawing/2014/main" id="{601F4A20-3D3A-FF9B-57D1-ED25987954AD}"/>
                </a:ext>
              </a:extLst>
            </p:cNvPr>
            <p:cNvSpPr>
              <a:spLocks/>
            </p:cNvSpPr>
            <p:nvPr/>
          </p:nvSpPr>
          <p:spPr bwMode="auto">
            <a:xfrm>
              <a:off x="2136" y="2320"/>
              <a:ext cx="96" cy="83"/>
            </a:xfrm>
            <a:custGeom>
              <a:avLst/>
              <a:gdLst>
                <a:gd name="T0" fmla="*/ 47 w 96"/>
                <a:gd name="T1" fmla="*/ 0 h 83"/>
                <a:gd name="T2" fmla="*/ 38 w 96"/>
                <a:gd name="T3" fmla="*/ 1 h 83"/>
                <a:gd name="T4" fmla="*/ 29 w 96"/>
                <a:gd name="T5" fmla="*/ 5 h 83"/>
                <a:gd name="T6" fmla="*/ 21 w 96"/>
                <a:gd name="T7" fmla="*/ 9 h 83"/>
                <a:gd name="T8" fmla="*/ 15 w 96"/>
                <a:gd name="T9" fmla="*/ 14 h 83"/>
                <a:gd name="T10" fmla="*/ 8 w 96"/>
                <a:gd name="T11" fmla="*/ 21 h 83"/>
                <a:gd name="T12" fmla="*/ 4 w 96"/>
                <a:gd name="T13" fmla="*/ 27 h 83"/>
                <a:gd name="T14" fmla="*/ 2 w 96"/>
                <a:gd name="T15" fmla="*/ 35 h 83"/>
                <a:gd name="T16" fmla="*/ 0 w 96"/>
                <a:gd name="T17" fmla="*/ 44 h 83"/>
                <a:gd name="T18" fmla="*/ 2 w 96"/>
                <a:gd name="T19" fmla="*/ 53 h 83"/>
                <a:gd name="T20" fmla="*/ 4 w 96"/>
                <a:gd name="T21" fmla="*/ 61 h 83"/>
                <a:gd name="T22" fmla="*/ 8 w 96"/>
                <a:gd name="T23" fmla="*/ 67 h 83"/>
                <a:gd name="T24" fmla="*/ 15 w 96"/>
                <a:gd name="T25" fmla="*/ 74 h 83"/>
                <a:gd name="T26" fmla="*/ 21 w 96"/>
                <a:gd name="T27" fmla="*/ 78 h 83"/>
                <a:gd name="T28" fmla="*/ 29 w 96"/>
                <a:gd name="T29" fmla="*/ 82 h 83"/>
                <a:gd name="T30" fmla="*/ 38 w 96"/>
                <a:gd name="T31" fmla="*/ 83 h 83"/>
                <a:gd name="T32" fmla="*/ 47 w 96"/>
                <a:gd name="T33" fmla="*/ 83 h 83"/>
                <a:gd name="T34" fmla="*/ 58 w 96"/>
                <a:gd name="T35" fmla="*/ 80 h 83"/>
                <a:gd name="T36" fmla="*/ 67 w 96"/>
                <a:gd name="T37" fmla="*/ 77 h 83"/>
                <a:gd name="T38" fmla="*/ 75 w 96"/>
                <a:gd name="T39" fmla="*/ 71 h 83"/>
                <a:gd name="T40" fmla="*/ 81 w 96"/>
                <a:gd name="T41" fmla="*/ 65 h 83"/>
                <a:gd name="T42" fmla="*/ 86 w 96"/>
                <a:gd name="T43" fmla="*/ 58 h 83"/>
                <a:gd name="T44" fmla="*/ 92 w 96"/>
                <a:gd name="T45" fmla="*/ 51 h 83"/>
                <a:gd name="T46" fmla="*/ 94 w 96"/>
                <a:gd name="T47" fmla="*/ 41 h 83"/>
                <a:gd name="T48" fmla="*/ 96 w 96"/>
                <a:gd name="T49" fmla="*/ 34 h 83"/>
                <a:gd name="T50" fmla="*/ 94 w 96"/>
                <a:gd name="T51" fmla="*/ 26 h 83"/>
                <a:gd name="T52" fmla="*/ 92 w 96"/>
                <a:gd name="T53" fmla="*/ 18 h 83"/>
                <a:gd name="T54" fmla="*/ 86 w 96"/>
                <a:gd name="T55" fmla="*/ 11 h 83"/>
                <a:gd name="T56" fmla="*/ 81 w 96"/>
                <a:gd name="T57" fmla="*/ 6 h 83"/>
                <a:gd name="T58" fmla="*/ 75 w 96"/>
                <a:gd name="T59" fmla="*/ 4 h 83"/>
                <a:gd name="T60" fmla="*/ 67 w 96"/>
                <a:gd name="T61" fmla="*/ 1 h 83"/>
                <a:gd name="T62" fmla="*/ 58 w 96"/>
                <a:gd name="T63" fmla="*/ 0 h 83"/>
                <a:gd name="T64" fmla="*/ 47 w 9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3"/>
                <a:gd name="T101" fmla="*/ 96 w 9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3">
                  <a:moveTo>
                    <a:pt x="47" y="0"/>
                  </a:moveTo>
                  <a:lnTo>
                    <a:pt x="38" y="1"/>
                  </a:lnTo>
                  <a:lnTo>
                    <a:pt x="29" y="5"/>
                  </a:lnTo>
                  <a:lnTo>
                    <a:pt x="21" y="9"/>
                  </a:lnTo>
                  <a:lnTo>
                    <a:pt x="15" y="14"/>
                  </a:lnTo>
                  <a:lnTo>
                    <a:pt x="8" y="21"/>
                  </a:lnTo>
                  <a:lnTo>
                    <a:pt x="4" y="27"/>
                  </a:lnTo>
                  <a:lnTo>
                    <a:pt x="2" y="35"/>
                  </a:lnTo>
                  <a:lnTo>
                    <a:pt x="0" y="44"/>
                  </a:lnTo>
                  <a:lnTo>
                    <a:pt x="2" y="53"/>
                  </a:lnTo>
                  <a:lnTo>
                    <a:pt x="4" y="61"/>
                  </a:lnTo>
                  <a:lnTo>
                    <a:pt x="8" y="67"/>
                  </a:lnTo>
                  <a:lnTo>
                    <a:pt x="15" y="74"/>
                  </a:lnTo>
                  <a:lnTo>
                    <a:pt x="21" y="78"/>
                  </a:lnTo>
                  <a:lnTo>
                    <a:pt x="29" y="82"/>
                  </a:lnTo>
                  <a:lnTo>
                    <a:pt x="38" y="83"/>
                  </a:lnTo>
                  <a:lnTo>
                    <a:pt x="47" y="83"/>
                  </a:lnTo>
                  <a:lnTo>
                    <a:pt x="58" y="80"/>
                  </a:lnTo>
                  <a:lnTo>
                    <a:pt x="67" y="77"/>
                  </a:lnTo>
                  <a:lnTo>
                    <a:pt x="75" y="71"/>
                  </a:lnTo>
                  <a:lnTo>
                    <a:pt x="81" y="65"/>
                  </a:lnTo>
                  <a:lnTo>
                    <a:pt x="86" y="58"/>
                  </a:lnTo>
                  <a:lnTo>
                    <a:pt x="92" y="51"/>
                  </a:lnTo>
                  <a:lnTo>
                    <a:pt x="94" y="41"/>
                  </a:lnTo>
                  <a:lnTo>
                    <a:pt x="96" y="34"/>
                  </a:lnTo>
                  <a:lnTo>
                    <a:pt x="94" y="26"/>
                  </a:lnTo>
                  <a:lnTo>
                    <a:pt x="92" y="18"/>
                  </a:lnTo>
                  <a:lnTo>
                    <a:pt x="86" y="11"/>
                  </a:lnTo>
                  <a:lnTo>
                    <a:pt x="81" y="6"/>
                  </a:lnTo>
                  <a:lnTo>
                    <a:pt x="75" y="4"/>
                  </a:lnTo>
                  <a:lnTo>
                    <a:pt x="67" y="1"/>
                  </a:lnTo>
                  <a:lnTo>
                    <a:pt x="58" y="0"/>
                  </a:lnTo>
                  <a:lnTo>
                    <a:pt x="47"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6" name="Freeform 36">
              <a:extLst>
                <a:ext uri="{FF2B5EF4-FFF2-40B4-BE49-F238E27FC236}">
                  <a16:creationId xmlns:a16="http://schemas.microsoft.com/office/drawing/2014/main" id="{0DEB3125-CD01-C152-ECBA-53D5D47CAA9F}"/>
                </a:ext>
              </a:extLst>
            </p:cNvPr>
            <p:cNvSpPr>
              <a:spLocks/>
            </p:cNvSpPr>
            <p:nvPr/>
          </p:nvSpPr>
          <p:spPr bwMode="auto">
            <a:xfrm>
              <a:off x="2276" y="2324"/>
              <a:ext cx="94" cy="79"/>
            </a:xfrm>
            <a:custGeom>
              <a:avLst/>
              <a:gdLst>
                <a:gd name="T0" fmla="*/ 47 w 94"/>
                <a:gd name="T1" fmla="*/ 79 h 79"/>
                <a:gd name="T2" fmla="*/ 56 w 94"/>
                <a:gd name="T3" fmla="*/ 79 h 79"/>
                <a:gd name="T4" fmla="*/ 65 w 94"/>
                <a:gd name="T5" fmla="*/ 78 h 79"/>
                <a:gd name="T6" fmla="*/ 73 w 94"/>
                <a:gd name="T7" fmla="*/ 75 h 79"/>
                <a:gd name="T8" fmla="*/ 81 w 94"/>
                <a:gd name="T9" fmla="*/ 71 h 79"/>
                <a:gd name="T10" fmla="*/ 86 w 94"/>
                <a:gd name="T11" fmla="*/ 66 h 79"/>
                <a:gd name="T12" fmla="*/ 90 w 94"/>
                <a:gd name="T13" fmla="*/ 60 h 79"/>
                <a:gd name="T14" fmla="*/ 92 w 94"/>
                <a:gd name="T15" fmla="*/ 52 h 79"/>
                <a:gd name="T16" fmla="*/ 94 w 94"/>
                <a:gd name="T17" fmla="*/ 44 h 79"/>
                <a:gd name="T18" fmla="*/ 92 w 94"/>
                <a:gd name="T19" fmla="*/ 35 h 79"/>
                <a:gd name="T20" fmla="*/ 90 w 94"/>
                <a:gd name="T21" fmla="*/ 28 h 79"/>
                <a:gd name="T22" fmla="*/ 86 w 94"/>
                <a:gd name="T23" fmla="*/ 20 h 79"/>
                <a:gd name="T24" fmla="*/ 81 w 94"/>
                <a:gd name="T25" fmla="*/ 14 h 79"/>
                <a:gd name="T26" fmla="*/ 73 w 94"/>
                <a:gd name="T27" fmla="*/ 9 h 79"/>
                <a:gd name="T28" fmla="*/ 65 w 94"/>
                <a:gd name="T29" fmla="*/ 5 h 79"/>
                <a:gd name="T30" fmla="*/ 56 w 94"/>
                <a:gd name="T31" fmla="*/ 2 h 79"/>
                <a:gd name="T32" fmla="*/ 47 w 94"/>
                <a:gd name="T33" fmla="*/ 0 h 79"/>
                <a:gd name="T34" fmla="*/ 38 w 94"/>
                <a:gd name="T35" fmla="*/ 0 h 79"/>
                <a:gd name="T36" fmla="*/ 28 w 94"/>
                <a:gd name="T37" fmla="*/ 1 h 79"/>
                <a:gd name="T38" fmla="*/ 21 w 94"/>
                <a:gd name="T39" fmla="*/ 2 h 79"/>
                <a:gd name="T40" fmla="*/ 14 w 94"/>
                <a:gd name="T41" fmla="*/ 6 h 79"/>
                <a:gd name="T42" fmla="*/ 8 w 94"/>
                <a:gd name="T43" fmla="*/ 10 h 79"/>
                <a:gd name="T44" fmla="*/ 4 w 94"/>
                <a:gd name="T45" fmla="*/ 17 h 79"/>
                <a:gd name="T46" fmla="*/ 1 w 94"/>
                <a:gd name="T47" fmla="*/ 23 h 79"/>
                <a:gd name="T48" fmla="*/ 0 w 94"/>
                <a:gd name="T49" fmla="*/ 31 h 79"/>
                <a:gd name="T50" fmla="*/ 1 w 94"/>
                <a:gd name="T51" fmla="*/ 39 h 79"/>
                <a:gd name="T52" fmla="*/ 4 w 94"/>
                <a:gd name="T53" fmla="*/ 48 h 79"/>
                <a:gd name="T54" fmla="*/ 8 w 94"/>
                <a:gd name="T55" fmla="*/ 54 h 79"/>
                <a:gd name="T56" fmla="*/ 14 w 94"/>
                <a:gd name="T57" fmla="*/ 62 h 79"/>
                <a:gd name="T58" fmla="*/ 21 w 94"/>
                <a:gd name="T59" fmla="*/ 67 h 79"/>
                <a:gd name="T60" fmla="*/ 28 w 94"/>
                <a:gd name="T61" fmla="*/ 73 h 79"/>
                <a:gd name="T62" fmla="*/ 38 w 94"/>
                <a:gd name="T63" fmla="*/ 76 h 79"/>
                <a:gd name="T64" fmla="*/ 47 w 94"/>
                <a:gd name="T65" fmla="*/ 79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79"/>
                <a:gd name="T101" fmla="*/ 94 w 9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79">
                  <a:moveTo>
                    <a:pt x="47" y="79"/>
                  </a:moveTo>
                  <a:lnTo>
                    <a:pt x="56" y="79"/>
                  </a:lnTo>
                  <a:lnTo>
                    <a:pt x="65" y="78"/>
                  </a:lnTo>
                  <a:lnTo>
                    <a:pt x="73" y="75"/>
                  </a:lnTo>
                  <a:lnTo>
                    <a:pt x="81" y="71"/>
                  </a:lnTo>
                  <a:lnTo>
                    <a:pt x="86" y="66"/>
                  </a:lnTo>
                  <a:lnTo>
                    <a:pt x="90" y="60"/>
                  </a:lnTo>
                  <a:lnTo>
                    <a:pt x="92" y="52"/>
                  </a:lnTo>
                  <a:lnTo>
                    <a:pt x="94" y="44"/>
                  </a:lnTo>
                  <a:lnTo>
                    <a:pt x="92" y="35"/>
                  </a:lnTo>
                  <a:lnTo>
                    <a:pt x="90" y="28"/>
                  </a:lnTo>
                  <a:lnTo>
                    <a:pt x="86" y="20"/>
                  </a:lnTo>
                  <a:lnTo>
                    <a:pt x="81" y="14"/>
                  </a:lnTo>
                  <a:lnTo>
                    <a:pt x="73" y="9"/>
                  </a:lnTo>
                  <a:lnTo>
                    <a:pt x="65" y="5"/>
                  </a:lnTo>
                  <a:lnTo>
                    <a:pt x="56" y="2"/>
                  </a:lnTo>
                  <a:lnTo>
                    <a:pt x="47" y="0"/>
                  </a:lnTo>
                  <a:lnTo>
                    <a:pt x="38" y="0"/>
                  </a:lnTo>
                  <a:lnTo>
                    <a:pt x="28" y="1"/>
                  </a:lnTo>
                  <a:lnTo>
                    <a:pt x="21" y="2"/>
                  </a:lnTo>
                  <a:lnTo>
                    <a:pt x="14" y="6"/>
                  </a:lnTo>
                  <a:lnTo>
                    <a:pt x="8" y="10"/>
                  </a:lnTo>
                  <a:lnTo>
                    <a:pt x="4" y="17"/>
                  </a:lnTo>
                  <a:lnTo>
                    <a:pt x="1" y="23"/>
                  </a:lnTo>
                  <a:lnTo>
                    <a:pt x="0" y="31"/>
                  </a:lnTo>
                  <a:lnTo>
                    <a:pt x="1" y="39"/>
                  </a:lnTo>
                  <a:lnTo>
                    <a:pt x="4" y="48"/>
                  </a:lnTo>
                  <a:lnTo>
                    <a:pt x="8" y="54"/>
                  </a:lnTo>
                  <a:lnTo>
                    <a:pt x="14" y="62"/>
                  </a:lnTo>
                  <a:lnTo>
                    <a:pt x="21" y="67"/>
                  </a:lnTo>
                  <a:lnTo>
                    <a:pt x="28" y="73"/>
                  </a:lnTo>
                  <a:lnTo>
                    <a:pt x="38" y="76"/>
                  </a:lnTo>
                  <a:lnTo>
                    <a:pt x="47" y="79"/>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37">
              <a:extLst>
                <a:ext uri="{FF2B5EF4-FFF2-40B4-BE49-F238E27FC236}">
                  <a16:creationId xmlns:a16="http://schemas.microsoft.com/office/drawing/2014/main" id="{E2C028EA-7F52-189C-0A27-8B674CDDFA0D}"/>
                </a:ext>
              </a:extLst>
            </p:cNvPr>
            <p:cNvSpPr>
              <a:spLocks/>
            </p:cNvSpPr>
            <p:nvPr/>
          </p:nvSpPr>
          <p:spPr bwMode="auto">
            <a:xfrm>
              <a:off x="2183" y="2447"/>
              <a:ext cx="141" cy="101"/>
            </a:xfrm>
            <a:custGeom>
              <a:avLst/>
              <a:gdLst>
                <a:gd name="T0" fmla="*/ 71 w 141"/>
                <a:gd name="T1" fmla="*/ 0 h 101"/>
                <a:gd name="T2" fmla="*/ 56 w 141"/>
                <a:gd name="T3" fmla="*/ 2 h 101"/>
                <a:gd name="T4" fmla="*/ 43 w 141"/>
                <a:gd name="T5" fmla="*/ 3 h 101"/>
                <a:gd name="T6" fmla="*/ 32 w 141"/>
                <a:gd name="T7" fmla="*/ 7 h 101"/>
                <a:gd name="T8" fmla="*/ 21 w 141"/>
                <a:gd name="T9" fmla="*/ 12 h 101"/>
                <a:gd name="T10" fmla="*/ 13 w 141"/>
                <a:gd name="T11" fmla="*/ 19 h 101"/>
                <a:gd name="T12" fmla="*/ 7 w 141"/>
                <a:gd name="T13" fmla="*/ 26 h 101"/>
                <a:gd name="T14" fmla="*/ 2 w 141"/>
                <a:gd name="T15" fmla="*/ 36 h 101"/>
                <a:gd name="T16" fmla="*/ 0 w 141"/>
                <a:gd name="T17" fmla="*/ 45 h 101"/>
                <a:gd name="T18" fmla="*/ 2 w 141"/>
                <a:gd name="T19" fmla="*/ 55 h 101"/>
                <a:gd name="T20" fmla="*/ 7 w 141"/>
                <a:gd name="T21" fmla="*/ 66 h 101"/>
                <a:gd name="T22" fmla="*/ 13 w 141"/>
                <a:gd name="T23" fmla="*/ 75 h 101"/>
                <a:gd name="T24" fmla="*/ 21 w 141"/>
                <a:gd name="T25" fmla="*/ 84 h 101"/>
                <a:gd name="T26" fmla="*/ 32 w 141"/>
                <a:gd name="T27" fmla="*/ 90 h 101"/>
                <a:gd name="T28" fmla="*/ 43 w 141"/>
                <a:gd name="T29" fmla="*/ 96 h 101"/>
                <a:gd name="T30" fmla="*/ 56 w 141"/>
                <a:gd name="T31" fmla="*/ 100 h 101"/>
                <a:gd name="T32" fmla="*/ 71 w 141"/>
                <a:gd name="T33" fmla="*/ 101 h 101"/>
                <a:gd name="T34" fmla="*/ 85 w 141"/>
                <a:gd name="T35" fmla="*/ 100 h 101"/>
                <a:gd name="T36" fmla="*/ 98 w 141"/>
                <a:gd name="T37" fmla="*/ 96 h 101"/>
                <a:gd name="T38" fmla="*/ 110 w 141"/>
                <a:gd name="T39" fmla="*/ 90 h 101"/>
                <a:gd name="T40" fmla="*/ 120 w 141"/>
                <a:gd name="T41" fmla="*/ 84 h 101"/>
                <a:gd name="T42" fmla="*/ 128 w 141"/>
                <a:gd name="T43" fmla="*/ 76 h 101"/>
                <a:gd name="T44" fmla="*/ 134 w 141"/>
                <a:gd name="T45" fmla="*/ 66 h 101"/>
                <a:gd name="T46" fmla="*/ 140 w 141"/>
                <a:gd name="T47" fmla="*/ 56 h 101"/>
                <a:gd name="T48" fmla="*/ 141 w 141"/>
                <a:gd name="T49" fmla="*/ 46 h 101"/>
                <a:gd name="T50" fmla="*/ 140 w 141"/>
                <a:gd name="T51" fmla="*/ 37 h 101"/>
                <a:gd name="T52" fmla="*/ 134 w 141"/>
                <a:gd name="T53" fmla="*/ 28 h 101"/>
                <a:gd name="T54" fmla="*/ 128 w 141"/>
                <a:gd name="T55" fmla="*/ 20 h 101"/>
                <a:gd name="T56" fmla="*/ 120 w 141"/>
                <a:gd name="T57" fmla="*/ 13 h 101"/>
                <a:gd name="T58" fmla="*/ 110 w 141"/>
                <a:gd name="T59" fmla="*/ 8 h 101"/>
                <a:gd name="T60" fmla="*/ 98 w 141"/>
                <a:gd name="T61" fmla="*/ 4 h 101"/>
                <a:gd name="T62" fmla="*/ 85 w 141"/>
                <a:gd name="T63" fmla="*/ 2 h 101"/>
                <a:gd name="T64" fmla="*/ 71 w 141"/>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01"/>
                <a:gd name="T101" fmla="*/ 141 w 141"/>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01">
                  <a:moveTo>
                    <a:pt x="71" y="0"/>
                  </a:moveTo>
                  <a:lnTo>
                    <a:pt x="56" y="2"/>
                  </a:lnTo>
                  <a:lnTo>
                    <a:pt x="43" y="3"/>
                  </a:lnTo>
                  <a:lnTo>
                    <a:pt x="32" y="7"/>
                  </a:lnTo>
                  <a:lnTo>
                    <a:pt x="21" y="12"/>
                  </a:lnTo>
                  <a:lnTo>
                    <a:pt x="13" y="19"/>
                  </a:lnTo>
                  <a:lnTo>
                    <a:pt x="7" y="26"/>
                  </a:lnTo>
                  <a:lnTo>
                    <a:pt x="2" y="36"/>
                  </a:lnTo>
                  <a:lnTo>
                    <a:pt x="0" y="45"/>
                  </a:lnTo>
                  <a:lnTo>
                    <a:pt x="2" y="55"/>
                  </a:lnTo>
                  <a:lnTo>
                    <a:pt x="7" y="66"/>
                  </a:lnTo>
                  <a:lnTo>
                    <a:pt x="13" y="75"/>
                  </a:lnTo>
                  <a:lnTo>
                    <a:pt x="21" y="84"/>
                  </a:lnTo>
                  <a:lnTo>
                    <a:pt x="32" y="90"/>
                  </a:lnTo>
                  <a:lnTo>
                    <a:pt x="43" y="96"/>
                  </a:lnTo>
                  <a:lnTo>
                    <a:pt x="56" y="100"/>
                  </a:lnTo>
                  <a:lnTo>
                    <a:pt x="71" y="101"/>
                  </a:lnTo>
                  <a:lnTo>
                    <a:pt x="85" y="100"/>
                  </a:lnTo>
                  <a:lnTo>
                    <a:pt x="98" y="96"/>
                  </a:lnTo>
                  <a:lnTo>
                    <a:pt x="110" y="90"/>
                  </a:lnTo>
                  <a:lnTo>
                    <a:pt x="120" y="84"/>
                  </a:lnTo>
                  <a:lnTo>
                    <a:pt x="128" y="76"/>
                  </a:lnTo>
                  <a:lnTo>
                    <a:pt x="134" y="66"/>
                  </a:lnTo>
                  <a:lnTo>
                    <a:pt x="140" y="56"/>
                  </a:lnTo>
                  <a:lnTo>
                    <a:pt x="141" y="46"/>
                  </a:lnTo>
                  <a:lnTo>
                    <a:pt x="140" y="37"/>
                  </a:lnTo>
                  <a:lnTo>
                    <a:pt x="134" y="28"/>
                  </a:lnTo>
                  <a:lnTo>
                    <a:pt x="128" y="20"/>
                  </a:lnTo>
                  <a:lnTo>
                    <a:pt x="120" y="13"/>
                  </a:lnTo>
                  <a:lnTo>
                    <a:pt x="110" y="8"/>
                  </a:lnTo>
                  <a:lnTo>
                    <a:pt x="98" y="4"/>
                  </a:lnTo>
                  <a:lnTo>
                    <a:pt x="85" y="2"/>
                  </a:lnTo>
                  <a:lnTo>
                    <a:pt x="71"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8" name="Freeform 38">
              <a:extLst>
                <a:ext uri="{FF2B5EF4-FFF2-40B4-BE49-F238E27FC236}">
                  <a16:creationId xmlns:a16="http://schemas.microsoft.com/office/drawing/2014/main" id="{A3029E9D-5343-E860-96F2-5A110FE4EB46}"/>
                </a:ext>
              </a:extLst>
            </p:cNvPr>
            <p:cNvSpPr>
              <a:spLocks/>
            </p:cNvSpPr>
            <p:nvPr/>
          </p:nvSpPr>
          <p:spPr bwMode="auto">
            <a:xfrm>
              <a:off x="2241" y="2390"/>
              <a:ext cx="27" cy="38"/>
            </a:xfrm>
            <a:custGeom>
              <a:avLst/>
              <a:gdLst>
                <a:gd name="T0" fmla="*/ 14 w 27"/>
                <a:gd name="T1" fmla="*/ 38 h 38"/>
                <a:gd name="T2" fmla="*/ 19 w 27"/>
                <a:gd name="T3" fmla="*/ 37 h 38"/>
                <a:gd name="T4" fmla="*/ 23 w 27"/>
                <a:gd name="T5" fmla="*/ 33 h 38"/>
                <a:gd name="T6" fmla="*/ 26 w 27"/>
                <a:gd name="T7" fmla="*/ 26 h 38"/>
                <a:gd name="T8" fmla="*/ 27 w 27"/>
                <a:gd name="T9" fmla="*/ 18 h 38"/>
                <a:gd name="T10" fmla="*/ 26 w 27"/>
                <a:gd name="T11" fmla="*/ 10 h 38"/>
                <a:gd name="T12" fmla="*/ 23 w 27"/>
                <a:gd name="T13" fmla="*/ 5 h 38"/>
                <a:gd name="T14" fmla="*/ 19 w 27"/>
                <a:gd name="T15" fmla="*/ 1 h 38"/>
                <a:gd name="T16" fmla="*/ 14 w 27"/>
                <a:gd name="T17" fmla="*/ 0 h 38"/>
                <a:gd name="T18" fmla="*/ 9 w 27"/>
                <a:gd name="T19" fmla="*/ 1 h 38"/>
                <a:gd name="T20" fmla="*/ 5 w 27"/>
                <a:gd name="T21" fmla="*/ 5 h 38"/>
                <a:gd name="T22" fmla="*/ 1 w 27"/>
                <a:gd name="T23" fmla="*/ 10 h 38"/>
                <a:gd name="T24" fmla="*/ 0 w 27"/>
                <a:gd name="T25" fmla="*/ 18 h 38"/>
                <a:gd name="T26" fmla="*/ 1 w 27"/>
                <a:gd name="T27" fmla="*/ 26 h 38"/>
                <a:gd name="T28" fmla="*/ 5 w 27"/>
                <a:gd name="T29" fmla="*/ 33 h 38"/>
                <a:gd name="T30" fmla="*/ 9 w 27"/>
                <a:gd name="T31" fmla="*/ 37 h 38"/>
                <a:gd name="T32" fmla="*/ 14 w 27"/>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8"/>
                <a:gd name="T53" fmla="*/ 27 w 2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8">
                  <a:moveTo>
                    <a:pt x="14" y="38"/>
                  </a:moveTo>
                  <a:lnTo>
                    <a:pt x="19" y="37"/>
                  </a:lnTo>
                  <a:lnTo>
                    <a:pt x="23" y="33"/>
                  </a:lnTo>
                  <a:lnTo>
                    <a:pt x="26" y="26"/>
                  </a:lnTo>
                  <a:lnTo>
                    <a:pt x="27" y="18"/>
                  </a:lnTo>
                  <a:lnTo>
                    <a:pt x="26" y="10"/>
                  </a:lnTo>
                  <a:lnTo>
                    <a:pt x="23" y="5"/>
                  </a:lnTo>
                  <a:lnTo>
                    <a:pt x="19" y="1"/>
                  </a:lnTo>
                  <a:lnTo>
                    <a:pt x="14" y="0"/>
                  </a:lnTo>
                  <a:lnTo>
                    <a:pt x="9" y="1"/>
                  </a:lnTo>
                  <a:lnTo>
                    <a:pt x="5" y="5"/>
                  </a:lnTo>
                  <a:lnTo>
                    <a:pt x="1" y="10"/>
                  </a:lnTo>
                  <a:lnTo>
                    <a:pt x="0" y="18"/>
                  </a:lnTo>
                  <a:lnTo>
                    <a:pt x="1" y="26"/>
                  </a:lnTo>
                  <a:lnTo>
                    <a:pt x="5" y="33"/>
                  </a:lnTo>
                  <a:lnTo>
                    <a:pt x="9" y="37"/>
                  </a:lnTo>
                  <a:lnTo>
                    <a:pt x="14" y="38"/>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39">
              <a:extLst>
                <a:ext uri="{FF2B5EF4-FFF2-40B4-BE49-F238E27FC236}">
                  <a16:creationId xmlns:a16="http://schemas.microsoft.com/office/drawing/2014/main" id="{08686E25-FA56-8A98-EF61-F2FAC9E1ABA0}"/>
                </a:ext>
              </a:extLst>
            </p:cNvPr>
            <p:cNvSpPr>
              <a:spLocks/>
            </p:cNvSpPr>
            <p:nvPr/>
          </p:nvSpPr>
          <p:spPr bwMode="auto">
            <a:xfrm>
              <a:off x="2208" y="2553"/>
              <a:ext cx="91" cy="29"/>
            </a:xfrm>
            <a:custGeom>
              <a:avLst/>
              <a:gdLst>
                <a:gd name="T0" fmla="*/ 0 w 91"/>
                <a:gd name="T1" fmla="*/ 0 h 29"/>
                <a:gd name="T2" fmla="*/ 1 w 91"/>
                <a:gd name="T3" fmla="*/ 5 h 29"/>
                <a:gd name="T4" fmla="*/ 5 w 91"/>
                <a:gd name="T5" fmla="*/ 10 h 29"/>
                <a:gd name="T6" fmla="*/ 9 w 91"/>
                <a:gd name="T7" fmla="*/ 16 h 29"/>
                <a:gd name="T8" fmla="*/ 14 w 91"/>
                <a:gd name="T9" fmla="*/ 20 h 29"/>
                <a:gd name="T10" fmla="*/ 21 w 91"/>
                <a:gd name="T11" fmla="*/ 23 h 29"/>
                <a:gd name="T12" fmla="*/ 29 w 91"/>
                <a:gd name="T13" fmla="*/ 26 h 29"/>
                <a:gd name="T14" fmla="*/ 37 w 91"/>
                <a:gd name="T15" fmla="*/ 27 h 29"/>
                <a:gd name="T16" fmla="*/ 46 w 91"/>
                <a:gd name="T17" fmla="*/ 29 h 29"/>
                <a:gd name="T18" fmla="*/ 55 w 91"/>
                <a:gd name="T19" fmla="*/ 27 h 29"/>
                <a:gd name="T20" fmla="*/ 63 w 91"/>
                <a:gd name="T21" fmla="*/ 26 h 29"/>
                <a:gd name="T22" fmla="*/ 69 w 91"/>
                <a:gd name="T23" fmla="*/ 23 h 29"/>
                <a:gd name="T24" fmla="*/ 76 w 91"/>
                <a:gd name="T25" fmla="*/ 20 h 29"/>
                <a:gd name="T26" fmla="*/ 81 w 91"/>
                <a:gd name="T27" fmla="*/ 16 h 29"/>
                <a:gd name="T28" fmla="*/ 86 w 91"/>
                <a:gd name="T29" fmla="*/ 12 h 29"/>
                <a:gd name="T30" fmla="*/ 89 w 91"/>
                <a:gd name="T31" fmla="*/ 7 h 29"/>
                <a:gd name="T32" fmla="*/ 91 w 91"/>
                <a:gd name="T33" fmla="*/ 1 h 29"/>
                <a:gd name="T34" fmla="*/ 86 w 91"/>
                <a:gd name="T35" fmla="*/ 4 h 29"/>
                <a:gd name="T36" fmla="*/ 82 w 91"/>
                <a:gd name="T37" fmla="*/ 7 h 29"/>
                <a:gd name="T38" fmla="*/ 77 w 91"/>
                <a:gd name="T39" fmla="*/ 9 h 29"/>
                <a:gd name="T40" fmla="*/ 70 w 91"/>
                <a:gd name="T41" fmla="*/ 10 h 29"/>
                <a:gd name="T42" fmla="*/ 65 w 91"/>
                <a:gd name="T43" fmla="*/ 12 h 29"/>
                <a:gd name="T44" fmla="*/ 59 w 91"/>
                <a:gd name="T45" fmla="*/ 13 h 29"/>
                <a:gd name="T46" fmla="*/ 52 w 91"/>
                <a:gd name="T47" fmla="*/ 14 h 29"/>
                <a:gd name="T48" fmla="*/ 46 w 91"/>
                <a:gd name="T49" fmla="*/ 14 h 29"/>
                <a:gd name="T50" fmla="*/ 39 w 91"/>
                <a:gd name="T51" fmla="*/ 14 h 29"/>
                <a:gd name="T52" fmla="*/ 31 w 91"/>
                <a:gd name="T53" fmla="*/ 13 h 29"/>
                <a:gd name="T54" fmla="*/ 25 w 91"/>
                <a:gd name="T55" fmla="*/ 12 h 29"/>
                <a:gd name="T56" fmla="*/ 20 w 91"/>
                <a:gd name="T57" fmla="*/ 10 h 29"/>
                <a:gd name="T58" fmla="*/ 14 w 91"/>
                <a:gd name="T59" fmla="*/ 9 h 29"/>
                <a:gd name="T60" fmla="*/ 9 w 91"/>
                <a:gd name="T61" fmla="*/ 7 h 29"/>
                <a:gd name="T62" fmla="*/ 4 w 91"/>
                <a:gd name="T63" fmla="*/ 3 h 29"/>
                <a:gd name="T64" fmla="*/ 0 w 91"/>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29"/>
                <a:gd name="T101" fmla="*/ 91 w 9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29">
                  <a:moveTo>
                    <a:pt x="0" y="0"/>
                  </a:moveTo>
                  <a:lnTo>
                    <a:pt x="1" y="5"/>
                  </a:lnTo>
                  <a:lnTo>
                    <a:pt x="5" y="10"/>
                  </a:lnTo>
                  <a:lnTo>
                    <a:pt x="9" y="16"/>
                  </a:lnTo>
                  <a:lnTo>
                    <a:pt x="14" y="20"/>
                  </a:lnTo>
                  <a:lnTo>
                    <a:pt x="21" y="23"/>
                  </a:lnTo>
                  <a:lnTo>
                    <a:pt x="29" y="26"/>
                  </a:lnTo>
                  <a:lnTo>
                    <a:pt x="37" y="27"/>
                  </a:lnTo>
                  <a:lnTo>
                    <a:pt x="46" y="29"/>
                  </a:lnTo>
                  <a:lnTo>
                    <a:pt x="55" y="27"/>
                  </a:lnTo>
                  <a:lnTo>
                    <a:pt x="63" y="26"/>
                  </a:lnTo>
                  <a:lnTo>
                    <a:pt x="69" y="23"/>
                  </a:lnTo>
                  <a:lnTo>
                    <a:pt x="76" y="20"/>
                  </a:lnTo>
                  <a:lnTo>
                    <a:pt x="81" y="16"/>
                  </a:lnTo>
                  <a:lnTo>
                    <a:pt x="86" y="12"/>
                  </a:lnTo>
                  <a:lnTo>
                    <a:pt x="89" y="7"/>
                  </a:lnTo>
                  <a:lnTo>
                    <a:pt x="91" y="1"/>
                  </a:lnTo>
                  <a:lnTo>
                    <a:pt x="86" y="4"/>
                  </a:lnTo>
                  <a:lnTo>
                    <a:pt x="82" y="7"/>
                  </a:lnTo>
                  <a:lnTo>
                    <a:pt x="77" y="9"/>
                  </a:lnTo>
                  <a:lnTo>
                    <a:pt x="70" y="10"/>
                  </a:lnTo>
                  <a:lnTo>
                    <a:pt x="65" y="12"/>
                  </a:lnTo>
                  <a:lnTo>
                    <a:pt x="59" y="13"/>
                  </a:lnTo>
                  <a:lnTo>
                    <a:pt x="52" y="14"/>
                  </a:lnTo>
                  <a:lnTo>
                    <a:pt x="46" y="14"/>
                  </a:lnTo>
                  <a:lnTo>
                    <a:pt x="39" y="14"/>
                  </a:lnTo>
                  <a:lnTo>
                    <a:pt x="31" y="13"/>
                  </a:lnTo>
                  <a:lnTo>
                    <a:pt x="25" y="12"/>
                  </a:lnTo>
                  <a:lnTo>
                    <a:pt x="20" y="10"/>
                  </a:lnTo>
                  <a:lnTo>
                    <a:pt x="14" y="9"/>
                  </a:lnTo>
                  <a:lnTo>
                    <a:pt x="9" y="7"/>
                  </a:lnTo>
                  <a:lnTo>
                    <a:pt x="4" y="3"/>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40">
              <a:extLst>
                <a:ext uri="{FF2B5EF4-FFF2-40B4-BE49-F238E27FC236}">
                  <a16:creationId xmlns:a16="http://schemas.microsoft.com/office/drawing/2014/main" id="{1E6DE470-7768-7DAC-7805-D56BD39F513F}"/>
                </a:ext>
              </a:extLst>
            </p:cNvPr>
            <p:cNvSpPr>
              <a:spLocks/>
            </p:cNvSpPr>
            <p:nvPr/>
          </p:nvSpPr>
          <p:spPr bwMode="auto">
            <a:xfrm>
              <a:off x="1959" y="2232"/>
              <a:ext cx="121" cy="141"/>
            </a:xfrm>
            <a:custGeom>
              <a:avLst/>
              <a:gdLst>
                <a:gd name="T0" fmla="*/ 34 w 121"/>
                <a:gd name="T1" fmla="*/ 3 h 141"/>
                <a:gd name="T2" fmla="*/ 30 w 121"/>
                <a:gd name="T3" fmla="*/ 8 h 141"/>
                <a:gd name="T4" fmla="*/ 28 w 121"/>
                <a:gd name="T5" fmla="*/ 13 h 141"/>
                <a:gd name="T6" fmla="*/ 28 w 121"/>
                <a:gd name="T7" fmla="*/ 19 h 141"/>
                <a:gd name="T8" fmla="*/ 29 w 121"/>
                <a:gd name="T9" fmla="*/ 25 h 141"/>
                <a:gd name="T10" fmla="*/ 22 w 121"/>
                <a:gd name="T11" fmla="*/ 21 h 141"/>
                <a:gd name="T12" fmla="*/ 17 w 121"/>
                <a:gd name="T13" fmla="*/ 20 h 141"/>
                <a:gd name="T14" fmla="*/ 11 w 121"/>
                <a:gd name="T15" fmla="*/ 20 h 141"/>
                <a:gd name="T16" fmla="*/ 5 w 121"/>
                <a:gd name="T17" fmla="*/ 24 h 141"/>
                <a:gd name="T18" fmla="*/ 0 w 121"/>
                <a:gd name="T19" fmla="*/ 30 h 141"/>
                <a:gd name="T20" fmla="*/ 0 w 121"/>
                <a:gd name="T21" fmla="*/ 39 h 141"/>
                <a:gd name="T22" fmla="*/ 4 w 121"/>
                <a:gd name="T23" fmla="*/ 51 h 141"/>
                <a:gd name="T24" fmla="*/ 11 w 121"/>
                <a:gd name="T25" fmla="*/ 63 h 141"/>
                <a:gd name="T26" fmla="*/ 20 w 121"/>
                <a:gd name="T27" fmla="*/ 72 h 141"/>
                <a:gd name="T28" fmla="*/ 30 w 121"/>
                <a:gd name="T29" fmla="*/ 79 h 141"/>
                <a:gd name="T30" fmla="*/ 39 w 121"/>
                <a:gd name="T31" fmla="*/ 80 h 141"/>
                <a:gd name="T32" fmla="*/ 48 w 121"/>
                <a:gd name="T33" fmla="*/ 77 h 141"/>
                <a:gd name="T34" fmla="*/ 48 w 121"/>
                <a:gd name="T35" fmla="*/ 76 h 141"/>
                <a:gd name="T36" fmla="*/ 48 w 121"/>
                <a:gd name="T37" fmla="*/ 76 h 141"/>
                <a:gd name="T38" fmla="*/ 48 w 121"/>
                <a:gd name="T39" fmla="*/ 76 h 141"/>
                <a:gd name="T40" fmla="*/ 50 w 121"/>
                <a:gd name="T41" fmla="*/ 76 h 141"/>
                <a:gd name="T42" fmla="*/ 59 w 121"/>
                <a:gd name="T43" fmla="*/ 85 h 141"/>
                <a:gd name="T44" fmla="*/ 68 w 121"/>
                <a:gd name="T45" fmla="*/ 93 h 141"/>
                <a:gd name="T46" fmla="*/ 76 w 121"/>
                <a:gd name="T47" fmla="*/ 102 h 141"/>
                <a:gd name="T48" fmla="*/ 85 w 121"/>
                <a:gd name="T49" fmla="*/ 110 h 141"/>
                <a:gd name="T50" fmla="*/ 94 w 121"/>
                <a:gd name="T51" fmla="*/ 118 h 141"/>
                <a:gd name="T52" fmla="*/ 103 w 121"/>
                <a:gd name="T53" fmla="*/ 125 h 141"/>
                <a:gd name="T54" fmla="*/ 112 w 121"/>
                <a:gd name="T55" fmla="*/ 133 h 141"/>
                <a:gd name="T56" fmla="*/ 121 w 121"/>
                <a:gd name="T57" fmla="*/ 141 h 141"/>
                <a:gd name="T58" fmla="*/ 121 w 121"/>
                <a:gd name="T59" fmla="*/ 133 h 141"/>
                <a:gd name="T60" fmla="*/ 121 w 121"/>
                <a:gd name="T61" fmla="*/ 125 h 141"/>
                <a:gd name="T62" fmla="*/ 120 w 121"/>
                <a:gd name="T63" fmla="*/ 119 h 141"/>
                <a:gd name="T64" fmla="*/ 120 w 121"/>
                <a:gd name="T65" fmla="*/ 111 h 141"/>
                <a:gd name="T66" fmla="*/ 115 w 121"/>
                <a:gd name="T67" fmla="*/ 105 h 141"/>
                <a:gd name="T68" fmla="*/ 108 w 121"/>
                <a:gd name="T69" fmla="*/ 97 h 141"/>
                <a:gd name="T70" fmla="*/ 103 w 121"/>
                <a:gd name="T71" fmla="*/ 90 h 141"/>
                <a:gd name="T72" fmla="*/ 98 w 121"/>
                <a:gd name="T73" fmla="*/ 84 h 141"/>
                <a:gd name="T74" fmla="*/ 91 w 121"/>
                <a:gd name="T75" fmla="*/ 77 h 141"/>
                <a:gd name="T76" fmla="*/ 86 w 121"/>
                <a:gd name="T77" fmla="*/ 69 h 141"/>
                <a:gd name="T78" fmla="*/ 80 w 121"/>
                <a:gd name="T79" fmla="*/ 63 h 141"/>
                <a:gd name="T80" fmla="*/ 74 w 121"/>
                <a:gd name="T81" fmla="*/ 55 h 141"/>
                <a:gd name="T82" fmla="*/ 74 w 121"/>
                <a:gd name="T83" fmla="*/ 55 h 141"/>
                <a:gd name="T84" fmla="*/ 76 w 121"/>
                <a:gd name="T85" fmla="*/ 55 h 141"/>
                <a:gd name="T86" fmla="*/ 76 w 121"/>
                <a:gd name="T87" fmla="*/ 55 h 141"/>
                <a:gd name="T88" fmla="*/ 76 w 121"/>
                <a:gd name="T89" fmla="*/ 55 h 141"/>
                <a:gd name="T90" fmla="*/ 81 w 121"/>
                <a:gd name="T91" fmla="*/ 47 h 141"/>
                <a:gd name="T92" fmla="*/ 81 w 121"/>
                <a:gd name="T93" fmla="*/ 38 h 141"/>
                <a:gd name="T94" fmla="*/ 78 w 121"/>
                <a:gd name="T95" fmla="*/ 28 h 141"/>
                <a:gd name="T96" fmla="*/ 72 w 121"/>
                <a:gd name="T97" fmla="*/ 17 h 141"/>
                <a:gd name="T98" fmla="*/ 61 w 121"/>
                <a:gd name="T99" fmla="*/ 8 h 141"/>
                <a:gd name="T100" fmla="*/ 51 w 121"/>
                <a:gd name="T101" fmla="*/ 2 h 141"/>
                <a:gd name="T102" fmla="*/ 42 w 121"/>
                <a:gd name="T103" fmla="*/ 0 h 141"/>
                <a:gd name="T104" fmla="*/ 34 w 121"/>
                <a:gd name="T105" fmla="*/ 3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41"/>
                <a:gd name="T161" fmla="*/ 121 w 121"/>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41">
                  <a:moveTo>
                    <a:pt x="34" y="3"/>
                  </a:moveTo>
                  <a:lnTo>
                    <a:pt x="30" y="8"/>
                  </a:lnTo>
                  <a:lnTo>
                    <a:pt x="28" y="13"/>
                  </a:lnTo>
                  <a:lnTo>
                    <a:pt x="28" y="19"/>
                  </a:lnTo>
                  <a:lnTo>
                    <a:pt x="29" y="25"/>
                  </a:lnTo>
                  <a:lnTo>
                    <a:pt x="22" y="21"/>
                  </a:lnTo>
                  <a:lnTo>
                    <a:pt x="17" y="20"/>
                  </a:lnTo>
                  <a:lnTo>
                    <a:pt x="11" y="20"/>
                  </a:lnTo>
                  <a:lnTo>
                    <a:pt x="5" y="24"/>
                  </a:lnTo>
                  <a:lnTo>
                    <a:pt x="0" y="30"/>
                  </a:lnTo>
                  <a:lnTo>
                    <a:pt x="0" y="39"/>
                  </a:lnTo>
                  <a:lnTo>
                    <a:pt x="4" y="51"/>
                  </a:lnTo>
                  <a:lnTo>
                    <a:pt x="11" y="63"/>
                  </a:lnTo>
                  <a:lnTo>
                    <a:pt x="20" y="72"/>
                  </a:lnTo>
                  <a:lnTo>
                    <a:pt x="30" y="79"/>
                  </a:lnTo>
                  <a:lnTo>
                    <a:pt x="39" y="80"/>
                  </a:lnTo>
                  <a:lnTo>
                    <a:pt x="48" y="77"/>
                  </a:lnTo>
                  <a:lnTo>
                    <a:pt x="48" y="76"/>
                  </a:lnTo>
                  <a:lnTo>
                    <a:pt x="50" y="76"/>
                  </a:lnTo>
                  <a:lnTo>
                    <a:pt x="59" y="85"/>
                  </a:lnTo>
                  <a:lnTo>
                    <a:pt x="68" y="93"/>
                  </a:lnTo>
                  <a:lnTo>
                    <a:pt x="76" y="102"/>
                  </a:lnTo>
                  <a:lnTo>
                    <a:pt x="85" y="110"/>
                  </a:lnTo>
                  <a:lnTo>
                    <a:pt x="94" y="118"/>
                  </a:lnTo>
                  <a:lnTo>
                    <a:pt x="103" y="125"/>
                  </a:lnTo>
                  <a:lnTo>
                    <a:pt x="112" y="133"/>
                  </a:lnTo>
                  <a:lnTo>
                    <a:pt x="121" y="141"/>
                  </a:lnTo>
                  <a:lnTo>
                    <a:pt x="121" y="133"/>
                  </a:lnTo>
                  <a:lnTo>
                    <a:pt x="121" y="125"/>
                  </a:lnTo>
                  <a:lnTo>
                    <a:pt x="120" y="119"/>
                  </a:lnTo>
                  <a:lnTo>
                    <a:pt x="120" y="111"/>
                  </a:lnTo>
                  <a:lnTo>
                    <a:pt x="115" y="105"/>
                  </a:lnTo>
                  <a:lnTo>
                    <a:pt x="108" y="97"/>
                  </a:lnTo>
                  <a:lnTo>
                    <a:pt x="103" y="90"/>
                  </a:lnTo>
                  <a:lnTo>
                    <a:pt x="98" y="84"/>
                  </a:lnTo>
                  <a:lnTo>
                    <a:pt x="91" y="77"/>
                  </a:lnTo>
                  <a:lnTo>
                    <a:pt x="86" y="69"/>
                  </a:lnTo>
                  <a:lnTo>
                    <a:pt x="80" y="63"/>
                  </a:lnTo>
                  <a:lnTo>
                    <a:pt x="74" y="55"/>
                  </a:lnTo>
                  <a:lnTo>
                    <a:pt x="76" y="55"/>
                  </a:lnTo>
                  <a:lnTo>
                    <a:pt x="81" y="47"/>
                  </a:lnTo>
                  <a:lnTo>
                    <a:pt x="81" y="38"/>
                  </a:lnTo>
                  <a:lnTo>
                    <a:pt x="78" y="28"/>
                  </a:lnTo>
                  <a:lnTo>
                    <a:pt x="72" y="17"/>
                  </a:lnTo>
                  <a:lnTo>
                    <a:pt x="61" y="8"/>
                  </a:lnTo>
                  <a:lnTo>
                    <a:pt x="51" y="2"/>
                  </a:lnTo>
                  <a:lnTo>
                    <a:pt x="42" y="0"/>
                  </a:lnTo>
                  <a:lnTo>
                    <a:pt x="3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41">
              <a:extLst>
                <a:ext uri="{FF2B5EF4-FFF2-40B4-BE49-F238E27FC236}">
                  <a16:creationId xmlns:a16="http://schemas.microsoft.com/office/drawing/2014/main" id="{76E48734-CE42-FE90-E3D7-28E4A2C74161}"/>
                </a:ext>
              </a:extLst>
            </p:cNvPr>
            <p:cNvSpPr>
              <a:spLocks/>
            </p:cNvSpPr>
            <p:nvPr/>
          </p:nvSpPr>
          <p:spPr bwMode="auto">
            <a:xfrm>
              <a:off x="2010" y="2530"/>
              <a:ext cx="134" cy="113"/>
            </a:xfrm>
            <a:custGeom>
              <a:avLst/>
              <a:gdLst>
                <a:gd name="T0" fmla="*/ 70 w 134"/>
                <a:gd name="T1" fmla="*/ 112 h 113"/>
                <a:gd name="T2" fmla="*/ 77 w 134"/>
                <a:gd name="T3" fmla="*/ 105 h 113"/>
                <a:gd name="T4" fmla="*/ 81 w 134"/>
                <a:gd name="T5" fmla="*/ 95 h 113"/>
                <a:gd name="T6" fmla="*/ 81 w 134"/>
                <a:gd name="T7" fmla="*/ 83 h 113"/>
                <a:gd name="T8" fmla="*/ 76 w 134"/>
                <a:gd name="T9" fmla="*/ 70 h 113"/>
                <a:gd name="T10" fmla="*/ 74 w 134"/>
                <a:gd name="T11" fmla="*/ 70 h 113"/>
                <a:gd name="T12" fmla="*/ 74 w 134"/>
                <a:gd name="T13" fmla="*/ 69 h 113"/>
                <a:gd name="T14" fmla="*/ 74 w 134"/>
                <a:gd name="T15" fmla="*/ 69 h 113"/>
                <a:gd name="T16" fmla="*/ 74 w 134"/>
                <a:gd name="T17" fmla="*/ 69 h 113"/>
                <a:gd name="T18" fmla="*/ 82 w 134"/>
                <a:gd name="T19" fmla="*/ 65 h 113"/>
                <a:gd name="T20" fmla="*/ 89 w 134"/>
                <a:gd name="T21" fmla="*/ 60 h 113"/>
                <a:gd name="T22" fmla="*/ 96 w 134"/>
                <a:gd name="T23" fmla="*/ 56 h 113"/>
                <a:gd name="T24" fmla="*/ 104 w 134"/>
                <a:gd name="T25" fmla="*/ 50 h 113"/>
                <a:gd name="T26" fmla="*/ 111 w 134"/>
                <a:gd name="T27" fmla="*/ 46 h 113"/>
                <a:gd name="T28" fmla="*/ 119 w 134"/>
                <a:gd name="T29" fmla="*/ 41 h 113"/>
                <a:gd name="T30" fmla="*/ 126 w 134"/>
                <a:gd name="T31" fmla="*/ 37 h 113"/>
                <a:gd name="T32" fmla="*/ 134 w 134"/>
                <a:gd name="T33" fmla="*/ 32 h 113"/>
                <a:gd name="T34" fmla="*/ 132 w 134"/>
                <a:gd name="T35" fmla="*/ 24 h 113"/>
                <a:gd name="T36" fmla="*/ 128 w 134"/>
                <a:gd name="T37" fmla="*/ 18 h 113"/>
                <a:gd name="T38" fmla="*/ 124 w 134"/>
                <a:gd name="T39" fmla="*/ 10 h 113"/>
                <a:gd name="T40" fmla="*/ 121 w 134"/>
                <a:gd name="T41" fmla="*/ 3 h 113"/>
                <a:gd name="T42" fmla="*/ 112 w 134"/>
                <a:gd name="T43" fmla="*/ 7 h 113"/>
                <a:gd name="T44" fmla="*/ 103 w 134"/>
                <a:gd name="T45" fmla="*/ 10 h 113"/>
                <a:gd name="T46" fmla="*/ 94 w 134"/>
                <a:gd name="T47" fmla="*/ 13 h 113"/>
                <a:gd name="T48" fmla="*/ 85 w 134"/>
                <a:gd name="T49" fmla="*/ 15 h 113"/>
                <a:gd name="T50" fmla="*/ 76 w 134"/>
                <a:gd name="T51" fmla="*/ 18 h 113"/>
                <a:gd name="T52" fmla="*/ 66 w 134"/>
                <a:gd name="T53" fmla="*/ 20 h 113"/>
                <a:gd name="T54" fmla="*/ 57 w 134"/>
                <a:gd name="T55" fmla="*/ 22 h 113"/>
                <a:gd name="T56" fmla="*/ 48 w 134"/>
                <a:gd name="T57" fmla="*/ 24 h 113"/>
                <a:gd name="T58" fmla="*/ 48 w 134"/>
                <a:gd name="T59" fmla="*/ 23 h 113"/>
                <a:gd name="T60" fmla="*/ 48 w 134"/>
                <a:gd name="T61" fmla="*/ 23 h 113"/>
                <a:gd name="T62" fmla="*/ 48 w 134"/>
                <a:gd name="T63" fmla="*/ 22 h 113"/>
                <a:gd name="T64" fmla="*/ 47 w 134"/>
                <a:gd name="T65" fmla="*/ 22 h 113"/>
                <a:gd name="T66" fmla="*/ 39 w 134"/>
                <a:gd name="T67" fmla="*/ 11 h 113"/>
                <a:gd name="T68" fmla="*/ 30 w 134"/>
                <a:gd name="T69" fmla="*/ 3 h 113"/>
                <a:gd name="T70" fmla="*/ 20 w 134"/>
                <a:gd name="T71" fmla="*/ 0 h 113"/>
                <a:gd name="T72" fmla="*/ 10 w 134"/>
                <a:gd name="T73" fmla="*/ 1 h 113"/>
                <a:gd name="T74" fmla="*/ 4 w 134"/>
                <a:gd name="T75" fmla="*/ 6 h 113"/>
                <a:gd name="T76" fmla="*/ 0 w 134"/>
                <a:gd name="T77" fmla="*/ 14 h 113"/>
                <a:gd name="T78" fmla="*/ 0 w 134"/>
                <a:gd name="T79" fmla="*/ 26 h 113"/>
                <a:gd name="T80" fmla="*/ 5 w 134"/>
                <a:gd name="T81" fmla="*/ 39 h 113"/>
                <a:gd name="T82" fmla="*/ 10 w 134"/>
                <a:gd name="T83" fmla="*/ 46 h 113"/>
                <a:gd name="T84" fmla="*/ 16 w 134"/>
                <a:gd name="T85" fmla="*/ 52 h 113"/>
                <a:gd name="T86" fmla="*/ 22 w 134"/>
                <a:gd name="T87" fmla="*/ 57 h 113"/>
                <a:gd name="T88" fmla="*/ 29 w 134"/>
                <a:gd name="T89" fmla="*/ 61 h 113"/>
                <a:gd name="T90" fmla="*/ 27 w 134"/>
                <a:gd name="T91" fmla="*/ 67 h 113"/>
                <a:gd name="T92" fmla="*/ 27 w 134"/>
                <a:gd name="T93" fmla="*/ 74 h 113"/>
                <a:gd name="T94" fmla="*/ 30 w 134"/>
                <a:gd name="T95" fmla="*/ 82 h 113"/>
                <a:gd name="T96" fmla="*/ 33 w 134"/>
                <a:gd name="T97" fmla="*/ 90 h 113"/>
                <a:gd name="T98" fmla="*/ 42 w 134"/>
                <a:gd name="T99" fmla="*/ 101 h 113"/>
                <a:gd name="T100" fmla="*/ 51 w 134"/>
                <a:gd name="T101" fmla="*/ 109 h 113"/>
                <a:gd name="T102" fmla="*/ 61 w 134"/>
                <a:gd name="T103" fmla="*/ 113 h 113"/>
                <a:gd name="T104" fmla="*/ 70 w 134"/>
                <a:gd name="T105" fmla="*/ 112 h 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13"/>
                <a:gd name="T161" fmla="*/ 134 w 134"/>
                <a:gd name="T162" fmla="*/ 113 h 1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13">
                  <a:moveTo>
                    <a:pt x="70" y="112"/>
                  </a:moveTo>
                  <a:lnTo>
                    <a:pt x="77" y="105"/>
                  </a:lnTo>
                  <a:lnTo>
                    <a:pt x="81" y="95"/>
                  </a:lnTo>
                  <a:lnTo>
                    <a:pt x="81" y="83"/>
                  </a:lnTo>
                  <a:lnTo>
                    <a:pt x="76" y="70"/>
                  </a:lnTo>
                  <a:lnTo>
                    <a:pt x="74" y="70"/>
                  </a:lnTo>
                  <a:lnTo>
                    <a:pt x="74" y="69"/>
                  </a:lnTo>
                  <a:lnTo>
                    <a:pt x="82" y="65"/>
                  </a:lnTo>
                  <a:lnTo>
                    <a:pt x="89" y="60"/>
                  </a:lnTo>
                  <a:lnTo>
                    <a:pt x="96" y="56"/>
                  </a:lnTo>
                  <a:lnTo>
                    <a:pt x="104" y="50"/>
                  </a:lnTo>
                  <a:lnTo>
                    <a:pt x="111" y="46"/>
                  </a:lnTo>
                  <a:lnTo>
                    <a:pt x="119" y="41"/>
                  </a:lnTo>
                  <a:lnTo>
                    <a:pt x="126" y="37"/>
                  </a:lnTo>
                  <a:lnTo>
                    <a:pt x="134" y="32"/>
                  </a:lnTo>
                  <a:lnTo>
                    <a:pt x="132" y="24"/>
                  </a:lnTo>
                  <a:lnTo>
                    <a:pt x="128" y="18"/>
                  </a:lnTo>
                  <a:lnTo>
                    <a:pt x="124" y="10"/>
                  </a:lnTo>
                  <a:lnTo>
                    <a:pt x="121" y="3"/>
                  </a:lnTo>
                  <a:lnTo>
                    <a:pt x="112" y="7"/>
                  </a:lnTo>
                  <a:lnTo>
                    <a:pt x="103" y="10"/>
                  </a:lnTo>
                  <a:lnTo>
                    <a:pt x="94" y="13"/>
                  </a:lnTo>
                  <a:lnTo>
                    <a:pt x="85" y="15"/>
                  </a:lnTo>
                  <a:lnTo>
                    <a:pt x="76" y="18"/>
                  </a:lnTo>
                  <a:lnTo>
                    <a:pt x="66" y="20"/>
                  </a:lnTo>
                  <a:lnTo>
                    <a:pt x="57" y="22"/>
                  </a:lnTo>
                  <a:lnTo>
                    <a:pt x="48" y="24"/>
                  </a:lnTo>
                  <a:lnTo>
                    <a:pt x="48" y="23"/>
                  </a:lnTo>
                  <a:lnTo>
                    <a:pt x="48" y="22"/>
                  </a:lnTo>
                  <a:lnTo>
                    <a:pt x="47" y="22"/>
                  </a:lnTo>
                  <a:lnTo>
                    <a:pt x="39" y="11"/>
                  </a:lnTo>
                  <a:lnTo>
                    <a:pt x="30" y="3"/>
                  </a:lnTo>
                  <a:lnTo>
                    <a:pt x="20" y="0"/>
                  </a:lnTo>
                  <a:lnTo>
                    <a:pt x="10" y="1"/>
                  </a:lnTo>
                  <a:lnTo>
                    <a:pt x="4" y="6"/>
                  </a:lnTo>
                  <a:lnTo>
                    <a:pt x="0" y="14"/>
                  </a:lnTo>
                  <a:lnTo>
                    <a:pt x="0" y="26"/>
                  </a:lnTo>
                  <a:lnTo>
                    <a:pt x="5" y="39"/>
                  </a:lnTo>
                  <a:lnTo>
                    <a:pt x="10" y="46"/>
                  </a:lnTo>
                  <a:lnTo>
                    <a:pt x="16" y="52"/>
                  </a:lnTo>
                  <a:lnTo>
                    <a:pt x="22" y="57"/>
                  </a:lnTo>
                  <a:lnTo>
                    <a:pt x="29" y="61"/>
                  </a:lnTo>
                  <a:lnTo>
                    <a:pt x="27" y="67"/>
                  </a:lnTo>
                  <a:lnTo>
                    <a:pt x="27" y="74"/>
                  </a:lnTo>
                  <a:lnTo>
                    <a:pt x="30" y="82"/>
                  </a:lnTo>
                  <a:lnTo>
                    <a:pt x="33" y="90"/>
                  </a:lnTo>
                  <a:lnTo>
                    <a:pt x="42" y="101"/>
                  </a:lnTo>
                  <a:lnTo>
                    <a:pt x="51" y="109"/>
                  </a:lnTo>
                  <a:lnTo>
                    <a:pt x="61" y="113"/>
                  </a:lnTo>
                  <a:lnTo>
                    <a:pt x="7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2" name="Freeform 42">
              <a:extLst>
                <a:ext uri="{FF2B5EF4-FFF2-40B4-BE49-F238E27FC236}">
                  <a16:creationId xmlns:a16="http://schemas.microsoft.com/office/drawing/2014/main" id="{A61E23E6-EEA2-084F-E8B3-00C2AEBB5EA3}"/>
                </a:ext>
              </a:extLst>
            </p:cNvPr>
            <p:cNvSpPr>
              <a:spLocks/>
            </p:cNvSpPr>
            <p:nvPr/>
          </p:nvSpPr>
          <p:spPr bwMode="auto">
            <a:xfrm>
              <a:off x="2424" y="2241"/>
              <a:ext cx="121" cy="140"/>
            </a:xfrm>
            <a:custGeom>
              <a:avLst/>
              <a:gdLst>
                <a:gd name="T0" fmla="*/ 51 w 121"/>
                <a:gd name="T1" fmla="*/ 16 h 140"/>
                <a:gd name="T2" fmla="*/ 45 w 121"/>
                <a:gd name="T3" fmla="*/ 27 h 140"/>
                <a:gd name="T4" fmla="*/ 41 w 121"/>
                <a:gd name="T5" fmla="*/ 37 h 140"/>
                <a:gd name="T6" fmla="*/ 41 w 121"/>
                <a:gd name="T7" fmla="*/ 47 h 140"/>
                <a:gd name="T8" fmla="*/ 46 w 121"/>
                <a:gd name="T9" fmla="*/ 55 h 140"/>
                <a:gd name="T10" fmla="*/ 47 w 121"/>
                <a:gd name="T11" fmla="*/ 55 h 140"/>
                <a:gd name="T12" fmla="*/ 47 w 121"/>
                <a:gd name="T13" fmla="*/ 55 h 140"/>
                <a:gd name="T14" fmla="*/ 47 w 121"/>
                <a:gd name="T15" fmla="*/ 55 h 140"/>
                <a:gd name="T16" fmla="*/ 47 w 121"/>
                <a:gd name="T17" fmla="*/ 55 h 140"/>
                <a:gd name="T18" fmla="*/ 42 w 121"/>
                <a:gd name="T19" fmla="*/ 63 h 140"/>
                <a:gd name="T20" fmla="*/ 35 w 121"/>
                <a:gd name="T21" fmla="*/ 70 h 140"/>
                <a:gd name="T22" fmla="*/ 30 w 121"/>
                <a:gd name="T23" fmla="*/ 76 h 140"/>
                <a:gd name="T24" fmla="*/ 25 w 121"/>
                <a:gd name="T25" fmla="*/ 83 h 140"/>
                <a:gd name="T26" fmla="*/ 19 w 121"/>
                <a:gd name="T27" fmla="*/ 89 h 140"/>
                <a:gd name="T28" fmla="*/ 13 w 121"/>
                <a:gd name="T29" fmla="*/ 96 h 140"/>
                <a:gd name="T30" fmla="*/ 7 w 121"/>
                <a:gd name="T31" fmla="*/ 102 h 140"/>
                <a:gd name="T32" fmla="*/ 2 w 121"/>
                <a:gd name="T33" fmla="*/ 109 h 140"/>
                <a:gd name="T34" fmla="*/ 2 w 121"/>
                <a:gd name="T35" fmla="*/ 116 h 140"/>
                <a:gd name="T36" fmla="*/ 2 w 121"/>
                <a:gd name="T37" fmla="*/ 124 h 140"/>
                <a:gd name="T38" fmla="*/ 2 w 121"/>
                <a:gd name="T39" fmla="*/ 132 h 140"/>
                <a:gd name="T40" fmla="*/ 0 w 121"/>
                <a:gd name="T41" fmla="*/ 140 h 140"/>
                <a:gd name="T42" fmla="*/ 9 w 121"/>
                <a:gd name="T43" fmla="*/ 132 h 140"/>
                <a:gd name="T44" fmla="*/ 19 w 121"/>
                <a:gd name="T45" fmla="*/ 126 h 140"/>
                <a:gd name="T46" fmla="*/ 28 w 121"/>
                <a:gd name="T47" fmla="*/ 118 h 140"/>
                <a:gd name="T48" fmla="*/ 37 w 121"/>
                <a:gd name="T49" fmla="*/ 110 h 140"/>
                <a:gd name="T50" fmla="*/ 46 w 121"/>
                <a:gd name="T51" fmla="*/ 101 h 140"/>
                <a:gd name="T52" fmla="*/ 55 w 121"/>
                <a:gd name="T53" fmla="*/ 93 h 140"/>
                <a:gd name="T54" fmla="*/ 64 w 121"/>
                <a:gd name="T55" fmla="*/ 85 h 140"/>
                <a:gd name="T56" fmla="*/ 73 w 121"/>
                <a:gd name="T57" fmla="*/ 76 h 140"/>
                <a:gd name="T58" fmla="*/ 73 w 121"/>
                <a:gd name="T59" fmla="*/ 77 h 140"/>
                <a:gd name="T60" fmla="*/ 73 w 121"/>
                <a:gd name="T61" fmla="*/ 77 h 140"/>
                <a:gd name="T62" fmla="*/ 73 w 121"/>
                <a:gd name="T63" fmla="*/ 77 h 140"/>
                <a:gd name="T64" fmla="*/ 73 w 121"/>
                <a:gd name="T65" fmla="*/ 77 h 140"/>
                <a:gd name="T66" fmla="*/ 82 w 121"/>
                <a:gd name="T67" fmla="*/ 81 h 140"/>
                <a:gd name="T68" fmla="*/ 92 w 121"/>
                <a:gd name="T69" fmla="*/ 80 h 140"/>
                <a:gd name="T70" fmla="*/ 102 w 121"/>
                <a:gd name="T71" fmla="*/ 75 h 140"/>
                <a:gd name="T72" fmla="*/ 111 w 121"/>
                <a:gd name="T73" fmla="*/ 66 h 140"/>
                <a:gd name="T74" fmla="*/ 118 w 121"/>
                <a:gd name="T75" fmla="*/ 54 h 140"/>
                <a:gd name="T76" fmla="*/ 121 w 121"/>
                <a:gd name="T77" fmla="*/ 42 h 140"/>
                <a:gd name="T78" fmla="*/ 121 w 121"/>
                <a:gd name="T79" fmla="*/ 33 h 140"/>
                <a:gd name="T80" fmla="*/ 116 w 121"/>
                <a:gd name="T81" fmla="*/ 25 h 140"/>
                <a:gd name="T82" fmla="*/ 111 w 121"/>
                <a:gd name="T83" fmla="*/ 23 h 140"/>
                <a:gd name="T84" fmla="*/ 106 w 121"/>
                <a:gd name="T85" fmla="*/ 23 h 140"/>
                <a:gd name="T86" fmla="*/ 99 w 121"/>
                <a:gd name="T87" fmla="*/ 24 h 140"/>
                <a:gd name="T88" fmla="*/ 93 w 121"/>
                <a:gd name="T89" fmla="*/ 27 h 140"/>
                <a:gd name="T90" fmla="*/ 94 w 121"/>
                <a:gd name="T91" fmla="*/ 19 h 140"/>
                <a:gd name="T92" fmla="*/ 94 w 121"/>
                <a:gd name="T93" fmla="*/ 12 h 140"/>
                <a:gd name="T94" fmla="*/ 92 w 121"/>
                <a:gd name="T95" fmla="*/ 7 h 140"/>
                <a:gd name="T96" fmla="*/ 88 w 121"/>
                <a:gd name="T97" fmla="*/ 3 h 140"/>
                <a:gd name="T98" fmla="*/ 80 w 121"/>
                <a:gd name="T99" fmla="*/ 0 h 140"/>
                <a:gd name="T100" fmla="*/ 71 w 121"/>
                <a:gd name="T101" fmla="*/ 2 h 140"/>
                <a:gd name="T102" fmla="*/ 60 w 121"/>
                <a:gd name="T103" fmla="*/ 7 h 140"/>
                <a:gd name="T104" fmla="*/ 51 w 121"/>
                <a:gd name="T105" fmla="*/ 16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40"/>
                <a:gd name="T161" fmla="*/ 121 w 121"/>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40">
                  <a:moveTo>
                    <a:pt x="51" y="16"/>
                  </a:moveTo>
                  <a:lnTo>
                    <a:pt x="45" y="27"/>
                  </a:lnTo>
                  <a:lnTo>
                    <a:pt x="41" y="37"/>
                  </a:lnTo>
                  <a:lnTo>
                    <a:pt x="41" y="47"/>
                  </a:lnTo>
                  <a:lnTo>
                    <a:pt x="46" y="55"/>
                  </a:lnTo>
                  <a:lnTo>
                    <a:pt x="47" y="55"/>
                  </a:lnTo>
                  <a:lnTo>
                    <a:pt x="42" y="63"/>
                  </a:lnTo>
                  <a:lnTo>
                    <a:pt x="35" y="70"/>
                  </a:lnTo>
                  <a:lnTo>
                    <a:pt x="30" y="76"/>
                  </a:lnTo>
                  <a:lnTo>
                    <a:pt x="25" y="83"/>
                  </a:lnTo>
                  <a:lnTo>
                    <a:pt x="19" y="89"/>
                  </a:lnTo>
                  <a:lnTo>
                    <a:pt x="13" y="96"/>
                  </a:lnTo>
                  <a:lnTo>
                    <a:pt x="7" y="102"/>
                  </a:lnTo>
                  <a:lnTo>
                    <a:pt x="2" y="109"/>
                  </a:lnTo>
                  <a:lnTo>
                    <a:pt x="2" y="116"/>
                  </a:lnTo>
                  <a:lnTo>
                    <a:pt x="2" y="124"/>
                  </a:lnTo>
                  <a:lnTo>
                    <a:pt x="2" y="132"/>
                  </a:lnTo>
                  <a:lnTo>
                    <a:pt x="0" y="140"/>
                  </a:lnTo>
                  <a:lnTo>
                    <a:pt x="9" y="132"/>
                  </a:lnTo>
                  <a:lnTo>
                    <a:pt x="19" y="126"/>
                  </a:lnTo>
                  <a:lnTo>
                    <a:pt x="28" y="118"/>
                  </a:lnTo>
                  <a:lnTo>
                    <a:pt x="37" y="110"/>
                  </a:lnTo>
                  <a:lnTo>
                    <a:pt x="46" y="101"/>
                  </a:lnTo>
                  <a:lnTo>
                    <a:pt x="55" y="93"/>
                  </a:lnTo>
                  <a:lnTo>
                    <a:pt x="64" y="85"/>
                  </a:lnTo>
                  <a:lnTo>
                    <a:pt x="73" y="76"/>
                  </a:lnTo>
                  <a:lnTo>
                    <a:pt x="73" y="77"/>
                  </a:lnTo>
                  <a:lnTo>
                    <a:pt x="82" y="81"/>
                  </a:lnTo>
                  <a:lnTo>
                    <a:pt x="92" y="80"/>
                  </a:lnTo>
                  <a:lnTo>
                    <a:pt x="102" y="75"/>
                  </a:lnTo>
                  <a:lnTo>
                    <a:pt x="111" y="66"/>
                  </a:lnTo>
                  <a:lnTo>
                    <a:pt x="118" y="54"/>
                  </a:lnTo>
                  <a:lnTo>
                    <a:pt x="121" y="42"/>
                  </a:lnTo>
                  <a:lnTo>
                    <a:pt x="121" y="33"/>
                  </a:lnTo>
                  <a:lnTo>
                    <a:pt x="116" y="25"/>
                  </a:lnTo>
                  <a:lnTo>
                    <a:pt x="111" y="23"/>
                  </a:lnTo>
                  <a:lnTo>
                    <a:pt x="106" y="23"/>
                  </a:lnTo>
                  <a:lnTo>
                    <a:pt x="99" y="24"/>
                  </a:lnTo>
                  <a:lnTo>
                    <a:pt x="93" y="27"/>
                  </a:lnTo>
                  <a:lnTo>
                    <a:pt x="94" y="19"/>
                  </a:lnTo>
                  <a:lnTo>
                    <a:pt x="94" y="12"/>
                  </a:lnTo>
                  <a:lnTo>
                    <a:pt x="92" y="7"/>
                  </a:lnTo>
                  <a:lnTo>
                    <a:pt x="88" y="3"/>
                  </a:lnTo>
                  <a:lnTo>
                    <a:pt x="80" y="0"/>
                  </a:lnTo>
                  <a:lnTo>
                    <a:pt x="71" y="2"/>
                  </a:lnTo>
                  <a:lnTo>
                    <a:pt x="60" y="7"/>
                  </a:lnTo>
                  <a:lnTo>
                    <a:pt x="5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3" name="Freeform 43">
              <a:extLst>
                <a:ext uri="{FF2B5EF4-FFF2-40B4-BE49-F238E27FC236}">
                  <a16:creationId xmlns:a16="http://schemas.microsoft.com/office/drawing/2014/main" id="{1B4B64FA-1F52-B93C-453D-0AFBB655DEF7}"/>
                </a:ext>
              </a:extLst>
            </p:cNvPr>
            <p:cNvSpPr>
              <a:spLocks/>
            </p:cNvSpPr>
            <p:nvPr/>
          </p:nvSpPr>
          <p:spPr bwMode="auto">
            <a:xfrm>
              <a:off x="2360" y="2533"/>
              <a:ext cx="136" cy="111"/>
            </a:xfrm>
            <a:custGeom>
              <a:avLst/>
              <a:gdLst>
                <a:gd name="T0" fmla="*/ 102 w 136"/>
                <a:gd name="T1" fmla="*/ 89 h 111"/>
                <a:gd name="T2" fmla="*/ 105 w 136"/>
                <a:gd name="T3" fmla="*/ 80 h 111"/>
                <a:gd name="T4" fmla="*/ 107 w 136"/>
                <a:gd name="T5" fmla="*/ 72 h 111"/>
                <a:gd name="T6" fmla="*/ 107 w 136"/>
                <a:gd name="T7" fmla="*/ 66 h 111"/>
                <a:gd name="T8" fmla="*/ 106 w 136"/>
                <a:gd name="T9" fmla="*/ 59 h 111"/>
                <a:gd name="T10" fmla="*/ 113 w 136"/>
                <a:gd name="T11" fmla="*/ 57 h 111"/>
                <a:gd name="T12" fmla="*/ 119 w 136"/>
                <a:gd name="T13" fmla="*/ 51 h 111"/>
                <a:gd name="T14" fmla="*/ 124 w 136"/>
                <a:gd name="T15" fmla="*/ 45 h 111"/>
                <a:gd name="T16" fmla="*/ 129 w 136"/>
                <a:gd name="T17" fmla="*/ 37 h 111"/>
                <a:gd name="T18" fmla="*/ 135 w 136"/>
                <a:gd name="T19" fmla="*/ 25 h 111"/>
                <a:gd name="T20" fmla="*/ 136 w 136"/>
                <a:gd name="T21" fmla="*/ 15 h 111"/>
                <a:gd name="T22" fmla="*/ 132 w 136"/>
                <a:gd name="T23" fmla="*/ 6 h 111"/>
                <a:gd name="T24" fmla="*/ 126 w 136"/>
                <a:gd name="T25" fmla="*/ 0 h 111"/>
                <a:gd name="T26" fmla="*/ 115 w 136"/>
                <a:gd name="T27" fmla="*/ 0 h 111"/>
                <a:gd name="T28" fmla="*/ 105 w 136"/>
                <a:gd name="T29" fmla="*/ 3 h 111"/>
                <a:gd name="T30" fmla="*/ 96 w 136"/>
                <a:gd name="T31" fmla="*/ 11 h 111"/>
                <a:gd name="T32" fmla="*/ 88 w 136"/>
                <a:gd name="T33" fmla="*/ 21 h 111"/>
                <a:gd name="T34" fmla="*/ 86 w 136"/>
                <a:gd name="T35" fmla="*/ 23 h 111"/>
                <a:gd name="T36" fmla="*/ 86 w 136"/>
                <a:gd name="T37" fmla="*/ 23 h 111"/>
                <a:gd name="T38" fmla="*/ 86 w 136"/>
                <a:gd name="T39" fmla="*/ 23 h 111"/>
                <a:gd name="T40" fmla="*/ 86 w 136"/>
                <a:gd name="T41" fmla="*/ 24 h 111"/>
                <a:gd name="T42" fmla="*/ 77 w 136"/>
                <a:gd name="T43" fmla="*/ 21 h 111"/>
                <a:gd name="T44" fmla="*/ 68 w 136"/>
                <a:gd name="T45" fmla="*/ 20 h 111"/>
                <a:gd name="T46" fmla="*/ 59 w 136"/>
                <a:gd name="T47" fmla="*/ 17 h 111"/>
                <a:gd name="T48" fmla="*/ 50 w 136"/>
                <a:gd name="T49" fmla="*/ 15 h 111"/>
                <a:gd name="T50" fmla="*/ 41 w 136"/>
                <a:gd name="T51" fmla="*/ 12 h 111"/>
                <a:gd name="T52" fmla="*/ 32 w 136"/>
                <a:gd name="T53" fmla="*/ 10 h 111"/>
                <a:gd name="T54" fmla="*/ 23 w 136"/>
                <a:gd name="T55" fmla="*/ 7 h 111"/>
                <a:gd name="T56" fmla="*/ 14 w 136"/>
                <a:gd name="T57" fmla="*/ 3 h 111"/>
                <a:gd name="T58" fmla="*/ 11 w 136"/>
                <a:gd name="T59" fmla="*/ 10 h 111"/>
                <a:gd name="T60" fmla="*/ 7 w 136"/>
                <a:gd name="T61" fmla="*/ 17 h 111"/>
                <a:gd name="T62" fmla="*/ 4 w 136"/>
                <a:gd name="T63" fmla="*/ 24 h 111"/>
                <a:gd name="T64" fmla="*/ 0 w 136"/>
                <a:gd name="T65" fmla="*/ 32 h 111"/>
                <a:gd name="T66" fmla="*/ 8 w 136"/>
                <a:gd name="T67" fmla="*/ 37 h 111"/>
                <a:gd name="T68" fmla="*/ 16 w 136"/>
                <a:gd name="T69" fmla="*/ 41 h 111"/>
                <a:gd name="T70" fmla="*/ 24 w 136"/>
                <a:gd name="T71" fmla="*/ 46 h 111"/>
                <a:gd name="T72" fmla="*/ 30 w 136"/>
                <a:gd name="T73" fmla="*/ 50 h 111"/>
                <a:gd name="T74" fmla="*/ 38 w 136"/>
                <a:gd name="T75" fmla="*/ 55 h 111"/>
                <a:gd name="T76" fmla="*/ 46 w 136"/>
                <a:gd name="T77" fmla="*/ 59 h 111"/>
                <a:gd name="T78" fmla="*/ 53 w 136"/>
                <a:gd name="T79" fmla="*/ 64 h 111"/>
                <a:gd name="T80" fmla="*/ 60 w 136"/>
                <a:gd name="T81" fmla="*/ 68 h 111"/>
                <a:gd name="T82" fmla="*/ 60 w 136"/>
                <a:gd name="T83" fmla="*/ 68 h 111"/>
                <a:gd name="T84" fmla="*/ 60 w 136"/>
                <a:gd name="T85" fmla="*/ 68 h 111"/>
                <a:gd name="T86" fmla="*/ 60 w 136"/>
                <a:gd name="T87" fmla="*/ 68 h 111"/>
                <a:gd name="T88" fmla="*/ 59 w 136"/>
                <a:gd name="T89" fmla="*/ 70 h 111"/>
                <a:gd name="T90" fmla="*/ 54 w 136"/>
                <a:gd name="T91" fmla="*/ 83 h 111"/>
                <a:gd name="T92" fmla="*/ 54 w 136"/>
                <a:gd name="T93" fmla="*/ 93 h 111"/>
                <a:gd name="T94" fmla="*/ 58 w 136"/>
                <a:gd name="T95" fmla="*/ 103 h 111"/>
                <a:gd name="T96" fmla="*/ 64 w 136"/>
                <a:gd name="T97" fmla="*/ 110 h 111"/>
                <a:gd name="T98" fmla="*/ 73 w 136"/>
                <a:gd name="T99" fmla="*/ 111 h 111"/>
                <a:gd name="T100" fmla="*/ 84 w 136"/>
                <a:gd name="T101" fmla="*/ 107 h 111"/>
                <a:gd name="T102" fmla="*/ 93 w 136"/>
                <a:gd name="T103" fmla="*/ 101 h 111"/>
                <a:gd name="T104" fmla="*/ 102 w 136"/>
                <a:gd name="T105" fmla="*/ 89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111"/>
                <a:gd name="T161" fmla="*/ 136 w 136"/>
                <a:gd name="T162" fmla="*/ 111 h 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111">
                  <a:moveTo>
                    <a:pt x="102" y="89"/>
                  </a:moveTo>
                  <a:lnTo>
                    <a:pt x="105" y="80"/>
                  </a:lnTo>
                  <a:lnTo>
                    <a:pt x="107" y="72"/>
                  </a:lnTo>
                  <a:lnTo>
                    <a:pt x="107" y="66"/>
                  </a:lnTo>
                  <a:lnTo>
                    <a:pt x="106" y="59"/>
                  </a:lnTo>
                  <a:lnTo>
                    <a:pt x="113" y="57"/>
                  </a:lnTo>
                  <a:lnTo>
                    <a:pt x="119" y="51"/>
                  </a:lnTo>
                  <a:lnTo>
                    <a:pt x="124" y="45"/>
                  </a:lnTo>
                  <a:lnTo>
                    <a:pt x="129" y="37"/>
                  </a:lnTo>
                  <a:lnTo>
                    <a:pt x="135" y="25"/>
                  </a:lnTo>
                  <a:lnTo>
                    <a:pt x="136" y="15"/>
                  </a:lnTo>
                  <a:lnTo>
                    <a:pt x="132" y="6"/>
                  </a:lnTo>
                  <a:lnTo>
                    <a:pt x="126" y="0"/>
                  </a:lnTo>
                  <a:lnTo>
                    <a:pt x="115" y="0"/>
                  </a:lnTo>
                  <a:lnTo>
                    <a:pt x="105" y="3"/>
                  </a:lnTo>
                  <a:lnTo>
                    <a:pt x="96" y="11"/>
                  </a:lnTo>
                  <a:lnTo>
                    <a:pt x="88" y="21"/>
                  </a:lnTo>
                  <a:lnTo>
                    <a:pt x="86" y="23"/>
                  </a:lnTo>
                  <a:lnTo>
                    <a:pt x="86" y="24"/>
                  </a:lnTo>
                  <a:lnTo>
                    <a:pt x="77" y="21"/>
                  </a:lnTo>
                  <a:lnTo>
                    <a:pt x="68" y="20"/>
                  </a:lnTo>
                  <a:lnTo>
                    <a:pt x="59" y="17"/>
                  </a:lnTo>
                  <a:lnTo>
                    <a:pt x="50" y="15"/>
                  </a:lnTo>
                  <a:lnTo>
                    <a:pt x="41" y="12"/>
                  </a:lnTo>
                  <a:lnTo>
                    <a:pt x="32" y="10"/>
                  </a:lnTo>
                  <a:lnTo>
                    <a:pt x="23" y="7"/>
                  </a:lnTo>
                  <a:lnTo>
                    <a:pt x="14" y="3"/>
                  </a:lnTo>
                  <a:lnTo>
                    <a:pt x="11" y="10"/>
                  </a:lnTo>
                  <a:lnTo>
                    <a:pt x="7" y="17"/>
                  </a:lnTo>
                  <a:lnTo>
                    <a:pt x="4" y="24"/>
                  </a:lnTo>
                  <a:lnTo>
                    <a:pt x="0" y="32"/>
                  </a:lnTo>
                  <a:lnTo>
                    <a:pt x="8" y="37"/>
                  </a:lnTo>
                  <a:lnTo>
                    <a:pt x="16" y="41"/>
                  </a:lnTo>
                  <a:lnTo>
                    <a:pt x="24" y="46"/>
                  </a:lnTo>
                  <a:lnTo>
                    <a:pt x="30" y="50"/>
                  </a:lnTo>
                  <a:lnTo>
                    <a:pt x="38" y="55"/>
                  </a:lnTo>
                  <a:lnTo>
                    <a:pt x="46" y="59"/>
                  </a:lnTo>
                  <a:lnTo>
                    <a:pt x="53" y="64"/>
                  </a:lnTo>
                  <a:lnTo>
                    <a:pt x="60" y="68"/>
                  </a:lnTo>
                  <a:lnTo>
                    <a:pt x="59" y="70"/>
                  </a:lnTo>
                  <a:lnTo>
                    <a:pt x="54" y="83"/>
                  </a:lnTo>
                  <a:lnTo>
                    <a:pt x="54" y="93"/>
                  </a:lnTo>
                  <a:lnTo>
                    <a:pt x="58" y="103"/>
                  </a:lnTo>
                  <a:lnTo>
                    <a:pt x="64" y="110"/>
                  </a:lnTo>
                  <a:lnTo>
                    <a:pt x="73" y="111"/>
                  </a:lnTo>
                  <a:lnTo>
                    <a:pt x="84" y="107"/>
                  </a:lnTo>
                  <a:lnTo>
                    <a:pt x="93" y="101"/>
                  </a:lnTo>
                  <a:lnTo>
                    <a:pt x="102"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4" name="Freeform 44">
              <a:extLst>
                <a:ext uri="{FF2B5EF4-FFF2-40B4-BE49-F238E27FC236}">
                  <a16:creationId xmlns:a16="http://schemas.microsoft.com/office/drawing/2014/main" id="{3DF44386-C533-87A1-847A-0C0F8D19B11F}"/>
                </a:ext>
              </a:extLst>
            </p:cNvPr>
            <p:cNvSpPr>
              <a:spLocks/>
            </p:cNvSpPr>
            <p:nvPr/>
          </p:nvSpPr>
          <p:spPr bwMode="auto">
            <a:xfrm>
              <a:off x="1919" y="1630"/>
              <a:ext cx="634" cy="112"/>
            </a:xfrm>
            <a:custGeom>
              <a:avLst/>
              <a:gdLst>
                <a:gd name="T0" fmla="*/ 28 w 634"/>
                <a:gd name="T1" fmla="*/ 81 h 112"/>
                <a:gd name="T2" fmla="*/ 42 w 634"/>
                <a:gd name="T3" fmla="*/ 66 h 112"/>
                <a:gd name="T4" fmla="*/ 66 w 634"/>
                <a:gd name="T5" fmla="*/ 52 h 112"/>
                <a:gd name="T6" fmla="*/ 101 w 634"/>
                <a:gd name="T7" fmla="*/ 40 h 112"/>
                <a:gd name="T8" fmla="*/ 146 w 634"/>
                <a:gd name="T9" fmla="*/ 30 h 112"/>
                <a:gd name="T10" fmla="*/ 198 w 634"/>
                <a:gd name="T11" fmla="*/ 22 h 112"/>
                <a:gd name="T12" fmla="*/ 256 w 634"/>
                <a:gd name="T13" fmla="*/ 17 h 112"/>
                <a:gd name="T14" fmla="*/ 319 w 634"/>
                <a:gd name="T15" fmla="*/ 13 h 112"/>
                <a:gd name="T16" fmla="*/ 375 w 634"/>
                <a:gd name="T17" fmla="*/ 13 h 112"/>
                <a:gd name="T18" fmla="*/ 419 w 634"/>
                <a:gd name="T19" fmla="*/ 14 h 112"/>
                <a:gd name="T20" fmla="*/ 461 w 634"/>
                <a:gd name="T21" fmla="*/ 17 h 112"/>
                <a:gd name="T22" fmla="*/ 500 w 634"/>
                <a:gd name="T23" fmla="*/ 21 h 112"/>
                <a:gd name="T24" fmla="*/ 535 w 634"/>
                <a:gd name="T25" fmla="*/ 26 h 112"/>
                <a:gd name="T26" fmla="*/ 569 w 634"/>
                <a:gd name="T27" fmla="*/ 33 h 112"/>
                <a:gd name="T28" fmla="*/ 598 w 634"/>
                <a:gd name="T29" fmla="*/ 39 h 112"/>
                <a:gd name="T30" fmla="*/ 624 w 634"/>
                <a:gd name="T31" fmla="*/ 47 h 112"/>
                <a:gd name="T32" fmla="*/ 625 w 634"/>
                <a:gd name="T33" fmla="*/ 46 h 112"/>
                <a:gd name="T34" fmla="*/ 602 w 634"/>
                <a:gd name="T35" fmla="*/ 35 h 112"/>
                <a:gd name="T36" fmla="*/ 573 w 634"/>
                <a:gd name="T37" fmla="*/ 26 h 112"/>
                <a:gd name="T38" fmla="*/ 538 w 634"/>
                <a:gd name="T39" fmla="*/ 18 h 112"/>
                <a:gd name="T40" fmla="*/ 498 w 634"/>
                <a:gd name="T41" fmla="*/ 10 h 112"/>
                <a:gd name="T42" fmla="*/ 453 w 634"/>
                <a:gd name="T43" fmla="*/ 5 h 112"/>
                <a:gd name="T44" fmla="*/ 404 w 634"/>
                <a:gd name="T45" fmla="*/ 3 h 112"/>
                <a:gd name="T46" fmla="*/ 353 w 634"/>
                <a:gd name="T47" fmla="*/ 0 h 112"/>
                <a:gd name="T48" fmla="*/ 292 w 634"/>
                <a:gd name="T49" fmla="*/ 0 h 112"/>
                <a:gd name="T50" fmla="*/ 229 w 634"/>
                <a:gd name="T51" fmla="*/ 4 h 112"/>
                <a:gd name="T52" fmla="*/ 170 w 634"/>
                <a:gd name="T53" fmla="*/ 9 h 112"/>
                <a:gd name="T54" fmla="*/ 118 w 634"/>
                <a:gd name="T55" fmla="*/ 17 h 112"/>
                <a:gd name="T56" fmla="*/ 74 w 634"/>
                <a:gd name="T57" fmla="*/ 27 h 112"/>
                <a:gd name="T58" fmla="*/ 39 w 634"/>
                <a:gd name="T59" fmla="*/ 39 h 112"/>
                <a:gd name="T60" fmla="*/ 14 w 634"/>
                <a:gd name="T61" fmla="*/ 52 h 112"/>
                <a:gd name="T62" fmla="*/ 1 w 634"/>
                <a:gd name="T63" fmla="*/ 66 h 112"/>
                <a:gd name="T64" fmla="*/ 1 w 634"/>
                <a:gd name="T65" fmla="*/ 80 h 112"/>
                <a:gd name="T66" fmla="*/ 6 w 634"/>
                <a:gd name="T67" fmla="*/ 90 h 112"/>
                <a:gd name="T68" fmla="*/ 18 w 634"/>
                <a:gd name="T69" fmla="*/ 99 h 112"/>
                <a:gd name="T70" fmla="*/ 35 w 634"/>
                <a:gd name="T71" fmla="*/ 108 h 112"/>
                <a:gd name="T72" fmla="*/ 38 w 634"/>
                <a:gd name="T73" fmla="*/ 106 h 112"/>
                <a:gd name="T74" fmla="*/ 28 w 634"/>
                <a:gd name="T75" fmla="*/ 94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4"/>
                <a:gd name="T115" fmla="*/ 0 h 112"/>
                <a:gd name="T116" fmla="*/ 634 w 634"/>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4" h="112">
                  <a:moveTo>
                    <a:pt x="27" y="89"/>
                  </a:moveTo>
                  <a:lnTo>
                    <a:pt x="28" y="81"/>
                  </a:lnTo>
                  <a:lnTo>
                    <a:pt x="34" y="73"/>
                  </a:lnTo>
                  <a:lnTo>
                    <a:pt x="42" y="66"/>
                  </a:lnTo>
                  <a:lnTo>
                    <a:pt x="53" y="59"/>
                  </a:lnTo>
                  <a:lnTo>
                    <a:pt x="66" y="52"/>
                  </a:lnTo>
                  <a:lnTo>
                    <a:pt x="83" y="47"/>
                  </a:lnTo>
                  <a:lnTo>
                    <a:pt x="101" y="40"/>
                  </a:lnTo>
                  <a:lnTo>
                    <a:pt x="122" y="35"/>
                  </a:lnTo>
                  <a:lnTo>
                    <a:pt x="146" y="30"/>
                  </a:lnTo>
                  <a:lnTo>
                    <a:pt x="170" y="26"/>
                  </a:lnTo>
                  <a:lnTo>
                    <a:pt x="198" y="22"/>
                  </a:lnTo>
                  <a:lnTo>
                    <a:pt x="227" y="20"/>
                  </a:lnTo>
                  <a:lnTo>
                    <a:pt x="256" y="17"/>
                  </a:lnTo>
                  <a:lnTo>
                    <a:pt x="288" y="14"/>
                  </a:lnTo>
                  <a:lnTo>
                    <a:pt x="319" y="13"/>
                  </a:lnTo>
                  <a:lnTo>
                    <a:pt x="353" y="13"/>
                  </a:lnTo>
                  <a:lnTo>
                    <a:pt x="375" y="13"/>
                  </a:lnTo>
                  <a:lnTo>
                    <a:pt x="397" y="14"/>
                  </a:lnTo>
                  <a:lnTo>
                    <a:pt x="419" y="14"/>
                  </a:lnTo>
                  <a:lnTo>
                    <a:pt x="440" y="16"/>
                  </a:lnTo>
                  <a:lnTo>
                    <a:pt x="461" y="17"/>
                  </a:lnTo>
                  <a:lnTo>
                    <a:pt x="481" y="20"/>
                  </a:lnTo>
                  <a:lnTo>
                    <a:pt x="500" y="21"/>
                  </a:lnTo>
                  <a:lnTo>
                    <a:pt x="518" y="23"/>
                  </a:lnTo>
                  <a:lnTo>
                    <a:pt x="535" y="26"/>
                  </a:lnTo>
                  <a:lnTo>
                    <a:pt x="552" y="29"/>
                  </a:lnTo>
                  <a:lnTo>
                    <a:pt x="569" y="33"/>
                  </a:lnTo>
                  <a:lnTo>
                    <a:pt x="583" y="35"/>
                  </a:lnTo>
                  <a:lnTo>
                    <a:pt x="598" y="39"/>
                  </a:lnTo>
                  <a:lnTo>
                    <a:pt x="611" y="43"/>
                  </a:lnTo>
                  <a:lnTo>
                    <a:pt x="624" y="47"/>
                  </a:lnTo>
                  <a:lnTo>
                    <a:pt x="634" y="51"/>
                  </a:lnTo>
                  <a:lnTo>
                    <a:pt x="625" y="46"/>
                  </a:lnTo>
                  <a:lnTo>
                    <a:pt x="615" y="40"/>
                  </a:lnTo>
                  <a:lnTo>
                    <a:pt x="602" y="35"/>
                  </a:lnTo>
                  <a:lnTo>
                    <a:pt x="589" y="30"/>
                  </a:lnTo>
                  <a:lnTo>
                    <a:pt x="573" y="26"/>
                  </a:lnTo>
                  <a:lnTo>
                    <a:pt x="556" y="22"/>
                  </a:lnTo>
                  <a:lnTo>
                    <a:pt x="538" y="18"/>
                  </a:lnTo>
                  <a:lnTo>
                    <a:pt x="518" y="14"/>
                  </a:lnTo>
                  <a:lnTo>
                    <a:pt x="498" y="10"/>
                  </a:lnTo>
                  <a:lnTo>
                    <a:pt x="475" y="8"/>
                  </a:lnTo>
                  <a:lnTo>
                    <a:pt x="453" y="5"/>
                  </a:lnTo>
                  <a:lnTo>
                    <a:pt x="428" y="4"/>
                  </a:lnTo>
                  <a:lnTo>
                    <a:pt x="404" y="3"/>
                  </a:lnTo>
                  <a:lnTo>
                    <a:pt x="379" y="1"/>
                  </a:lnTo>
                  <a:lnTo>
                    <a:pt x="353" y="0"/>
                  </a:lnTo>
                  <a:lnTo>
                    <a:pt x="326" y="0"/>
                  </a:lnTo>
                  <a:lnTo>
                    <a:pt x="292" y="0"/>
                  </a:lnTo>
                  <a:lnTo>
                    <a:pt x="260" y="1"/>
                  </a:lnTo>
                  <a:lnTo>
                    <a:pt x="229" y="4"/>
                  </a:lnTo>
                  <a:lnTo>
                    <a:pt x="199" y="5"/>
                  </a:lnTo>
                  <a:lnTo>
                    <a:pt x="170" y="9"/>
                  </a:lnTo>
                  <a:lnTo>
                    <a:pt x="143" y="13"/>
                  </a:lnTo>
                  <a:lnTo>
                    <a:pt x="118" y="17"/>
                  </a:lnTo>
                  <a:lnTo>
                    <a:pt x="95" y="21"/>
                  </a:lnTo>
                  <a:lnTo>
                    <a:pt x="74" y="27"/>
                  </a:lnTo>
                  <a:lnTo>
                    <a:pt x="56" y="33"/>
                  </a:lnTo>
                  <a:lnTo>
                    <a:pt x="39" y="39"/>
                  </a:lnTo>
                  <a:lnTo>
                    <a:pt x="26" y="46"/>
                  </a:lnTo>
                  <a:lnTo>
                    <a:pt x="14" y="52"/>
                  </a:lnTo>
                  <a:lnTo>
                    <a:pt x="6" y="59"/>
                  </a:lnTo>
                  <a:lnTo>
                    <a:pt x="1" y="66"/>
                  </a:lnTo>
                  <a:lnTo>
                    <a:pt x="0" y="74"/>
                  </a:lnTo>
                  <a:lnTo>
                    <a:pt x="1" y="80"/>
                  </a:lnTo>
                  <a:lnTo>
                    <a:pt x="2" y="85"/>
                  </a:lnTo>
                  <a:lnTo>
                    <a:pt x="6" y="90"/>
                  </a:lnTo>
                  <a:lnTo>
                    <a:pt x="12" y="95"/>
                  </a:lnTo>
                  <a:lnTo>
                    <a:pt x="18" y="99"/>
                  </a:lnTo>
                  <a:lnTo>
                    <a:pt x="26" y="104"/>
                  </a:lnTo>
                  <a:lnTo>
                    <a:pt x="35" y="108"/>
                  </a:lnTo>
                  <a:lnTo>
                    <a:pt x="45" y="112"/>
                  </a:lnTo>
                  <a:lnTo>
                    <a:pt x="38" y="106"/>
                  </a:lnTo>
                  <a:lnTo>
                    <a:pt x="32" y="100"/>
                  </a:lnTo>
                  <a:lnTo>
                    <a:pt x="28" y="94"/>
                  </a:lnTo>
                  <a:lnTo>
                    <a:pt x="2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5" name="Rectangle 45">
              <a:extLst>
                <a:ext uri="{FF2B5EF4-FFF2-40B4-BE49-F238E27FC236}">
                  <a16:creationId xmlns:a16="http://schemas.microsoft.com/office/drawing/2014/main" id="{C2F8041B-618F-25E8-19DC-52C776F8A548}"/>
                </a:ext>
              </a:extLst>
            </p:cNvPr>
            <p:cNvSpPr>
              <a:spLocks noChangeArrowheads="1"/>
            </p:cNvSpPr>
            <p:nvPr/>
          </p:nvSpPr>
          <p:spPr bwMode="auto">
            <a:xfrm>
              <a:off x="2608" y="1770"/>
              <a:ext cx="18" cy="1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286" name="Rectangle 46">
              <a:extLst>
                <a:ext uri="{FF2B5EF4-FFF2-40B4-BE49-F238E27FC236}">
                  <a16:creationId xmlns:a16="http://schemas.microsoft.com/office/drawing/2014/main" id="{E4319439-B44F-CDC7-7E6F-470A8B17CD9F}"/>
                </a:ext>
              </a:extLst>
            </p:cNvPr>
            <p:cNvSpPr>
              <a:spLocks noChangeArrowheads="1"/>
            </p:cNvSpPr>
            <p:nvPr/>
          </p:nvSpPr>
          <p:spPr bwMode="auto">
            <a:xfrm>
              <a:off x="2553" y="1775"/>
              <a:ext cx="19" cy="1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287" name="Freeform 47">
              <a:extLst>
                <a:ext uri="{FF2B5EF4-FFF2-40B4-BE49-F238E27FC236}">
                  <a16:creationId xmlns:a16="http://schemas.microsoft.com/office/drawing/2014/main" id="{1BF33D89-6F2F-6BE7-4034-0F4499599EED}"/>
                </a:ext>
              </a:extLst>
            </p:cNvPr>
            <p:cNvSpPr>
              <a:spLocks/>
            </p:cNvSpPr>
            <p:nvPr/>
          </p:nvSpPr>
          <p:spPr bwMode="auto">
            <a:xfrm>
              <a:off x="1736" y="3636"/>
              <a:ext cx="1026" cy="45"/>
            </a:xfrm>
            <a:custGeom>
              <a:avLst/>
              <a:gdLst>
                <a:gd name="T0" fmla="*/ 933 w 1026"/>
                <a:gd name="T1" fmla="*/ 0 h 45"/>
                <a:gd name="T2" fmla="*/ 1026 w 1026"/>
                <a:gd name="T3" fmla="*/ 45 h 45"/>
                <a:gd name="T4" fmla="*/ 0 w 1026"/>
                <a:gd name="T5" fmla="*/ 0 h 45"/>
                <a:gd name="T6" fmla="*/ 933 w 1026"/>
                <a:gd name="T7" fmla="*/ 0 h 45"/>
                <a:gd name="T8" fmla="*/ 0 60000 65536"/>
                <a:gd name="T9" fmla="*/ 0 60000 65536"/>
                <a:gd name="T10" fmla="*/ 0 60000 65536"/>
                <a:gd name="T11" fmla="*/ 0 60000 65536"/>
                <a:gd name="T12" fmla="*/ 0 w 1026"/>
                <a:gd name="T13" fmla="*/ 0 h 45"/>
                <a:gd name="T14" fmla="*/ 1026 w 1026"/>
                <a:gd name="T15" fmla="*/ 45 h 45"/>
              </a:gdLst>
              <a:ahLst/>
              <a:cxnLst>
                <a:cxn ang="T8">
                  <a:pos x="T0" y="T1"/>
                </a:cxn>
                <a:cxn ang="T9">
                  <a:pos x="T2" y="T3"/>
                </a:cxn>
                <a:cxn ang="T10">
                  <a:pos x="T4" y="T5"/>
                </a:cxn>
                <a:cxn ang="T11">
                  <a:pos x="T6" y="T7"/>
                </a:cxn>
              </a:cxnLst>
              <a:rect l="T12" t="T13" r="T14" b="T15"/>
              <a:pathLst>
                <a:path w="1026" h="45">
                  <a:moveTo>
                    <a:pt x="933" y="0"/>
                  </a:moveTo>
                  <a:lnTo>
                    <a:pt x="1026" y="45"/>
                  </a:lnTo>
                  <a:lnTo>
                    <a:pt x="0" y="0"/>
                  </a:lnTo>
                  <a:lnTo>
                    <a:pt x="9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8" name="Freeform 48">
              <a:extLst>
                <a:ext uri="{FF2B5EF4-FFF2-40B4-BE49-F238E27FC236}">
                  <a16:creationId xmlns:a16="http://schemas.microsoft.com/office/drawing/2014/main" id="{223FFD38-B33D-9495-F9CC-8D4921C2D354}"/>
                </a:ext>
              </a:extLst>
            </p:cNvPr>
            <p:cNvSpPr>
              <a:spLocks/>
            </p:cNvSpPr>
            <p:nvPr/>
          </p:nvSpPr>
          <p:spPr bwMode="auto">
            <a:xfrm>
              <a:off x="2973" y="1706"/>
              <a:ext cx="901" cy="1468"/>
            </a:xfrm>
            <a:custGeom>
              <a:avLst/>
              <a:gdLst>
                <a:gd name="T0" fmla="*/ 861 w 901"/>
                <a:gd name="T1" fmla="*/ 1216 h 1468"/>
                <a:gd name="T2" fmla="*/ 869 w 901"/>
                <a:gd name="T3" fmla="*/ 971 h 1468"/>
                <a:gd name="T4" fmla="*/ 901 w 901"/>
                <a:gd name="T5" fmla="*/ 927 h 1468"/>
                <a:gd name="T6" fmla="*/ 870 w 901"/>
                <a:gd name="T7" fmla="*/ 864 h 1468"/>
                <a:gd name="T8" fmla="*/ 894 w 901"/>
                <a:gd name="T9" fmla="*/ 0 h 1468"/>
                <a:gd name="T10" fmla="*/ 675 w 901"/>
                <a:gd name="T11" fmla="*/ 88 h 1468"/>
                <a:gd name="T12" fmla="*/ 492 w 901"/>
                <a:gd name="T13" fmla="*/ 116 h 1468"/>
                <a:gd name="T14" fmla="*/ 258 w 901"/>
                <a:gd name="T15" fmla="*/ 92 h 1468"/>
                <a:gd name="T16" fmla="*/ 41 w 901"/>
                <a:gd name="T17" fmla="*/ 39 h 1468"/>
                <a:gd name="T18" fmla="*/ 25 w 901"/>
                <a:gd name="T19" fmla="*/ 9 h 1468"/>
                <a:gd name="T20" fmla="*/ 34 w 901"/>
                <a:gd name="T21" fmla="*/ 860 h 1468"/>
                <a:gd name="T22" fmla="*/ 6 w 901"/>
                <a:gd name="T23" fmla="*/ 945 h 1468"/>
                <a:gd name="T24" fmla="*/ 34 w 901"/>
                <a:gd name="T25" fmla="*/ 968 h 1468"/>
                <a:gd name="T26" fmla="*/ 36 w 901"/>
                <a:gd name="T27" fmla="*/ 1216 h 1468"/>
                <a:gd name="T28" fmla="*/ 21 w 901"/>
                <a:gd name="T29" fmla="*/ 1233 h 1468"/>
                <a:gd name="T30" fmla="*/ 9 w 901"/>
                <a:gd name="T31" fmla="*/ 1251 h 1468"/>
                <a:gd name="T32" fmla="*/ 2 w 901"/>
                <a:gd name="T33" fmla="*/ 1269 h 1468"/>
                <a:gd name="T34" fmla="*/ 0 w 901"/>
                <a:gd name="T35" fmla="*/ 1288 h 1468"/>
                <a:gd name="T36" fmla="*/ 2 w 901"/>
                <a:gd name="T37" fmla="*/ 1306 h 1468"/>
                <a:gd name="T38" fmla="*/ 9 w 901"/>
                <a:gd name="T39" fmla="*/ 1324 h 1468"/>
                <a:gd name="T40" fmla="*/ 21 w 901"/>
                <a:gd name="T41" fmla="*/ 1341 h 1468"/>
                <a:gd name="T42" fmla="*/ 35 w 901"/>
                <a:gd name="T43" fmla="*/ 1358 h 1468"/>
                <a:gd name="T44" fmla="*/ 55 w 901"/>
                <a:gd name="T45" fmla="*/ 1374 h 1468"/>
                <a:gd name="T46" fmla="*/ 77 w 901"/>
                <a:gd name="T47" fmla="*/ 1388 h 1468"/>
                <a:gd name="T48" fmla="*/ 103 w 901"/>
                <a:gd name="T49" fmla="*/ 1402 h 1468"/>
                <a:gd name="T50" fmla="*/ 131 w 901"/>
                <a:gd name="T51" fmla="*/ 1414 h 1468"/>
                <a:gd name="T52" fmla="*/ 164 w 901"/>
                <a:gd name="T53" fmla="*/ 1426 h 1468"/>
                <a:gd name="T54" fmla="*/ 198 w 901"/>
                <a:gd name="T55" fmla="*/ 1436 h 1468"/>
                <a:gd name="T56" fmla="*/ 236 w 901"/>
                <a:gd name="T57" fmla="*/ 1445 h 1468"/>
                <a:gd name="T58" fmla="*/ 275 w 901"/>
                <a:gd name="T59" fmla="*/ 1453 h 1468"/>
                <a:gd name="T60" fmla="*/ 316 w 901"/>
                <a:gd name="T61" fmla="*/ 1460 h 1468"/>
                <a:gd name="T62" fmla="*/ 359 w 901"/>
                <a:gd name="T63" fmla="*/ 1464 h 1468"/>
                <a:gd name="T64" fmla="*/ 404 w 901"/>
                <a:gd name="T65" fmla="*/ 1466 h 1468"/>
                <a:gd name="T66" fmla="*/ 449 w 901"/>
                <a:gd name="T67" fmla="*/ 1468 h 1468"/>
                <a:gd name="T68" fmla="*/ 495 w 901"/>
                <a:gd name="T69" fmla="*/ 1466 h 1468"/>
                <a:gd name="T70" fmla="*/ 539 w 901"/>
                <a:gd name="T71" fmla="*/ 1464 h 1468"/>
                <a:gd name="T72" fmla="*/ 582 w 901"/>
                <a:gd name="T73" fmla="*/ 1460 h 1468"/>
                <a:gd name="T74" fmla="*/ 624 w 901"/>
                <a:gd name="T75" fmla="*/ 1453 h 1468"/>
                <a:gd name="T76" fmla="*/ 663 w 901"/>
                <a:gd name="T77" fmla="*/ 1445 h 1468"/>
                <a:gd name="T78" fmla="*/ 699 w 901"/>
                <a:gd name="T79" fmla="*/ 1436 h 1468"/>
                <a:gd name="T80" fmla="*/ 735 w 901"/>
                <a:gd name="T81" fmla="*/ 1426 h 1468"/>
                <a:gd name="T82" fmla="*/ 766 w 901"/>
                <a:gd name="T83" fmla="*/ 1414 h 1468"/>
                <a:gd name="T84" fmla="*/ 795 w 901"/>
                <a:gd name="T85" fmla="*/ 1402 h 1468"/>
                <a:gd name="T86" fmla="*/ 821 w 901"/>
                <a:gd name="T87" fmla="*/ 1388 h 1468"/>
                <a:gd name="T88" fmla="*/ 843 w 901"/>
                <a:gd name="T89" fmla="*/ 1374 h 1468"/>
                <a:gd name="T90" fmla="*/ 862 w 901"/>
                <a:gd name="T91" fmla="*/ 1358 h 1468"/>
                <a:gd name="T92" fmla="*/ 878 w 901"/>
                <a:gd name="T93" fmla="*/ 1341 h 1468"/>
                <a:gd name="T94" fmla="*/ 888 w 901"/>
                <a:gd name="T95" fmla="*/ 1324 h 1468"/>
                <a:gd name="T96" fmla="*/ 895 w 901"/>
                <a:gd name="T97" fmla="*/ 1306 h 1468"/>
                <a:gd name="T98" fmla="*/ 897 w 901"/>
                <a:gd name="T99" fmla="*/ 1288 h 1468"/>
                <a:gd name="T100" fmla="*/ 895 w 901"/>
                <a:gd name="T101" fmla="*/ 1268 h 1468"/>
                <a:gd name="T102" fmla="*/ 888 w 901"/>
                <a:gd name="T103" fmla="*/ 1250 h 1468"/>
                <a:gd name="T104" fmla="*/ 877 w 901"/>
                <a:gd name="T105" fmla="*/ 1233 h 1468"/>
                <a:gd name="T106" fmla="*/ 861 w 901"/>
                <a:gd name="T107" fmla="*/ 1216 h 14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1"/>
                <a:gd name="T163" fmla="*/ 0 h 1468"/>
                <a:gd name="T164" fmla="*/ 901 w 901"/>
                <a:gd name="T165" fmla="*/ 1468 h 14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1" h="1468">
                  <a:moveTo>
                    <a:pt x="861" y="1216"/>
                  </a:moveTo>
                  <a:lnTo>
                    <a:pt x="869" y="971"/>
                  </a:lnTo>
                  <a:lnTo>
                    <a:pt x="901" y="927"/>
                  </a:lnTo>
                  <a:lnTo>
                    <a:pt x="870" y="864"/>
                  </a:lnTo>
                  <a:lnTo>
                    <a:pt x="894" y="0"/>
                  </a:lnTo>
                  <a:lnTo>
                    <a:pt x="675" y="88"/>
                  </a:lnTo>
                  <a:lnTo>
                    <a:pt x="492" y="116"/>
                  </a:lnTo>
                  <a:lnTo>
                    <a:pt x="258" y="92"/>
                  </a:lnTo>
                  <a:lnTo>
                    <a:pt x="41" y="39"/>
                  </a:lnTo>
                  <a:lnTo>
                    <a:pt x="25" y="9"/>
                  </a:lnTo>
                  <a:lnTo>
                    <a:pt x="34" y="860"/>
                  </a:lnTo>
                  <a:lnTo>
                    <a:pt x="6" y="945"/>
                  </a:lnTo>
                  <a:lnTo>
                    <a:pt x="34" y="968"/>
                  </a:lnTo>
                  <a:lnTo>
                    <a:pt x="36" y="1216"/>
                  </a:lnTo>
                  <a:lnTo>
                    <a:pt x="21" y="1233"/>
                  </a:lnTo>
                  <a:lnTo>
                    <a:pt x="9" y="1251"/>
                  </a:lnTo>
                  <a:lnTo>
                    <a:pt x="2" y="1269"/>
                  </a:lnTo>
                  <a:lnTo>
                    <a:pt x="0" y="1288"/>
                  </a:lnTo>
                  <a:lnTo>
                    <a:pt x="2" y="1306"/>
                  </a:lnTo>
                  <a:lnTo>
                    <a:pt x="9" y="1324"/>
                  </a:lnTo>
                  <a:lnTo>
                    <a:pt x="21" y="1341"/>
                  </a:lnTo>
                  <a:lnTo>
                    <a:pt x="35" y="1358"/>
                  </a:lnTo>
                  <a:lnTo>
                    <a:pt x="55" y="1374"/>
                  </a:lnTo>
                  <a:lnTo>
                    <a:pt x="77" y="1388"/>
                  </a:lnTo>
                  <a:lnTo>
                    <a:pt x="103" y="1402"/>
                  </a:lnTo>
                  <a:lnTo>
                    <a:pt x="131" y="1414"/>
                  </a:lnTo>
                  <a:lnTo>
                    <a:pt x="164" y="1426"/>
                  </a:lnTo>
                  <a:lnTo>
                    <a:pt x="198" y="1436"/>
                  </a:lnTo>
                  <a:lnTo>
                    <a:pt x="236" y="1445"/>
                  </a:lnTo>
                  <a:lnTo>
                    <a:pt x="275" y="1453"/>
                  </a:lnTo>
                  <a:lnTo>
                    <a:pt x="316" y="1460"/>
                  </a:lnTo>
                  <a:lnTo>
                    <a:pt x="359" y="1464"/>
                  </a:lnTo>
                  <a:lnTo>
                    <a:pt x="404" y="1466"/>
                  </a:lnTo>
                  <a:lnTo>
                    <a:pt x="449" y="1468"/>
                  </a:lnTo>
                  <a:lnTo>
                    <a:pt x="495" y="1466"/>
                  </a:lnTo>
                  <a:lnTo>
                    <a:pt x="539" y="1464"/>
                  </a:lnTo>
                  <a:lnTo>
                    <a:pt x="582" y="1460"/>
                  </a:lnTo>
                  <a:lnTo>
                    <a:pt x="624" y="1453"/>
                  </a:lnTo>
                  <a:lnTo>
                    <a:pt x="663" y="1445"/>
                  </a:lnTo>
                  <a:lnTo>
                    <a:pt x="699" y="1436"/>
                  </a:lnTo>
                  <a:lnTo>
                    <a:pt x="735" y="1426"/>
                  </a:lnTo>
                  <a:lnTo>
                    <a:pt x="766" y="1414"/>
                  </a:lnTo>
                  <a:lnTo>
                    <a:pt x="795" y="1402"/>
                  </a:lnTo>
                  <a:lnTo>
                    <a:pt x="821" y="1388"/>
                  </a:lnTo>
                  <a:lnTo>
                    <a:pt x="843" y="1374"/>
                  </a:lnTo>
                  <a:lnTo>
                    <a:pt x="862" y="1358"/>
                  </a:lnTo>
                  <a:lnTo>
                    <a:pt x="878" y="1341"/>
                  </a:lnTo>
                  <a:lnTo>
                    <a:pt x="888" y="1324"/>
                  </a:lnTo>
                  <a:lnTo>
                    <a:pt x="895" y="1306"/>
                  </a:lnTo>
                  <a:lnTo>
                    <a:pt x="897" y="1288"/>
                  </a:lnTo>
                  <a:lnTo>
                    <a:pt x="895" y="1268"/>
                  </a:lnTo>
                  <a:lnTo>
                    <a:pt x="888" y="1250"/>
                  </a:lnTo>
                  <a:lnTo>
                    <a:pt x="877" y="1233"/>
                  </a:lnTo>
                  <a:lnTo>
                    <a:pt x="861" y="12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9" name="Freeform 49">
              <a:extLst>
                <a:ext uri="{FF2B5EF4-FFF2-40B4-BE49-F238E27FC236}">
                  <a16:creationId xmlns:a16="http://schemas.microsoft.com/office/drawing/2014/main" id="{E0D660C2-0E7B-1CD4-B065-8D02CEA4DC1E}"/>
                </a:ext>
              </a:extLst>
            </p:cNvPr>
            <p:cNvSpPr>
              <a:spLocks/>
            </p:cNvSpPr>
            <p:nvPr/>
          </p:nvSpPr>
          <p:spPr bwMode="auto">
            <a:xfrm>
              <a:off x="2990" y="1587"/>
              <a:ext cx="865" cy="215"/>
            </a:xfrm>
            <a:custGeom>
              <a:avLst/>
              <a:gdLst>
                <a:gd name="T0" fmla="*/ 477 w 865"/>
                <a:gd name="T1" fmla="*/ 215 h 215"/>
                <a:gd name="T2" fmla="*/ 561 w 865"/>
                <a:gd name="T3" fmla="*/ 210 h 215"/>
                <a:gd name="T4" fmla="*/ 638 w 865"/>
                <a:gd name="T5" fmla="*/ 202 h 215"/>
                <a:gd name="T6" fmla="*/ 707 w 865"/>
                <a:gd name="T7" fmla="*/ 190 h 215"/>
                <a:gd name="T8" fmla="*/ 766 w 865"/>
                <a:gd name="T9" fmla="*/ 176 h 215"/>
                <a:gd name="T10" fmla="*/ 813 w 865"/>
                <a:gd name="T11" fmla="*/ 159 h 215"/>
                <a:gd name="T12" fmla="*/ 845 w 865"/>
                <a:gd name="T13" fmla="*/ 139 h 215"/>
                <a:gd name="T14" fmla="*/ 862 w 865"/>
                <a:gd name="T15" fmla="*/ 119 h 215"/>
                <a:gd name="T16" fmla="*/ 862 w 865"/>
                <a:gd name="T17" fmla="*/ 96 h 215"/>
                <a:gd name="T18" fmla="*/ 845 w 865"/>
                <a:gd name="T19" fmla="*/ 76 h 215"/>
                <a:gd name="T20" fmla="*/ 813 w 865"/>
                <a:gd name="T21" fmla="*/ 56 h 215"/>
                <a:gd name="T22" fmla="*/ 766 w 865"/>
                <a:gd name="T23" fmla="*/ 39 h 215"/>
                <a:gd name="T24" fmla="*/ 707 w 865"/>
                <a:gd name="T25" fmla="*/ 25 h 215"/>
                <a:gd name="T26" fmla="*/ 638 w 865"/>
                <a:gd name="T27" fmla="*/ 13 h 215"/>
                <a:gd name="T28" fmla="*/ 561 w 865"/>
                <a:gd name="T29" fmla="*/ 5 h 215"/>
                <a:gd name="T30" fmla="*/ 477 w 865"/>
                <a:gd name="T31" fmla="*/ 0 h 215"/>
                <a:gd name="T32" fmla="*/ 388 w 865"/>
                <a:gd name="T33" fmla="*/ 0 h 215"/>
                <a:gd name="T34" fmla="*/ 303 w 865"/>
                <a:gd name="T35" fmla="*/ 5 h 215"/>
                <a:gd name="T36" fmla="*/ 226 w 865"/>
                <a:gd name="T37" fmla="*/ 13 h 215"/>
                <a:gd name="T38" fmla="*/ 157 w 865"/>
                <a:gd name="T39" fmla="*/ 25 h 215"/>
                <a:gd name="T40" fmla="*/ 99 w 865"/>
                <a:gd name="T41" fmla="*/ 39 h 215"/>
                <a:gd name="T42" fmla="*/ 52 w 865"/>
                <a:gd name="T43" fmla="*/ 56 h 215"/>
                <a:gd name="T44" fmla="*/ 19 w 865"/>
                <a:gd name="T45" fmla="*/ 76 h 215"/>
                <a:gd name="T46" fmla="*/ 2 w 865"/>
                <a:gd name="T47" fmla="*/ 96 h 215"/>
                <a:gd name="T48" fmla="*/ 2 w 865"/>
                <a:gd name="T49" fmla="*/ 119 h 215"/>
                <a:gd name="T50" fmla="*/ 19 w 865"/>
                <a:gd name="T51" fmla="*/ 139 h 215"/>
                <a:gd name="T52" fmla="*/ 52 w 865"/>
                <a:gd name="T53" fmla="*/ 159 h 215"/>
                <a:gd name="T54" fmla="*/ 99 w 865"/>
                <a:gd name="T55" fmla="*/ 176 h 215"/>
                <a:gd name="T56" fmla="*/ 157 w 865"/>
                <a:gd name="T57" fmla="*/ 190 h 215"/>
                <a:gd name="T58" fmla="*/ 226 w 865"/>
                <a:gd name="T59" fmla="*/ 202 h 215"/>
                <a:gd name="T60" fmla="*/ 303 w 865"/>
                <a:gd name="T61" fmla="*/ 210 h 215"/>
                <a:gd name="T62" fmla="*/ 388 w 865"/>
                <a:gd name="T63" fmla="*/ 215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215"/>
                <a:gd name="T98" fmla="*/ 865 w 865"/>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215">
                  <a:moveTo>
                    <a:pt x="432" y="215"/>
                  </a:moveTo>
                  <a:lnTo>
                    <a:pt x="477" y="215"/>
                  </a:lnTo>
                  <a:lnTo>
                    <a:pt x="520" y="212"/>
                  </a:lnTo>
                  <a:lnTo>
                    <a:pt x="561" y="210"/>
                  </a:lnTo>
                  <a:lnTo>
                    <a:pt x="600" y="207"/>
                  </a:lnTo>
                  <a:lnTo>
                    <a:pt x="638" y="202"/>
                  </a:lnTo>
                  <a:lnTo>
                    <a:pt x="673" y="197"/>
                  </a:lnTo>
                  <a:lnTo>
                    <a:pt x="707" y="190"/>
                  </a:lnTo>
                  <a:lnTo>
                    <a:pt x="738" y="184"/>
                  </a:lnTo>
                  <a:lnTo>
                    <a:pt x="766" y="176"/>
                  </a:lnTo>
                  <a:lnTo>
                    <a:pt x="791" y="168"/>
                  </a:lnTo>
                  <a:lnTo>
                    <a:pt x="813" y="159"/>
                  </a:lnTo>
                  <a:lnTo>
                    <a:pt x="831" y="150"/>
                  </a:lnTo>
                  <a:lnTo>
                    <a:pt x="845" y="139"/>
                  </a:lnTo>
                  <a:lnTo>
                    <a:pt x="856" y="129"/>
                  </a:lnTo>
                  <a:lnTo>
                    <a:pt x="862" y="119"/>
                  </a:lnTo>
                  <a:lnTo>
                    <a:pt x="865" y="108"/>
                  </a:lnTo>
                  <a:lnTo>
                    <a:pt x="862" y="96"/>
                  </a:lnTo>
                  <a:lnTo>
                    <a:pt x="856" y="86"/>
                  </a:lnTo>
                  <a:lnTo>
                    <a:pt x="845" y="76"/>
                  </a:lnTo>
                  <a:lnTo>
                    <a:pt x="831" y="66"/>
                  </a:lnTo>
                  <a:lnTo>
                    <a:pt x="813" y="56"/>
                  </a:lnTo>
                  <a:lnTo>
                    <a:pt x="791" y="48"/>
                  </a:lnTo>
                  <a:lnTo>
                    <a:pt x="766" y="39"/>
                  </a:lnTo>
                  <a:lnTo>
                    <a:pt x="738" y="31"/>
                  </a:lnTo>
                  <a:lnTo>
                    <a:pt x="707" y="25"/>
                  </a:lnTo>
                  <a:lnTo>
                    <a:pt x="673" y="18"/>
                  </a:lnTo>
                  <a:lnTo>
                    <a:pt x="638" y="13"/>
                  </a:lnTo>
                  <a:lnTo>
                    <a:pt x="600" y="8"/>
                  </a:lnTo>
                  <a:lnTo>
                    <a:pt x="561" y="5"/>
                  </a:lnTo>
                  <a:lnTo>
                    <a:pt x="520" y="3"/>
                  </a:lnTo>
                  <a:lnTo>
                    <a:pt x="477" y="0"/>
                  </a:lnTo>
                  <a:lnTo>
                    <a:pt x="432" y="0"/>
                  </a:lnTo>
                  <a:lnTo>
                    <a:pt x="388" y="0"/>
                  </a:lnTo>
                  <a:lnTo>
                    <a:pt x="345" y="3"/>
                  </a:lnTo>
                  <a:lnTo>
                    <a:pt x="303" y="5"/>
                  </a:lnTo>
                  <a:lnTo>
                    <a:pt x="264" y="8"/>
                  </a:lnTo>
                  <a:lnTo>
                    <a:pt x="226" y="13"/>
                  </a:lnTo>
                  <a:lnTo>
                    <a:pt x="191" y="18"/>
                  </a:lnTo>
                  <a:lnTo>
                    <a:pt x="157" y="25"/>
                  </a:lnTo>
                  <a:lnTo>
                    <a:pt x="126" y="31"/>
                  </a:lnTo>
                  <a:lnTo>
                    <a:pt x="99" y="39"/>
                  </a:lnTo>
                  <a:lnTo>
                    <a:pt x="74" y="48"/>
                  </a:lnTo>
                  <a:lnTo>
                    <a:pt x="52" y="56"/>
                  </a:lnTo>
                  <a:lnTo>
                    <a:pt x="34" y="66"/>
                  </a:lnTo>
                  <a:lnTo>
                    <a:pt x="19" y="76"/>
                  </a:lnTo>
                  <a:lnTo>
                    <a:pt x="9" y="86"/>
                  </a:lnTo>
                  <a:lnTo>
                    <a:pt x="2" y="96"/>
                  </a:lnTo>
                  <a:lnTo>
                    <a:pt x="0" y="108"/>
                  </a:lnTo>
                  <a:lnTo>
                    <a:pt x="2" y="119"/>
                  </a:lnTo>
                  <a:lnTo>
                    <a:pt x="9" y="129"/>
                  </a:lnTo>
                  <a:lnTo>
                    <a:pt x="19" y="139"/>
                  </a:lnTo>
                  <a:lnTo>
                    <a:pt x="34" y="150"/>
                  </a:lnTo>
                  <a:lnTo>
                    <a:pt x="52" y="159"/>
                  </a:lnTo>
                  <a:lnTo>
                    <a:pt x="74" y="168"/>
                  </a:lnTo>
                  <a:lnTo>
                    <a:pt x="99" y="176"/>
                  </a:lnTo>
                  <a:lnTo>
                    <a:pt x="126" y="184"/>
                  </a:lnTo>
                  <a:lnTo>
                    <a:pt x="157" y="190"/>
                  </a:lnTo>
                  <a:lnTo>
                    <a:pt x="191" y="197"/>
                  </a:lnTo>
                  <a:lnTo>
                    <a:pt x="226" y="202"/>
                  </a:lnTo>
                  <a:lnTo>
                    <a:pt x="264" y="207"/>
                  </a:lnTo>
                  <a:lnTo>
                    <a:pt x="303" y="210"/>
                  </a:lnTo>
                  <a:lnTo>
                    <a:pt x="345" y="212"/>
                  </a:lnTo>
                  <a:lnTo>
                    <a:pt x="388" y="215"/>
                  </a:lnTo>
                  <a:lnTo>
                    <a:pt x="432" y="215"/>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0" name="Freeform 50">
              <a:extLst>
                <a:ext uri="{FF2B5EF4-FFF2-40B4-BE49-F238E27FC236}">
                  <a16:creationId xmlns:a16="http://schemas.microsoft.com/office/drawing/2014/main" id="{FF47E2B6-530A-FC9C-CCF6-965AE85E016D}"/>
                </a:ext>
              </a:extLst>
            </p:cNvPr>
            <p:cNvSpPr>
              <a:spLocks/>
            </p:cNvSpPr>
            <p:nvPr/>
          </p:nvSpPr>
          <p:spPr bwMode="auto">
            <a:xfrm>
              <a:off x="2969" y="1586"/>
              <a:ext cx="939" cy="247"/>
            </a:xfrm>
            <a:custGeom>
              <a:avLst/>
              <a:gdLst>
                <a:gd name="T0" fmla="*/ 576 w 939"/>
                <a:gd name="T1" fmla="*/ 2 h 247"/>
                <a:gd name="T2" fmla="*/ 636 w 939"/>
                <a:gd name="T3" fmla="*/ 10 h 247"/>
                <a:gd name="T4" fmla="*/ 690 w 939"/>
                <a:gd name="T5" fmla="*/ 21 h 247"/>
                <a:gd name="T6" fmla="*/ 737 w 939"/>
                <a:gd name="T7" fmla="*/ 32 h 247"/>
                <a:gd name="T8" fmla="*/ 776 w 939"/>
                <a:gd name="T9" fmla="*/ 48 h 247"/>
                <a:gd name="T10" fmla="*/ 806 w 939"/>
                <a:gd name="T11" fmla="*/ 64 h 247"/>
                <a:gd name="T12" fmla="*/ 827 w 939"/>
                <a:gd name="T13" fmla="*/ 81 h 247"/>
                <a:gd name="T14" fmla="*/ 839 w 939"/>
                <a:gd name="T15" fmla="*/ 97 h 247"/>
                <a:gd name="T16" fmla="*/ 838 w 939"/>
                <a:gd name="T17" fmla="*/ 117 h 247"/>
                <a:gd name="T18" fmla="*/ 822 w 939"/>
                <a:gd name="T19" fmla="*/ 137 h 247"/>
                <a:gd name="T20" fmla="*/ 791 w 939"/>
                <a:gd name="T21" fmla="*/ 155 h 247"/>
                <a:gd name="T22" fmla="*/ 746 w 939"/>
                <a:gd name="T23" fmla="*/ 172 h 247"/>
                <a:gd name="T24" fmla="*/ 690 w 939"/>
                <a:gd name="T25" fmla="*/ 185 h 247"/>
                <a:gd name="T26" fmla="*/ 625 w 939"/>
                <a:gd name="T27" fmla="*/ 197 h 247"/>
                <a:gd name="T28" fmla="*/ 552 w 939"/>
                <a:gd name="T29" fmla="*/ 203 h 247"/>
                <a:gd name="T30" fmla="*/ 472 w 939"/>
                <a:gd name="T31" fmla="*/ 208 h 247"/>
                <a:gd name="T32" fmla="*/ 388 w 939"/>
                <a:gd name="T33" fmla="*/ 208 h 247"/>
                <a:gd name="T34" fmla="*/ 307 w 939"/>
                <a:gd name="T35" fmla="*/ 203 h 247"/>
                <a:gd name="T36" fmla="*/ 233 w 939"/>
                <a:gd name="T37" fmla="*/ 197 h 247"/>
                <a:gd name="T38" fmla="*/ 168 w 939"/>
                <a:gd name="T39" fmla="*/ 185 h 247"/>
                <a:gd name="T40" fmla="*/ 112 w 939"/>
                <a:gd name="T41" fmla="*/ 172 h 247"/>
                <a:gd name="T42" fmla="*/ 68 w 939"/>
                <a:gd name="T43" fmla="*/ 155 h 247"/>
                <a:gd name="T44" fmla="*/ 36 w 939"/>
                <a:gd name="T45" fmla="*/ 137 h 247"/>
                <a:gd name="T46" fmla="*/ 21 w 939"/>
                <a:gd name="T47" fmla="*/ 117 h 247"/>
                <a:gd name="T48" fmla="*/ 18 w 939"/>
                <a:gd name="T49" fmla="*/ 101 h 247"/>
                <a:gd name="T50" fmla="*/ 22 w 939"/>
                <a:gd name="T51" fmla="*/ 92 h 247"/>
                <a:gd name="T52" fmla="*/ 14 w 939"/>
                <a:gd name="T53" fmla="*/ 97 h 247"/>
                <a:gd name="T54" fmla="*/ 1 w 939"/>
                <a:gd name="T55" fmla="*/ 117 h 247"/>
                <a:gd name="T56" fmla="*/ 3 w 939"/>
                <a:gd name="T57" fmla="*/ 138 h 247"/>
                <a:gd name="T58" fmla="*/ 21 w 939"/>
                <a:gd name="T59" fmla="*/ 163 h 247"/>
                <a:gd name="T60" fmla="*/ 57 w 939"/>
                <a:gd name="T61" fmla="*/ 184 h 247"/>
                <a:gd name="T62" fmla="*/ 108 w 939"/>
                <a:gd name="T63" fmla="*/ 203 h 247"/>
                <a:gd name="T64" fmla="*/ 172 w 939"/>
                <a:gd name="T65" fmla="*/ 220 h 247"/>
                <a:gd name="T66" fmla="*/ 246 w 939"/>
                <a:gd name="T67" fmla="*/ 233 h 247"/>
                <a:gd name="T68" fmla="*/ 331 w 939"/>
                <a:gd name="T69" fmla="*/ 242 h 247"/>
                <a:gd name="T70" fmla="*/ 422 w 939"/>
                <a:gd name="T71" fmla="*/ 247 h 247"/>
                <a:gd name="T72" fmla="*/ 518 w 939"/>
                <a:gd name="T73" fmla="*/ 247 h 247"/>
                <a:gd name="T74" fmla="*/ 610 w 939"/>
                <a:gd name="T75" fmla="*/ 242 h 247"/>
                <a:gd name="T76" fmla="*/ 694 w 939"/>
                <a:gd name="T77" fmla="*/ 233 h 247"/>
                <a:gd name="T78" fmla="*/ 769 w 939"/>
                <a:gd name="T79" fmla="*/ 220 h 247"/>
                <a:gd name="T80" fmla="*/ 832 w 939"/>
                <a:gd name="T81" fmla="*/ 203 h 247"/>
                <a:gd name="T82" fmla="*/ 883 w 939"/>
                <a:gd name="T83" fmla="*/ 184 h 247"/>
                <a:gd name="T84" fmla="*/ 918 w 939"/>
                <a:gd name="T85" fmla="*/ 163 h 247"/>
                <a:gd name="T86" fmla="*/ 937 w 939"/>
                <a:gd name="T87" fmla="*/ 138 h 247"/>
                <a:gd name="T88" fmla="*/ 938 w 939"/>
                <a:gd name="T89" fmla="*/ 114 h 247"/>
                <a:gd name="T90" fmla="*/ 922 w 939"/>
                <a:gd name="T91" fmla="*/ 94 h 247"/>
                <a:gd name="T92" fmla="*/ 894 w 939"/>
                <a:gd name="T93" fmla="*/ 73 h 247"/>
                <a:gd name="T94" fmla="*/ 852 w 939"/>
                <a:gd name="T95" fmla="*/ 53 h 247"/>
                <a:gd name="T96" fmla="*/ 800 w 939"/>
                <a:gd name="T97" fmla="*/ 36 h 247"/>
                <a:gd name="T98" fmla="*/ 736 w 939"/>
                <a:gd name="T99" fmla="*/ 21 h 247"/>
                <a:gd name="T100" fmla="*/ 666 w 939"/>
                <a:gd name="T101" fmla="*/ 10 h 247"/>
                <a:gd name="T102" fmla="*/ 586 w 939"/>
                <a:gd name="T103" fmla="*/ 2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9"/>
                <a:gd name="T157" fmla="*/ 0 h 247"/>
                <a:gd name="T158" fmla="*/ 939 w 939"/>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9" h="247">
                  <a:moveTo>
                    <a:pt x="544" y="0"/>
                  </a:moveTo>
                  <a:lnTo>
                    <a:pt x="576" y="2"/>
                  </a:lnTo>
                  <a:lnTo>
                    <a:pt x="607" y="6"/>
                  </a:lnTo>
                  <a:lnTo>
                    <a:pt x="636" y="10"/>
                  </a:lnTo>
                  <a:lnTo>
                    <a:pt x="664" y="15"/>
                  </a:lnTo>
                  <a:lnTo>
                    <a:pt x="690" y="21"/>
                  </a:lnTo>
                  <a:lnTo>
                    <a:pt x="714" y="26"/>
                  </a:lnTo>
                  <a:lnTo>
                    <a:pt x="737" y="32"/>
                  </a:lnTo>
                  <a:lnTo>
                    <a:pt x="757" y="40"/>
                  </a:lnTo>
                  <a:lnTo>
                    <a:pt x="776" y="48"/>
                  </a:lnTo>
                  <a:lnTo>
                    <a:pt x="792" y="56"/>
                  </a:lnTo>
                  <a:lnTo>
                    <a:pt x="806" y="64"/>
                  </a:lnTo>
                  <a:lnTo>
                    <a:pt x="818" y="71"/>
                  </a:lnTo>
                  <a:lnTo>
                    <a:pt x="827" y="81"/>
                  </a:lnTo>
                  <a:lnTo>
                    <a:pt x="835" y="90"/>
                  </a:lnTo>
                  <a:lnTo>
                    <a:pt x="839" y="97"/>
                  </a:lnTo>
                  <a:lnTo>
                    <a:pt x="840" y="107"/>
                  </a:lnTo>
                  <a:lnTo>
                    <a:pt x="838" y="117"/>
                  </a:lnTo>
                  <a:lnTo>
                    <a:pt x="832" y="127"/>
                  </a:lnTo>
                  <a:lnTo>
                    <a:pt x="822" y="137"/>
                  </a:lnTo>
                  <a:lnTo>
                    <a:pt x="808" y="146"/>
                  </a:lnTo>
                  <a:lnTo>
                    <a:pt x="791" y="155"/>
                  </a:lnTo>
                  <a:lnTo>
                    <a:pt x="770" y="164"/>
                  </a:lnTo>
                  <a:lnTo>
                    <a:pt x="746" y="172"/>
                  </a:lnTo>
                  <a:lnTo>
                    <a:pt x="720" y="178"/>
                  </a:lnTo>
                  <a:lnTo>
                    <a:pt x="690" y="185"/>
                  </a:lnTo>
                  <a:lnTo>
                    <a:pt x="659" y="191"/>
                  </a:lnTo>
                  <a:lnTo>
                    <a:pt x="625" y="197"/>
                  </a:lnTo>
                  <a:lnTo>
                    <a:pt x="590" y="200"/>
                  </a:lnTo>
                  <a:lnTo>
                    <a:pt x="552" y="203"/>
                  </a:lnTo>
                  <a:lnTo>
                    <a:pt x="512" y="206"/>
                  </a:lnTo>
                  <a:lnTo>
                    <a:pt x="472" y="208"/>
                  </a:lnTo>
                  <a:lnTo>
                    <a:pt x="430" y="208"/>
                  </a:lnTo>
                  <a:lnTo>
                    <a:pt x="388" y="208"/>
                  </a:lnTo>
                  <a:lnTo>
                    <a:pt x="346" y="206"/>
                  </a:lnTo>
                  <a:lnTo>
                    <a:pt x="307" y="203"/>
                  </a:lnTo>
                  <a:lnTo>
                    <a:pt x="270" y="200"/>
                  </a:lnTo>
                  <a:lnTo>
                    <a:pt x="233" y="197"/>
                  </a:lnTo>
                  <a:lnTo>
                    <a:pt x="199" y="191"/>
                  </a:lnTo>
                  <a:lnTo>
                    <a:pt x="168" y="185"/>
                  </a:lnTo>
                  <a:lnTo>
                    <a:pt x="138" y="178"/>
                  </a:lnTo>
                  <a:lnTo>
                    <a:pt x="112" y="172"/>
                  </a:lnTo>
                  <a:lnTo>
                    <a:pt x="88" y="164"/>
                  </a:lnTo>
                  <a:lnTo>
                    <a:pt x="68" y="155"/>
                  </a:lnTo>
                  <a:lnTo>
                    <a:pt x="51" y="146"/>
                  </a:lnTo>
                  <a:lnTo>
                    <a:pt x="36" y="137"/>
                  </a:lnTo>
                  <a:lnTo>
                    <a:pt x="26" y="127"/>
                  </a:lnTo>
                  <a:lnTo>
                    <a:pt x="21" y="117"/>
                  </a:lnTo>
                  <a:lnTo>
                    <a:pt x="18" y="107"/>
                  </a:lnTo>
                  <a:lnTo>
                    <a:pt x="18" y="101"/>
                  </a:lnTo>
                  <a:lnTo>
                    <a:pt x="19" y="97"/>
                  </a:lnTo>
                  <a:lnTo>
                    <a:pt x="22" y="92"/>
                  </a:lnTo>
                  <a:lnTo>
                    <a:pt x="25" y="88"/>
                  </a:lnTo>
                  <a:lnTo>
                    <a:pt x="14" y="97"/>
                  </a:lnTo>
                  <a:lnTo>
                    <a:pt x="6" y="107"/>
                  </a:lnTo>
                  <a:lnTo>
                    <a:pt x="1" y="117"/>
                  </a:lnTo>
                  <a:lnTo>
                    <a:pt x="0" y="126"/>
                  </a:lnTo>
                  <a:lnTo>
                    <a:pt x="3" y="138"/>
                  </a:lnTo>
                  <a:lnTo>
                    <a:pt x="9" y="151"/>
                  </a:lnTo>
                  <a:lnTo>
                    <a:pt x="21" y="163"/>
                  </a:lnTo>
                  <a:lnTo>
                    <a:pt x="36" y="173"/>
                  </a:lnTo>
                  <a:lnTo>
                    <a:pt x="57" y="184"/>
                  </a:lnTo>
                  <a:lnTo>
                    <a:pt x="81" y="194"/>
                  </a:lnTo>
                  <a:lnTo>
                    <a:pt x="108" y="203"/>
                  </a:lnTo>
                  <a:lnTo>
                    <a:pt x="138" y="212"/>
                  </a:lnTo>
                  <a:lnTo>
                    <a:pt x="172" y="220"/>
                  </a:lnTo>
                  <a:lnTo>
                    <a:pt x="207" y="227"/>
                  </a:lnTo>
                  <a:lnTo>
                    <a:pt x="246" y="233"/>
                  </a:lnTo>
                  <a:lnTo>
                    <a:pt x="288" y="238"/>
                  </a:lnTo>
                  <a:lnTo>
                    <a:pt x="331" y="242"/>
                  </a:lnTo>
                  <a:lnTo>
                    <a:pt x="375" y="245"/>
                  </a:lnTo>
                  <a:lnTo>
                    <a:pt x="422" y="247"/>
                  </a:lnTo>
                  <a:lnTo>
                    <a:pt x="470" y="247"/>
                  </a:lnTo>
                  <a:lnTo>
                    <a:pt x="518" y="247"/>
                  </a:lnTo>
                  <a:lnTo>
                    <a:pt x="565" y="245"/>
                  </a:lnTo>
                  <a:lnTo>
                    <a:pt x="610" y="242"/>
                  </a:lnTo>
                  <a:lnTo>
                    <a:pt x="653" y="238"/>
                  </a:lnTo>
                  <a:lnTo>
                    <a:pt x="694" y="233"/>
                  </a:lnTo>
                  <a:lnTo>
                    <a:pt x="732" y="227"/>
                  </a:lnTo>
                  <a:lnTo>
                    <a:pt x="769" y="220"/>
                  </a:lnTo>
                  <a:lnTo>
                    <a:pt x="802" y="212"/>
                  </a:lnTo>
                  <a:lnTo>
                    <a:pt x="832" y="203"/>
                  </a:lnTo>
                  <a:lnTo>
                    <a:pt x="860" y="194"/>
                  </a:lnTo>
                  <a:lnTo>
                    <a:pt x="883" y="184"/>
                  </a:lnTo>
                  <a:lnTo>
                    <a:pt x="903" y="173"/>
                  </a:lnTo>
                  <a:lnTo>
                    <a:pt x="918" y="163"/>
                  </a:lnTo>
                  <a:lnTo>
                    <a:pt x="930" y="151"/>
                  </a:lnTo>
                  <a:lnTo>
                    <a:pt x="937" y="138"/>
                  </a:lnTo>
                  <a:lnTo>
                    <a:pt x="939" y="126"/>
                  </a:lnTo>
                  <a:lnTo>
                    <a:pt x="938" y="114"/>
                  </a:lnTo>
                  <a:lnTo>
                    <a:pt x="931" y="104"/>
                  </a:lnTo>
                  <a:lnTo>
                    <a:pt x="922" y="94"/>
                  </a:lnTo>
                  <a:lnTo>
                    <a:pt x="909" y="82"/>
                  </a:lnTo>
                  <a:lnTo>
                    <a:pt x="894" y="73"/>
                  </a:lnTo>
                  <a:lnTo>
                    <a:pt x="874" y="62"/>
                  </a:lnTo>
                  <a:lnTo>
                    <a:pt x="852" y="53"/>
                  </a:lnTo>
                  <a:lnTo>
                    <a:pt x="827" y="44"/>
                  </a:lnTo>
                  <a:lnTo>
                    <a:pt x="800" y="36"/>
                  </a:lnTo>
                  <a:lnTo>
                    <a:pt x="769" y="28"/>
                  </a:lnTo>
                  <a:lnTo>
                    <a:pt x="736" y="21"/>
                  </a:lnTo>
                  <a:lnTo>
                    <a:pt x="702" y="15"/>
                  </a:lnTo>
                  <a:lnTo>
                    <a:pt x="666" y="10"/>
                  </a:lnTo>
                  <a:lnTo>
                    <a:pt x="627" y="5"/>
                  </a:lnTo>
                  <a:lnTo>
                    <a:pt x="586" y="2"/>
                  </a:lnTo>
                  <a:lnTo>
                    <a:pt x="5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1" name="Freeform 51">
              <a:extLst>
                <a:ext uri="{FF2B5EF4-FFF2-40B4-BE49-F238E27FC236}">
                  <a16:creationId xmlns:a16="http://schemas.microsoft.com/office/drawing/2014/main" id="{2B281E94-17D1-6530-E2BD-D5A0349F1B35}"/>
                </a:ext>
              </a:extLst>
            </p:cNvPr>
            <p:cNvSpPr>
              <a:spLocks/>
            </p:cNvSpPr>
            <p:nvPr/>
          </p:nvSpPr>
          <p:spPr bwMode="auto">
            <a:xfrm>
              <a:off x="2969" y="1939"/>
              <a:ext cx="933" cy="211"/>
            </a:xfrm>
            <a:custGeom>
              <a:avLst/>
              <a:gdLst>
                <a:gd name="T0" fmla="*/ 878 w 933"/>
                <a:gd name="T1" fmla="*/ 27 h 211"/>
                <a:gd name="T2" fmla="*/ 882 w 933"/>
                <a:gd name="T3" fmla="*/ 36 h 211"/>
                <a:gd name="T4" fmla="*/ 883 w 933"/>
                <a:gd name="T5" fmla="*/ 47 h 211"/>
                <a:gd name="T6" fmla="*/ 874 w 933"/>
                <a:gd name="T7" fmla="*/ 73 h 211"/>
                <a:gd name="T8" fmla="*/ 849 w 933"/>
                <a:gd name="T9" fmla="*/ 98 h 211"/>
                <a:gd name="T10" fmla="*/ 810 w 933"/>
                <a:gd name="T11" fmla="*/ 121 h 211"/>
                <a:gd name="T12" fmla="*/ 758 w 933"/>
                <a:gd name="T13" fmla="*/ 139 h 211"/>
                <a:gd name="T14" fmla="*/ 694 w 933"/>
                <a:gd name="T15" fmla="*/ 156 h 211"/>
                <a:gd name="T16" fmla="*/ 623 w 933"/>
                <a:gd name="T17" fmla="*/ 168 h 211"/>
                <a:gd name="T18" fmla="*/ 542 w 933"/>
                <a:gd name="T19" fmla="*/ 176 h 211"/>
                <a:gd name="T20" fmla="*/ 456 w 933"/>
                <a:gd name="T21" fmla="*/ 179 h 211"/>
                <a:gd name="T22" fmla="*/ 370 w 933"/>
                <a:gd name="T23" fmla="*/ 176 h 211"/>
                <a:gd name="T24" fmla="*/ 289 w 933"/>
                <a:gd name="T25" fmla="*/ 168 h 211"/>
                <a:gd name="T26" fmla="*/ 217 w 933"/>
                <a:gd name="T27" fmla="*/ 156 h 211"/>
                <a:gd name="T28" fmla="*/ 154 w 933"/>
                <a:gd name="T29" fmla="*/ 139 h 211"/>
                <a:gd name="T30" fmla="*/ 102 w 933"/>
                <a:gd name="T31" fmla="*/ 121 h 211"/>
                <a:gd name="T32" fmla="*/ 62 w 933"/>
                <a:gd name="T33" fmla="*/ 98 h 211"/>
                <a:gd name="T34" fmla="*/ 38 w 933"/>
                <a:gd name="T35" fmla="*/ 73 h 211"/>
                <a:gd name="T36" fmla="*/ 29 w 933"/>
                <a:gd name="T37" fmla="*/ 47 h 211"/>
                <a:gd name="T38" fmla="*/ 31 w 933"/>
                <a:gd name="T39" fmla="*/ 30 h 211"/>
                <a:gd name="T40" fmla="*/ 42 w 933"/>
                <a:gd name="T41" fmla="*/ 14 h 211"/>
                <a:gd name="T42" fmla="*/ 31 w 933"/>
                <a:gd name="T43" fmla="*/ 16 h 211"/>
                <a:gd name="T44" fmla="*/ 17 w 933"/>
                <a:gd name="T45" fmla="*/ 30 h 211"/>
                <a:gd name="T46" fmla="*/ 6 w 933"/>
                <a:gd name="T47" fmla="*/ 44 h 211"/>
                <a:gd name="T48" fmla="*/ 1 w 933"/>
                <a:gd name="T49" fmla="*/ 60 h 211"/>
                <a:gd name="T50" fmla="*/ 3 w 933"/>
                <a:gd name="T51" fmla="*/ 82 h 211"/>
                <a:gd name="T52" fmla="*/ 21 w 933"/>
                <a:gd name="T53" fmla="*/ 111 h 211"/>
                <a:gd name="T54" fmla="*/ 56 w 933"/>
                <a:gd name="T55" fmla="*/ 137 h 211"/>
                <a:gd name="T56" fmla="*/ 107 w 933"/>
                <a:gd name="T57" fmla="*/ 159 h 211"/>
                <a:gd name="T58" fmla="*/ 171 w 933"/>
                <a:gd name="T59" fmla="*/ 179 h 211"/>
                <a:gd name="T60" fmla="*/ 245 w 933"/>
                <a:gd name="T61" fmla="*/ 194 h 211"/>
                <a:gd name="T62" fmla="*/ 328 w 933"/>
                <a:gd name="T63" fmla="*/ 205 h 211"/>
                <a:gd name="T64" fmla="*/ 419 w 933"/>
                <a:gd name="T65" fmla="*/ 210 h 211"/>
                <a:gd name="T66" fmla="*/ 515 w 933"/>
                <a:gd name="T67" fmla="*/ 210 h 211"/>
                <a:gd name="T68" fmla="*/ 606 w 933"/>
                <a:gd name="T69" fmla="*/ 205 h 211"/>
                <a:gd name="T70" fmla="*/ 689 w 933"/>
                <a:gd name="T71" fmla="*/ 194 h 211"/>
                <a:gd name="T72" fmla="*/ 763 w 933"/>
                <a:gd name="T73" fmla="*/ 179 h 211"/>
                <a:gd name="T74" fmla="*/ 826 w 933"/>
                <a:gd name="T75" fmla="*/ 159 h 211"/>
                <a:gd name="T76" fmla="*/ 877 w 933"/>
                <a:gd name="T77" fmla="*/ 137 h 211"/>
                <a:gd name="T78" fmla="*/ 912 w 933"/>
                <a:gd name="T79" fmla="*/ 111 h 211"/>
                <a:gd name="T80" fmla="*/ 930 w 933"/>
                <a:gd name="T81" fmla="*/ 82 h 211"/>
                <a:gd name="T82" fmla="*/ 931 w 933"/>
                <a:gd name="T83" fmla="*/ 59 h 211"/>
                <a:gd name="T84" fmla="*/ 925 w 933"/>
                <a:gd name="T85" fmla="*/ 40 h 211"/>
                <a:gd name="T86" fmla="*/ 912 w 933"/>
                <a:gd name="T87" fmla="*/ 23 h 211"/>
                <a:gd name="T88" fmla="*/ 892 w 933"/>
                <a:gd name="T89" fmla="*/ 8 h 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3"/>
                <a:gd name="T136" fmla="*/ 0 h 211"/>
                <a:gd name="T137" fmla="*/ 933 w 933"/>
                <a:gd name="T138" fmla="*/ 211 h 2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3" h="211">
                  <a:moveTo>
                    <a:pt x="881" y="0"/>
                  </a:moveTo>
                  <a:lnTo>
                    <a:pt x="878" y="27"/>
                  </a:lnTo>
                  <a:lnTo>
                    <a:pt x="879" y="33"/>
                  </a:lnTo>
                  <a:lnTo>
                    <a:pt x="882" y="36"/>
                  </a:lnTo>
                  <a:lnTo>
                    <a:pt x="883" y="42"/>
                  </a:lnTo>
                  <a:lnTo>
                    <a:pt x="883" y="47"/>
                  </a:lnTo>
                  <a:lnTo>
                    <a:pt x="881" y="60"/>
                  </a:lnTo>
                  <a:lnTo>
                    <a:pt x="874" y="73"/>
                  </a:lnTo>
                  <a:lnTo>
                    <a:pt x="864" y="86"/>
                  </a:lnTo>
                  <a:lnTo>
                    <a:pt x="849" y="98"/>
                  </a:lnTo>
                  <a:lnTo>
                    <a:pt x="831" y="109"/>
                  </a:lnTo>
                  <a:lnTo>
                    <a:pt x="810" y="121"/>
                  </a:lnTo>
                  <a:lnTo>
                    <a:pt x="785" y="130"/>
                  </a:lnTo>
                  <a:lnTo>
                    <a:pt x="758" y="139"/>
                  </a:lnTo>
                  <a:lnTo>
                    <a:pt x="728" y="149"/>
                  </a:lnTo>
                  <a:lnTo>
                    <a:pt x="694" y="156"/>
                  </a:lnTo>
                  <a:lnTo>
                    <a:pt x="659" y="163"/>
                  </a:lnTo>
                  <a:lnTo>
                    <a:pt x="623" y="168"/>
                  </a:lnTo>
                  <a:lnTo>
                    <a:pt x="582" y="172"/>
                  </a:lnTo>
                  <a:lnTo>
                    <a:pt x="542" y="176"/>
                  </a:lnTo>
                  <a:lnTo>
                    <a:pt x="500" y="177"/>
                  </a:lnTo>
                  <a:lnTo>
                    <a:pt x="456" y="179"/>
                  </a:lnTo>
                  <a:lnTo>
                    <a:pt x="412" y="177"/>
                  </a:lnTo>
                  <a:lnTo>
                    <a:pt x="370" y="176"/>
                  </a:lnTo>
                  <a:lnTo>
                    <a:pt x="330" y="172"/>
                  </a:lnTo>
                  <a:lnTo>
                    <a:pt x="289" y="168"/>
                  </a:lnTo>
                  <a:lnTo>
                    <a:pt x="253" y="163"/>
                  </a:lnTo>
                  <a:lnTo>
                    <a:pt x="217" y="156"/>
                  </a:lnTo>
                  <a:lnTo>
                    <a:pt x="184" y="149"/>
                  </a:lnTo>
                  <a:lnTo>
                    <a:pt x="154" y="139"/>
                  </a:lnTo>
                  <a:lnTo>
                    <a:pt x="126" y="130"/>
                  </a:lnTo>
                  <a:lnTo>
                    <a:pt x="102" y="121"/>
                  </a:lnTo>
                  <a:lnTo>
                    <a:pt x="81" y="109"/>
                  </a:lnTo>
                  <a:lnTo>
                    <a:pt x="62" y="98"/>
                  </a:lnTo>
                  <a:lnTo>
                    <a:pt x="48" y="86"/>
                  </a:lnTo>
                  <a:lnTo>
                    <a:pt x="38" y="73"/>
                  </a:lnTo>
                  <a:lnTo>
                    <a:pt x="31" y="60"/>
                  </a:lnTo>
                  <a:lnTo>
                    <a:pt x="29" y="47"/>
                  </a:lnTo>
                  <a:lnTo>
                    <a:pt x="30" y="39"/>
                  </a:lnTo>
                  <a:lnTo>
                    <a:pt x="31" y="30"/>
                  </a:lnTo>
                  <a:lnTo>
                    <a:pt x="35" y="22"/>
                  </a:lnTo>
                  <a:lnTo>
                    <a:pt x="42" y="14"/>
                  </a:lnTo>
                  <a:lnTo>
                    <a:pt x="40" y="9"/>
                  </a:lnTo>
                  <a:lnTo>
                    <a:pt x="31" y="16"/>
                  </a:lnTo>
                  <a:lnTo>
                    <a:pt x="23" y="22"/>
                  </a:lnTo>
                  <a:lnTo>
                    <a:pt x="17" y="30"/>
                  </a:lnTo>
                  <a:lnTo>
                    <a:pt x="10" y="36"/>
                  </a:lnTo>
                  <a:lnTo>
                    <a:pt x="6" y="44"/>
                  </a:lnTo>
                  <a:lnTo>
                    <a:pt x="3" y="52"/>
                  </a:lnTo>
                  <a:lnTo>
                    <a:pt x="1" y="60"/>
                  </a:lnTo>
                  <a:lnTo>
                    <a:pt x="0" y="68"/>
                  </a:lnTo>
                  <a:lnTo>
                    <a:pt x="3" y="82"/>
                  </a:lnTo>
                  <a:lnTo>
                    <a:pt x="9" y="96"/>
                  </a:lnTo>
                  <a:lnTo>
                    <a:pt x="21" y="111"/>
                  </a:lnTo>
                  <a:lnTo>
                    <a:pt x="36" y="124"/>
                  </a:lnTo>
                  <a:lnTo>
                    <a:pt x="56" y="137"/>
                  </a:lnTo>
                  <a:lnTo>
                    <a:pt x="79" y="149"/>
                  </a:lnTo>
                  <a:lnTo>
                    <a:pt x="107" y="159"/>
                  </a:lnTo>
                  <a:lnTo>
                    <a:pt x="137" y="169"/>
                  </a:lnTo>
                  <a:lnTo>
                    <a:pt x="171" y="179"/>
                  </a:lnTo>
                  <a:lnTo>
                    <a:pt x="206" y="186"/>
                  </a:lnTo>
                  <a:lnTo>
                    <a:pt x="245" y="194"/>
                  </a:lnTo>
                  <a:lnTo>
                    <a:pt x="285" y="199"/>
                  </a:lnTo>
                  <a:lnTo>
                    <a:pt x="328" y="205"/>
                  </a:lnTo>
                  <a:lnTo>
                    <a:pt x="373" y="209"/>
                  </a:lnTo>
                  <a:lnTo>
                    <a:pt x="419" y="210"/>
                  </a:lnTo>
                  <a:lnTo>
                    <a:pt x="466" y="211"/>
                  </a:lnTo>
                  <a:lnTo>
                    <a:pt x="515" y="210"/>
                  </a:lnTo>
                  <a:lnTo>
                    <a:pt x="560" y="209"/>
                  </a:lnTo>
                  <a:lnTo>
                    <a:pt x="606" y="205"/>
                  </a:lnTo>
                  <a:lnTo>
                    <a:pt x="647" y="199"/>
                  </a:lnTo>
                  <a:lnTo>
                    <a:pt x="689" y="194"/>
                  </a:lnTo>
                  <a:lnTo>
                    <a:pt x="727" y="186"/>
                  </a:lnTo>
                  <a:lnTo>
                    <a:pt x="763" y="179"/>
                  </a:lnTo>
                  <a:lnTo>
                    <a:pt x="796" y="169"/>
                  </a:lnTo>
                  <a:lnTo>
                    <a:pt x="826" y="159"/>
                  </a:lnTo>
                  <a:lnTo>
                    <a:pt x="853" y="149"/>
                  </a:lnTo>
                  <a:lnTo>
                    <a:pt x="877" y="137"/>
                  </a:lnTo>
                  <a:lnTo>
                    <a:pt x="896" y="124"/>
                  </a:lnTo>
                  <a:lnTo>
                    <a:pt x="912" y="111"/>
                  </a:lnTo>
                  <a:lnTo>
                    <a:pt x="924" y="96"/>
                  </a:lnTo>
                  <a:lnTo>
                    <a:pt x="930" y="82"/>
                  </a:lnTo>
                  <a:lnTo>
                    <a:pt x="933" y="68"/>
                  </a:lnTo>
                  <a:lnTo>
                    <a:pt x="931" y="59"/>
                  </a:lnTo>
                  <a:lnTo>
                    <a:pt x="929" y="50"/>
                  </a:lnTo>
                  <a:lnTo>
                    <a:pt x="925" y="40"/>
                  </a:lnTo>
                  <a:lnTo>
                    <a:pt x="920" y="33"/>
                  </a:lnTo>
                  <a:lnTo>
                    <a:pt x="912" y="23"/>
                  </a:lnTo>
                  <a:lnTo>
                    <a:pt x="903" y="16"/>
                  </a:lnTo>
                  <a:lnTo>
                    <a:pt x="892" y="8"/>
                  </a:lnTo>
                  <a:lnTo>
                    <a:pt x="8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2" name="Freeform 52">
              <a:extLst>
                <a:ext uri="{FF2B5EF4-FFF2-40B4-BE49-F238E27FC236}">
                  <a16:creationId xmlns:a16="http://schemas.microsoft.com/office/drawing/2014/main" id="{9E118FF9-5623-88AA-0EAC-12260F484F8D}"/>
                </a:ext>
              </a:extLst>
            </p:cNvPr>
            <p:cNvSpPr>
              <a:spLocks/>
            </p:cNvSpPr>
            <p:nvPr/>
          </p:nvSpPr>
          <p:spPr bwMode="auto">
            <a:xfrm>
              <a:off x="2996" y="1749"/>
              <a:ext cx="22" cy="223"/>
            </a:xfrm>
            <a:custGeom>
              <a:avLst/>
              <a:gdLst>
                <a:gd name="T0" fmla="*/ 22 w 22"/>
                <a:gd name="T1" fmla="*/ 9 h 223"/>
                <a:gd name="T2" fmla="*/ 0 w 22"/>
                <a:gd name="T3" fmla="*/ 0 h 223"/>
                <a:gd name="T4" fmla="*/ 7 w 22"/>
                <a:gd name="T5" fmla="*/ 223 h 223"/>
                <a:gd name="T6" fmla="*/ 9 w 22"/>
                <a:gd name="T7" fmla="*/ 220 h 223"/>
                <a:gd name="T8" fmla="*/ 12 w 22"/>
                <a:gd name="T9" fmla="*/ 217 h 223"/>
                <a:gd name="T10" fmla="*/ 15 w 22"/>
                <a:gd name="T11" fmla="*/ 216 h 223"/>
                <a:gd name="T12" fmla="*/ 17 w 22"/>
                <a:gd name="T13" fmla="*/ 213 h 223"/>
                <a:gd name="T14" fmla="*/ 22 w 22"/>
                <a:gd name="T15" fmla="*/ 9 h 22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23"/>
                <a:gd name="T26" fmla="*/ 22 w 22"/>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23">
                  <a:moveTo>
                    <a:pt x="22" y="9"/>
                  </a:moveTo>
                  <a:lnTo>
                    <a:pt x="0" y="0"/>
                  </a:lnTo>
                  <a:lnTo>
                    <a:pt x="7" y="223"/>
                  </a:lnTo>
                  <a:lnTo>
                    <a:pt x="9" y="220"/>
                  </a:lnTo>
                  <a:lnTo>
                    <a:pt x="12" y="217"/>
                  </a:lnTo>
                  <a:lnTo>
                    <a:pt x="15" y="216"/>
                  </a:lnTo>
                  <a:lnTo>
                    <a:pt x="17" y="213"/>
                  </a:lnTo>
                  <a:lnTo>
                    <a:pt x="2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3" name="Freeform 53">
              <a:extLst>
                <a:ext uri="{FF2B5EF4-FFF2-40B4-BE49-F238E27FC236}">
                  <a16:creationId xmlns:a16="http://schemas.microsoft.com/office/drawing/2014/main" id="{8276F09F-9078-609A-F347-043D8F3DDCA3}"/>
                </a:ext>
              </a:extLst>
            </p:cNvPr>
            <p:cNvSpPr>
              <a:spLocks/>
            </p:cNvSpPr>
            <p:nvPr/>
          </p:nvSpPr>
          <p:spPr bwMode="auto">
            <a:xfrm>
              <a:off x="3846" y="1740"/>
              <a:ext cx="27" cy="245"/>
            </a:xfrm>
            <a:custGeom>
              <a:avLst/>
              <a:gdLst>
                <a:gd name="T0" fmla="*/ 27 w 27"/>
                <a:gd name="T1" fmla="*/ 0 h 245"/>
                <a:gd name="T2" fmla="*/ 4 w 27"/>
                <a:gd name="T3" fmla="*/ 9 h 245"/>
                <a:gd name="T4" fmla="*/ 0 w 27"/>
                <a:gd name="T5" fmla="*/ 237 h 245"/>
                <a:gd name="T6" fmla="*/ 2 w 27"/>
                <a:gd name="T7" fmla="*/ 238 h 245"/>
                <a:gd name="T8" fmla="*/ 6 w 27"/>
                <a:gd name="T9" fmla="*/ 241 h 245"/>
                <a:gd name="T10" fmla="*/ 9 w 27"/>
                <a:gd name="T11" fmla="*/ 242 h 245"/>
                <a:gd name="T12" fmla="*/ 11 w 27"/>
                <a:gd name="T13" fmla="*/ 245 h 245"/>
                <a:gd name="T14" fmla="*/ 27 w 27"/>
                <a:gd name="T15" fmla="*/ 0 h 24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5"/>
                <a:gd name="T26" fmla="*/ 27 w 27"/>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5">
                  <a:moveTo>
                    <a:pt x="27" y="0"/>
                  </a:moveTo>
                  <a:lnTo>
                    <a:pt x="4" y="9"/>
                  </a:lnTo>
                  <a:lnTo>
                    <a:pt x="0" y="237"/>
                  </a:lnTo>
                  <a:lnTo>
                    <a:pt x="2" y="238"/>
                  </a:lnTo>
                  <a:lnTo>
                    <a:pt x="6" y="241"/>
                  </a:lnTo>
                  <a:lnTo>
                    <a:pt x="9" y="242"/>
                  </a:lnTo>
                  <a:lnTo>
                    <a:pt x="11" y="245"/>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4" name="Freeform 54">
              <a:extLst>
                <a:ext uri="{FF2B5EF4-FFF2-40B4-BE49-F238E27FC236}">
                  <a16:creationId xmlns:a16="http://schemas.microsoft.com/office/drawing/2014/main" id="{AFDE7446-8B56-D68E-D83F-B53124B5A1B3}"/>
                </a:ext>
              </a:extLst>
            </p:cNvPr>
            <p:cNvSpPr>
              <a:spLocks/>
            </p:cNvSpPr>
            <p:nvPr/>
          </p:nvSpPr>
          <p:spPr bwMode="auto">
            <a:xfrm>
              <a:off x="2969" y="2574"/>
              <a:ext cx="933" cy="267"/>
            </a:xfrm>
            <a:custGeom>
              <a:avLst/>
              <a:gdLst>
                <a:gd name="T0" fmla="*/ 878 w 933"/>
                <a:gd name="T1" fmla="*/ 34 h 267"/>
                <a:gd name="T2" fmla="*/ 882 w 933"/>
                <a:gd name="T3" fmla="*/ 46 h 267"/>
                <a:gd name="T4" fmla="*/ 883 w 933"/>
                <a:gd name="T5" fmla="*/ 59 h 267"/>
                <a:gd name="T6" fmla="*/ 874 w 933"/>
                <a:gd name="T7" fmla="*/ 92 h 267"/>
                <a:gd name="T8" fmla="*/ 849 w 933"/>
                <a:gd name="T9" fmla="*/ 124 h 267"/>
                <a:gd name="T10" fmla="*/ 810 w 933"/>
                <a:gd name="T11" fmla="*/ 152 h 267"/>
                <a:gd name="T12" fmla="*/ 758 w 933"/>
                <a:gd name="T13" fmla="*/ 177 h 267"/>
                <a:gd name="T14" fmla="*/ 694 w 933"/>
                <a:gd name="T15" fmla="*/ 197 h 267"/>
                <a:gd name="T16" fmla="*/ 623 w 933"/>
                <a:gd name="T17" fmla="*/ 212 h 267"/>
                <a:gd name="T18" fmla="*/ 542 w 933"/>
                <a:gd name="T19" fmla="*/ 222 h 267"/>
                <a:gd name="T20" fmla="*/ 456 w 933"/>
                <a:gd name="T21" fmla="*/ 225 h 267"/>
                <a:gd name="T22" fmla="*/ 370 w 933"/>
                <a:gd name="T23" fmla="*/ 222 h 267"/>
                <a:gd name="T24" fmla="*/ 289 w 933"/>
                <a:gd name="T25" fmla="*/ 212 h 267"/>
                <a:gd name="T26" fmla="*/ 217 w 933"/>
                <a:gd name="T27" fmla="*/ 197 h 267"/>
                <a:gd name="T28" fmla="*/ 154 w 933"/>
                <a:gd name="T29" fmla="*/ 177 h 267"/>
                <a:gd name="T30" fmla="*/ 102 w 933"/>
                <a:gd name="T31" fmla="*/ 152 h 267"/>
                <a:gd name="T32" fmla="*/ 62 w 933"/>
                <a:gd name="T33" fmla="*/ 124 h 267"/>
                <a:gd name="T34" fmla="*/ 38 w 933"/>
                <a:gd name="T35" fmla="*/ 92 h 267"/>
                <a:gd name="T36" fmla="*/ 29 w 933"/>
                <a:gd name="T37" fmla="*/ 59 h 267"/>
                <a:gd name="T38" fmla="*/ 31 w 933"/>
                <a:gd name="T39" fmla="*/ 38 h 267"/>
                <a:gd name="T40" fmla="*/ 42 w 933"/>
                <a:gd name="T41" fmla="*/ 18 h 267"/>
                <a:gd name="T42" fmla="*/ 31 w 933"/>
                <a:gd name="T43" fmla="*/ 19 h 267"/>
                <a:gd name="T44" fmla="*/ 17 w 933"/>
                <a:gd name="T45" fmla="*/ 36 h 267"/>
                <a:gd name="T46" fmla="*/ 6 w 933"/>
                <a:gd name="T47" fmla="*/ 56 h 267"/>
                <a:gd name="T48" fmla="*/ 1 w 933"/>
                <a:gd name="T49" fmla="*/ 75 h 267"/>
                <a:gd name="T50" fmla="*/ 3 w 933"/>
                <a:gd name="T51" fmla="*/ 103 h 267"/>
                <a:gd name="T52" fmla="*/ 21 w 933"/>
                <a:gd name="T53" fmla="*/ 139 h 267"/>
                <a:gd name="T54" fmla="*/ 56 w 933"/>
                <a:gd name="T55" fmla="*/ 172 h 267"/>
                <a:gd name="T56" fmla="*/ 107 w 933"/>
                <a:gd name="T57" fmla="*/ 201 h 267"/>
                <a:gd name="T58" fmla="*/ 171 w 933"/>
                <a:gd name="T59" fmla="*/ 225 h 267"/>
                <a:gd name="T60" fmla="*/ 245 w 933"/>
                <a:gd name="T61" fmla="*/ 245 h 267"/>
                <a:gd name="T62" fmla="*/ 328 w 933"/>
                <a:gd name="T63" fmla="*/ 259 h 267"/>
                <a:gd name="T64" fmla="*/ 419 w 933"/>
                <a:gd name="T65" fmla="*/ 266 h 267"/>
                <a:gd name="T66" fmla="*/ 515 w 933"/>
                <a:gd name="T67" fmla="*/ 266 h 267"/>
                <a:gd name="T68" fmla="*/ 606 w 933"/>
                <a:gd name="T69" fmla="*/ 259 h 267"/>
                <a:gd name="T70" fmla="*/ 689 w 933"/>
                <a:gd name="T71" fmla="*/ 245 h 267"/>
                <a:gd name="T72" fmla="*/ 763 w 933"/>
                <a:gd name="T73" fmla="*/ 225 h 267"/>
                <a:gd name="T74" fmla="*/ 826 w 933"/>
                <a:gd name="T75" fmla="*/ 201 h 267"/>
                <a:gd name="T76" fmla="*/ 877 w 933"/>
                <a:gd name="T77" fmla="*/ 172 h 267"/>
                <a:gd name="T78" fmla="*/ 912 w 933"/>
                <a:gd name="T79" fmla="*/ 139 h 267"/>
                <a:gd name="T80" fmla="*/ 930 w 933"/>
                <a:gd name="T81" fmla="*/ 103 h 267"/>
                <a:gd name="T82" fmla="*/ 931 w 933"/>
                <a:gd name="T83" fmla="*/ 73 h 267"/>
                <a:gd name="T84" fmla="*/ 925 w 933"/>
                <a:gd name="T85" fmla="*/ 51 h 267"/>
                <a:gd name="T86" fmla="*/ 912 w 933"/>
                <a:gd name="T87" fmla="*/ 30 h 267"/>
                <a:gd name="T88" fmla="*/ 892 w 933"/>
                <a:gd name="T89" fmla="*/ 9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3"/>
                <a:gd name="T136" fmla="*/ 0 h 267"/>
                <a:gd name="T137" fmla="*/ 933 w 933"/>
                <a:gd name="T138" fmla="*/ 267 h 2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3" h="267">
                  <a:moveTo>
                    <a:pt x="881" y="0"/>
                  </a:moveTo>
                  <a:lnTo>
                    <a:pt x="878" y="34"/>
                  </a:lnTo>
                  <a:lnTo>
                    <a:pt x="879" y="40"/>
                  </a:lnTo>
                  <a:lnTo>
                    <a:pt x="882" y="46"/>
                  </a:lnTo>
                  <a:lnTo>
                    <a:pt x="883" y="52"/>
                  </a:lnTo>
                  <a:lnTo>
                    <a:pt x="883" y="59"/>
                  </a:lnTo>
                  <a:lnTo>
                    <a:pt x="881" y="75"/>
                  </a:lnTo>
                  <a:lnTo>
                    <a:pt x="874" y="92"/>
                  </a:lnTo>
                  <a:lnTo>
                    <a:pt x="864" y="108"/>
                  </a:lnTo>
                  <a:lnTo>
                    <a:pt x="849" y="124"/>
                  </a:lnTo>
                  <a:lnTo>
                    <a:pt x="831" y="138"/>
                  </a:lnTo>
                  <a:lnTo>
                    <a:pt x="810" y="152"/>
                  </a:lnTo>
                  <a:lnTo>
                    <a:pt x="785" y="165"/>
                  </a:lnTo>
                  <a:lnTo>
                    <a:pt x="758" y="177"/>
                  </a:lnTo>
                  <a:lnTo>
                    <a:pt x="728" y="188"/>
                  </a:lnTo>
                  <a:lnTo>
                    <a:pt x="694" y="197"/>
                  </a:lnTo>
                  <a:lnTo>
                    <a:pt x="659" y="206"/>
                  </a:lnTo>
                  <a:lnTo>
                    <a:pt x="623" y="212"/>
                  </a:lnTo>
                  <a:lnTo>
                    <a:pt x="582" y="218"/>
                  </a:lnTo>
                  <a:lnTo>
                    <a:pt x="542" y="222"/>
                  </a:lnTo>
                  <a:lnTo>
                    <a:pt x="500" y="224"/>
                  </a:lnTo>
                  <a:lnTo>
                    <a:pt x="456" y="225"/>
                  </a:lnTo>
                  <a:lnTo>
                    <a:pt x="412" y="224"/>
                  </a:lnTo>
                  <a:lnTo>
                    <a:pt x="370" y="222"/>
                  </a:lnTo>
                  <a:lnTo>
                    <a:pt x="330" y="218"/>
                  </a:lnTo>
                  <a:lnTo>
                    <a:pt x="289" y="212"/>
                  </a:lnTo>
                  <a:lnTo>
                    <a:pt x="253" y="206"/>
                  </a:lnTo>
                  <a:lnTo>
                    <a:pt x="217" y="197"/>
                  </a:lnTo>
                  <a:lnTo>
                    <a:pt x="184" y="188"/>
                  </a:lnTo>
                  <a:lnTo>
                    <a:pt x="154" y="177"/>
                  </a:lnTo>
                  <a:lnTo>
                    <a:pt x="126" y="165"/>
                  </a:lnTo>
                  <a:lnTo>
                    <a:pt x="102" y="152"/>
                  </a:lnTo>
                  <a:lnTo>
                    <a:pt x="81" y="138"/>
                  </a:lnTo>
                  <a:lnTo>
                    <a:pt x="62" y="124"/>
                  </a:lnTo>
                  <a:lnTo>
                    <a:pt x="48" y="108"/>
                  </a:lnTo>
                  <a:lnTo>
                    <a:pt x="38" y="92"/>
                  </a:lnTo>
                  <a:lnTo>
                    <a:pt x="31" y="75"/>
                  </a:lnTo>
                  <a:lnTo>
                    <a:pt x="29" y="59"/>
                  </a:lnTo>
                  <a:lnTo>
                    <a:pt x="30" y="48"/>
                  </a:lnTo>
                  <a:lnTo>
                    <a:pt x="31" y="38"/>
                  </a:lnTo>
                  <a:lnTo>
                    <a:pt x="35" y="29"/>
                  </a:lnTo>
                  <a:lnTo>
                    <a:pt x="42" y="18"/>
                  </a:lnTo>
                  <a:lnTo>
                    <a:pt x="40" y="10"/>
                  </a:lnTo>
                  <a:lnTo>
                    <a:pt x="31" y="19"/>
                  </a:lnTo>
                  <a:lnTo>
                    <a:pt x="23" y="27"/>
                  </a:lnTo>
                  <a:lnTo>
                    <a:pt x="17" y="36"/>
                  </a:lnTo>
                  <a:lnTo>
                    <a:pt x="10" y="46"/>
                  </a:lnTo>
                  <a:lnTo>
                    <a:pt x="6" y="56"/>
                  </a:lnTo>
                  <a:lnTo>
                    <a:pt x="3" y="65"/>
                  </a:lnTo>
                  <a:lnTo>
                    <a:pt x="1" y="75"/>
                  </a:lnTo>
                  <a:lnTo>
                    <a:pt x="0" y="85"/>
                  </a:lnTo>
                  <a:lnTo>
                    <a:pt x="3" y="103"/>
                  </a:lnTo>
                  <a:lnTo>
                    <a:pt x="9" y="121"/>
                  </a:lnTo>
                  <a:lnTo>
                    <a:pt x="21" y="139"/>
                  </a:lnTo>
                  <a:lnTo>
                    <a:pt x="36" y="155"/>
                  </a:lnTo>
                  <a:lnTo>
                    <a:pt x="56" y="172"/>
                  </a:lnTo>
                  <a:lnTo>
                    <a:pt x="79" y="186"/>
                  </a:lnTo>
                  <a:lnTo>
                    <a:pt x="107" y="201"/>
                  </a:lnTo>
                  <a:lnTo>
                    <a:pt x="137" y="214"/>
                  </a:lnTo>
                  <a:lnTo>
                    <a:pt x="171" y="225"/>
                  </a:lnTo>
                  <a:lnTo>
                    <a:pt x="206" y="236"/>
                  </a:lnTo>
                  <a:lnTo>
                    <a:pt x="245" y="245"/>
                  </a:lnTo>
                  <a:lnTo>
                    <a:pt x="285" y="253"/>
                  </a:lnTo>
                  <a:lnTo>
                    <a:pt x="328" y="259"/>
                  </a:lnTo>
                  <a:lnTo>
                    <a:pt x="373" y="263"/>
                  </a:lnTo>
                  <a:lnTo>
                    <a:pt x="419" y="266"/>
                  </a:lnTo>
                  <a:lnTo>
                    <a:pt x="466" y="267"/>
                  </a:lnTo>
                  <a:lnTo>
                    <a:pt x="515" y="266"/>
                  </a:lnTo>
                  <a:lnTo>
                    <a:pt x="560" y="263"/>
                  </a:lnTo>
                  <a:lnTo>
                    <a:pt x="606" y="259"/>
                  </a:lnTo>
                  <a:lnTo>
                    <a:pt x="647" y="253"/>
                  </a:lnTo>
                  <a:lnTo>
                    <a:pt x="689" y="245"/>
                  </a:lnTo>
                  <a:lnTo>
                    <a:pt x="727" y="236"/>
                  </a:lnTo>
                  <a:lnTo>
                    <a:pt x="763" y="225"/>
                  </a:lnTo>
                  <a:lnTo>
                    <a:pt x="796" y="214"/>
                  </a:lnTo>
                  <a:lnTo>
                    <a:pt x="826" y="201"/>
                  </a:lnTo>
                  <a:lnTo>
                    <a:pt x="853" y="186"/>
                  </a:lnTo>
                  <a:lnTo>
                    <a:pt x="877" y="172"/>
                  </a:lnTo>
                  <a:lnTo>
                    <a:pt x="896" y="155"/>
                  </a:lnTo>
                  <a:lnTo>
                    <a:pt x="912" y="139"/>
                  </a:lnTo>
                  <a:lnTo>
                    <a:pt x="924" y="121"/>
                  </a:lnTo>
                  <a:lnTo>
                    <a:pt x="930" y="103"/>
                  </a:lnTo>
                  <a:lnTo>
                    <a:pt x="933" y="85"/>
                  </a:lnTo>
                  <a:lnTo>
                    <a:pt x="931" y="73"/>
                  </a:lnTo>
                  <a:lnTo>
                    <a:pt x="929" y="61"/>
                  </a:lnTo>
                  <a:lnTo>
                    <a:pt x="925" y="51"/>
                  </a:lnTo>
                  <a:lnTo>
                    <a:pt x="920" y="40"/>
                  </a:lnTo>
                  <a:lnTo>
                    <a:pt x="912" y="30"/>
                  </a:lnTo>
                  <a:lnTo>
                    <a:pt x="903" y="19"/>
                  </a:lnTo>
                  <a:lnTo>
                    <a:pt x="892" y="9"/>
                  </a:lnTo>
                  <a:lnTo>
                    <a:pt x="8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5" name="Freeform 55">
              <a:extLst>
                <a:ext uri="{FF2B5EF4-FFF2-40B4-BE49-F238E27FC236}">
                  <a16:creationId xmlns:a16="http://schemas.microsoft.com/office/drawing/2014/main" id="{1B5D8800-5491-C3A0-032C-2D72828C50F1}"/>
                </a:ext>
              </a:extLst>
            </p:cNvPr>
            <p:cNvSpPr>
              <a:spLocks/>
            </p:cNvSpPr>
            <p:nvPr/>
          </p:nvSpPr>
          <p:spPr bwMode="auto">
            <a:xfrm>
              <a:off x="2998" y="2043"/>
              <a:ext cx="23" cy="561"/>
            </a:xfrm>
            <a:custGeom>
              <a:avLst/>
              <a:gdLst>
                <a:gd name="T0" fmla="*/ 23 w 23"/>
                <a:gd name="T1" fmla="*/ 17 h 561"/>
                <a:gd name="T2" fmla="*/ 0 w 23"/>
                <a:gd name="T3" fmla="*/ 0 h 561"/>
                <a:gd name="T4" fmla="*/ 3 w 23"/>
                <a:gd name="T5" fmla="*/ 561 h 561"/>
                <a:gd name="T6" fmla="*/ 6 w 23"/>
                <a:gd name="T7" fmla="*/ 558 h 561"/>
                <a:gd name="T8" fmla="*/ 9 w 23"/>
                <a:gd name="T9" fmla="*/ 554 h 561"/>
                <a:gd name="T10" fmla="*/ 11 w 23"/>
                <a:gd name="T11" fmla="*/ 550 h 561"/>
                <a:gd name="T12" fmla="*/ 14 w 23"/>
                <a:gd name="T13" fmla="*/ 548 h 561"/>
                <a:gd name="T14" fmla="*/ 23 w 23"/>
                <a:gd name="T15" fmla="*/ 17 h 561"/>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61"/>
                <a:gd name="T26" fmla="*/ 23 w 23"/>
                <a:gd name="T27" fmla="*/ 561 h 5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61">
                  <a:moveTo>
                    <a:pt x="23" y="17"/>
                  </a:moveTo>
                  <a:lnTo>
                    <a:pt x="0" y="0"/>
                  </a:lnTo>
                  <a:lnTo>
                    <a:pt x="3" y="561"/>
                  </a:lnTo>
                  <a:lnTo>
                    <a:pt x="6" y="558"/>
                  </a:lnTo>
                  <a:lnTo>
                    <a:pt x="9" y="554"/>
                  </a:lnTo>
                  <a:lnTo>
                    <a:pt x="11" y="550"/>
                  </a:lnTo>
                  <a:lnTo>
                    <a:pt x="14" y="548"/>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6" name="Freeform 56">
              <a:extLst>
                <a:ext uri="{FF2B5EF4-FFF2-40B4-BE49-F238E27FC236}">
                  <a16:creationId xmlns:a16="http://schemas.microsoft.com/office/drawing/2014/main" id="{FA704E01-7D72-072E-154C-9F91DA26D7A2}"/>
                </a:ext>
              </a:extLst>
            </p:cNvPr>
            <p:cNvSpPr>
              <a:spLocks/>
            </p:cNvSpPr>
            <p:nvPr/>
          </p:nvSpPr>
          <p:spPr bwMode="auto">
            <a:xfrm>
              <a:off x="3838" y="2051"/>
              <a:ext cx="29" cy="562"/>
            </a:xfrm>
            <a:custGeom>
              <a:avLst/>
              <a:gdLst>
                <a:gd name="T0" fmla="*/ 29 w 29"/>
                <a:gd name="T1" fmla="*/ 0 h 562"/>
                <a:gd name="T2" fmla="*/ 6 w 29"/>
                <a:gd name="T3" fmla="*/ 14 h 562"/>
                <a:gd name="T4" fmla="*/ 0 w 29"/>
                <a:gd name="T5" fmla="*/ 484 h 562"/>
                <a:gd name="T6" fmla="*/ 0 w 29"/>
                <a:gd name="T7" fmla="*/ 550 h 562"/>
                <a:gd name="T8" fmla="*/ 2 w 29"/>
                <a:gd name="T9" fmla="*/ 553 h 562"/>
                <a:gd name="T10" fmla="*/ 6 w 29"/>
                <a:gd name="T11" fmla="*/ 555 h 562"/>
                <a:gd name="T12" fmla="*/ 9 w 29"/>
                <a:gd name="T13" fmla="*/ 559 h 562"/>
                <a:gd name="T14" fmla="*/ 12 w 29"/>
                <a:gd name="T15" fmla="*/ 562 h 562"/>
                <a:gd name="T16" fmla="*/ 29 w 29"/>
                <a:gd name="T17" fmla="*/ 0 h 5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62"/>
                <a:gd name="T29" fmla="*/ 29 w 29"/>
                <a:gd name="T30" fmla="*/ 562 h 5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62">
                  <a:moveTo>
                    <a:pt x="29" y="0"/>
                  </a:moveTo>
                  <a:lnTo>
                    <a:pt x="6" y="14"/>
                  </a:lnTo>
                  <a:lnTo>
                    <a:pt x="0" y="484"/>
                  </a:lnTo>
                  <a:lnTo>
                    <a:pt x="0" y="550"/>
                  </a:lnTo>
                  <a:lnTo>
                    <a:pt x="2" y="553"/>
                  </a:lnTo>
                  <a:lnTo>
                    <a:pt x="6" y="555"/>
                  </a:lnTo>
                  <a:lnTo>
                    <a:pt x="9" y="559"/>
                  </a:lnTo>
                  <a:lnTo>
                    <a:pt x="12" y="562"/>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7" name="Freeform 57">
              <a:extLst>
                <a:ext uri="{FF2B5EF4-FFF2-40B4-BE49-F238E27FC236}">
                  <a16:creationId xmlns:a16="http://schemas.microsoft.com/office/drawing/2014/main" id="{AE86F51B-806E-A454-BFBF-E4918FE197A0}"/>
                </a:ext>
              </a:extLst>
            </p:cNvPr>
            <p:cNvSpPr>
              <a:spLocks/>
            </p:cNvSpPr>
            <p:nvPr/>
          </p:nvSpPr>
          <p:spPr bwMode="auto">
            <a:xfrm>
              <a:off x="2969" y="2906"/>
              <a:ext cx="933" cy="311"/>
            </a:xfrm>
            <a:custGeom>
              <a:avLst/>
              <a:gdLst>
                <a:gd name="T0" fmla="*/ 878 w 933"/>
                <a:gd name="T1" fmla="*/ 39 h 311"/>
                <a:gd name="T2" fmla="*/ 882 w 933"/>
                <a:gd name="T3" fmla="*/ 54 h 311"/>
                <a:gd name="T4" fmla="*/ 883 w 933"/>
                <a:gd name="T5" fmla="*/ 68 h 311"/>
                <a:gd name="T6" fmla="*/ 874 w 933"/>
                <a:gd name="T7" fmla="*/ 107 h 311"/>
                <a:gd name="T8" fmla="*/ 849 w 933"/>
                <a:gd name="T9" fmla="*/ 144 h 311"/>
                <a:gd name="T10" fmla="*/ 810 w 933"/>
                <a:gd name="T11" fmla="*/ 178 h 311"/>
                <a:gd name="T12" fmla="*/ 758 w 933"/>
                <a:gd name="T13" fmla="*/ 206 h 311"/>
                <a:gd name="T14" fmla="*/ 694 w 933"/>
                <a:gd name="T15" fmla="*/ 230 h 311"/>
                <a:gd name="T16" fmla="*/ 623 w 933"/>
                <a:gd name="T17" fmla="*/ 248 h 311"/>
                <a:gd name="T18" fmla="*/ 542 w 933"/>
                <a:gd name="T19" fmla="*/ 260 h 311"/>
                <a:gd name="T20" fmla="*/ 456 w 933"/>
                <a:gd name="T21" fmla="*/ 264 h 311"/>
                <a:gd name="T22" fmla="*/ 370 w 933"/>
                <a:gd name="T23" fmla="*/ 260 h 311"/>
                <a:gd name="T24" fmla="*/ 289 w 933"/>
                <a:gd name="T25" fmla="*/ 248 h 311"/>
                <a:gd name="T26" fmla="*/ 217 w 933"/>
                <a:gd name="T27" fmla="*/ 230 h 311"/>
                <a:gd name="T28" fmla="*/ 154 w 933"/>
                <a:gd name="T29" fmla="*/ 206 h 311"/>
                <a:gd name="T30" fmla="*/ 102 w 933"/>
                <a:gd name="T31" fmla="*/ 178 h 311"/>
                <a:gd name="T32" fmla="*/ 62 w 933"/>
                <a:gd name="T33" fmla="*/ 144 h 311"/>
                <a:gd name="T34" fmla="*/ 38 w 933"/>
                <a:gd name="T35" fmla="*/ 107 h 311"/>
                <a:gd name="T36" fmla="*/ 29 w 933"/>
                <a:gd name="T37" fmla="*/ 68 h 311"/>
                <a:gd name="T38" fmla="*/ 31 w 933"/>
                <a:gd name="T39" fmla="*/ 45 h 311"/>
                <a:gd name="T40" fmla="*/ 42 w 933"/>
                <a:gd name="T41" fmla="*/ 21 h 311"/>
                <a:gd name="T42" fmla="*/ 31 w 933"/>
                <a:gd name="T43" fmla="*/ 22 h 311"/>
                <a:gd name="T44" fmla="*/ 17 w 933"/>
                <a:gd name="T45" fmla="*/ 42 h 311"/>
                <a:gd name="T46" fmla="*/ 6 w 933"/>
                <a:gd name="T47" fmla="*/ 64 h 311"/>
                <a:gd name="T48" fmla="*/ 1 w 933"/>
                <a:gd name="T49" fmla="*/ 86 h 311"/>
                <a:gd name="T50" fmla="*/ 3 w 933"/>
                <a:gd name="T51" fmla="*/ 120 h 311"/>
                <a:gd name="T52" fmla="*/ 21 w 933"/>
                <a:gd name="T53" fmla="*/ 161 h 311"/>
                <a:gd name="T54" fmla="*/ 56 w 933"/>
                <a:gd name="T55" fmla="*/ 200 h 311"/>
                <a:gd name="T56" fmla="*/ 107 w 933"/>
                <a:gd name="T57" fmla="*/ 234 h 311"/>
                <a:gd name="T58" fmla="*/ 171 w 933"/>
                <a:gd name="T59" fmla="*/ 262 h 311"/>
                <a:gd name="T60" fmla="*/ 245 w 933"/>
                <a:gd name="T61" fmla="*/ 285 h 311"/>
                <a:gd name="T62" fmla="*/ 328 w 933"/>
                <a:gd name="T63" fmla="*/ 301 h 311"/>
                <a:gd name="T64" fmla="*/ 419 w 933"/>
                <a:gd name="T65" fmla="*/ 309 h 311"/>
                <a:gd name="T66" fmla="*/ 515 w 933"/>
                <a:gd name="T67" fmla="*/ 309 h 311"/>
                <a:gd name="T68" fmla="*/ 606 w 933"/>
                <a:gd name="T69" fmla="*/ 301 h 311"/>
                <a:gd name="T70" fmla="*/ 689 w 933"/>
                <a:gd name="T71" fmla="*/ 285 h 311"/>
                <a:gd name="T72" fmla="*/ 763 w 933"/>
                <a:gd name="T73" fmla="*/ 262 h 311"/>
                <a:gd name="T74" fmla="*/ 826 w 933"/>
                <a:gd name="T75" fmla="*/ 234 h 311"/>
                <a:gd name="T76" fmla="*/ 877 w 933"/>
                <a:gd name="T77" fmla="*/ 200 h 311"/>
                <a:gd name="T78" fmla="*/ 912 w 933"/>
                <a:gd name="T79" fmla="*/ 161 h 311"/>
                <a:gd name="T80" fmla="*/ 930 w 933"/>
                <a:gd name="T81" fmla="*/ 120 h 311"/>
                <a:gd name="T82" fmla="*/ 931 w 933"/>
                <a:gd name="T83" fmla="*/ 85 h 311"/>
                <a:gd name="T84" fmla="*/ 925 w 933"/>
                <a:gd name="T85" fmla="*/ 59 h 311"/>
                <a:gd name="T86" fmla="*/ 912 w 933"/>
                <a:gd name="T87" fmla="*/ 34 h 311"/>
                <a:gd name="T88" fmla="*/ 892 w 933"/>
                <a:gd name="T89" fmla="*/ 11 h 3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3"/>
                <a:gd name="T136" fmla="*/ 0 h 311"/>
                <a:gd name="T137" fmla="*/ 933 w 933"/>
                <a:gd name="T138" fmla="*/ 311 h 3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3" h="311">
                  <a:moveTo>
                    <a:pt x="881" y="0"/>
                  </a:moveTo>
                  <a:lnTo>
                    <a:pt x="878" y="39"/>
                  </a:lnTo>
                  <a:lnTo>
                    <a:pt x="879" y="46"/>
                  </a:lnTo>
                  <a:lnTo>
                    <a:pt x="882" y="54"/>
                  </a:lnTo>
                  <a:lnTo>
                    <a:pt x="883" y="62"/>
                  </a:lnTo>
                  <a:lnTo>
                    <a:pt x="883" y="68"/>
                  </a:lnTo>
                  <a:lnTo>
                    <a:pt x="881" y="88"/>
                  </a:lnTo>
                  <a:lnTo>
                    <a:pt x="874" y="107"/>
                  </a:lnTo>
                  <a:lnTo>
                    <a:pt x="864" y="127"/>
                  </a:lnTo>
                  <a:lnTo>
                    <a:pt x="849" y="144"/>
                  </a:lnTo>
                  <a:lnTo>
                    <a:pt x="831" y="162"/>
                  </a:lnTo>
                  <a:lnTo>
                    <a:pt x="810" y="178"/>
                  </a:lnTo>
                  <a:lnTo>
                    <a:pt x="785" y="192"/>
                  </a:lnTo>
                  <a:lnTo>
                    <a:pt x="758" y="206"/>
                  </a:lnTo>
                  <a:lnTo>
                    <a:pt x="728" y="219"/>
                  </a:lnTo>
                  <a:lnTo>
                    <a:pt x="694" y="230"/>
                  </a:lnTo>
                  <a:lnTo>
                    <a:pt x="659" y="240"/>
                  </a:lnTo>
                  <a:lnTo>
                    <a:pt x="623" y="248"/>
                  </a:lnTo>
                  <a:lnTo>
                    <a:pt x="582" y="255"/>
                  </a:lnTo>
                  <a:lnTo>
                    <a:pt x="542" y="260"/>
                  </a:lnTo>
                  <a:lnTo>
                    <a:pt x="500" y="262"/>
                  </a:lnTo>
                  <a:lnTo>
                    <a:pt x="456" y="264"/>
                  </a:lnTo>
                  <a:lnTo>
                    <a:pt x="412" y="262"/>
                  </a:lnTo>
                  <a:lnTo>
                    <a:pt x="370" y="260"/>
                  </a:lnTo>
                  <a:lnTo>
                    <a:pt x="330" y="255"/>
                  </a:lnTo>
                  <a:lnTo>
                    <a:pt x="289" y="248"/>
                  </a:lnTo>
                  <a:lnTo>
                    <a:pt x="253" y="240"/>
                  </a:lnTo>
                  <a:lnTo>
                    <a:pt x="217" y="230"/>
                  </a:lnTo>
                  <a:lnTo>
                    <a:pt x="184" y="219"/>
                  </a:lnTo>
                  <a:lnTo>
                    <a:pt x="154" y="206"/>
                  </a:lnTo>
                  <a:lnTo>
                    <a:pt x="126" y="192"/>
                  </a:lnTo>
                  <a:lnTo>
                    <a:pt x="102" y="178"/>
                  </a:lnTo>
                  <a:lnTo>
                    <a:pt x="81" y="162"/>
                  </a:lnTo>
                  <a:lnTo>
                    <a:pt x="62" y="144"/>
                  </a:lnTo>
                  <a:lnTo>
                    <a:pt x="48" y="127"/>
                  </a:lnTo>
                  <a:lnTo>
                    <a:pt x="38" y="107"/>
                  </a:lnTo>
                  <a:lnTo>
                    <a:pt x="31" y="88"/>
                  </a:lnTo>
                  <a:lnTo>
                    <a:pt x="29" y="68"/>
                  </a:lnTo>
                  <a:lnTo>
                    <a:pt x="30" y="56"/>
                  </a:lnTo>
                  <a:lnTo>
                    <a:pt x="31" y="45"/>
                  </a:lnTo>
                  <a:lnTo>
                    <a:pt x="35" y="33"/>
                  </a:lnTo>
                  <a:lnTo>
                    <a:pt x="42" y="21"/>
                  </a:lnTo>
                  <a:lnTo>
                    <a:pt x="40" y="12"/>
                  </a:lnTo>
                  <a:lnTo>
                    <a:pt x="31" y="22"/>
                  </a:lnTo>
                  <a:lnTo>
                    <a:pt x="23" y="32"/>
                  </a:lnTo>
                  <a:lnTo>
                    <a:pt x="17" y="42"/>
                  </a:lnTo>
                  <a:lnTo>
                    <a:pt x="10" y="52"/>
                  </a:lnTo>
                  <a:lnTo>
                    <a:pt x="6" y="64"/>
                  </a:lnTo>
                  <a:lnTo>
                    <a:pt x="3" y="75"/>
                  </a:lnTo>
                  <a:lnTo>
                    <a:pt x="1" y="86"/>
                  </a:lnTo>
                  <a:lnTo>
                    <a:pt x="0" y="98"/>
                  </a:lnTo>
                  <a:lnTo>
                    <a:pt x="3" y="120"/>
                  </a:lnTo>
                  <a:lnTo>
                    <a:pt x="9" y="141"/>
                  </a:lnTo>
                  <a:lnTo>
                    <a:pt x="21" y="161"/>
                  </a:lnTo>
                  <a:lnTo>
                    <a:pt x="36" y="180"/>
                  </a:lnTo>
                  <a:lnTo>
                    <a:pt x="56" y="200"/>
                  </a:lnTo>
                  <a:lnTo>
                    <a:pt x="79" y="217"/>
                  </a:lnTo>
                  <a:lnTo>
                    <a:pt x="107" y="234"/>
                  </a:lnTo>
                  <a:lnTo>
                    <a:pt x="137" y="248"/>
                  </a:lnTo>
                  <a:lnTo>
                    <a:pt x="171" y="262"/>
                  </a:lnTo>
                  <a:lnTo>
                    <a:pt x="206" y="274"/>
                  </a:lnTo>
                  <a:lnTo>
                    <a:pt x="245" y="285"/>
                  </a:lnTo>
                  <a:lnTo>
                    <a:pt x="285" y="294"/>
                  </a:lnTo>
                  <a:lnTo>
                    <a:pt x="328" y="301"/>
                  </a:lnTo>
                  <a:lnTo>
                    <a:pt x="373" y="307"/>
                  </a:lnTo>
                  <a:lnTo>
                    <a:pt x="419" y="309"/>
                  </a:lnTo>
                  <a:lnTo>
                    <a:pt x="466" y="311"/>
                  </a:lnTo>
                  <a:lnTo>
                    <a:pt x="515" y="309"/>
                  </a:lnTo>
                  <a:lnTo>
                    <a:pt x="560" y="307"/>
                  </a:lnTo>
                  <a:lnTo>
                    <a:pt x="606" y="301"/>
                  </a:lnTo>
                  <a:lnTo>
                    <a:pt x="647" y="294"/>
                  </a:lnTo>
                  <a:lnTo>
                    <a:pt x="689" y="285"/>
                  </a:lnTo>
                  <a:lnTo>
                    <a:pt x="727" y="274"/>
                  </a:lnTo>
                  <a:lnTo>
                    <a:pt x="763" y="262"/>
                  </a:lnTo>
                  <a:lnTo>
                    <a:pt x="796" y="248"/>
                  </a:lnTo>
                  <a:lnTo>
                    <a:pt x="826" y="234"/>
                  </a:lnTo>
                  <a:lnTo>
                    <a:pt x="853" y="217"/>
                  </a:lnTo>
                  <a:lnTo>
                    <a:pt x="877" y="200"/>
                  </a:lnTo>
                  <a:lnTo>
                    <a:pt x="896" y="180"/>
                  </a:lnTo>
                  <a:lnTo>
                    <a:pt x="912" y="161"/>
                  </a:lnTo>
                  <a:lnTo>
                    <a:pt x="924" y="141"/>
                  </a:lnTo>
                  <a:lnTo>
                    <a:pt x="930" y="120"/>
                  </a:lnTo>
                  <a:lnTo>
                    <a:pt x="933" y="98"/>
                  </a:lnTo>
                  <a:lnTo>
                    <a:pt x="931" y="85"/>
                  </a:lnTo>
                  <a:lnTo>
                    <a:pt x="929" y="72"/>
                  </a:lnTo>
                  <a:lnTo>
                    <a:pt x="925" y="59"/>
                  </a:lnTo>
                  <a:lnTo>
                    <a:pt x="920" y="47"/>
                  </a:lnTo>
                  <a:lnTo>
                    <a:pt x="912" y="34"/>
                  </a:lnTo>
                  <a:lnTo>
                    <a:pt x="903" y="22"/>
                  </a:lnTo>
                  <a:lnTo>
                    <a:pt x="892" y="11"/>
                  </a:lnTo>
                  <a:lnTo>
                    <a:pt x="8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8" name="Freeform 58">
              <a:extLst>
                <a:ext uri="{FF2B5EF4-FFF2-40B4-BE49-F238E27FC236}">
                  <a16:creationId xmlns:a16="http://schemas.microsoft.com/office/drawing/2014/main" id="{B72162FA-3724-A75A-C66A-0E23393B56D3}"/>
                </a:ext>
              </a:extLst>
            </p:cNvPr>
            <p:cNvSpPr>
              <a:spLocks/>
            </p:cNvSpPr>
            <p:nvPr/>
          </p:nvSpPr>
          <p:spPr bwMode="auto">
            <a:xfrm>
              <a:off x="2998" y="2678"/>
              <a:ext cx="23" cy="253"/>
            </a:xfrm>
            <a:custGeom>
              <a:avLst/>
              <a:gdLst>
                <a:gd name="T0" fmla="*/ 23 w 23"/>
                <a:gd name="T1" fmla="*/ 13 h 253"/>
                <a:gd name="T2" fmla="*/ 0 w 23"/>
                <a:gd name="T3" fmla="*/ 0 h 253"/>
                <a:gd name="T4" fmla="*/ 11 w 23"/>
                <a:gd name="T5" fmla="*/ 253 h 253"/>
                <a:gd name="T6" fmla="*/ 14 w 23"/>
                <a:gd name="T7" fmla="*/ 250 h 253"/>
                <a:gd name="T8" fmla="*/ 18 w 23"/>
                <a:gd name="T9" fmla="*/ 247 h 253"/>
                <a:gd name="T10" fmla="*/ 20 w 23"/>
                <a:gd name="T11" fmla="*/ 244 h 253"/>
                <a:gd name="T12" fmla="*/ 23 w 23"/>
                <a:gd name="T13" fmla="*/ 241 h 253"/>
                <a:gd name="T14" fmla="*/ 23 w 23"/>
                <a:gd name="T15" fmla="*/ 13 h 253"/>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53"/>
                <a:gd name="T26" fmla="*/ 23 w 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53">
                  <a:moveTo>
                    <a:pt x="23" y="13"/>
                  </a:moveTo>
                  <a:lnTo>
                    <a:pt x="0" y="0"/>
                  </a:lnTo>
                  <a:lnTo>
                    <a:pt x="11" y="253"/>
                  </a:lnTo>
                  <a:lnTo>
                    <a:pt x="14" y="250"/>
                  </a:lnTo>
                  <a:lnTo>
                    <a:pt x="18" y="247"/>
                  </a:lnTo>
                  <a:lnTo>
                    <a:pt x="20" y="244"/>
                  </a:lnTo>
                  <a:lnTo>
                    <a:pt x="23" y="241"/>
                  </a:lnTo>
                  <a:lnTo>
                    <a:pt x="2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9" name="Freeform 59">
              <a:extLst>
                <a:ext uri="{FF2B5EF4-FFF2-40B4-BE49-F238E27FC236}">
                  <a16:creationId xmlns:a16="http://schemas.microsoft.com/office/drawing/2014/main" id="{F5013A1E-7E8F-E82C-BADE-1577FE395078}"/>
                </a:ext>
              </a:extLst>
            </p:cNvPr>
            <p:cNvSpPr>
              <a:spLocks/>
            </p:cNvSpPr>
            <p:nvPr/>
          </p:nvSpPr>
          <p:spPr bwMode="auto">
            <a:xfrm>
              <a:off x="3834" y="2689"/>
              <a:ext cx="27" cy="251"/>
            </a:xfrm>
            <a:custGeom>
              <a:avLst/>
              <a:gdLst>
                <a:gd name="T0" fmla="*/ 27 w 27"/>
                <a:gd name="T1" fmla="*/ 0 h 251"/>
                <a:gd name="T2" fmla="*/ 5 w 27"/>
                <a:gd name="T3" fmla="*/ 11 h 251"/>
                <a:gd name="T4" fmla="*/ 0 w 27"/>
                <a:gd name="T5" fmla="*/ 242 h 251"/>
                <a:gd name="T6" fmla="*/ 3 w 27"/>
                <a:gd name="T7" fmla="*/ 245 h 251"/>
                <a:gd name="T8" fmla="*/ 6 w 27"/>
                <a:gd name="T9" fmla="*/ 246 h 251"/>
                <a:gd name="T10" fmla="*/ 9 w 27"/>
                <a:gd name="T11" fmla="*/ 249 h 251"/>
                <a:gd name="T12" fmla="*/ 12 w 27"/>
                <a:gd name="T13" fmla="*/ 251 h 251"/>
                <a:gd name="T14" fmla="*/ 27 w 27"/>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1"/>
                <a:gd name="T26" fmla="*/ 27 w 27"/>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1">
                  <a:moveTo>
                    <a:pt x="27" y="0"/>
                  </a:moveTo>
                  <a:lnTo>
                    <a:pt x="5" y="11"/>
                  </a:lnTo>
                  <a:lnTo>
                    <a:pt x="0" y="242"/>
                  </a:lnTo>
                  <a:lnTo>
                    <a:pt x="3" y="245"/>
                  </a:lnTo>
                  <a:lnTo>
                    <a:pt x="6" y="246"/>
                  </a:lnTo>
                  <a:lnTo>
                    <a:pt x="9" y="249"/>
                  </a:lnTo>
                  <a:lnTo>
                    <a:pt x="12" y="25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0" name="Freeform 60">
              <a:extLst>
                <a:ext uri="{FF2B5EF4-FFF2-40B4-BE49-F238E27FC236}">
                  <a16:creationId xmlns:a16="http://schemas.microsoft.com/office/drawing/2014/main" id="{DD6892EB-5208-54C6-3B8C-FB96CDDC4AE5}"/>
                </a:ext>
              </a:extLst>
            </p:cNvPr>
            <p:cNvSpPr>
              <a:spLocks/>
            </p:cNvSpPr>
            <p:nvPr/>
          </p:nvSpPr>
          <p:spPr bwMode="auto">
            <a:xfrm>
              <a:off x="3252" y="2243"/>
              <a:ext cx="325" cy="412"/>
            </a:xfrm>
            <a:custGeom>
              <a:avLst/>
              <a:gdLst>
                <a:gd name="T0" fmla="*/ 282 w 325"/>
                <a:gd name="T1" fmla="*/ 257 h 412"/>
                <a:gd name="T2" fmla="*/ 273 w 325"/>
                <a:gd name="T3" fmla="*/ 285 h 412"/>
                <a:gd name="T4" fmla="*/ 258 w 325"/>
                <a:gd name="T5" fmla="*/ 302 h 412"/>
                <a:gd name="T6" fmla="*/ 263 w 325"/>
                <a:gd name="T7" fmla="*/ 262 h 412"/>
                <a:gd name="T8" fmla="*/ 237 w 325"/>
                <a:gd name="T9" fmla="*/ 230 h 412"/>
                <a:gd name="T10" fmla="*/ 204 w 325"/>
                <a:gd name="T11" fmla="*/ 216 h 412"/>
                <a:gd name="T12" fmla="*/ 192 w 325"/>
                <a:gd name="T13" fmla="*/ 194 h 412"/>
                <a:gd name="T14" fmla="*/ 203 w 325"/>
                <a:gd name="T15" fmla="*/ 193 h 412"/>
                <a:gd name="T16" fmla="*/ 215 w 325"/>
                <a:gd name="T17" fmla="*/ 201 h 412"/>
                <a:gd name="T18" fmla="*/ 248 w 325"/>
                <a:gd name="T19" fmla="*/ 215 h 412"/>
                <a:gd name="T20" fmla="*/ 288 w 325"/>
                <a:gd name="T21" fmla="*/ 215 h 412"/>
                <a:gd name="T22" fmla="*/ 311 w 325"/>
                <a:gd name="T23" fmla="*/ 207 h 412"/>
                <a:gd name="T24" fmla="*/ 320 w 325"/>
                <a:gd name="T25" fmla="*/ 190 h 412"/>
                <a:gd name="T26" fmla="*/ 315 w 325"/>
                <a:gd name="T27" fmla="*/ 174 h 412"/>
                <a:gd name="T28" fmla="*/ 301 w 325"/>
                <a:gd name="T29" fmla="*/ 116 h 412"/>
                <a:gd name="T30" fmla="*/ 261 w 325"/>
                <a:gd name="T31" fmla="*/ 83 h 412"/>
                <a:gd name="T32" fmla="*/ 267 w 325"/>
                <a:gd name="T33" fmla="*/ 74 h 412"/>
                <a:gd name="T34" fmla="*/ 293 w 325"/>
                <a:gd name="T35" fmla="*/ 81 h 412"/>
                <a:gd name="T36" fmla="*/ 315 w 325"/>
                <a:gd name="T37" fmla="*/ 126 h 412"/>
                <a:gd name="T38" fmla="*/ 320 w 325"/>
                <a:gd name="T39" fmla="*/ 165 h 412"/>
                <a:gd name="T40" fmla="*/ 324 w 325"/>
                <a:gd name="T41" fmla="*/ 164 h 412"/>
                <a:gd name="T42" fmla="*/ 312 w 325"/>
                <a:gd name="T43" fmla="*/ 56 h 412"/>
                <a:gd name="T44" fmla="*/ 208 w 325"/>
                <a:gd name="T45" fmla="*/ 2 h 412"/>
                <a:gd name="T46" fmla="*/ 50 w 325"/>
                <a:gd name="T47" fmla="*/ 17 h 412"/>
                <a:gd name="T48" fmla="*/ 0 w 325"/>
                <a:gd name="T49" fmla="*/ 116 h 412"/>
                <a:gd name="T50" fmla="*/ 1 w 325"/>
                <a:gd name="T51" fmla="*/ 159 h 412"/>
                <a:gd name="T52" fmla="*/ 6 w 325"/>
                <a:gd name="T53" fmla="*/ 143 h 412"/>
                <a:gd name="T54" fmla="*/ 11 w 325"/>
                <a:gd name="T55" fmla="*/ 92 h 412"/>
                <a:gd name="T56" fmla="*/ 44 w 325"/>
                <a:gd name="T57" fmla="*/ 73 h 412"/>
                <a:gd name="T58" fmla="*/ 65 w 325"/>
                <a:gd name="T59" fmla="*/ 73 h 412"/>
                <a:gd name="T60" fmla="*/ 41 w 325"/>
                <a:gd name="T61" fmla="*/ 91 h 412"/>
                <a:gd name="T62" fmla="*/ 18 w 325"/>
                <a:gd name="T63" fmla="*/ 147 h 412"/>
                <a:gd name="T64" fmla="*/ 5 w 325"/>
                <a:gd name="T65" fmla="*/ 173 h 412"/>
                <a:gd name="T66" fmla="*/ 10 w 325"/>
                <a:gd name="T67" fmla="*/ 199 h 412"/>
                <a:gd name="T68" fmla="*/ 26 w 325"/>
                <a:gd name="T69" fmla="*/ 208 h 412"/>
                <a:gd name="T70" fmla="*/ 61 w 325"/>
                <a:gd name="T71" fmla="*/ 215 h 412"/>
                <a:gd name="T72" fmla="*/ 103 w 325"/>
                <a:gd name="T73" fmla="*/ 207 h 412"/>
                <a:gd name="T74" fmla="*/ 127 w 325"/>
                <a:gd name="T75" fmla="*/ 195 h 412"/>
                <a:gd name="T76" fmla="*/ 135 w 325"/>
                <a:gd name="T77" fmla="*/ 189 h 412"/>
                <a:gd name="T78" fmla="*/ 138 w 325"/>
                <a:gd name="T79" fmla="*/ 206 h 412"/>
                <a:gd name="T80" fmla="*/ 113 w 325"/>
                <a:gd name="T81" fmla="*/ 223 h 412"/>
                <a:gd name="T82" fmla="*/ 76 w 325"/>
                <a:gd name="T83" fmla="*/ 238 h 412"/>
                <a:gd name="T84" fmla="*/ 71 w 325"/>
                <a:gd name="T85" fmla="*/ 294 h 412"/>
                <a:gd name="T86" fmla="*/ 66 w 325"/>
                <a:gd name="T87" fmla="*/ 301 h 412"/>
                <a:gd name="T88" fmla="*/ 52 w 325"/>
                <a:gd name="T89" fmla="*/ 267 h 412"/>
                <a:gd name="T90" fmla="*/ 35 w 325"/>
                <a:gd name="T91" fmla="*/ 244 h 412"/>
                <a:gd name="T92" fmla="*/ 27 w 325"/>
                <a:gd name="T93" fmla="*/ 250 h 412"/>
                <a:gd name="T94" fmla="*/ 41 w 325"/>
                <a:gd name="T95" fmla="*/ 287 h 412"/>
                <a:gd name="T96" fmla="*/ 63 w 325"/>
                <a:gd name="T97" fmla="*/ 328 h 412"/>
                <a:gd name="T98" fmla="*/ 104 w 325"/>
                <a:gd name="T99" fmla="*/ 384 h 412"/>
                <a:gd name="T100" fmla="*/ 151 w 325"/>
                <a:gd name="T101" fmla="*/ 410 h 412"/>
                <a:gd name="T102" fmla="*/ 221 w 325"/>
                <a:gd name="T103" fmla="*/ 384 h 412"/>
                <a:gd name="T104" fmla="*/ 288 w 325"/>
                <a:gd name="T105" fmla="*/ 288 h 412"/>
                <a:gd name="T106" fmla="*/ 299 w 325"/>
                <a:gd name="T107" fmla="*/ 250 h 4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5"/>
                <a:gd name="T163" fmla="*/ 0 h 412"/>
                <a:gd name="T164" fmla="*/ 325 w 325"/>
                <a:gd name="T165" fmla="*/ 412 h 4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5" h="412">
                  <a:moveTo>
                    <a:pt x="298" y="247"/>
                  </a:moveTo>
                  <a:lnTo>
                    <a:pt x="293" y="246"/>
                  </a:lnTo>
                  <a:lnTo>
                    <a:pt x="288" y="251"/>
                  </a:lnTo>
                  <a:lnTo>
                    <a:pt x="282" y="257"/>
                  </a:lnTo>
                  <a:lnTo>
                    <a:pt x="280" y="263"/>
                  </a:lnTo>
                  <a:lnTo>
                    <a:pt x="277" y="268"/>
                  </a:lnTo>
                  <a:lnTo>
                    <a:pt x="276" y="276"/>
                  </a:lnTo>
                  <a:lnTo>
                    <a:pt x="273" y="285"/>
                  </a:lnTo>
                  <a:lnTo>
                    <a:pt x="269" y="294"/>
                  </a:lnTo>
                  <a:lnTo>
                    <a:pt x="264" y="301"/>
                  </a:lnTo>
                  <a:lnTo>
                    <a:pt x="260" y="304"/>
                  </a:lnTo>
                  <a:lnTo>
                    <a:pt x="258" y="302"/>
                  </a:lnTo>
                  <a:lnTo>
                    <a:pt x="256" y="301"/>
                  </a:lnTo>
                  <a:lnTo>
                    <a:pt x="258" y="294"/>
                  </a:lnTo>
                  <a:lnTo>
                    <a:pt x="261" y="280"/>
                  </a:lnTo>
                  <a:lnTo>
                    <a:pt x="263" y="262"/>
                  </a:lnTo>
                  <a:lnTo>
                    <a:pt x="259" y="246"/>
                  </a:lnTo>
                  <a:lnTo>
                    <a:pt x="254" y="240"/>
                  </a:lnTo>
                  <a:lnTo>
                    <a:pt x="246" y="234"/>
                  </a:lnTo>
                  <a:lnTo>
                    <a:pt x="237" y="230"/>
                  </a:lnTo>
                  <a:lnTo>
                    <a:pt x="228" y="227"/>
                  </a:lnTo>
                  <a:lnTo>
                    <a:pt x="220" y="223"/>
                  </a:lnTo>
                  <a:lnTo>
                    <a:pt x="211" y="220"/>
                  </a:lnTo>
                  <a:lnTo>
                    <a:pt x="204" y="216"/>
                  </a:lnTo>
                  <a:lnTo>
                    <a:pt x="200" y="214"/>
                  </a:lnTo>
                  <a:lnTo>
                    <a:pt x="195" y="207"/>
                  </a:lnTo>
                  <a:lnTo>
                    <a:pt x="192" y="199"/>
                  </a:lnTo>
                  <a:lnTo>
                    <a:pt x="192" y="194"/>
                  </a:lnTo>
                  <a:lnTo>
                    <a:pt x="194" y="190"/>
                  </a:lnTo>
                  <a:lnTo>
                    <a:pt x="198" y="189"/>
                  </a:lnTo>
                  <a:lnTo>
                    <a:pt x="200" y="190"/>
                  </a:lnTo>
                  <a:lnTo>
                    <a:pt x="203" y="193"/>
                  </a:lnTo>
                  <a:lnTo>
                    <a:pt x="204" y="194"/>
                  </a:lnTo>
                  <a:lnTo>
                    <a:pt x="205" y="195"/>
                  </a:lnTo>
                  <a:lnTo>
                    <a:pt x="209" y="198"/>
                  </a:lnTo>
                  <a:lnTo>
                    <a:pt x="215" y="201"/>
                  </a:lnTo>
                  <a:lnTo>
                    <a:pt x="221" y="204"/>
                  </a:lnTo>
                  <a:lnTo>
                    <a:pt x="229" y="208"/>
                  </a:lnTo>
                  <a:lnTo>
                    <a:pt x="239" y="212"/>
                  </a:lnTo>
                  <a:lnTo>
                    <a:pt x="248" y="215"/>
                  </a:lnTo>
                  <a:lnTo>
                    <a:pt x="259" y="216"/>
                  </a:lnTo>
                  <a:lnTo>
                    <a:pt x="268" y="216"/>
                  </a:lnTo>
                  <a:lnTo>
                    <a:pt x="278" y="216"/>
                  </a:lnTo>
                  <a:lnTo>
                    <a:pt x="288" y="215"/>
                  </a:lnTo>
                  <a:lnTo>
                    <a:pt x="295" y="212"/>
                  </a:lnTo>
                  <a:lnTo>
                    <a:pt x="302" y="211"/>
                  </a:lnTo>
                  <a:lnTo>
                    <a:pt x="307" y="208"/>
                  </a:lnTo>
                  <a:lnTo>
                    <a:pt x="311" y="207"/>
                  </a:lnTo>
                  <a:lnTo>
                    <a:pt x="314" y="206"/>
                  </a:lnTo>
                  <a:lnTo>
                    <a:pt x="317" y="202"/>
                  </a:lnTo>
                  <a:lnTo>
                    <a:pt x="319" y="197"/>
                  </a:lnTo>
                  <a:lnTo>
                    <a:pt x="320" y="190"/>
                  </a:lnTo>
                  <a:lnTo>
                    <a:pt x="320" y="184"/>
                  </a:lnTo>
                  <a:lnTo>
                    <a:pt x="319" y="180"/>
                  </a:lnTo>
                  <a:lnTo>
                    <a:pt x="317" y="177"/>
                  </a:lnTo>
                  <a:lnTo>
                    <a:pt x="315" y="174"/>
                  </a:lnTo>
                  <a:lnTo>
                    <a:pt x="312" y="171"/>
                  </a:lnTo>
                  <a:lnTo>
                    <a:pt x="304" y="151"/>
                  </a:lnTo>
                  <a:lnTo>
                    <a:pt x="303" y="133"/>
                  </a:lnTo>
                  <a:lnTo>
                    <a:pt x="301" y="116"/>
                  </a:lnTo>
                  <a:lnTo>
                    <a:pt x="293" y="101"/>
                  </a:lnTo>
                  <a:lnTo>
                    <a:pt x="282" y="95"/>
                  </a:lnTo>
                  <a:lnTo>
                    <a:pt x="271" y="88"/>
                  </a:lnTo>
                  <a:lnTo>
                    <a:pt x="261" y="83"/>
                  </a:lnTo>
                  <a:lnTo>
                    <a:pt x="258" y="78"/>
                  </a:lnTo>
                  <a:lnTo>
                    <a:pt x="259" y="75"/>
                  </a:lnTo>
                  <a:lnTo>
                    <a:pt x="263" y="74"/>
                  </a:lnTo>
                  <a:lnTo>
                    <a:pt x="267" y="74"/>
                  </a:lnTo>
                  <a:lnTo>
                    <a:pt x="273" y="74"/>
                  </a:lnTo>
                  <a:lnTo>
                    <a:pt x="278" y="75"/>
                  </a:lnTo>
                  <a:lnTo>
                    <a:pt x="285" y="78"/>
                  </a:lnTo>
                  <a:lnTo>
                    <a:pt x="293" y="81"/>
                  </a:lnTo>
                  <a:lnTo>
                    <a:pt x="299" y="84"/>
                  </a:lnTo>
                  <a:lnTo>
                    <a:pt x="311" y="98"/>
                  </a:lnTo>
                  <a:lnTo>
                    <a:pt x="315" y="111"/>
                  </a:lnTo>
                  <a:lnTo>
                    <a:pt x="315" y="126"/>
                  </a:lnTo>
                  <a:lnTo>
                    <a:pt x="315" y="142"/>
                  </a:lnTo>
                  <a:lnTo>
                    <a:pt x="316" y="151"/>
                  </a:lnTo>
                  <a:lnTo>
                    <a:pt x="317" y="159"/>
                  </a:lnTo>
                  <a:lnTo>
                    <a:pt x="320" y="165"/>
                  </a:lnTo>
                  <a:lnTo>
                    <a:pt x="323" y="169"/>
                  </a:lnTo>
                  <a:lnTo>
                    <a:pt x="324" y="168"/>
                  </a:lnTo>
                  <a:lnTo>
                    <a:pt x="324" y="165"/>
                  </a:lnTo>
                  <a:lnTo>
                    <a:pt x="324" y="164"/>
                  </a:lnTo>
                  <a:lnTo>
                    <a:pt x="324" y="163"/>
                  </a:lnTo>
                  <a:lnTo>
                    <a:pt x="325" y="120"/>
                  </a:lnTo>
                  <a:lnTo>
                    <a:pt x="321" y="84"/>
                  </a:lnTo>
                  <a:lnTo>
                    <a:pt x="312" y="56"/>
                  </a:lnTo>
                  <a:lnTo>
                    <a:pt x="297" y="34"/>
                  </a:lnTo>
                  <a:lnTo>
                    <a:pt x="275" y="18"/>
                  </a:lnTo>
                  <a:lnTo>
                    <a:pt x="245" y="8"/>
                  </a:lnTo>
                  <a:lnTo>
                    <a:pt x="208" y="2"/>
                  </a:lnTo>
                  <a:lnTo>
                    <a:pt x="162" y="0"/>
                  </a:lnTo>
                  <a:lnTo>
                    <a:pt x="117" y="1"/>
                  </a:lnTo>
                  <a:lnTo>
                    <a:pt x="79" y="6"/>
                  </a:lnTo>
                  <a:lnTo>
                    <a:pt x="50" y="17"/>
                  </a:lnTo>
                  <a:lnTo>
                    <a:pt x="27" y="32"/>
                  </a:lnTo>
                  <a:lnTo>
                    <a:pt x="11" y="53"/>
                  </a:lnTo>
                  <a:lnTo>
                    <a:pt x="2" y="81"/>
                  </a:lnTo>
                  <a:lnTo>
                    <a:pt x="0" y="116"/>
                  </a:lnTo>
                  <a:lnTo>
                    <a:pt x="1" y="159"/>
                  </a:lnTo>
                  <a:lnTo>
                    <a:pt x="2" y="155"/>
                  </a:lnTo>
                  <a:lnTo>
                    <a:pt x="5" y="150"/>
                  </a:lnTo>
                  <a:lnTo>
                    <a:pt x="6" y="143"/>
                  </a:lnTo>
                  <a:lnTo>
                    <a:pt x="7" y="137"/>
                  </a:lnTo>
                  <a:lnTo>
                    <a:pt x="7" y="121"/>
                  </a:lnTo>
                  <a:lnTo>
                    <a:pt x="7" y="105"/>
                  </a:lnTo>
                  <a:lnTo>
                    <a:pt x="11" y="92"/>
                  </a:lnTo>
                  <a:lnTo>
                    <a:pt x="23" y="81"/>
                  </a:lnTo>
                  <a:lnTo>
                    <a:pt x="30" y="77"/>
                  </a:lnTo>
                  <a:lnTo>
                    <a:pt x="37" y="74"/>
                  </a:lnTo>
                  <a:lnTo>
                    <a:pt x="44" y="73"/>
                  </a:lnTo>
                  <a:lnTo>
                    <a:pt x="50" y="71"/>
                  </a:lnTo>
                  <a:lnTo>
                    <a:pt x="56" y="71"/>
                  </a:lnTo>
                  <a:lnTo>
                    <a:pt x="61" y="71"/>
                  </a:lnTo>
                  <a:lnTo>
                    <a:pt x="65" y="73"/>
                  </a:lnTo>
                  <a:lnTo>
                    <a:pt x="66" y="75"/>
                  </a:lnTo>
                  <a:lnTo>
                    <a:pt x="62" y="81"/>
                  </a:lnTo>
                  <a:lnTo>
                    <a:pt x="53" y="84"/>
                  </a:lnTo>
                  <a:lnTo>
                    <a:pt x="41" y="91"/>
                  </a:lnTo>
                  <a:lnTo>
                    <a:pt x="30" y="98"/>
                  </a:lnTo>
                  <a:lnTo>
                    <a:pt x="22" y="112"/>
                  </a:lnTo>
                  <a:lnTo>
                    <a:pt x="20" y="128"/>
                  </a:lnTo>
                  <a:lnTo>
                    <a:pt x="18" y="147"/>
                  </a:lnTo>
                  <a:lnTo>
                    <a:pt x="10" y="165"/>
                  </a:lnTo>
                  <a:lnTo>
                    <a:pt x="9" y="168"/>
                  </a:lnTo>
                  <a:lnTo>
                    <a:pt x="6" y="169"/>
                  </a:lnTo>
                  <a:lnTo>
                    <a:pt x="5" y="173"/>
                  </a:lnTo>
                  <a:lnTo>
                    <a:pt x="4" y="178"/>
                  </a:lnTo>
                  <a:lnTo>
                    <a:pt x="4" y="185"/>
                  </a:lnTo>
                  <a:lnTo>
                    <a:pt x="6" y="193"/>
                  </a:lnTo>
                  <a:lnTo>
                    <a:pt x="10" y="199"/>
                  </a:lnTo>
                  <a:lnTo>
                    <a:pt x="13" y="203"/>
                  </a:lnTo>
                  <a:lnTo>
                    <a:pt x="15" y="204"/>
                  </a:lnTo>
                  <a:lnTo>
                    <a:pt x="20" y="207"/>
                  </a:lnTo>
                  <a:lnTo>
                    <a:pt x="26" y="208"/>
                  </a:lnTo>
                  <a:lnTo>
                    <a:pt x="33" y="211"/>
                  </a:lnTo>
                  <a:lnTo>
                    <a:pt x="41" y="212"/>
                  </a:lnTo>
                  <a:lnTo>
                    <a:pt x="50" y="214"/>
                  </a:lnTo>
                  <a:lnTo>
                    <a:pt x="61" y="215"/>
                  </a:lnTo>
                  <a:lnTo>
                    <a:pt x="71" y="215"/>
                  </a:lnTo>
                  <a:lnTo>
                    <a:pt x="82" y="214"/>
                  </a:lnTo>
                  <a:lnTo>
                    <a:pt x="92" y="211"/>
                  </a:lnTo>
                  <a:lnTo>
                    <a:pt x="103" y="207"/>
                  </a:lnTo>
                  <a:lnTo>
                    <a:pt x="110" y="204"/>
                  </a:lnTo>
                  <a:lnTo>
                    <a:pt x="118" y="201"/>
                  </a:lnTo>
                  <a:lnTo>
                    <a:pt x="123" y="197"/>
                  </a:lnTo>
                  <a:lnTo>
                    <a:pt x="127" y="195"/>
                  </a:lnTo>
                  <a:lnTo>
                    <a:pt x="129" y="194"/>
                  </a:lnTo>
                  <a:lnTo>
                    <a:pt x="130" y="193"/>
                  </a:lnTo>
                  <a:lnTo>
                    <a:pt x="132" y="190"/>
                  </a:lnTo>
                  <a:lnTo>
                    <a:pt x="135" y="189"/>
                  </a:lnTo>
                  <a:lnTo>
                    <a:pt x="139" y="189"/>
                  </a:lnTo>
                  <a:lnTo>
                    <a:pt x="140" y="193"/>
                  </a:lnTo>
                  <a:lnTo>
                    <a:pt x="140" y="198"/>
                  </a:lnTo>
                  <a:lnTo>
                    <a:pt x="138" y="206"/>
                  </a:lnTo>
                  <a:lnTo>
                    <a:pt x="132" y="212"/>
                  </a:lnTo>
                  <a:lnTo>
                    <a:pt x="129" y="216"/>
                  </a:lnTo>
                  <a:lnTo>
                    <a:pt x="121" y="219"/>
                  </a:lnTo>
                  <a:lnTo>
                    <a:pt x="113" y="223"/>
                  </a:lnTo>
                  <a:lnTo>
                    <a:pt x="104" y="225"/>
                  </a:lnTo>
                  <a:lnTo>
                    <a:pt x="93" y="229"/>
                  </a:lnTo>
                  <a:lnTo>
                    <a:pt x="84" y="234"/>
                  </a:lnTo>
                  <a:lnTo>
                    <a:pt x="76" y="238"/>
                  </a:lnTo>
                  <a:lnTo>
                    <a:pt x="70" y="245"/>
                  </a:lnTo>
                  <a:lnTo>
                    <a:pt x="66" y="260"/>
                  </a:lnTo>
                  <a:lnTo>
                    <a:pt x="69" y="279"/>
                  </a:lnTo>
                  <a:lnTo>
                    <a:pt x="71" y="294"/>
                  </a:lnTo>
                  <a:lnTo>
                    <a:pt x="74" y="301"/>
                  </a:lnTo>
                  <a:lnTo>
                    <a:pt x="73" y="302"/>
                  </a:lnTo>
                  <a:lnTo>
                    <a:pt x="70" y="302"/>
                  </a:lnTo>
                  <a:lnTo>
                    <a:pt x="66" y="301"/>
                  </a:lnTo>
                  <a:lnTo>
                    <a:pt x="60" y="293"/>
                  </a:lnTo>
                  <a:lnTo>
                    <a:pt x="56" y="284"/>
                  </a:lnTo>
                  <a:lnTo>
                    <a:pt x="53" y="275"/>
                  </a:lnTo>
                  <a:lnTo>
                    <a:pt x="52" y="267"/>
                  </a:lnTo>
                  <a:lnTo>
                    <a:pt x="49" y="260"/>
                  </a:lnTo>
                  <a:lnTo>
                    <a:pt x="45" y="254"/>
                  </a:lnTo>
                  <a:lnTo>
                    <a:pt x="40" y="249"/>
                  </a:lnTo>
                  <a:lnTo>
                    <a:pt x="35" y="244"/>
                  </a:lnTo>
                  <a:lnTo>
                    <a:pt x="31" y="245"/>
                  </a:lnTo>
                  <a:lnTo>
                    <a:pt x="28" y="246"/>
                  </a:lnTo>
                  <a:lnTo>
                    <a:pt x="27" y="249"/>
                  </a:lnTo>
                  <a:lnTo>
                    <a:pt x="27" y="250"/>
                  </a:lnTo>
                  <a:lnTo>
                    <a:pt x="27" y="253"/>
                  </a:lnTo>
                  <a:lnTo>
                    <a:pt x="31" y="264"/>
                  </a:lnTo>
                  <a:lnTo>
                    <a:pt x="36" y="276"/>
                  </a:lnTo>
                  <a:lnTo>
                    <a:pt x="41" y="287"/>
                  </a:lnTo>
                  <a:lnTo>
                    <a:pt x="47" y="297"/>
                  </a:lnTo>
                  <a:lnTo>
                    <a:pt x="52" y="309"/>
                  </a:lnTo>
                  <a:lnTo>
                    <a:pt x="57" y="319"/>
                  </a:lnTo>
                  <a:lnTo>
                    <a:pt x="63" y="328"/>
                  </a:lnTo>
                  <a:lnTo>
                    <a:pt x="69" y="339"/>
                  </a:lnTo>
                  <a:lnTo>
                    <a:pt x="80" y="357"/>
                  </a:lnTo>
                  <a:lnTo>
                    <a:pt x="92" y="371"/>
                  </a:lnTo>
                  <a:lnTo>
                    <a:pt x="104" y="384"/>
                  </a:lnTo>
                  <a:lnTo>
                    <a:pt x="114" y="395"/>
                  </a:lnTo>
                  <a:lnTo>
                    <a:pt x="126" y="401"/>
                  </a:lnTo>
                  <a:lnTo>
                    <a:pt x="139" y="406"/>
                  </a:lnTo>
                  <a:lnTo>
                    <a:pt x="151" y="410"/>
                  </a:lnTo>
                  <a:lnTo>
                    <a:pt x="164" y="412"/>
                  </a:lnTo>
                  <a:lnTo>
                    <a:pt x="183" y="408"/>
                  </a:lnTo>
                  <a:lnTo>
                    <a:pt x="202" y="399"/>
                  </a:lnTo>
                  <a:lnTo>
                    <a:pt x="221" y="384"/>
                  </a:lnTo>
                  <a:lnTo>
                    <a:pt x="239" y="365"/>
                  </a:lnTo>
                  <a:lnTo>
                    <a:pt x="256" y="343"/>
                  </a:lnTo>
                  <a:lnTo>
                    <a:pt x="273" y="317"/>
                  </a:lnTo>
                  <a:lnTo>
                    <a:pt x="288" y="288"/>
                  </a:lnTo>
                  <a:lnTo>
                    <a:pt x="301" y="257"/>
                  </a:lnTo>
                  <a:lnTo>
                    <a:pt x="301" y="254"/>
                  </a:lnTo>
                  <a:lnTo>
                    <a:pt x="301" y="251"/>
                  </a:lnTo>
                  <a:lnTo>
                    <a:pt x="299" y="250"/>
                  </a:lnTo>
                  <a:lnTo>
                    <a:pt x="29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1" name="Freeform 61">
              <a:extLst>
                <a:ext uri="{FF2B5EF4-FFF2-40B4-BE49-F238E27FC236}">
                  <a16:creationId xmlns:a16="http://schemas.microsoft.com/office/drawing/2014/main" id="{4E033873-4BFD-AE74-24D9-3B79D25008FD}"/>
                </a:ext>
              </a:extLst>
            </p:cNvPr>
            <p:cNvSpPr>
              <a:spLocks/>
            </p:cNvSpPr>
            <p:nvPr/>
          </p:nvSpPr>
          <p:spPr bwMode="auto">
            <a:xfrm>
              <a:off x="3293" y="2338"/>
              <a:ext cx="101" cy="89"/>
            </a:xfrm>
            <a:custGeom>
              <a:avLst/>
              <a:gdLst>
                <a:gd name="T0" fmla="*/ 50 w 101"/>
                <a:gd name="T1" fmla="*/ 0 h 89"/>
                <a:gd name="T2" fmla="*/ 39 w 101"/>
                <a:gd name="T3" fmla="*/ 3 h 89"/>
                <a:gd name="T4" fmla="*/ 30 w 101"/>
                <a:gd name="T5" fmla="*/ 5 h 89"/>
                <a:gd name="T6" fmla="*/ 22 w 101"/>
                <a:gd name="T7" fmla="*/ 10 h 89"/>
                <a:gd name="T8" fmla="*/ 15 w 101"/>
                <a:gd name="T9" fmla="*/ 16 h 89"/>
                <a:gd name="T10" fmla="*/ 8 w 101"/>
                <a:gd name="T11" fmla="*/ 22 h 89"/>
                <a:gd name="T12" fmla="*/ 4 w 101"/>
                <a:gd name="T13" fmla="*/ 30 h 89"/>
                <a:gd name="T14" fmla="*/ 2 w 101"/>
                <a:gd name="T15" fmla="*/ 39 h 89"/>
                <a:gd name="T16" fmla="*/ 0 w 101"/>
                <a:gd name="T17" fmla="*/ 48 h 89"/>
                <a:gd name="T18" fmla="*/ 2 w 101"/>
                <a:gd name="T19" fmla="*/ 57 h 89"/>
                <a:gd name="T20" fmla="*/ 4 w 101"/>
                <a:gd name="T21" fmla="*/ 65 h 89"/>
                <a:gd name="T22" fmla="*/ 8 w 101"/>
                <a:gd name="T23" fmla="*/ 73 h 89"/>
                <a:gd name="T24" fmla="*/ 15 w 101"/>
                <a:gd name="T25" fmla="*/ 79 h 89"/>
                <a:gd name="T26" fmla="*/ 22 w 101"/>
                <a:gd name="T27" fmla="*/ 85 h 89"/>
                <a:gd name="T28" fmla="*/ 30 w 101"/>
                <a:gd name="T29" fmla="*/ 87 h 89"/>
                <a:gd name="T30" fmla="*/ 39 w 101"/>
                <a:gd name="T31" fmla="*/ 89 h 89"/>
                <a:gd name="T32" fmla="*/ 50 w 101"/>
                <a:gd name="T33" fmla="*/ 89 h 89"/>
                <a:gd name="T34" fmla="*/ 60 w 101"/>
                <a:gd name="T35" fmla="*/ 86 h 89"/>
                <a:gd name="T36" fmla="*/ 69 w 101"/>
                <a:gd name="T37" fmla="*/ 82 h 89"/>
                <a:gd name="T38" fmla="*/ 78 w 101"/>
                <a:gd name="T39" fmla="*/ 77 h 89"/>
                <a:gd name="T40" fmla="*/ 85 w 101"/>
                <a:gd name="T41" fmla="*/ 70 h 89"/>
                <a:gd name="T42" fmla="*/ 91 w 101"/>
                <a:gd name="T43" fmla="*/ 62 h 89"/>
                <a:gd name="T44" fmla="*/ 97 w 101"/>
                <a:gd name="T45" fmla="*/ 53 h 89"/>
                <a:gd name="T46" fmla="*/ 99 w 101"/>
                <a:gd name="T47" fmla="*/ 46 h 89"/>
                <a:gd name="T48" fmla="*/ 101 w 101"/>
                <a:gd name="T49" fmla="*/ 36 h 89"/>
                <a:gd name="T50" fmla="*/ 99 w 101"/>
                <a:gd name="T51" fmla="*/ 27 h 89"/>
                <a:gd name="T52" fmla="*/ 97 w 101"/>
                <a:gd name="T53" fmla="*/ 19 h 89"/>
                <a:gd name="T54" fmla="*/ 91 w 101"/>
                <a:gd name="T55" fmla="*/ 13 h 89"/>
                <a:gd name="T56" fmla="*/ 85 w 101"/>
                <a:gd name="T57" fmla="*/ 8 h 89"/>
                <a:gd name="T58" fmla="*/ 78 w 101"/>
                <a:gd name="T59" fmla="*/ 4 h 89"/>
                <a:gd name="T60" fmla="*/ 69 w 101"/>
                <a:gd name="T61" fmla="*/ 1 h 89"/>
                <a:gd name="T62" fmla="*/ 60 w 101"/>
                <a:gd name="T63" fmla="*/ 0 h 89"/>
                <a:gd name="T64" fmla="*/ 50 w 101"/>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89"/>
                <a:gd name="T101" fmla="*/ 101 w 101"/>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89">
                  <a:moveTo>
                    <a:pt x="50" y="0"/>
                  </a:moveTo>
                  <a:lnTo>
                    <a:pt x="39" y="3"/>
                  </a:lnTo>
                  <a:lnTo>
                    <a:pt x="30" y="5"/>
                  </a:lnTo>
                  <a:lnTo>
                    <a:pt x="22" y="10"/>
                  </a:lnTo>
                  <a:lnTo>
                    <a:pt x="15" y="16"/>
                  </a:lnTo>
                  <a:lnTo>
                    <a:pt x="8" y="22"/>
                  </a:lnTo>
                  <a:lnTo>
                    <a:pt x="4" y="30"/>
                  </a:lnTo>
                  <a:lnTo>
                    <a:pt x="2" y="39"/>
                  </a:lnTo>
                  <a:lnTo>
                    <a:pt x="0" y="48"/>
                  </a:lnTo>
                  <a:lnTo>
                    <a:pt x="2" y="57"/>
                  </a:lnTo>
                  <a:lnTo>
                    <a:pt x="4" y="65"/>
                  </a:lnTo>
                  <a:lnTo>
                    <a:pt x="8" y="73"/>
                  </a:lnTo>
                  <a:lnTo>
                    <a:pt x="15" y="79"/>
                  </a:lnTo>
                  <a:lnTo>
                    <a:pt x="22" y="85"/>
                  </a:lnTo>
                  <a:lnTo>
                    <a:pt x="30" y="87"/>
                  </a:lnTo>
                  <a:lnTo>
                    <a:pt x="39" y="89"/>
                  </a:lnTo>
                  <a:lnTo>
                    <a:pt x="50" y="89"/>
                  </a:lnTo>
                  <a:lnTo>
                    <a:pt x="60" y="86"/>
                  </a:lnTo>
                  <a:lnTo>
                    <a:pt x="69" y="82"/>
                  </a:lnTo>
                  <a:lnTo>
                    <a:pt x="78" y="77"/>
                  </a:lnTo>
                  <a:lnTo>
                    <a:pt x="85" y="70"/>
                  </a:lnTo>
                  <a:lnTo>
                    <a:pt x="91" y="62"/>
                  </a:lnTo>
                  <a:lnTo>
                    <a:pt x="97" y="53"/>
                  </a:lnTo>
                  <a:lnTo>
                    <a:pt x="99" y="46"/>
                  </a:lnTo>
                  <a:lnTo>
                    <a:pt x="101" y="36"/>
                  </a:lnTo>
                  <a:lnTo>
                    <a:pt x="99" y="27"/>
                  </a:lnTo>
                  <a:lnTo>
                    <a:pt x="97" y="19"/>
                  </a:lnTo>
                  <a:lnTo>
                    <a:pt x="91" y="13"/>
                  </a:lnTo>
                  <a:lnTo>
                    <a:pt x="85" y="8"/>
                  </a:lnTo>
                  <a:lnTo>
                    <a:pt x="78" y="4"/>
                  </a:lnTo>
                  <a:lnTo>
                    <a:pt x="69" y="1"/>
                  </a:lnTo>
                  <a:lnTo>
                    <a:pt x="60" y="0"/>
                  </a:lnTo>
                  <a:lnTo>
                    <a:pt x="50"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2" name="Freeform 62">
              <a:extLst>
                <a:ext uri="{FF2B5EF4-FFF2-40B4-BE49-F238E27FC236}">
                  <a16:creationId xmlns:a16="http://schemas.microsoft.com/office/drawing/2014/main" id="{CDB23D3B-D80C-FE75-7309-7A640EBB231C}"/>
                </a:ext>
              </a:extLst>
            </p:cNvPr>
            <p:cNvSpPr>
              <a:spLocks/>
            </p:cNvSpPr>
            <p:nvPr/>
          </p:nvSpPr>
          <p:spPr bwMode="auto">
            <a:xfrm>
              <a:off x="3441" y="2343"/>
              <a:ext cx="99" cy="84"/>
            </a:xfrm>
            <a:custGeom>
              <a:avLst/>
              <a:gdLst>
                <a:gd name="T0" fmla="*/ 49 w 99"/>
                <a:gd name="T1" fmla="*/ 84 h 84"/>
                <a:gd name="T2" fmla="*/ 59 w 99"/>
                <a:gd name="T3" fmla="*/ 84 h 84"/>
                <a:gd name="T4" fmla="*/ 69 w 99"/>
                <a:gd name="T5" fmla="*/ 82 h 84"/>
                <a:gd name="T6" fmla="*/ 76 w 99"/>
                <a:gd name="T7" fmla="*/ 80 h 84"/>
                <a:gd name="T8" fmla="*/ 84 w 99"/>
                <a:gd name="T9" fmla="*/ 74 h 84"/>
                <a:gd name="T10" fmla="*/ 91 w 99"/>
                <a:gd name="T11" fmla="*/ 69 h 84"/>
                <a:gd name="T12" fmla="*/ 95 w 99"/>
                <a:gd name="T13" fmla="*/ 63 h 84"/>
                <a:gd name="T14" fmla="*/ 97 w 99"/>
                <a:gd name="T15" fmla="*/ 55 h 84"/>
                <a:gd name="T16" fmla="*/ 99 w 99"/>
                <a:gd name="T17" fmla="*/ 46 h 84"/>
                <a:gd name="T18" fmla="*/ 97 w 99"/>
                <a:gd name="T19" fmla="*/ 37 h 84"/>
                <a:gd name="T20" fmla="*/ 95 w 99"/>
                <a:gd name="T21" fmla="*/ 29 h 84"/>
                <a:gd name="T22" fmla="*/ 91 w 99"/>
                <a:gd name="T23" fmla="*/ 22 h 84"/>
                <a:gd name="T24" fmla="*/ 84 w 99"/>
                <a:gd name="T25" fmla="*/ 16 h 84"/>
                <a:gd name="T26" fmla="*/ 76 w 99"/>
                <a:gd name="T27" fmla="*/ 11 h 84"/>
                <a:gd name="T28" fmla="*/ 69 w 99"/>
                <a:gd name="T29" fmla="*/ 5 h 84"/>
                <a:gd name="T30" fmla="*/ 59 w 99"/>
                <a:gd name="T31" fmla="*/ 3 h 84"/>
                <a:gd name="T32" fmla="*/ 49 w 99"/>
                <a:gd name="T33" fmla="*/ 0 h 84"/>
                <a:gd name="T34" fmla="*/ 39 w 99"/>
                <a:gd name="T35" fmla="*/ 0 h 84"/>
                <a:gd name="T36" fmla="*/ 29 w 99"/>
                <a:gd name="T37" fmla="*/ 1 h 84"/>
                <a:gd name="T38" fmla="*/ 22 w 99"/>
                <a:gd name="T39" fmla="*/ 4 h 84"/>
                <a:gd name="T40" fmla="*/ 14 w 99"/>
                <a:gd name="T41" fmla="*/ 7 h 84"/>
                <a:gd name="T42" fmla="*/ 7 w 99"/>
                <a:gd name="T43" fmla="*/ 12 h 84"/>
                <a:gd name="T44" fmla="*/ 3 w 99"/>
                <a:gd name="T45" fmla="*/ 18 h 84"/>
                <a:gd name="T46" fmla="*/ 1 w 99"/>
                <a:gd name="T47" fmla="*/ 25 h 84"/>
                <a:gd name="T48" fmla="*/ 0 w 99"/>
                <a:gd name="T49" fmla="*/ 33 h 84"/>
                <a:gd name="T50" fmla="*/ 1 w 99"/>
                <a:gd name="T51" fmla="*/ 42 h 84"/>
                <a:gd name="T52" fmla="*/ 3 w 99"/>
                <a:gd name="T53" fmla="*/ 50 h 84"/>
                <a:gd name="T54" fmla="*/ 7 w 99"/>
                <a:gd name="T55" fmla="*/ 57 h 84"/>
                <a:gd name="T56" fmla="*/ 14 w 99"/>
                <a:gd name="T57" fmla="*/ 65 h 84"/>
                <a:gd name="T58" fmla="*/ 22 w 99"/>
                <a:gd name="T59" fmla="*/ 72 h 84"/>
                <a:gd name="T60" fmla="*/ 29 w 99"/>
                <a:gd name="T61" fmla="*/ 77 h 84"/>
                <a:gd name="T62" fmla="*/ 39 w 99"/>
                <a:gd name="T63" fmla="*/ 81 h 84"/>
                <a:gd name="T64" fmla="*/ 49 w 99"/>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84"/>
                <a:gd name="T101" fmla="*/ 99 w 9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84">
                  <a:moveTo>
                    <a:pt x="49" y="84"/>
                  </a:moveTo>
                  <a:lnTo>
                    <a:pt x="59" y="84"/>
                  </a:lnTo>
                  <a:lnTo>
                    <a:pt x="69" y="82"/>
                  </a:lnTo>
                  <a:lnTo>
                    <a:pt x="76" y="80"/>
                  </a:lnTo>
                  <a:lnTo>
                    <a:pt x="84" y="74"/>
                  </a:lnTo>
                  <a:lnTo>
                    <a:pt x="91" y="69"/>
                  </a:lnTo>
                  <a:lnTo>
                    <a:pt x="95" y="63"/>
                  </a:lnTo>
                  <a:lnTo>
                    <a:pt x="97" y="55"/>
                  </a:lnTo>
                  <a:lnTo>
                    <a:pt x="99" y="46"/>
                  </a:lnTo>
                  <a:lnTo>
                    <a:pt x="97" y="37"/>
                  </a:lnTo>
                  <a:lnTo>
                    <a:pt x="95" y="29"/>
                  </a:lnTo>
                  <a:lnTo>
                    <a:pt x="91" y="22"/>
                  </a:lnTo>
                  <a:lnTo>
                    <a:pt x="84" y="16"/>
                  </a:lnTo>
                  <a:lnTo>
                    <a:pt x="76" y="11"/>
                  </a:lnTo>
                  <a:lnTo>
                    <a:pt x="69" y="5"/>
                  </a:lnTo>
                  <a:lnTo>
                    <a:pt x="59" y="3"/>
                  </a:lnTo>
                  <a:lnTo>
                    <a:pt x="49" y="0"/>
                  </a:lnTo>
                  <a:lnTo>
                    <a:pt x="39" y="0"/>
                  </a:lnTo>
                  <a:lnTo>
                    <a:pt x="29" y="1"/>
                  </a:lnTo>
                  <a:lnTo>
                    <a:pt x="22" y="4"/>
                  </a:lnTo>
                  <a:lnTo>
                    <a:pt x="14" y="7"/>
                  </a:lnTo>
                  <a:lnTo>
                    <a:pt x="7" y="12"/>
                  </a:lnTo>
                  <a:lnTo>
                    <a:pt x="3" y="18"/>
                  </a:lnTo>
                  <a:lnTo>
                    <a:pt x="1" y="25"/>
                  </a:lnTo>
                  <a:lnTo>
                    <a:pt x="0" y="33"/>
                  </a:lnTo>
                  <a:lnTo>
                    <a:pt x="1" y="42"/>
                  </a:lnTo>
                  <a:lnTo>
                    <a:pt x="3" y="50"/>
                  </a:lnTo>
                  <a:lnTo>
                    <a:pt x="7" y="57"/>
                  </a:lnTo>
                  <a:lnTo>
                    <a:pt x="14" y="65"/>
                  </a:lnTo>
                  <a:lnTo>
                    <a:pt x="22" y="72"/>
                  </a:lnTo>
                  <a:lnTo>
                    <a:pt x="29" y="77"/>
                  </a:lnTo>
                  <a:lnTo>
                    <a:pt x="39" y="81"/>
                  </a:lnTo>
                  <a:lnTo>
                    <a:pt x="49" y="84"/>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3" name="Freeform 63">
              <a:extLst>
                <a:ext uri="{FF2B5EF4-FFF2-40B4-BE49-F238E27FC236}">
                  <a16:creationId xmlns:a16="http://schemas.microsoft.com/office/drawing/2014/main" id="{AB50CEE6-8F6B-8267-E485-2FE4CA2928BC}"/>
                </a:ext>
              </a:extLst>
            </p:cNvPr>
            <p:cNvSpPr>
              <a:spLocks/>
            </p:cNvSpPr>
            <p:nvPr/>
          </p:nvSpPr>
          <p:spPr bwMode="auto">
            <a:xfrm>
              <a:off x="3343" y="2475"/>
              <a:ext cx="148" cy="105"/>
            </a:xfrm>
            <a:custGeom>
              <a:avLst/>
              <a:gdLst>
                <a:gd name="T0" fmla="*/ 74 w 148"/>
                <a:gd name="T1" fmla="*/ 0 h 105"/>
                <a:gd name="T2" fmla="*/ 58 w 148"/>
                <a:gd name="T3" fmla="*/ 1 h 105"/>
                <a:gd name="T4" fmla="*/ 45 w 148"/>
                <a:gd name="T5" fmla="*/ 2 h 105"/>
                <a:gd name="T6" fmla="*/ 32 w 148"/>
                <a:gd name="T7" fmla="*/ 6 h 105"/>
                <a:gd name="T8" fmla="*/ 22 w 148"/>
                <a:gd name="T9" fmla="*/ 12 h 105"/>
                <a:gd name="T10" fmla="*/ 13 w 148"/>
                <a:gd name="T11" fmla="*/ 18 h 105"/>
                <a:gd name="T12" fmla="*/ 6 w 148"/>
                <a:gd name="T13" fmla="*/ 26 h 105"/>
                <a:gd name="T14" fmla="*/ 1 w 148"/>
                <a:gd name="T15" fmla="*/ 35 h 105"/>
                <a:gd name="T16" fmla="*/ 0 w 148"/>
                <a:gd name="T17" fmla="*/ 45 h 105"/>
                <a:gd name="T18" fmla="*/ 1 w 148"/>
                <a:gd name="T19" fmla="*/ 57 h 105"/>
                <a:gd name="T20" fmla="*/ 6 w 148"/>
                <a:gd name="T21" fmla="*/ 68 h 105"/>
                <a:gd name="T22" fmla="*/ 13 w 148"/>
                <a:gd name="T23" fmla="*/ 77 h 105"/>
                <a:gd name="T24" fmla="*/ 22 w 148"/>
                <a:gd name="T25" fmla="*/ 86 h 105"/>
                <a:gd name="T26" fmla="*/ 32 w 148"/>
                <a:gd name="T27" fmla="*/ 94 h 105"/>
                <a:gd name="T28" fmla="*/ 45 w 148"/>
                <a:gd name="T29" fmla="*/ 100 h 105"/>
                <a:gd name="T30" fmla="*/ 58 w 148"/>
                <a:gd name="T31" fmla="*/ 104 h 105"/>
                <a:gd name="T32" fmla="*/ 74 w 148"/>
                <a:gd name="T33" fmla="*/ 105 h 105"/>
                <a:gd name="T34" fmla="*/ 90 w 148"/>
                <a:gd name="T35" fmla="*/ 104 h 105"/>
                <a:gd name="T36" fmla="*/ 103 w 148"/>
                <a:gd name="T37" fmla="*/ 100 h 105"/>
                <a:gd name="T38" fmla="*/ 116 w 148"/>
                <a:gd name="T39" fmla="*/ 94 h 105"/>
                <a:gd name="T40" fmla="*/ 126 w 148"/>
                <a:gd name="T41" fmla="*/ 87 h 105"/>
                <a:gd name="T42" fmla="*/ 135 w 148"/>
                <a:gd name="T43" fmla="*/ 78 h 105"/>
                <a:gd name="T44" fmla="*/ 142 w 148"/>
                <a:gd name="T45" fmla="*/ 69 h 105"/>
                <a:gd name="T46" fmla="*/ 147 w 148"/>
                <a:gd name="T47" fmla="*/ 57 h 105"/>
                <a:gd name="T48" fmla="*/ 148 w 148"/>
                <a:gd name="T49" fmla="*/ 47 h 105"/>
                <a:gd name="T50" fmla="*/ 147 w 148"/>
                <a:gd name="T51" fmla="*/ 36 h 105"/>
                <a:gd name="T52" fmla="*/ 142 w 148"/>
                <a:gd name="T53" fmla="*/ 27 h 105"/>
                <a:gd name="T54" fmla="*/ 135 w 148"/>
                <a:gd name="T55" fmla="*/ 19 h 105"/>
                <a:gd name="T56" fmla="*/ 126 w 148"/>
                <a:gd name="T57" fmla="*/ 13 h 105"/>
                <a:gd name="T58" fmla="*/ 116 w 148"/>
                <a:gd name="T59" fmla="*/ 8 h 105"/>
                <a:gd name="T60" fmla="*/ 103 w 148"/>
                <a:gd name="T61" fmla="*/ 4 h 105"/>
                <a:gd name="T62" fmla="*/ 90 w 148"/>
                <a:gd name="T63" fmla="*/ 1 h 105"/>
                <a:gd name="T64" fmla="*/ 74 w 148"/>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105"/>
                <a:gd name="T101" fmla="*/ 148 w 148"/>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105">
                  <a:moveTo>
                    <a:pt x="74" y="0"/>
                  </a:moveTo>
                  <a:lnTo>
                    <a:pt x="58" y="1"/>
                  </a:lnTo>
                  <a:lnTo>
                    <a:pt x="45" y="2"/>
                  </a:lnTo>
                  <a:lnTo>
                    <a:pt x="32" y="6"/>
                  </a:lnTo>
                  <a:lnTo>
                    <a:pt x="22" y="12"/>
                  </a:lnTo>
                  <a:lnTo>
                    <a:pt x="13" y="18"/>
                  </a:lnTo>
                  <a:lnTo>
                    <a:pt x="6" y="26"/>
                  </a:lnTo>
                  <a:lnTo>
                    <a:pt x="1" y="35"/>
                  </a:lnTo>
                  <a:lnTo>
                    <a:pt x="0" y="45"/>
                  </a:lnTo>
                  <a:lnTo>
                    <a:pt x="1" y="57"/>
                  </a:lnTo>
                  <a:lnTo>
                    <a:pt x="6" y="68"/>
                  </a:lnTo>
                  <a:lnTo>
                    <a:pt x="13" y="77"/>
                  </a:lnTo>
                  <a:lnTo>
                    <a:pt x="22" y="86"/>
                  </a:lnTo>
                  <a:lnTo>
                    <a:pt x="32" y="94"/>
                  </a:lnTo>
                  <a:lnTo>
                    <a:pt x="45" y="100"/>
                  </a:lnTo>
                  <a:lnTo>
                    <a:pt x="58" y="104"/>
                  </a:lnTo>
                  <a:lnTo>
                    <a:pt x="74" y="105"/>
                  </a:lnTo>
                  <a:lnTo>
                    <a:pt x="90" y="104"/>
                  </a:lnTo>
                  <a:lnTo>
                    <a:pt x="103" y="100"/>
                  </a:lnTo>
                  <a:lnTo>
                    <a:pt x="116" y="94"/>
                  </a:lnTo>
                  <a:lnTo>
                    <a:pt x="126" y="87"/>
                  </a:lnTo>
                  <a:lnTo>
                    <a:pt x="135" y="78"/>
                  </a:lnTo>
                  <a:lnTo>
                    <a:pt x="142" y="69"/>
                  </a:lnTo>
                  <a:lnTo>
                    <a:pt x="147" y="57"/>
                  </a:lnTo>
                  <a:lnTo>
                    <a:pt x="148" y="47"/>
                  </a:lnTo>
                  <a:lnTo>
                    <a:pt x="147" y="36"/>
                  </a:lnTo>
                  <a:lnTo>
                    <a:pt x="142" y="27"/>
                  </a:lnTo>
                  <a:lnTo>
                    <a:pt x="135" y="19"/>
                  </a:lnTo>
                  <a:lnTo>
                    <a:pt x="126" y="13"/>
                  </a:lnTo>
                  <a:lnTo>
                    <a:pt x="116" y="8"/>
                  </a:lnTo>
                  <a:lnTo>
                    <a:pt x="103" y="4"/>
                  </a:lnTo>
                  <a:lnTo>
                    <a:pt x="90" y="1"/>
                  </a:lnTo>
                  <a:lnTo>
                    <a:pt x="74"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4" name="Freeform 64">
              <a:extLst>
                <a:ext uri="{FF2B5EF4-FFF2-40B4-BE49-F238E27FC236}">
                  <a16:creationId xmlns:a16="http://schemas.microsoft.com/office/drawing/2014/main" id="{CF293850-96DB-F2D1-5C22-61C362B0ED81}"/>
                </a:ext>
              </a:extLst>
            </p:cNvPr>
            <p:cNvSpPr>
              <a:spLocks/>
            </p:cNvSpPr>
            <p:nvPr/>
          </p:nvSpPr>
          <p:spPr bwMode="auto">
            <a:xfrm>
              <a:off x="3404" y="2414"/>
              <a:ext cx="29" cy="40"/>
            </a:xfrm>
            <a:custGeom>
              <a:avLst/>
              <a:gdLst>
                <a:gd name="T0" fmla="*/ 14 w 29"/>
                <a:gd name="T1" fmla="*/ 40 h 40"/>
                <a:gd name="T2" fmla="*/ 20 w 29"/>
                <a:gd name="T3" fmla="*/ 37 h 40"/>
                <a:gd name="T4" fmla="*/ 25 w 29"/>
                <a:gd name="T5" fmla="*/ 33 h 40"/>
                <a:gd name="T6" fmla="*/ 27 w 29"/>
                <a:gd name="T7" fmla="*/ 27 h 40"/>
                <a:gd name="T8" fmla="*/ 29 w 29"/>
                <a:gd name="T9" fmla="*/ 19 h 40"/>
                <a:gd name="T10" fmla="*/ 27 w 29"/>
                <a:gd name="T11" fmla="*/ 11 h 40"/>
                <a:gd name="T12" fmla="*/ 25 w 29"/>
                <a:gd name="T13" fmla="*/ 5 h 40"/>
                <a:gd name="T14" fmla="*/ 20 w 29"/>
                <a:gd name="T15" fmla="*/ 1 h 40"/>
                <a:gd name="T16" fmla="*/ 14 w 29"/>
                <a:gd name="T17" fmla="*/ 0 h 40"/>
                <a:gd name="T18" fmla="*/ 9 w 29"/>
                <a:gd name="T19" fmla="*/ 1 h 40"/>
                <a:gd name="T20" fmla="*/ 4 w 29"/>
                <a:gd name="T21" fmla="*/ 5 h 40"/>
                <a:gd name="T22" fmla="*/ 1 w 29"/>
                <a:gd name="T23" fmla="*/ 11 h 40"/>
                <a:gd name="T24" fmla="*/ 0 w 29"/>
                <a:gd name="T25" fmla="*/ 19 h 40"/>
                <a:gd name="T26" fmla="*/ 1 w 29"/>
                <a:gd name="T27" fmla="*/ 27 h 40"/>
                <a:gd name="T28" fmla="*/ 4 w 29"/>
                <a:gd name="T29" fmla="*/ 33 h 40"/>
                <a:gd name="T30" fmla="*/ 9 w 29"/>
                <a:gd name="T31" fmla="*/ 37 h 40"/>
                <a:gd name="T32" fmla="*/ 14 w 29"/>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0"/>
                <a:gd name="T53" fmla="*/ 29 w 2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0">
                  <a:moveTo>
                    <a:pt x="14" y="40"/>
                  </a:moveTo>
                  <a:lnTo>
                    <a:pt x="20" y="37"/>
                  </a:lnTo>
                  <a:lnTo>
                    <a:pt x="25" y="33"/>
                  </a:lnTo>
                  <a:lnTo>
                    <a:pt x="27" y="27"/>
                  </a:lnTo>
                  <a:lnTo>
                    <a:pt x="29" y="19"/>
                  </a:lnTo>
                  <a:lnTo>
                    <a:pt x="27" y="11"/>
                  </a:lnTo>
                  <a:lnTo>
                    <a:pt x="25" y="5"/>
                  </a:lnTo>
                  <a:lnTo>
                    <a:pt x="20" y="1"/>
                  </a:lnTo>
                  <a:lnTo>
                    <a:pt x="14" y="0"/>
                  </a:lnTo>
                  <a:lnTo>
                    <a:pt x="9" y="1"/>
                  </a:lnTo>
                  <a:lnTo>
                    <a:pt x="4" y="5"/>
                  </a:lnTo>
                  <a:lnTo>
                    <a:pt x="1" y="11"/>
                  </a:lnTo>
                  <a:lnTo>
                    <a:pt x="0" y="19"/>
                  </a:lnTo>
                  <a:lnTo>
                    <a:pt x="1" y="27"/>
                  </a:lnTo>
                  <a:lnTo>
                    <a:pt x="4" y="33"/>
                  </a:lnTo>
                  <a:lnTo>
                    <a:pt x="9" y="37"/>
                  </a:lnTo>
                  <a:lnTo>
                    <a:pt x="14" y="4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5" name="Freeform 65">
              <a:extLst>
                <a:ext uri="{FF2B5EF4-FFF2-40B4-BE49-F238E27FC236}">
                  <a16:creationId xmlns:a16="http://schemas.microsoft.com/office/drawing/2014/main" id="{BD291C00-312F-5B2E-1566-A8D1DCA3EAF2}"/>
                </a:ext>
              </a:extLst>
            </p:cNvPr>
            <p:cNvSpPr>
              <a:spLocks/>
            </p:cNvSpPr>
            <p:nvPr/>
          </p:nvSpPr>
          <p:spPr bwMode="auto">
            <a:xfrm>
              <a:off x="3368" y="2586"/>
              <a:ext cx="96" cy="28"/>
            </a:xfrm>
            <a:custGeom>
              <a:avLst/>
              <a:gdLst>
                <a:gd name="T0" fmla="*/ 0 w 96"/>
                <a:gd name="T1" fmla="*/ 0 h 28"/>
                <a:gd name="T2" fmla="*/ 2 w 96"/>
                <a:gd name="T3" fmla="*/ 5 h 28"/>
                <a:gd name="T4" fmla="*/ 5 w 96"/>
                <a:gd name="T5" fmla="*/ 10 h 28"/>
                <a:gd name="T6" fmla="*/ 10 w 96"/>
                <a:gd name="T7" fmla="*/ 15 h 28"/>
                <a:gd name="T8" fmla="*/ 16 w 96"/>
                <a:gd name="T9" fmla="*/ 19 h 28"/>
                <a:gd name="T10" fmla="*/ 23 w 96"/>
                <a:gd name="T11" fmla="*/ 23 h 28"/>
                <a:gd name="T12" fmla="*/ 31 w 96"/>
                <a:gd name="T13" fmla="*/ 26 h 28"/>
                <a:gd name="T14" fmla="*/ 39 w 96"/>
                <a:gd name="T15" fmla="*/ 28 h 28"/>
                <a:gd name="T16" fmla="*/ 48 w 96"/>
                <a:gd name="T17" fmla="*/ 28 h 28"/>
                <a:gd name="T18" fmla="*/ 57 w 96"/>
                <a:gd name="T19" fmla="*/ 28 h 28"/>
                <a:gd name="T20" fmla="*/ 66 w 96"/>
                <a:gd name="T21" fmla="*/ 26 h 28"/>
                <a:gd name="T22" fmla="*/ 74 w 96"/>
                <a:gd name="T23" fmla="*/ 23 h 28"/>
                <a:gd name="T24" fmla="*/ 80 w 96"/>
                <a:gd name="T25" fmla="*/ 19 h 28"/>
                <a:gd name="T26" fmla="*/ 87 w 96"/>
                <a:gd name="T27" fmla="*/ 15 h 28"/>
                <a:gd name="T28" fmla="*/ 91 w 96"/>
                <a:gd name="T29" fmla="*/ 10 h 28"/>
                <a:gd name="T30" fmla="*/ 95 w 96"/>
                <a:gd name="T31" fmla="*/ 5 h 28"/>
                <a:gd name="T32" fmla="*/ 96 w 96"/>
                <a:gd name="T33" fmla="*/ 0 h 28"/>
                <a:gd name="T34" fmla="*/ 92 w 96"/>
                <a:gd name="T35" fmla="*/ 2 h 28"/>
                <a:gd name="T36" fmla="*/ 87 w 96"/>
                <a:gd name="T37" fmla="*/ 6 h 28"/>
                <a:gd name="T38" fmla="*/ 82 w 96"/>
                <a:gd name="T39" fmla="*/ 9 h 28"/>
                <a:gd name="T40" fmla="*/ 76 w 96"/>
                <a:gd name="T41" fmla="*/ 10 h 28"/>
                <a:gd name="T42" fmla="*/ 70 w 96"/>
                <a:gd name="T43" fmla="*/ 11 h 28"/>
                <a:gd name="T44" fmla="*/ 63 w 96"/>
                <a:gd name="T45" fmla="*/ 13 h 28"/>
                <a:gd name="T46" fmla="*/ 57 w 96"/>
                <a:gd name="T47" fmla="*/ 14 h 28"/>
                <a:gd name="T48" fmla="*/ 49 w 96"/>
                <a:gd name="T49" fmla="*/ 14 h 28"/>
                <a:gd name="T50" fmla="*/ 41 w 96"/>
                <a:gd name="T51" fmla="*/ 14 h 28"/>
                <a:gd name="T52" fmla="*/ 35 w 96"/>
                <a:gd name="T53" fmla="*/ 13 h 28"/>
                <a:gd name="T54" fmla="*/ 27 w 96"/>
                <a:gd name="T55" fmla="*/ 11 h 28"/>
                <a:gd name="T56" fmla="*/ 20 w 96"/>
                <a:gd name="T57" fmla="*/ 10 h 28"/>
                <a:gd name="T58" fmla="*/ 15 w 96"/>
                <a:gd name="T59" fmla="*/ 9 h 28"/>
                <a:gd name="T60" fmla="*/ 9 w 96"/>
                <a:gd name="T61" fmla="*/ 6 h 28"/>
                <a:gd name="T62" fmla="*/ 5 w 96"/>
                <a:gd name="T63" fmla="*/ 2 h 28"/>
                <a:gd name="T64" fmla="*/ 0 w 96"/>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28"/>
                <a:gd name="T101" fmla="*/ 96 w 96"/>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28">
                  <a:moveTo>
                    <a:pt x="0" y="0"/>
                  </a:moveTo>
                  <a:lnTo>
                    <a:pt x="2" y="5"/>
                  </a:lnTo>
                  <a:lnTo>
                    <a:pt x="5" y="10"/>
                  </a:lnTo>
                  <a:lnTo>
                    <a:pt x="10" y="15"/>
                  </a:lnTo>
                  <a:lnTo>
                    <a:pt x="16" y="19"/>
                  </a:lnTo>
                  <a:lnTo>
                    <a:pt x="23" y="23"/>
                  </a:lnTo>
                  <a:lnTo>
                    <a:pt x="31" y="26"/>
                  </a:lnTo>
                  <a:lnTo>
                    <a:pt x="39" y="28"/>
                  </a:lnTo>
                  <a:lnTo>
                    <a:pt x="48" y="28"/>
                  </a:lnTo>
                  <a:lnTo>
                    <a:pt x="57" y="28"/>
                  </a:lnTo>
                  <a:lnTo>
                    <a:pt x="66" y="26"/>
                  </a:lnTo>
                  <a:lnTo>
                    <a:pt x="74" y="23"/>
                  </a:lnTo>
                  <a:lnTo>
                    <a:pt x="80" y="19"/>
                  </a:lnTo>
                  <a:lnTo>
                    <a:pt x="87" y="15"/>
                  </a:lnTo>
                  <a:lnTo>
                    <a:pt x="91" y="10"/>
                  </a:lnTo>
                  <a:lnTo>
                    <a:pt x="95" y="5"/>
                  </a:lnTo>
                  <a:lnTo>
                    <a:pt x="96" y="0"/>
                  </a:lnTo>
                  <a:lnTo>
                    <a:pt x="92" y="2"/>
                  </a:lnTo>
                  <a:lnTo>
                    <a:pt x="87" y="6"/>
                  </a:lnTo>
                  <a:lnTo>
                    <a:pt x="82" y="9"/>
                  </a:lnTo>
                  <a:lnTo>
                    <a:pt x="76" y="10"/>
                  </a:lnTo>
                  <a:lnTo>
                    <a:pt x="70" y="11"/>
                  </a:lnTo>
                  <a:lnTo>
                    <a:pt x="63" y="13"/>
                  </a:lnTo>
                  <a:lnTo>
                    <a:pt x="57" y="14"/>
                  </a:lnTo>
                  <a:lnTo>
                    <a:pt x="49" y="14"/>
                  </a:lnTo>
                  <a:lnTo>
                    <a:pt x="41" y="14"/>
                  </a:lnTo>
                  <a:lnTo>
                    <a:pt x="35" y="13"/>
                  </a:lnTo>
                  <a:lnTo>
                    <a:pt x="27" y="11"/>
                  </a:lnTo>
                  <a:lnTo>
                    <a:pt x="20" y="10"/>
                  </a:lnTo>
                  <a:lnTo>
                    <a:pt x="15" y="9"/>
                  </a:lnTo>
                  <a:lnTo>
                    <a:pt x="9" y="6"/>
                  </a:lnTo>
                  <a:lnTo>
                    <a:pt x="5" y="2"/>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6" name="Freeform 66">
              <a:extLst>
                <a:ext uri="{FF2B5EF4-FFF2-40B4-BE49-F238E27FC236}">
                  <a16:creationId xmlns:a16="http://schemas.microsoft.com/office/drawing/2014/main" id="{7E12D0A8-77D3-8727-4938-8CDC65513555}"/>
                </a:ext>
              </a:extLst>
            </p:cNvPr>
            <p:cNvSpPr>
              <a:spLocks/>
            </p:cNvSpPr>
            <p:nvPr/>
          </p:nvSpPr>
          <p:spPr bwMode="auto">
            <a:xfrm>
              <a:off x="3107" y="2247"/>
              <a:ext cx="126" cy="148"/>
            </a:xfrm>
            <a:custGeom>
              <a:avLst/>
              <a:gdLst>
                <a:gd name="T0" fmla="*/ 34 w 126"/>
                <a:gd name="T1" fmla="*/ 2 h 148"/>
                <a:gd name="T2" fmla="*/ 30 w 126"/>
                <a:gd name="T3" fmla="*/ 7 h 148"/>
                <a:gd name="T4" fmla="*/ 29 w 126"/>
                <a:gd name="T5" fmla="*/ 13 h 148"/>
                <a:gd name="T6" fmla="*/ 29 w 126"/>
                <a:gd name="T7" fmla="*/ 19 h 148"/>
                <a:gd name="T8" fmla="*/ 30 w 126"/>
                <a:gd name="T9" fmla="*/ 26 h 148"/>
                <a:gd name="T10" fmla="*/ 23 w 126"/>
                <a:gd name="T11" fmla="*/ 22 h 148"/>
                <a:gd name="T12" fmla="*/ 17 w 126"/>
                <a:gd name="T13" fmla="*/ 21 h 148"/>
                <a:gd name="T14" fmla="*/ 12 w 126"/>
                <a:gd name="T15" fmla="*/ 21 h 148"/>
                <a:gd name="T16" fmla="*/ 5 w 126"/>
                <a:gd name="T17" fmla="*/ 23 h 148"/>
                <a:gd name="T18" fmla="*/ 0 w 126"/>
                <a:gd name="T19" fmla="*/ 31 h 148"/>
                <a:gd name="T20" fmla="*/ 0 w 126"/>
                <a:gd name="T21" fmla="*/ 41 h 148"/>
                <a:gd name="T22" fmla="*/ 3 w 126"/>
                <a:gd name="T23" fmla="*/ 53 h 148"/>
                <a:gd name="T24" fmla="*/ 9 w 126"/>
                <a:gd name="T25" fmla="*/ 66 h 148"/>
                <a:gd name="T26" fmla="*/ 14 w 126"/>
                <a:gd name="T27" fmla="*/ 71 h 148"/>
                <a:gd name="T28" fmla="*/ 20 w 126"/>
                <a:gd name="T29" fmla="*/ 77 h 148"/>
                <a:gd name="T30" fmla="*/ 25 w 126"/>
                <a:gd name="T31" fmla="*/ 79 h 148"/>
                <a:gd name="T32" fmla="*/ 30 w 126"/>
                <a:gd name="T33" fmla="*/ 82 h 148"/>
                <a:gd name="T34" fmla="*/ 35 w 126"/>
                <a:gd name="T35" fmla="*/ 83 h 148"/>
                <a:gd name="T36" fmla="*/ 40 w 126"/>
                <a:gd name="T37" fmla="*/ 83 h 148"/>
                <a:gd name="T38" fmla="*/ 46 w 126"/>
                <a:gd name="T39" fmla="*/ 83 h 148"/>
                <a:gd name="T40" fmla="*/ 50 w 126"/>
                <a:gd name="T41" fmla="*/ 80 h 148"/>
                <a:gd name="T42" fmla="*/ 50 w 126"/>
                <a:gd name="T43" fmla="*/ 79 h 148"/>
                <a:gd name="T44" fmla="*/ 51 w 126"/>
                <a:gd name="T45" fmla="*/ 79 h 148"/>
                <a:gd name="T46" fmla="*/ 51 w 126"/>
                <a:gd name="T47" fmla="*/ 79 h 148"/>
                <a:gd name="T48" fmla="*/ 51 w 126"/>
                <a:gd name="T49" fmla="*/ 79 h 148"/>
                <a:gd name="T50" fmla="*/ 60 w 126"/>
                <a:gd name="T51" fmla="*/ 88 h 148"/>
                <a:gd name="T52" fmla="*/ 70 w 126"/>
                <a:gd name="T53" fmla="*/ 97 h 148"/>
                <a:gd name="T54" fmla="*/ 79 w 126"/>
                <a:gd name="T55" fmla="*/ 107 h 148"/>
                <a:gd name="T56" fmla="*/ 89 w 126"/>
                <a:gd name="T57" fmla="*/ 116 h 148"/>
                <a:gd name="T58" fmla="*/ 99 w 126"/>
                <a:gd name="T59" fmla="*/ 124 h 148"/>
                <a:gd name="T60" fmla="*/ 108 w 126"/>
                <a:gd name="T61" fmla="*/ 133 h 148"/>
                <a:gd name="T62" fmla="*/ 117 w 126"/>
                <a:gd name="T63" fmla="*/ 140 h 148"/>
                <a:gd name="T64" fmla="*/ 126 w 126"/>
                <a:gd name="T65" fmla="*/ 148 h 148"/>
                <a:gd name="T66" fmla="*/ 126 w 126"/>
                <a:gd name="T67" fmla="*/ 140 h 148"/>
                <a:gd name="T68" fmla="*/ 126 w 126"/>
                <a:gd name="T69" fmla="*/ 133 h 148"/>
                <a:gd name="T70" fmla="*/ 126 w 126"/>
                <a:gd name="T71" fmla="*/ 125 h 148"/>
                <a:gd name="T72" fmla="*/ 125 w 126"/>
                <a:gd name="T73" fmla="*/ 116 h 148"/>
                <a:gd name="T74" fmla="*/ 119 w 126"/>
                <a:gd name="T75" fmla="*/ 109 h 148"/>
                <a:gd name="T76" fmla="*/ 113 w 126"/>
                <a:gd name="T77" fmla="*/ 101 h 148"/>
                <a:gd name="T78" fmla="*/ 107 w 126"/>
                <a:gd name="T79" fmla="*/ 95 h 148"/>
                <a:gd name="T80" fmla="*/ 102 w 126"/>
                <a:gd name="T81" fmla="*/ 87 h 148"/>
                <a:gd name="T82" fmla="*/ 95 w 126"/>
                <a:gd name="T83" fmla="*/ 80 h 148"/>
                <a:gd name="T84" fmla="*/ 90 w 126"/>
                <a:gd name="T85" fmla="*/ 73 h 148"/>
                <a:gd name="T86" fmla="*/ 83 w 126"/>
                <a:gd name="T87" fmla="*/ 66 h 148"/>
                <a:gd name="T88" fmla="*/ 77 w 126"/>
                <a:gd name="T89" fmla="*/ 58 h 148"/>
                <a:gd name="T90" fmla="*/ 78 w 126"/>
                <a:gd name="T91" fmla="*/ 57 h 148"/>
                <a:gd name="T92" fmla="*/ 78 w 126"/>
                <a:gd name="T93" fmla="*/ 57 h 148"/>
                <a:gd name="T94" fmla="*/ 78 w 126"/>
                <a:gd name="T95" fmla="*/ 57 h 148"/>
                <a:gd name="T96" fmla="*/ 78 w 126"/>
                <a:gd name="T97" fmla="*/ 57 h 148"/>
                <a:gd name="T98" fmla="*/ 83 w 126"/>
                <a:gd name="T99" fmla="*/ 49 h 148"/>
                <a:gd name="T100" fmla="*/ 85 w 126"/>
                <a:gd name="T101" fmla="*/ 40 h 148"/>
                <a:gd name="T102" fmla="*/ 81 w 126"/>
                <a:gd name="T103" fmla="*/ 28 h 148"/>
                <a:gd name="T104" fmla="*/ 74 w 126"/>
                <a:gd name="T105" fmla="*/ 18 h 148"/>
                <a:gd name="T106" fmla="*/ 69 w 126"/>
                <a:gd name="T107" fmla="*/ 13 h 148"/>
                <a:gd name="T108" fmla="*/ 64 w 126"/>
                <a:gd name="T109" fmla="*/ 7 h 148"/>
                <a:gd name="T110" fmla="*/ 59 w 126"/>
                <a:gd name="T111" fmla="*/ 5 h 148"/>
                <a:gd name="T112" fmla="*/ 53 w 126"/>
                <a:gd name="T113" fmla="*/ 2 h 148"/>
                <a:gd name="T114" fmla="*/ 48 w 126"/>
                <a:gd name="T115" fmla="*/ 0 h 148"/>
                <a:gd name="T116" fmla="*/ 43 w 126"/>
                <a:gd name="T117" fmla="*/ 0 h 148"/>
                <a:gd name="T118" fmla="*/ 38 w 126"/>
                <a:gd name="T119" fmla="*/ 1 h 148"/>
                <a:gd name="T120" fmla="*/ 34 w 126"/>
                <a:gd name="T121" fmla="*/ 2 h 1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148"/>
                <a:gd name="T185" fmla="*/ 126 w 126"/>
                <a:gd name="T186" fmla="*/ 148 h 1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148">
                  <a:moveTo>
                    <a:pt x="34" y="2"/>
                  </a:moveTo>
                  <a:lnTo>
                    <a:pt x="30" y="7"/>
                  </a:lnTo>
                  <a:lnTo>
                    <a:pt x="29" y="13"/>
                  </a:lnTo>
                  <a:lnTo>
                    <a:pt x="29" y="19"/>
                  </a:lnTo>
                  <a:lnTo>
                    <a:pt x="30" y="26"/>
                  </a:lnTo>
                  <a:lnTo>
                    <a:pt x="23" y="22"/>
                  </a:lnTo>
                  <a:lnTo>
                    <a:pt x="17" y="21"/>
                  </a:lnTo>
                  <a:lnTo>
                    <a:pt x="12" y="21"/>
                  </a:lnTo>
                  <a:lnTo>
                    <a:pt x="5" y="23"/>
                  </a:lnTo>
                  <a:lnTo>
                    <a:pt x="0" y="31"/>
                  </a:lnTo>
                  <a:lnTo>
                    <a:pt x="0" y="41"/>
                  </a:lnTo>
                  <a:lnTo>
                    <a:pt x="3" y="53"/>
                  </a:lnTo>
                  <a:lnTo>
                    <a:pt x="9" y="66"/>
                  </a:lnTo>
                  <a:lnTo>
                    <a:pt x="14" y="71"/>
                  </a:lnTo>
                  <a:lnTo>
                    <a:pt x="20" y="77"/>
                  </a:lnTo>
                  <a:lnTo>
                    <a:pt x="25" y="79"/>
                  </a:lnTo>
                  <a:lnTo>
                    <a:pt x="30" y="82"/>
                  </a:lnTo>
                  <a:lnTo>
                    <a:pt x="35" y="83"/>
                  </a:lnTo>
                  <a:lnTo>
                    <a:pt x="40" y="83"/>
                  </a:lnTo>
                  <a:lnTo>
                    <a:pt x="46" y="83"/>
                  </a:lnTo>
                  <a:lnTo>
                    <a:pt x="50" y="80"/>
                  </a:lnTo>
                  <a:lnTo>
                    <a:pt x="50" y="79"/>
                  </a:lnTo>
                  <a:lnTo>
                    <a:pt x="51" y="79"/>
                  </a:lnTo>
                  <a:lnTo>
                    <a:pt x="60" y="88"/>
                  </a:lnTo>
                  <a:lnTo>
                    <a:pt x="70" y="97"/>
                  </a:lnTo>
                  <a:lnTo>
                    <a:pt x="79" y="107"/>
                  </a:lnTo>
                  <a:lnTo>
                    <a:pt x="89" y="116"/>
                  </a:lnTo>
                  <a:lnTo>
                    <a:pt x="99" y="124"/>
                  </a:lnTo>
                  <a:lnTo>
                    <a:pt x="108" y="133"/>
                  </a:lnTo>
                  <a:lnTo>
                    <a:pt x="117" y="140"/>
                  </a:lnTo>
                  <a:lnTo>
                    <a:pt x="126" y="148"/>
                  </a:lnTo>
                  <a:lnTo>
                    <a:pt x="126" y="140"/>
                  </a:lnTo>
                  <a:lnTo>
                    <a:pt x="126" y="133"/>
                  </a:lnTo>
                  <a:lnTo>
                    <a:pt x="126" y="125"/>
                  </a:lnTo>
                  <a:lnTo>
                    <a:pt x="125" y="116"/>
                  </a:lnTo>
                  <a:lnTo>
                    <a:pt x="119" y="109"/>
                  </a:lnTo>
                  <a:lnTo>
                    <a:pt x="113" y="101"/>
                  </a:lnTo>
                  <a:lnTo>
                    <a:pt x="107" y="95"/>
                  </a:lnTo>
                  <a:lnTo>
                    <a:pt x="102" y="87"/>
                  </a:lnTo>
                  <a:lnTo>
                    <a:pt x="95" y="80"/>
                  </a:lnTo>
                  <a:lnTo>
                    <a:pt x="90" y="73"/>
                  </a:lnTo>
                  <a:lnTo>
                    <a:pt x="83" y="66"/>
                  </a:lnTo>
                  <a:lnTo>
                    <a:pt x="77" y="58"/>
                  </a:lnTo>
                  <a:lnTo>
                    <a:pt x="78" y="57"/>
                  </a:lnTo>
                  <a:lnTo>
                    <a:pt x="83" y="49"/>
                  </a:lnTo>
                  <a:lnTo>
                    <a:pt x="85" y="40"/>
                  </a:lnTo>
                  <a:lnTo>
                    <a:pt x="81" y="28"/>
                  </a:lnTo>
                  <a:lnTo>
                    <a:pt x="74" y="18"/>
                  </a:lnTo>
                  <a:lnTo>
                    <a:pt x="69" y="13"/>
                  </a:lnTo>
                  <a:lnTo>
                    <a:pt x="64" y="7"/>
                  </a:lnTo>
                  <a:lnTo>
                    <a:pt x="59" y="5"/>
                  </a:lnTo>
                  <a:lnTo>
                    <a:pt x="53" y="2"/>
                  </a:lnTo>
                  <a:lnTo>
                    <a:pt x="48" y="0"/>
                  </a:lnTo>
                  <a:lnTo>
                    <a:pt x="43" y="0"/>
                  </a:lnTo>
                  <a:lnTo>
                    <a:pt x="38" y="1"/>
                  </a:lnTo>
                  <a:lnTo>
                    <a:pt x="3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7" name="Freeform 67">
              <a:extLst>
                <a:ext uri="{FF2B5EF4-FFF2-40B4-BE49-F238E27FC236}">
                  <a16:creationId xmlns:a16="http://schemas.microsoft.com/office/drawing/2014/main" id="{969CBEC3-F255-2ACD-27D4-B492D59F3507}"/>
                </a:ext>
              </a:extLst>
            </p:cNvPr>
            <p:cNvSpPr>
              <a:spLocks/>
            </p:cNvSpPr>
            <p:nvPr/>
          </p:nvSpPr>
          <p:spPr bwMode="auto">
            <a:xfrm>
              <a:off x="3160" y="2561"/>
              <a:ext cx="141" cy="118"/>
            </a:xfrm>
            <a:custGeom>
              <a:avLst/>
              <a:gdLst>
                <a:gd name="T0" fmla="*/ 75 w 141"/>
                <a:gd name="T1" fmla="*/ 117 h 118"/>
                <a:gd name="T2" fmla="*/ 81 w 141"/>
                <a:gd name="T3" fmla="*/ 111 h 118"/>
                <a:gd name="T4" fmla="*/ 85 w 141"/>
                <a:gd name="T5" fmla="*/ 99 h 118"/>
                <a:gd name="T6" fmla="*/ 84 w 141"/>
                <a:gd name="T7" fmla="*/ 87 h 118"/>
                <a:gd name="T8" fmla="*/ 79 w 141"/>
                <a:gd name="T9" fmla="*/ 74 h 118"/>
                <a:gd name="T10" fmla="*/ 79 w 141"/>
                <a:gd name="T11" fmla="*/ 73 h 118"/>
                <a:gd name="T12" fmla="*/ 79 w 141"/>
                <a:gd name="T13" fmla="*/ 73 h 118"/>
                <a:gd name="T14" fmla="*/ 79 w 141"/>
                <a:gd name="T15" fmla="*/ 73 h 118"/>
                <a:gd name="T16" fmla="*/ 77 w 141"/>
                <a:gd name="T17" fmla="*/ 72 h 118"/>
                <a:gd name="T18" fmla="*/ 85 w 141"/>
                <a:gd name="T19" fmla="*/ 68 h 118"/>
                <a:gd name="T20" fmla="*/ 94 w 141"/>
                <a:gd name="T21" fmla="*/ 64 h 118"/>
                <a:gd name="T22" fmla="*/ 102 w 141"/>
                <a:gd name="T23" fmla="*/ 59 h 118"/>
                <a:gd name="T24" fmla="*/ 110 w 141"/>
                <a:gd name="T25" fmla="*/ 55 h 118"/>
                <a:gd name="T26" fmla="*/ 118 w 141"/>
                <a:gd name="T27" fmla="*/ 49 h 118"/>
                <a:gd name="T28" fmla="*/ 125 w 141"/>
                <a:gd name="T29" fmla="*/ 44 h 118"/>
                <a:gd name="T30" fmla="*/ 133 w 141"/>
                <a:gd name="T31" fmla="*/ 39 h 118"/>
                <a:gd name="T32" fmla="*/ 141 w 141"/>
                <a:gd name="T33" fmla="*/ 34 h 118"/>
                <a:gd name="T34" fmla="*/ 139 w 141"/>
                <a:gd name="T35" fmla="*/ 26 h 118"/>
                <a:gd name="T36" fmla="*/ 135 w 141"/>
                <a:gd name="T37" fmla="*/ 18 h 118"/>
                <a:gd name="T38" fmla="*/ 131 w 141"/>
                <a:gd name="T39" fmla="*/ 10 h 118"/>
                <a:gd name="T40" fmla="*/ 127 w 141"/>
                <a:gd name="T41" fmla="*/ 4 h 118"/>
                <a:gd name="T42" fmla="*/ 118 w 141"/>
                <a:gd name="T43" fmla="*/ 8 h 118"/>
                <a:gd name="T44" fmla="*/ 109 w 141"/>
                <a:gd name="T45" fmla="*/ 10 h 118"/>
                <a:gd name="T46" fmla="*/ 99 w 141"/>
                <a:gd name="T47" fmla="*/ 13 h 118"/>
                <a:gd name="T48" fmla="*/ 89 w 141"/>
                <a:gd name="T49" fmla="*/ 15 h 118"/>
                <a:gd name="T50" fmla="*/ 80 w 141"/>
                <a:gd name="T51" fmla="*/ 18 h 118"/>
                <a:gd name="T52" fmla="*/ 71 w 141"/>
                <a:gd name="T53" fmla="*/ 21 h 118"/>
                <a:gd name="T54" fmla="*/ 60 w 141"/>
                <a:gd name="T55" fmla="*/ 22 h 118"/>
                <a:gd name="T56" fmla="*/ 51 w 141"/>
                <a:gd name="T57" fmla="*/ 25 h 118"/>
                <a:gd name="T58" fmla="*/ 51 w 141"/>
                <a:gd name="T59" fmla="*/ 25 h 118"/>
                <a:gd name="T60" fmla="*/ 51 w 141"/>
                <a:gd name="T61" fmla="*/ 23 h 118"/>
                <a:gd name="T62" fmla="*/ 50 w 141"/>
                <a:gd name="T63" fmla="*/ 23 h 118"/>
                <a:gd name="T64" fmla="*/ 50 w 141"/>
                <a:gd name="T65" fmla="*/ 22 h 118"/>
                <a:gd name="T66" fmla="*/ 46 w 141"/>
                <a:gd name="T67" fmla="*/ 15 h 118"/>
                <a:gd name="T68" fmla="*/ 41 w 141"/>
                <a:gd name="T69" fmla="*/ 10 h 118"/>
                <a:gd name="T70" fmla="*/ 36 w 141"/>
                <a:gd name="T71" fmla="*/ 6 h 118"/>
                <a:gd name="T72" fmla="*/ 30 w 141"/>
                <a:gd name="T73" fmla="*/ 4 h 118"/>
                <a:gd name="T74" fmla="*/ 25 w 141"/>
                <a:gd name="T75" fmla="*/ 1 h 118"/>
                <a:gd name="T76" fmla="*/ 20 w 141"/>
                <a:gd name="T77" fmla="*/ 0 h 118"/>
                <a:gd name="T78" fmla="*/ 15 w 141"/>
                <a:gd name="T79" fmla="*/ 0 h 118"/>
                <a:gd name="T80" fmla="*/ 10 w 141"/>
                <a:gd name="T81" fmla="*/ 1 h 118"/>
                <a:gd name="T82" fmla="*/ 3 w 141"/>
                <a:gd name="T83" fmla="*/ 6 h 118"/>
                <a:gd name="T84" fmla="*/ 0 w 141"/>
                <a:gd name="T85" fmla="*/ 15 h 118"/>
                <a:gd name="T86" fmla="*/ 0 w 141"/>
                <a:gd name="T87" fmla="*/ 27 h 118"/>
                <a:gd name="T88" fmla="*/ 6 w 141"/>
                <a:gd name="T89" fmla="*/ 40 h 118"/>
                <a:gd name="T90" fmla="*/ 11 w 141"/>
                <a:gd name="T91" fmla="*/ 48 h 118"/>
                <a:gd name="T92" fmla="*/ 17 w 141"/>
                <a:gd name="T93" fmla="*/ 55 h 118"/>
                <a:gd name="T94" fmla="*/ 24 w 141"/>
                <a:gd name="T95" fmla="*/ 60 h 118"/>
                <a:gd name="T96" fmla="*/ 30 w 141"/>
                <a:gd name="T97" fmla="*/ 64 h 118"/>
                <a:gd name="T98" fmla="*/ 29 w 141"/>
                <a:gd name="T99" fmla="*/ 70 h 118"/>
                <a:gd name="T100" fmla="*/ 29 w 141"/>
                <a:gd name="T101" fmla="*/ 78 h 118"/>
                <a:gd name="T102" fmla="*/ 32 w 141"/>
                <a:gd name="T103" fmla="*/ 86 h 118"/>
                <a:gd name="T104" fmla="*/ 34 w 141"/>
                <a:gd name="T105" fmla="*/ 95 h 118"/>
                <a:gd name="T106" fmla="*/ 38 w 141"/>
                <a:gd name="T107" fmla="*/ 102 h 118"/>
                <a:gd name="T108" fmla="*/ 43 w 141"/>
                <a:gd name="T109" fmla="*/ 107 h 118"/>
                <a:gd name="T110" fmla="*/ 49 w 141"/>
                <a:gd name="T111" fmla="*/ 112 h 118"/>
                <a:gd name="T112" fmla="*/ 54 w 141"/>
                <a:gd name="T113" fmla="*/ 116 h 118"/>
                <a:gd name="T114" fmla="*/ 59 w 141"/>
                <a:gd name="T115" fmla="*/ 118 h 118"/>
                <a:gd name="T116" fmla="*/ 64 w 141"/>
                <a:gd name="T117" fmla="*/ 118 h 118"/>
                <a:gd name="T118" fmla="*/ 69 w 141"/>
                <a:gd name="T119" fmla="*/ 118 h 118"/>
                <a:gd name="T120" fmla="*/ 75 w 141"/>
                <a:gd name="T121" fmla="*/ 117 h 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
                <a:gd name="T184" fmla="*/ 0 h 118"/>
                <a:gd name="T185" fmla="*/ 141 w 141"/>
                <a:gd name="T186" fmla="*/ 118 h 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 h="118">
                  <a:moveTo>
                    <a:pt x="75" y="117"/>
                  </a:moveTo>
                  <a:lnTo>
                    <a:pt x="81" y="111"/>
                  </a:lnTo>
                  <a:lnTo>
                    <a:pt x="85" y="99"/>
                  </a:lnTo>
                  <a:lnTo>
                    <a:pt x="84" y="87"/>
                  </a:lnTo>
                  <a:lnTo>
                    <a:pt x="79" y="74"/>
                  </a:lnTo>
                  <a:lnTo>
                    <a:pt x="79" y="73"/>
                  </a:lnTo>
                  <a:lnTo>
                    <a:pt x="77" y="72"/>
                  </a:lnTo>
                  <a:lnTo>
                    <a:pt x="85" y="68"/>
                  </a:lnTo>
                  <a:lnTo>
                    <a:pt x="94" y="64"/>
                  </a:lnTo>
                  <a:lnTo>
                    <a:pt x="102" y="59"/>
                  </a:lnTo>
                  <a:lnTo>
                    <a:pt x="110" y="55"/>
                  </a:lnTo>
                  <a:lnTo>
                    <a:pt x="118" y="49"/>
                  </a:lnTo>
                  <a:lnTo>
                    <a:pt x="125" y="44"/>
                  </a:lnTo>
                  <a:lnTo>
                    <a:pt x="133" y="39"/>
                  </a:lnTo>
                  <a:lnTo>
                    <a:pt x="141" y="34"/>
                  </a:lnTo>
                  <a:lnTo>
                    <a:pt x="139" y="26"/>
                  </a:lnTo>
                  <a:lnTo>
                    <a:pt x="135" y="18"/>
                  </a:lnTo>
                  <a:lnTo>
                    <a:pt x="131" y="10"/>
                  </a:lnTo>
                  <a:lnTo>
                    <a:pt x="127" y="4"/>
                  </a:lnTo>
                  <a:lnTo>
                    <a:pt x="118" y="8"/>
                  </a:lnTo>
                  <a:lnTo>
                    <a:pt x="109" y="10"/>
                  </a:lnTo>
                  <a:lnTo>
                    <a:pt x="99" y="13"/>
                  </a:lnTo>
                  <a:lnTo>
                    <a:pt x="89" y="15"/>
                  </a:lnTo>
                  <a:lnTo>
                    <a:pt x="80" y="18"/>
                  </a:lnTo>
                  <a:lnTo>
                    <a:pt x="71" y="21"/>
                  </a:lnTo>
                  <a:lnTo>
                    <a:pt x="60" y="22"/>
                  </a:lnTo>
                  <a:lnTo>
                    <a:pt x="51" y="25"/>
                  </a:lnTo>
                  <a:lnTo>
                    <a:pt x="51" y="23"/>
                  </a:lnTo>
                  <a:lnTo>
                    <a:pt x="50" y="23"/>
                  </a:lnTo>
                  <a:lnTo>
                    <a:pt x="50" y="22"/>
                  </a:lnTo>
                  <a:lnTo>
                    <a:pt x="46" y="15"/>
                  </a:lnTo>
                  <a:lnTo>
                    <a:pt x="41" y="10"/>
                  </a:lnTo>
                  <a:lnTo>
                    <a:pt x="36" y="6"/>
                  </a:lnTo>
                  <a:lnTo>
                    <a:pt x="30" y="4"/>
                  </a:lnTo>
                  <a:lnTo>
                    <a:pt x="25" y="1"/>
                  </a:lnTo>
                  <a:lnTo>
                    <a:pt x="20" y="0"/>
                  </a:lnTo>
                  <a:lnTo>
                    <a:pt x="15" y="0"/>
                  </a:lnTo>
                  <a:lnTo>
                    <a:pt x="10" y="1"/>
                  </a:lnTo>
                  <a:lnTo>
                    <a:pt x="3" y="6"/>
                  </a:lnTo>
                  <a:lnTo>
                    <a:pt x="0" y="15"/>
                  </a:lnTo>
                  <a:lnTo>
                    <a:pt x="0" y="27"/>
                  </a:lnTo>
                  <a:lnTo>
                    <a:pt x="6" y="40"/>
                  </a:lnTo>
                  <a:lnTo>
                    <a:pt x="11" y="48"/>
                  </a:lnTo>
                  <a:lnTo>
                    <a:pt x="17" y="55"/>
                  </a:lnTo>
                  <a:lnTo>
                    <a:pt x="24" y="60"/>
                  </a:lnTo>
                  <a:lnTo>
                    <a:pt x="30" y="64"/>
                  </a:lnTo>
                  <a:lnTo>
                    <a:pt x="29" y="70"/>
                  </a:lnTo>
                  <a:lnTo>
                    <a:pt x="29" y="78"/>
                  </a:lnTo>
                  <a:lnTo>
                    <a:pt x="32" y="86"/>
                  </a:lnTo>
                  <a:lnTo>
                    <a:pt x="34" y="95"/>
                  </a:lnTo>
                  <a:lnTo>
                    <a:pt x="38" y="102"/>
                  </a:lnTo>
                  <a:lnTo>
                    <a:pt x="43" y="107"/>
                  </a:lnTo>
                  <a:lnTo>
                    <a:pt x="49" y="112"/>
                  </a:lnTo>
                  <a:lnTo>
                    <a:pt x="54" y="116"/>
                  </a:lnTo>
                  <a:lnTo>
                    <a:pt x="59" y="118"/>
                  </a:lnTo>
                  <a:lnTo>
                    <a:pt x="64" y="118"/>
                  </a:lnTo>
                  <a:lnTo>
                    <a:pt x="69" y="118"/>
                  </a:lnTo>
                  <a:lnTo>
                    <a:pt x="75"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8" name="Freeform 68">
              <a:extLst>
                <a:ext uri="{FF2B5EF4-FFF2-40B4-BE49-F238E27FC236}">
                  <a16:creationId xmlns:a16="http://schemas.microsoft.com/office/drawing/2014/main" id="{8BEF4E83-03BD-F3F4-5032-C4E8483E96A1}"/>
                </a:ext>
              </a:extLst>
            </p:cNvPr>
            <p:cNvSpPr>
              <a:spLocks/>
            </p:cNvSpPr>
            <p:nvPr/>
          </p:nvSpPr>
          <p:spPr bwMode="auto">
            <a:xfrm>
              <a:off x="3598" y="2256"/>
              <a:ext cx="127" cy="147"/>
            </a:xfrm>
            <a:custGeom>
              <a:avLst/>
              <a:gdLst>
                <a:gd name="T0" fmla="*/ 52 w 127"/>
                <a:gd name="T1" fmla="*/ 17 h 147"/>
                <a:gd name="T2" fmla="*/ 46 w 127"/>
                <a:gd name="T3" fmla="*/ 28 h 147"/>
                <a:gd name="T4" fmla="*/ 42 w 127"/>
                <a:gd name="T5" fmla="*/ 39 h 147"/>
                <a:gd name="T6" fmla="*/ 42 w 127"/>
                <a:gd name="T7" fmla="*/ 49 h 147"/>
                <a:gd name="T8" fmla="*/ 47 w 127"/>
                <a:gd name="T9" fmla="*/ 57 h 147"/>
                <a:gd name="T10" fmla="*/ 48 w 127"/>
                <a:gd name="T11" fmla="*/ 57 h 147"/>
                <a:gd name="T12" fmla="*/ 48 w 127"/>
                <a:gd name="T13" fmla="*/ 57 h 147"/>
                <a:gd name="T14" fmla="*/ 48 w 127"/>
                <a:gd name="T15" fmla="*/ 57 h 147"/>
                <a:gd name="T16" fmla="*/ 48 w 127"/>
                <a:gd name="T17" fmla="*/ 58 h 147"/>
                <a:gd name="T18" fmla="*/ 43 w 127"/>
                <a:gd name="T19" fmla="*/ 66 h 147"/>
                <a:gd name="T20" fmla="*/ 37 w 127"/>
                <a:gd name="T21" fmla="*/ 73 h 147"/>
                <a:gd name="T22" fmla="*/ 31 w 127"/>
                <a:gd name="T23" fmla="*/ 81 h 147"/>
                <a:gd name="T24" fmla="*/ 25 w 127"/>
                <a:gd name="T25" fmla="*/ 87 h 147"/>
                <a:gd name="T26" fmla="*/ 20 w 127"/>
                <a:gd name="T27" fmla="*/ 94 h 147"/>
                <a:gd name="T28" fmla="*/ 13 w 127"/>
                <a:gd name="T29" fmla="*/ 100 h 147"/>
                <a:gd name="T30" fmla="*/ 8 w 127"/>
                <a:gd name="T31" fmla="*/ 108 h 147"/>
                <a:gd name="T32" fmla="*/ 1 w 127"/>
                <a:gd name="T33" fmla="*/ 115 h 147"/>
                <a:gd name="T34" fmla="*/ 0 w 127"/>
                <a:gd name="T35" fmla="*/ 122 h 147"/>
                <a:gd name="T36" fmla="*/ 0 w 127"/>
                <a:gd name="T37" fmla="*/ 130 h 147"/>
                <a:gd name="T38" fmla="*/ 0 w 127"/>
                <a:gd name="T39" fmla="*/ 139 h 147"/>
                <a:gd name="T40" fmla="*/ 0 w 127"/>
                <a:gd name="T41" fmla="*/ 147 h 147"/>
                <a:gd name="T42" fmla="*/ 9 w 127"/>
                <a:gd name="T43" fmla="*/ 139 h 147"/>
                <a:gd name="T44" fmla="*/ 18 w 127"/>
                <a:gd name="T45" fmla="*/ 131 h 147"/>
                <a:gd name="T46" fmla="*/ 28 w 127"/>
                <a:gd name="T47" fmla="*/ 124 h 147"/>
                <a:gd name="T48" fmla="*/ 38 w 127"/>
                <a:gd name="T49" fmla="*/ 115 h 147"/>
                <a:gd name="T50" fmla="*/ 47 w 127"/>
                <a:gd name="T51" fmla="*/ 107 h 147"/>
                <a:gd name="T52" fmla="*/ 56 w 127"/>
                <a:gd name="T53" fmla="*/ 98 h 147"/>
                <a:gd name="T54" fmla="*/ 67 w 127"/>
                <a:gd name="T55" fmla="*/ 90 h 147"/>
                <a:gd name="T56" fmla="*/ 76 w 127"/>
                <a:gd name="T57" fmla="*/ 81 h 147"/>
                <a:gd name="T58" fmla="*/ 76 w 127"/>
                <a:gd name="T59" fmla="*/ 81 h 147"/>
                <a:gd name="T60" fmla="*/ 76 w 127"/>
                <a:gd name="T61" fmla="*/ 81 h 147"/>
                <a:gd name="T62" fmla="*/ 76 w 127"/>
                <a:gd name="T63" fmla="*/ 81 h 147"/>
                <a:gd name="T64" fmla="*/ 77 w 127"/>
                <a:gd name="T65" fmla="*/ 82 h 147"/>
                <a:gd name="T66" fmla="*/ 81 w 127"/>
                <a:gd name="T67" fmla="*/ 85 h 147"/>
                <a:gd name="T68" fmla="*/ 86 w 127"/>
                <a:gd name="T69" fmla="*/ 86 h 147"/>
                <a:gd name="T70" fmla="*/ 91 w 127"/>
                <a:gd name="T71" fmla="*/ 86 h 147"/>
                <a:gd name="T72" fmla="*/ 97 w 127"/>
                <a:gd name="T73" fmla="*/ 85 h 147"/>
                <a:gd name="T74" fmla="*/ 102 w 127"/>
                <a:gd name="T75" fmla="*/ 82 h 147"/>
                <a:gd name="T76" fmla="*/ 107 w 127"/>
                <a:gd name="T77" fmla="*/ 78 h 147"/>
                <a:gd name="T78" fmla="*/ 111 w 127"/>
                <a:gd name="T79" fmla="*/ 74 h 147"/>
                <a:gd name="T80" fmla="*/ 116 w 127"/>
                <a:gd name="T81" fmla="*/ 69 h 147"/>
                <a:gd name="T82" fmla="*/ 124 w 127"/>
                <a:gd name="T83" fmla="*/ 56 h 147"/>
                <a:gd name="T84" fmla="*/ 127 w 127"/>
                <a:gd name="T85" fmla="*/ 44 h 147"/>
                <a:gd name="T86" fmla="*/ 127 w 127"/>
                <a:gd name="T87" fmla="*/ 34 h 147"/>
                <a:gd name="T88" fmla="*/ 121 w 127"/>
                <a:gd name="T89" fmla="*/ 26 h 147"/>
                <a:gd name="T90" fmla="*/ 116 w 127"/>
                <a:gd name="T91" fmla="*/ 23 h 147"/>
                <a:gd name="T92" fmla="*/ 110 w 127"/>
                <a:gd name="T93" fmla="*/ 23 h 147"/>
                <a:gd name="T94" fmla="*/ 103 w 127"/>
                <a:gd name="T95" fmla="*/ 25 h 147"/>
                <a:gd name="T96" fmla="*/ 97 w 127"/>
                <a:gd name="T97" fmla="*/ 27 h 147"/>
                <a:gd name="T98" fmla="*/ 98 w 127"/>
                <a:gd name="T99" fmla="*/ 19 h 147"/>
                <a:gd name="T100" fmla="*/ 98 w 127"/>
                <a:gd name="T101" fmla="*/ 13 h 147"/>
                <a:gd name="T102" fmla="*/ 95 w 127"/>
                <a:gd name="T103" fmla="*/ 8 h 147"/>
                <a:gd name="T104" fmla="*/ 91 w 127"/>
                <a:gd name="T105" fmla="*/ 4 h 147"/>
                <a:gd name="T106" fmla="*/ 87 w 127"/>
                <a:gd name="T107" fmla="*/ 1 h 147"/>
                <a:gd name="T108" fmla="*/ 84 w 127"/>
                <a:gd name="T109" fmla="*/ 0 h 147"/>
                <a:gd name="T110" fmla="*/ 78 w 127"/>
                <a:gd name="T111" fmla="*/ 1 h 147"/>
                <a:gd name="T112" fmla="*/ 73 w 127"/>
                <a:gd name="T113" fmla="*/ 2 h 147"/>
                <a:gd name="T114" fmla="*/ 68 w 127"/>
                <a:gd name="T115" fmla="*/ 4 h 147"/>
                <a:gd name="T116" fmla="*/ 63 w 127"/>
                <a:gd name="T117" fmla="*/ 8 h 147"/>
                <a:gd name="T118" fmla="*/ 57 w 127"/>
                <a:gd name="T119" fmla="*/ 12 h 147"/>
                <a:gd name="T120" fmla="*/ 52 w 127"/>
                <a:gd name="T121" fmla="*/ 17 h 1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
                <a:gd name="T184" fmla="*/ 0 h 147"/>
                <a:gd name="T185" fmla="*/ 127 w 127"/>
                <a:gd name="T186" fmla="*/ 147 h 1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 h="147">
                  <a:moveTo>
                    <a:pt x="52" y="17"/>
                  </a:moveTo>
                  <a:lnTo>
                    <a:pt x="46" y="28"/>
                  </a:lnTo>
                  <a:lnTo>
                    <a:pt x="42" y="39"/>
                  </a:lnTo>
                  <a:lnTo>
                    <a:pt x="42" y="49"/>
                  </a:lnTo>
                  <a:lnTo>
                    <a:pt x="47" y="57"/>
                  </a:lnTo>
                  <a:lnTo>
                    <a:pt x="48" y="57"/>
                  </a:lnTo>
                  <a:lnTo>
                    <a:pt x="48" y="58"/>
                  </a:lnTo>
                  <a:lnTo>
                    <a:pt x="43" y="66"/>
                  </a:lnTo>
                  <a:lnTo>
                    <a:pt x="37" y="73"/>
                  </a:lnTo>
                  <a:lnTo>
                    <a:pt x="31" y="81"/>
                  </a:lnTo>
                  <a:lnTo>
                    <a:pt x="25" y="87"/>
                  </a:lnTo>
                  <a:lnTo>
                    <a:pt x="20" y="94"/>
                  </a:lnTo>
                  <a:lnTo>
                    <a:pt x="13" y="100"/>
                  </a:lnTo>
                  <a:lnTo>
                    <a:pt x="8" y="108"/>
                  </a:lnTo>
                  <a:lnTo>
                    <a:pt x="1" y="115"/>
                  </a:lnTo>
                  <a:lnTo>
                    <a:pt x="0" y="122"/>
                  </a:lnTo>
                  <a:lnTo>
                    <a:pt x="0" y="130"/>
                  </a:lnTo>
                  <a:lnTo>
                    <a:pt x="0" y="139"/>
                  </a:lnTo>
                  <a:lnTo>
                    <a:pt x="0" y="147"/>
                  </a:lnTo>
                  <a:lnTo>
                    <a:pt x="9" y="139"/>
                  </a:lnTo>
                  <a:lnTo>
                    <a:pt x="18" y="131"/>
                  </a:lnTo>
                  <a:lnTo>
                    <a:pt x="28" y="124"/>
                  </a:lnTo>
                  <a:lnTo>
                    <a:pt x="38" y="115"/>
                  </a:lnTo>
                  <a:lnTo>
                    <a:pt x="47" y="107"/>
                  </a:lnTo>
                  <a:lnTo>
                    <a:pt x="56" y="98"/>
                  </a:lnTo>
                  <a:lnTo>
                    <a:pt x="67" y="90"/>
                  </a:lnTo>
                  <a:lnTo>
                    <a:pt x="76" y="81"/>
                  </a:lnTo>
                  <a:lnTo>
                    <a:pt x="77" y="82"/>
                  </a:lnTo>
                  <a:lnTo>
                    <a:pt x="81" y="85"/>
                  </a:lnTo>
                  <a:lnTo>
                    <a:pt x="86" y="86"/>
                  </a:lnTo>
                  <a:lnTo>
                    <a:pt x="91" y="86"/>
                  </a:lnTo>
                  <a:lnTo>
                    <a:pt x="97" y="85"/>
                  </a:lnTo>
                  <a:lnTo>
                    <a:pt x="102" y="82"/>
                  </a:lnTo>
                  <a:lnTo>
                    <a:pt x="107" y="78"/>
                  </a:lnTo>
                  <a:lnTo>
                    <a:pt x="111" y="74"/>
                  </a:lnTo>
                  <a:lnTo>
                    <a:pt x="116" y="69"/>
                  </a:lnTo>
                  <a:lnTo>
                    <a:pt x="124" y="56"/>
                  </a:lnTo>
                  <a:lnTo>
                    <a:pt x="127" y="44"/>
                  </a:lnTo>
                  <a:lnTo>
                    <a:pt x="127" y="34"/>
                  </a:lnTo>
                  <a:lnTo>
                    <a:pt x="121" y="26"/>
                  </a:lnTo>
                  <a:lnTo>
                    <a:pt x="116" y="23"/>
                  </a:lnTo>
                  <a:lnTo>
                    <a:pt x="110" y="23"/>
                  </a:lnTo>
                  <a:lnTo>
                    <a:pt x="103" y="25"/>
                  </a:lnTo>
                  <a:lnTo>
                    <a:pt x="97" y="27"/>
                  </a:lnTo>
                  <a:lnTo>
                    <a:pt x="98" y="19"/>
                  </a:lnTo>
                  <a:lnTo>
                    <a:pt x="98" y="13"/>
                  </a:lnTo>
                  <a:lnTo>
                    <a:pt x="95" y="8"/>
                  </a:lnTo>
                  <a:lnTo>
                    <a:pt x="91" y="4"/>
                  </a:lnTo>
                  <a:lnTo>
                    <a:pt x="87" y="1"/>
                  </a:lnTo>
                  <a:lnTo>
                    <a:pt x="84" y="0"/>
                  </a:lnTo>
                  <a:lnTo>
                    <a:pt x="78" y="1"/>
                  </a:lnTo>
                  <a:lnTo>
                    <a:pt x="73" y="2"/>
                  </a:lnTo>
                  <a:lnTo>
                    <a:pt x="68" y="4"/>
                  </a:lnTo>
                  <a:lnTo>
                    <a:pt x="63" y="8"/>
                  </a:lnTo>
                  <a:lnTo>
                    <a:pt x="57" y="12"/>
                  </a:lnTo>
                  <a:lnTo>
                    <a:pt x="5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9" name="Freeform 69">
              <a:extLst>
                <a:ext uri="{FF2B5EF4-FFF2-40B4-BE49-F238E27FC236}">
                  <a16:creationId xmlns:a16="http://schemas.microsoft.com/office/drawing/2014/main" id="{28D70B6E-8903-0EBC-755A-7AEB1F832F7C}"/>
                </a:ext>
              </a:extLst>
            </p:cNvPr>
            <p:cNvSpPr>
              <a:spLocks/>
            </p:cNvSpPr>
            <p:nvPr/>
          </p:nvSpPr>
          <p:spPr bwMode="auto">
            <a:xfrm>
              <a:off x="3530" y="2563"/>
              <a:ext cx="141" cy="119"/>
            </a:xfrm>
            <a:custGeom>
              <a:avLst/>
              <a:gdLst>
                <a:gd name="T0" fmla="*/ 106 w 141"/>
                <a:gd name="T1" fmla="*/ 94 h 119"/>
                <a:gd name="T2" fmla="*/ 110 w 141"/>
                <a:gd name="T3" fmla="*/ 85 h 119"/>
                <a:gd name="T4" fmla="*/ 112 w 141"/>
                <a:gd name="T5" fmla="*/ 77 h 119"/>
                <a:gd name="T6" fmla="*/ 112 w 141"/>
                <a:gd name="T7" fmla="*/ 71 h 119"/>
                <a:gd name="T8" fmla="*/ 111 w 141"/>
                <a:gd name="T9" fmla="*/ 64 h 119"/>
                <a:gd name="T10" fmla="*/ 118 w 141"/>
                <a:gd name="T11" fmla="*/ 60 h 119"/>
                <a:gd name="T12" fmla="*/ 124 w 141"/>
                <a:gd name="T13" fmla="*/ 55 h 119"/>
                <a:gd name="T14" fmla="*/ 131 w 141"/>
                <a:gd name="T15" fmla="*/ 49 h 119"/>
                <a:gd name="T16" fmla="*/ 136 w 141"/>
                <a:gd name="T17" fmla="*/ 41 h 119"/>
                <a:gd name="T18" fmla="*/ 141 w 141"/>
                <a:gd name="T19" fmla="*/ 28 h 119"/>
                <a:gd name="T20" fmla="*/ 141 w 141"/>
                <a:gd name="T21" fmla="*/ 16 h 119"/>
                <a:gd name="T22" fmla="*/ 139 w 141"/>
                <a:gd name="T23" fmla="*/ 7 h 119"/>
                <a:gd name="T24" fmla="*/ 131 w 141"/>
                <a:gd name="T25" fmla="*/ 2 h 119"/>
                <a:gd name="T26" fmla="*/ 125 w 141"/>
                <a:gd name="T27" fmla="*/ 0 h 119"/>
                <a:gd name="T28" fmla="*/ 122 w 141"/>
                <a:gd name="T29" fmla="*/ 2 h 119"/>
                <a:gd name="T30" fmla="*/ 116 w 141"/>
                <a:gd name="T31" fmla="*/ 3 h 119"/>
                <a:gd name="T32" fmla="*/ 111 w 141"/>
                <a:gd name="T33" fmla="*/ 4 h 119"/>
                <a:gd name="T34" fmla="*/ 106 w 141"/>
                <a:gd name="T35" fmla="*/ 8 h 119"/>
                <a:gd name="T36" fmla="*/ 101 w 141"/>
                <a:gd name="T37" fmla="*/ 12 h 119"/>
                <a:gd name="T38" fmla="*/ 96 w 141"/>
                <a:gd name="T39" fmla="*/ 17 h 119"/>
                <a:gd name="T40" fmla="*/ 92 w 141"/>
                <a:gd name="T41" fmla="*/ 24 h 119"/>
                <a:gd name="T42" fmla="*/ 92 w 141"/>
                <a:gd name="T43" fmla="*/ 24 h 119"/>
                <a:gd name="T44" fmla="*/ 92 w 141"/>
                <a:gd name="T45" fmla="*/ 25 h 119"/>
                <a:gd name="T46" fmla="*/ 90 w 141"/>
                <a:gd name="T47" fmla="*/ 25 h 119"/>
                <a:gd name="T48" fmla="*/ 90 w 141"/>
                <a:gd name="T49" fmla="*/ 27 h 119"/>
                <a:gd name="T50" fmla="*/ 81 w 141"/>
                <a:gd name="T51" fmla="*/ 24 h 119"/>
                <a:gd name="T52" fmla="*/ 71 w 141"/>
                <a:gd name="T53" fmla="*/ 23 h 119"/>
                <a:gd name="T54" fmla="*/ 62 w 141"/>
                <a:gd name="T55" fmla="*/ 20 h 119"/>
                <a:gd name="T56" fmla="*/ 53 w 141"/>
                <a:gd name="T57" fmla="*/ 17 h 119"/>
                <a:gd name="T58" fmla="*/ 42 w 141"/>
                <a:gd name="T59" fmla="*/ 13 h 119"/>
                <a:gd name="T60" fmla="*/ 33 w 141"/>
                <a:gd name="T61" fmla="*/ 11 h 119"/>
                <a:gd name="T62" fmla="*/ 24 w 141"/>
                <a:gd name="T63" fmla="*/ 8 h 119"/>
                <a:gd name="T64" fmla="*/ 15 w 141"/>
                <a:gd name="T65" fmla="*/ 4 h 119"/>
                <a:gd name="T66" fmla="*/ 11 w 141"/>
                <a:gd name="T67" fmla="*/ 12 h 119"/>
                <a:gd name="T68" fmla="*/ 7 w 141"/>
                <a:gd name="T69" fmla="*/ 19 h 119"/>
                <a:gd name="T70" fmla="*/ 3 w 141"/>
                <a:gd name="T71" fmla="*/ 27 h 119"/>
                <a:gd name="T72" fmla="*/ 0 w 141"/>
                <a:gd name="T73" fmla="*/ 34 h 119"/>
                <a:gd name="T74" fmla="*/ 8 w 141"/>
                <a:gd name="T75" fmla="*/ 40 h 119"/>
                <a:gd name="T76" fmla="*/ 16 w 141"/>
                <a:gd name="T77" fmla="*/ 45 h 119"/>
                <a:gd name="T78" fmla="*/ 24 w 141"/>
                <a:gd name="T79" fmla="*/ 50 h 119"/>
                <a:gd name="T80" fmla="*/ 32 w 141"/>
                <a:gd name="T81" fmla="*/ 54 h 119"/>
                <a:gd name="T82" fmla="*/ 39 w 141"/>
                <a:gd name="T83" fmla="*/ 59 h 119"/>
                <a:gd name="T84" fmla="*/ 47 w 141"/>
                <a:gd name="T85" fmla="*/ 63 h 119"/>
                <a:gd name="T86" fmla="*/ 55 w 141"/>
                <a:gd name="T87" fmla="*/ 68 h 119"/>
                <a:gd name="T88" fmla="*/ 63 w 141"/>
                <a:gd name="T89" fmla="*/ 72 h 119"/>
                <a:gd name="T90" fmla="*/ 63 w 141"/>
                <a:gd name="T91" fmla="*/ 73 h 119"/>
                <a:gd name="T92" fmla="*/ 63 w 141"/>
                <a:gd name="T93" fmla="*/ 73 h 119"/>
                <a:gd name="T94" fmla="*/ 63 w 141"/>
                <a:gd name="T95" fmla="*/ 73 h 119"/>
                <a:gd name="T96" fmla="*/ 62 w 141"/>
                <a:gd name="T97" fmla="*/ 75 h 119"/>
                <a:gd name="T98" fmla="*/ 56 w 141"/>
                <a:gd name="T99" fmla="*/ 88 h 119"/>
                <a:gd name="T100" fmla="*/ 56 w 141"/>
                <a:gd name="T101" fmla="*/ 100 h 119"/>
                <a:gd name="T102" fmla="*/ 60 w 141"/>
                <a:gd name="T103" fmla="*/ 111 h 119"/>
                <a:gd name="T104" fmla="*/ 67 w 141"/>
                <a:gd name="T105" fmla="*/ 118 h 119"/>
                <a:gd name="T106" fmla="*/ 72 w 141"/>
                <a:gd name="T107" fmla="*/ 119 h 119"/>
                <a:gd name="T108" fmla="*/ 77 w 141"/>
                <a:gd name="T109" fmla="*/ 119 h 119"/>
                <a:gd name="T110" fmla="*/ 82 w 141"/>
                <a:gd name="T111" fmla="*/ 118 h 119"/>
                <a:gd name="T112" fmla="*/ 88 w 141"/>
                <a:gd name="T113" fmla="*/ 115 h 119"/>
                <a:gd name="T114" fmla="*/ 93 w 141"/>
                <a:gd name="T115" fmla="*/ 111 h 119"/>
                <a:gd name="T116" fmla="*/ 98 w 141"/>
                <a:gd name="T117" fmla="*/ 106 h 119"/>
                <a:gd name="T118" fmla="*/ 102 w 141"/>
                <a:gd name="T119" fmla="*/ 101 h 119"/>
                <a:gd name="T120" fmla="*/ 106 w 141"/>
                <a:gd name="T121" fmla="*/ 94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
                <a:gd name="T184" fmla="*/ 0 h 119"/>
                <a:gd name="T185" fmla="*/ 141 w 141"/>
                <a:gd name="T186" fmla="*/ 119 h 1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 h="119">
                  <a:moveTo>
                    <a:pt x="106" y="94"/>
                  </a:moveTo>
                  <a:lnTo>
                    <a:pt x="110" y="85"/>
                  </a:lnTo>
                  <a:lnTo>
                    <a:pt x="112" y="77"/>
                  </a:lnTo>
                  <a:lnTo>
                    <a:pt x="112" y="71"/>
                  </a:lnTo>
                  <a:lnTo>
                    <a:pt x="111" y="64"/>
                  </a:lnTo>
                  <a:lnTo>
                    <a:pt x="118" y="60"/>
                  </a:lnTo>
                  <a:lnTo>
                    <a:pt x="124" y="55"/>
                  </a:lnTo>
                  <a:lnTo>
                    <a:pt x="131" y="49"/>
                  </a:lnTo>
                  <a:lnTo>
                    <a:pt x="136" y="41"/>
                  </a:lnTo>
                  <a:lnTo>
                    <a:pt x="141" y="28"/>
                  </a:lnTo>
                  <a:lnTo>
                    <a:pt x="141" y="16"/>
                  </a:lnTo>
                  <a:lnTo>
                    <a:pt x="139" y="7"/>
                  </a:lnTo>
                  <a:lnTo>
                    <a:pt x="131" y="2"/>
                  </a:lnTo>
                  <a:lnTo>
                    <a:pt x="125" y="0"/>
                  </a:lnTo>
                  <a:lnTo>
                    <a:pt x="122" y="2"/>
                  </a:lnTo>
                  <a:lnTo>
                    <a:pt x="116" y="3"/>
                  </a:lnTo>
                  <a:lnTo>
                    <a:pt x="111" y="4"/>
                  </a:lnTo>
                  <a:lnTo>
                    <a:pt x="106" y="8"/>
                  </a:lnTo>
                  <a:lnTo>
                    <a:pt x="101" y="12"/>
                  </a:lnTo>
                  <a:lnTo>
                    <a:pt x="96" y="17"/>
                  </a:lnTo>
                  <a:lnTo>
                    <a:pt x="92" y="24"/>
                  </a:lnTo>
                  <a:lnTo>
                    <a:pt x="92" y="25"/>
                  </a:lnTo>
                  <a:lnTo>
                    <a:pt x="90" y="25"/>
                  </a:lnTo>
                  <a:lnTo>
                    <a:pt x="90" y="27"/>
                  </a:lnTo>
                  <a:lnTo>
                    <a:pt x="81" y="24"/>
                  </a:lnTo>
                  <a:lnTo>
                    <a:pt x="71" y="23"/>
                  </a:lnTo>
                  <a:lnTo>
                    <a:pt x="62" y="20"/>
                  </a:lnTo>
                  <a:lnTo>
                    <a:pt x="53" y="17"/>
                  </a:lnTo>
                  <a:lnTo>
                    <a:pt x="42" y="13"/>
                  </a:lnTo>
                  <a:lnTo>
                    <a:pt x="33" y="11"/>
                  </a:lnTo>
                  <a:lnTo>
                    <a:pt x="24" y="8"/>
                  </a:lnTo>
                  <a:lnTo>
                    <a:pt x="15" y="4"/>
                  </a:lnTo>
                  <a:lnTo>
                    <a:pt x="11" y="12"/>
                  </a:lnTo>
                  <a:lnTo>
                    <a:pt x="7" y="19"/>
                  </a:lnTo>
                  <a:lnTo>
                    <a:pt x="3" y="27"/>
                  </a:lnTo>
                  <a:lnTo>
                    <a:pt x="0" y="34"/>
                  </a:lnTo>
                  <a:lnTo>
                    <a:pt x="8" y="40"/>
                  </a:lnTo>
                  <a:lnTo>
                    <a:pt x="16" y="45"/>
                  </a:lnTo>
                  <a:lnTo>
                    <a:pt x="24" y="50"/>
                  </a:lnTo>
                  <a:lnTo>
                    <a:pt x="32" y="54"/>
                  </a:lnTo>
                  <a:lnTo>
                    <a:pt x="39" y="59"/>
                  </a:lnTo>
                  <a:lnTo>
                    <a:pt x="47" y="63"/>
                  </a:lnTo>
                  <a:lnTo>
                    <a:pt x="55" y="68"/>
                  </a:lnTo>
                  <a:lnTo>
                    <a:pt x="63" y="72"/>
                  </a:lnTo>
                  <a:lnTo>
                    <a:pt x="63" y="73"/>
                  </a:lnTo>
                  <a:lnTo>
                    <a:pt x="62" y="75"/>
                  </a:lnTo>
                  <a:lnTo>
                    <a:pt x="56" y="88"/>
                  </a:lnTo>
                  <a:lnTo>
                    <a:pt x="56" y="100"/>
                  </a:lnTo>
                  <a:lnTo>
                    <a:pt x="60" y="111"/>
                  </a:lnTo>
                  <a:lnTo>
                    <a:pt x="67" y="118"/>
                  </a:lnTo>
                  <a:lnTo>
                    <a:pt x="72" y="119"/>
                  </a:lnTo>
                  <a:lnTo>
                    <a:pt x="77" y="119"/>
                  </a:lnTo>
                  <a:lnTo>
                    <a:pt x="82" y="118"/>
                  </a:lnTo>
                  <a:lnTo>
                    <a:pt x="88" y="115"/>
                  </a:lnTo>
                  <a:lnTo>
                    <a:pt x="93" y="111"/>
                  </a:lnTo>
                  <a:lnTo>
                    <a:pt x="98" y="106"/>
                  </a:lnTo>
                  <a:lnTo>
                    <a:pt x="102" y="101"/>
                  </a:lnTo>
                  <a:lnTo>
                    <a:pt x="106"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0" name="Freeform 70">
              <a:extLst>
                <a:ext uri="{FF2B5EF4-FFF2-40B4-BE49-F238E27FC236}">
                  <a16:creationId xmlns:a16="http://schemas.microsoft.com/office/drawing/2014/main" id="{1D4147D7-906E-F9BC-AC66-5E4B2602CA12}"/>
                </a:ext>
              </a:extLst>
            </p:cNvPr>
            <p:cNvSpPr>
              <a:spLocks/>
            </p:cNvSpPr>
            <p:nvPr/>
          </p:nvSpPr>
          <p:spPr bwMode="auto">
            <a:xfrm>
              <a:off x="3064" y="1610"/>
              <a:ext cx="670" cy="119"/>
            </a:xfrm>
            <a:custGeom>
              <a:avLst/>
              <a:gdLst>
                <a:gd name="T0" fmla="*/ 30 w 670"/>
                <a:gd name="T1" fmla="*/ 85 h 119"/>
                <a:gd name="T2" fmla="*/ 44 w 670"/>
                <a:gd name="T3" fmla="*/ 70 h 119"/>
                <a:gd name="T4" fmla="*/ 70 w 670"/>
                <a:gd name="T5" fmla="*/ 55 h 119"/>
                <a:gd name="T6" fmla="*/ 107 w 670"/>
                <a:gd name="T7" fmla="*/ 43 h 119"/>
                <a:gd name="T8" fmla="*/ 154 w 670"/>
                <a:gd name="T9" fmla="*/ 33 h 119"/>
                <a:gd name="T10" fmla="*/ 208 w 670"/>
                <a:gd name="T11" fmla="*/ 24 h 119"/>
                <a:gd name="T12" fmla="*/ 270 w 670"/>
                <a:gd name="T13" fmla="*/ 19 h 119"/>
                <a:gd name="T14" fmla="*/ 337 w 670"/>
                <a:gd name="T15" fmla="*/ 15 h 119"/>
                <a:gd name="T16" fmla="*/ 396 w 670"/>
                <a:gd name="T17" fmla="*/ 15 h 119"/>
                <a:gd name="T18" fmla="*/ 442 w 670"/>
                <a:gd name="T19" fmla="*/ 16 h 119"/>
                <a:gd name="T20" fmla="*/ 486 w 670"/>
                <a:gd name="T21" fmla="*/ 19 h 119"/>
                <a:gd name="T22" fmla="*/ 526 w 670"/>
                <a:gd name="T23" fmla="*/ 23 h 119"/>
                <a:gd name="T24" fmla="*/ 564 w 670"/>
                <a:gd name="T25" fmla="*/ 28 h 119"/>
                <a:gd name="T26" fmla="*/ 599 w 670"/>
                <a:gd name="T27" fmla="*/ 34 h 119"/>
                <a:gd name="T28" fmla="*/ 631 w 670"/>
                <a:gd name="T29" fmla="*/ 42 h 119"/>
                <a:gd name="T30" fmla="*/ 658 w 670"/>
                <a:gd name="T31" fmla="*/ 50 h 119"/>
                <a:gd name="T32" fmla="*/ 661 w 670"/>
                <a:gd name="T33" fmla="*/ 49 h 119"/>
                <a:gd name="T34" fmla="*/ 636 w 670"/>
                <a:gd name="T35" fmla="*/ 37 h 119"/>
                <a:gd name="T36" fmla="*/ 605 w 670"/>
                <a:gd name="T37" fmla="*/ 28 h 119"/>
                <a:gd name="T38" fmla="*/ 567 w 670"/>
                <a:gd name="T39" fmla="*/ 19 h 119"/>
                <a:gd name="T40" fmla="*/ 525 w 670"/>
                <a:gd name="T41" fmla="*/ 12 h 119"/>
                <a:gd name="T42" fmla="*/ 477 w 670"/>
                <a:gd name="T43" fmla="*/ 7 h 119"/>
                <a:gd name="T44" fmla="*/ 426 w 670"/>
                <a:gd name="T45" fmla="*/ 3 h 119"/>
                <a:gd name="T46" fmla="*/ 373 w 670"/>
                <a:gd name="T47" fmla="*/ 0 h 119"/>
                <a:gd name="T48" fmla="*/ 309 w 670"/>
                <a:gd name="T49" fmla="*/ 0 h 119"/>
                <a:gd name="T50" fmla="*/ 241 w 670"/>
                <a:gd name="T51" fmla="*/ 4 h 119"/>
                <a:gd name="T52" fmla="*/ 180 w 670"/>
                <a:gd name="T53" fmla="*/ 10 h 119"/>
                <a:gd name="T54" fmla="*/ 125 w 670"/>
                <a:gd name="T55" fmla="*/ 19 h 119"/>
                <a:gd name="T56" fmla="*/ 78 w 670"/>
                <a:gd name="T57" fmla="*/ 29 h 119"/>
                <a:gd name="T58" fmla="*/ 42 w 670"/>
                <a:gd name="T59" fmla="*/ 41 h 119"/>
                <a:gd name="T60" fmla="*/ 16 w 670"/>
                <a:gd name="T61" fmla="*/ 55 h 119"/>
                <a:gd name="T62" fmla="*/ 1 w 670"/>
                <a:gd name="T63" fmla="*/ 71 h 119"/>
                <a:gd name="T64" fmla="*/ 1 w 670"/>
                <a:gd name="T65" fmla="*/ 84 h 119"/>
                <a:gd name="T66" fmla="*/ 7 w 670"/>
                <a:gd name="T67" fmla="*/ 94 h 119"/>
                <a:gd name="T68" fmla="*/ 20 w 670"/>
                <a:gd name="T69" fmla="*/ 105 h 119"/>
                <a:gd name="T70" fmla="*/ 36 w 670"/>
                <a:gd name="T71" fmla="*/ 115 h 119"/>
                <a:gd name="T72" fmla="*/ 39 w 670"/>
                <a:gd name="T73" fmla="*/ 113 h 119"/>
                <a:gd name="T74" fmla="*/ 30 w 670"/>
                <a:gd name="T75" fmla="*/ 100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0"/>
                <a:gd name="T115" fmla="*/ 0 h 119"/>
                <a:gd name="T116" fmla="*/ 670 w 670"/>
                <a:gd name="T117" fmla="*/ 119 h 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0" h="119">
                  <a:moveTo>
                    <a:pt x="29" y="93"/>
                  </a:moveTo>
                  <a:lnTo>
                    <a:pt x="30" y="85"/>
                  </a:lnTo>
                  <a:lnTo>
                    <a:pt x="35" y="77"/>
                  </a:lnTo>
                  <a:lnTo>
                    <a:pt x="44" y="70"/>
                  </a:lnTo>
                  <a:lnTo>
                    <a:pt x="56" y="63"/>
                  </a:lnTo>
                  <a:lnTo>
                    <a:pt x="70" y="55"/>
                  </a:lnTo>
                  <a:lnTo>
                    <a:pt x="87" y="50"/>
                  </a:lnTo>
                  <a:lnTo>
                    <a:pt x="107" y="43"/>
                  </a:lnTo>
                  <a:lnTo>
                    <a:pt x="129" y="38"/>
                  </a:lnTo>
                  <a:lnTo>
                    <a:pt x="154" y="33"/>
                  </a:lnTo>
                  <a:lnTo>
                    <a:pt x="180" y="28"/>
                  </a:lnTo>
                  <a:lnTo>
                    <a:pt x="208" y="24"/>
                  </a:lnTo>
                  <a:lnTo>
                    <a:pt x="238" y="21"/>
                  </a:lnTo>
                  <a:lnTo>
                    <a:pt x="270" y="19"/>
                  </a:lnTo>
                  <a:lnTo>
                    <a:pt x="304" y="16"/>
                  </a:lnTo>
                  <a:lnTo>
                    <a:pt x="337" y="15"/>
                  </a:lnTo>
                  <a:lnTo>
                    <a:pt x="373" y="15"/>
                  </a:lnTo>
                  <a:lnTo>
                    <a:pt x="396" y="15"/>
                  </a:lnTo>
                  <a:lnTo>
                    <a:pt x="420" y="16"/>
                  </a:lnTo>
                  <a:lnTo>
                    <a:pt x="442" y="16"/>
                  </a:lnTo>
                  <a:lnTo>
                    <a:pt x="464" y="17"/>
                  </a:lnTo>
                  <a:lnTo>
                    <a:pt x="486" y="19"/>
                  </a:lnTo>
                  <a:lnTo>
                    <a:pt x="507" y="21"/>
                  </a:lnTo>
                  <a:lnTo>
                    <a:pt x="526" y="23"/>
                  </a:lnTo>
                  <a:lnTo>
                    <a:pt x="546" y="25"/>
                  </a:lnTo>
                  <a:lnTo>
                    <a:pt x="564" y="28"/>
                  </a:lnTo>
                  <a:lnTo>
                    <a:pt x="582" y="32"/>
                  </a:lnTo>
                  <a:lnTo>
                    <a:pt x="599" y="34"/>
                  </a:lnTo>
                  <a:lnTo>
                    <a:pt x="616" y="38"/>
                  </a:lnTo>
                  <a:lnTo>
                    <a:pt x="631" y="42"/>
                  </a:lnTo>
                  <a:lnTo>
                    <a:pt x="645" y="46"/>
                  </a:lnTo>
                  <a:lnTo>
                    <a:pt x="658" y="50"/>
                  </a:lnTo>
                  <a:lnTo>
                    <a:pt x="670" y="54"/>
                  </a:lnTo>
                  <a:lnTo>
                    <a:pt x="661" y="49"/>
                  </a:lnTo>
                  <a:lnTo>
                    <a:pt x="649" y="42"/>
                  </a:lnTo>
                  <a:lnTo>
                    <a:pt x="636" y="37"/>
                  </a:lnTo>
                  <a:lnTo>
                    <a:pt x="620" y="32"/>
                  </a:lnTo>
                  <a:lnTo>
                    <a:pt x="605" y="28"/>
                  </a:lnTo>
                  <a:lnTo>
                    <a:pt x="586" y="23"/>
                  </a:lnTo>
                  <a:lnTo>
                    <a:pt x="567" y="19"/>
                  </a:lnTo>
                  <a:lnTo>
                    <a:pt x="546" y="15"/>
                  </a:lnTo>
                  <a:lnTo>
                    <a:pt x="525" y="12"/>
                  </a:lnTo>
                  <a:lnTo>
                    <a:pt x="502" y="10"/>
                  </a:lnTo>
                  <a:lnTo>
                    <a:pt x="477" y="7"/>
                  </a:lnTo>
                  <a:lnTo>
                    <a:pt x="452" y="4"/>
                  </a:lnTo>
                  <a:lnTo>
                    <a:pt x="426" y="3"/>
                  </a:lnTo>
                  <a:lnTo>
                    <a:pt x="400" y="2"/>
                  </a:lnTo>
                  <a:lnTo>
                    <a:pt x="373" y="0"/>
                  </a:lnTo>
                  <a:lnTo>
                    <a:pt x="344" y="0"/>
                  </a:lnTo>
                  <a:lnTo>
                    <a:pt x="309" y="0"/>
                  </a:lnTo>
                  <a:lnTo>
                    <a:pt x="275" y="2"/>
                  </a:lnTo>
                  <a:lnTo>
                    <a:pt x="241" y="4"/>
                  </a:lnTo>
                  <a:lnTo>
                    <a:pt x="210" y="7"/>
                  </a:lnTo>
                  <a:lnTo>
                    <a:pt x="180" y="10"/>
                  </a:lnTo>
                  <a:lnTo>
                    <a:pt x="151" y="13"/>
                  </a:lnTo>
                  <a:lnTo>
                    <a:pt x="125" y="19"/>
                  </a:lnTo>
                  <a:lnTo>
                    <a:pt x="100" y="24"/>
                  </a:lnTo>
                  <a:lnTo>
                    <a:pt x="78" y="29"/>
                  </a:lnTo>
                  <a:lnTo>
                    <a:pt x="59" y="36"/>
                  </a:lnTo>
                  <a:lnTo>
                    <a:pt x="42" y="41"/>
                  </a:lnTo>
                  <a:lnTo>
                    <a:pt x="27" y="49"/>
                  </a:lnTo>
                  <a:lnTo>
                    <a:pt x="16" y="55"/>
                  </a:lnTo>
                  <a:lnTo>
                    <a:pt x="7" y="63"/>
                  </a:lnTo>
                  <a:lnTo>
                    <a:pt x="1" y="71"/>
                  </a:lnTo>
                  <a:lnTo>
                    <a:pt x="0" y="79"/>
                  </a:lnTo>
                  <a:lnTo>
                    <a:pt x="1" y="84"/>
                  </a:lnTo>
                  <a:lnTo>
                    <a:pt x="3" y="89"/>
                  </a:lnTo>
                  <a:lnTo>
                    <a:pt x="7" y="94"/>
                  </a:lnTo>
                  <a:lnTo>
                    <a:pt x="12" y="100"/>
                  </a:lnTo>
                  <a:lnTo>
                    <a:pt x="20" y="105"/>
                  </a:lnTo>
                  <a:lnTo>
                    <a:pt x="27" y="110"/>
                  </a:lnTo>
                  <a:lnTo>
                    <a:pt x="36" y="115"/>
                  </a:lnTo>
                  <a:lnTo>
                    <a:pt x="47" y="119"/>
                  </a:lnTo>
                  <a:lnTo>
                    <a:pt x="39" y="113"/>
                  </a:lnTo>
                  <a:lnTo>
                    <a:pt x="34" y="106"/>
                  </a:lnTo>
                  <a:lnTo>
                    <a:pt x="30" y="100"/>
                  </a:lnTo>
                  <a:lnTo>
                    <a:pt x="29"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1" name="Freeform 71">
              <a:extLst>
                <a:ext uri="{FF2B5EF4-FFF2-40B4-BE49-F238E27FC236}">
                  <a16:creationId xmlns:a16="http://schemas.microsoft.com/office/drawing/2014/main" id="{F72635A6-5E9D-EB47-4FE4-37661F710100}"/>
                </a:ext>
              </a:extLst>
            </p:cNvPr>
            <p:cNvSpPr>
              <a:spLocks/>
            </p:cNvSpPr>
            <p:nvPr/>
          </p:nvSpPr>
          <p:spPr bwMode="auto">
            <a:xfrm>
              <a:off x="2350" y="2171"/>
              <a:ext cx="899" cy="1465"/>
            </a:xfrm>
            <a:custGeom>
              <a:avLst/>
              <a:gdLst>
                <a:gd name="T0" fmla="*/ 859 w 899"/>
                <a:gd name="T1" fmla="*/ 1215 h 1465"/>
                <a:gd name="T2" fmla="*/ 868 w 899"/>
                <a:gd name="T3" fmla="*/ 970 h 1465"/>
                <a:gd name="T4" fmla="*/ 899 w 899"/>
                <a:gd name="T5" fmla="*/ 927 h 1465"/>
                <a:gd name="T6" fmla="*/ 869 w 899"/>
                <a:gd name="T7" fmla="*/ 863 h 1465"/>
                <a:gd name="T8" fmla="*/ 892 w 899"/>
                <a:gd name="T9" fmla="*/ 0 h 1465"/>
                <a:gd name="T10" fmla="*/ 674 w 899"/>
                <a:gd name="T11" fmla="*/ 89 h 1465"/>
                <a:gd name="T12" fmla="*/ 491 w 899"/>
                <a:gd name="T13" fmla="*/ 115 h 1465"/>
                <a:gd name="T14" fmla="*/ 258 w 899"/>
                <a:gd name="T15" fmla="*/ 91 h 1465"/>
                <a:gd name="T16" fmla="*/ 40 w 899"/>
                <a:gd name="T17" fmla="*/ 39 h 1465"/>
                <a:gd name="T18" fmla="*/ 25 w 899"/>
                <a:gd name="T19" fmla="*/ 8 h 1465"/>
                <a:gd name="T20" fmla="*/ 33 w 899"/>
                <a:gd name="T21" fmla="*/ 859 h 1465"/>
                <a:gd name="T22" fmla="*/ 7 w 899"/>
                <a:gd name="T23" fmla="*/ 944 h 1465"/>
                <a:gd name="T24" fmla="*/ 33 w 899"/>
                <a:gd name="T25" fmla="*/ 967 h 1465"/>
                <a:gd name="T26" fmla="*/ 37 w 899"/>
                <a:gd name="T27" fmla="*/ 1216 h 1465"/>
                <a:gd name="T28" fmla="*/ 21 w 899"/>
                <a:gd name="T29" fmla="*/ 1232 h 1465"/>
                <a:gd name="T30" fmla="*/ 9 w 899"/>
                <a:gd name="T31" fmla="*/ 1249 h 1465"/>
                <a:gd name="T32" fmla="*/ 3 w 899"/>
                <a:gd name="T33" fmla="*/ 1267 h 1465"/>
                <a:gd name="T34" fmla="*/ 0 w 899"/>
                <a:gd name="T35" fmla="*/ 1285 h 1465"/>
                <a:gd name="T36" fmla="*/ 3 w 899"/>
                <a:gd name="T37" fmla="*/ 1304 h 1465"/>
                <a:gd name="T38" fmla="*/ 9 w 899"/>
                <a:gd name="T39" fmla="*/ 1322 h 1465"/>
                <a:gd name="T40" fmla="*/ 20 w 899"/>
                <a:gd name="T41" fmla="*/ 1339 h 1465"/>
                <a:gd name="T42" fmla="*/ 35 w 899"/>
                <a:gd name="T43" fmla="*/ 1356 h 1465"/>
                <a:gd name="T44" fmla="*/ 55 w 899"/>
                <a:gd name="T45" fmla="*/ 1372 h 1465"/>
                <a:gd name="T46" fmla="*/ 77 w 899"/>
                <a:gd name="T47" fmla="*/ 1387 h 1465"/>
                <a:gd name="T48" fmla="*/ 103 w 899"/>
                <a:gd name="T49" fmla="*/ 1400 h 1465"/>
                <a:gd name="T50" fmla="*/ 132 w 899"/>
                <a:gd name="T51" fmla="*/ 1413 h 1465"/>
                <a:gd name="T52" fmla="*/ 163 w 899"/>
                <a:gd name="T53" fmla="*/ 1425 h 1465"/>
                <a:gd name="T54" fmla="*/ 198 w 899"/>
                <a:gd name="T55" fmla="*/ 1435 h 1465"/>
                <a:gd name="T56" fmla="*/ 235 w 899"/>
                <a:gd name="T57" fmla="*/ 1445 h 1465"/>
                <a:gd name="T58" fmla="*/ 274 w 899"/>
                <a:gd name="T59" fmla="*/ 1451 h 1465"/>
                <a:gd name="T60" fmla="*/ 315 w 899"/>
                <a:gd name="T61" fmla="*/ 1458 h 1465"/>
                <a:gd name="T62" fmla="*/ 358 w 899"/>
                <a:gd name="T63" fmla="*/ 1461 h 1465"/>
                <a:gd name="T64" fmla="*/ 403 w 899"/>
                <a:gd name="T65" fmla="*/ 1464 h 1465"/>
                <a:gd name="T66" fmla="*/ 448 w 899"/>
                <a:gd name="T67" fmla="*/ 1465 h 1465"/>
                <a:gd name="T68" fmla="*/ 494 w 899"/>
                <a:gd name="T69" fmla="*/ 1464 h 1465"/>
                <a:gd name="T70" fmla="*/ 538 w 899"/>
                <a:gd name="T71" fmla="*/ 1461 h 1465"/>
                <a:gd name="T72" fmla="*/ 581 w 899"/>
                <a:gd name="T73" fmla="*/ 1458 h 1465"/>
                <a:gd name="T74" fmla="*/ 622 w 899"/>
                <a:gd name="T75" fmla="*/ 1451 h 1465"/>
                <a:gd name="T76" fmla="*/ 662 w 899"/>
                <a:gd name="T77" fmla="*/ 1445 h 1465"/>
                <a:gd name="T78" fmla="*/ 698 w 899"/>
                <a:gd name="T79" fmla="*/ 1435 h 1465"/>
                <a:gd name="T80" fmla="*/ 732 w 899"/>
                <a:gd name="T81" fmla="*/ 1425 h 1465"/>
                <a:gd name="T82" fmla="*/ 765 w 899"/>
                <a:gd name="T83" fmla="*/ 1413 h 1465"/>
                <a:gd name="T84" fmla="*/ 793 w 899"/>
                <a:gd name="T85" fmla="*/ 1400 h 1465"/>
                <a:gd name="T86" fmla="*/ 820 w 899"/>
                <a:gd name="T87" fmla="*/ 1387 h 1465"/>
                <a:gd name="T88" fmla="*/ 842 w 899"/>
                <a:gd name="T89" fmla="*/ 1372 h 1465"/>
                <a:gd name="T90" fmla="*/ 861 w 899"/>
                <a:gd name="T91" fmla="*/ 1356 h 1465"/>
                <a:gd name="T92" fmla="*/ 876 w 899"/>
                <a:gd name="T93" fmla="*/ 1339 h 1465"/>
                <a:gd name="T94" fmla="*/ 887 w 899"/>
                <a:gd name="T95" fmla="*/ 1322 h 1465"/>
                <a:gd name="T96" fmla="*/ 894 w 899"/>
                <a:gd name="T97" fmla="*/ 1304 h 1465"/>
                <a:gd name="T98" fmla="*/ 896 w 899"/>
                <a:gd name="T99" fmla="*/ 1285 h 1465"/>
                <a:gd name="T100" fmla="*/ 894 w 899"/>
                <a:gd name="T101" fmla="*/ 1267 h 1465"/>
                <a:gd name="T102" fmla="*/ 886 w 899"/>
                <a:gd name="T103" fmla="*/ 1249 h 1465"/>
                <a:gd name="T104" fmla="*/ 874 w 899"/>
                <a:gd name="T105" fmla="*/ 1232 h 1465"/>
                <a:gd name="T106" fmla="*/ 859 w 899"/>
                <a:gd name="T107" fmla="*/ 1215 h 14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9"/>
                <a:gd name="T163" fmla="*/ 0 h 1465"/>
                <a:gd name="T164" fmla="*/ 899 w 899"/>
                <a:gd name="T165" fmla="*/ 1465 h 14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9" h="1465">
                  <a:moveTo>
                    <a:pt x="859" y="1215"/>
                  </a:moveTo>
                  <a:lnTo>
                    <a:pt x="868" y="970"/>
                  </a:lnTo>
                  <a:lnTo>
                    <a:pt x="899" y="927"/>
                  </a:lnTo>
                  <a:lnTo>
                    <a:pt x="869" y="863"/>
                  </a:lnTo>
                  <a:lnTo>
                    <a:pt x="892" y="0"/>
                  </a:lnTo>
                  <a:lnTo>
                    <a:pt x="674" y="89"/>
                  </a:lnTo>
                  <a:lnTo>
                    <a:pt x="491" y="115"/>
                  </a:lnTo>
                  <a:lnTo>
                    <a:pt x="258" y="91"/>
                  </a:lnTo>
                  <a:lnTo>
                    <a:pt x="40" y="39"/>
                  </a:lnTo>
                  <a:lnTo>
                    <a:pt x="25" y="8"/>
                  </a:lnTo>
                  <a:lnTo>
                    <a:pt x="33" y="859"/>
                  </a:lnTo>
                  <a:lnTo>
                    <a:pt x="7" y="944"/>
                  </a:lnTo>
                  <a:lnTo>
                    <a:pt x="33" y="967"/>
                  </a:lnTo>
                  <a:lnTo>
                    <a:pt x="37" y="1216"/>
                  </a:lnTo>
                  <a:lnTo>
                    <a:pt x="21" y="1232"/>
                  </a:lnTo>
                  <a:lnTo>
                    <a:pt x="9" y="1249"/>
                  </a:lnTo>
                  <a:lnTo>
                    <a:pt x="3" y="1267"/>
                  </a:lnTo>
                  <a:lnTo>
                    <a:pt x="0" y="1285"/>
                  </a:lnTo>
                  <a:lnTo>
                    <a:pt x="3" y="1304"/>
                  </a:lnTo>
                  <a:lnTo>
                    <a:pt x="9" y="1322"/>
                  </a:lnTo>
                  <a:lnTo>
                    <a:pt x="20" y="1339"/>
                  </a:lnTo>
                  <a:lnTo>
                    <a:pt x="35" y="1356"/>
                  </a:lnTo>
                  <a:lnTo>
                    <a:pt x="55" y="1372"/>
                  </a:lnTo>
                  <a:lnTo>
                    <a:pt x="77" y="1387"/>
                  </a:lnTo>
                  <a:lnTo>
                    <a:pt x="103" y="1400"/>
                  </a:lnTo>
                  <a:lnTo>
                    <a:pt x="132" y="1413"/>
                  </a:lnTo>
                  <a:lnTo>
                    <a:pt x="163" y="1425"/>
                  </a:lnTo>
                  <a:lnTo>
                    <a:pt x="198" y="1435"/>
                  </a:lnTo>
                  <a:lnTo>
                    <a:pt x="235" y="1445"/>
                  </a:lnTo>
                  <a:lnTo>
                    <a:pt x="274" y="1451"/>
                  </a:lnTo>
                  <a:lnTo>
                    <a:pt x="315" y="1458"/>
                  </a:lnTo>
                  <a:lnTo>
                    <a:pt x="358" y="1461"/>
                  </a:lnTo>
                  <a:lnTo>
                    <a:pt x="403" y="1464"/>
                  </a:lnTo>
                  <a:lnTo>
                    <a:pt x="448" y="1465"/>
                  </a:lnTo>
                  <a:lnTo>
                    <a:pt x="494" y="1464"/>
                  </a:lnTo>
                  <a:lnTo>
                    <a:pt x="538" y="1461"/>
                  </a:lnTo>
                  <a:lnTo>
                    <a:pt x="581" y="1458"/>
                  </a:lnTo>
                  <a:lnTo>
                    <a:pt x="622" y="1451"/>
                  </a:lnTo>
                  <a:lnTo>
                    <a:pt x="662" y="1445"/>
                  </a:lnTo>
                  <a:lnTo>
                    <a:pt x="698" y="1435"/>
                  </a:lnTo>
                  <a:lnTo>
                    <a:pt x="732" y="1425"/>
                  </a:lnTo>
                  <a:lnTo>
                    <a:pt x="765" y="1413"/>
                  </a:lnTo>
                  <a:lnTo>
                    <a:pt x="793" y="1400"/>
                  </a:lnTo>
                  <a:lnTo>
                    <a:pt x="820" y="1387"/>
                  </a:lnTo>
                  <a:lnTo>
                    <a:pt x="842" y="1372"/>
                  </a:lnTo>
                  <a:lnTo>
                    <a:pt x="861" y="1356"/>
                  </a:lnTo>
                  <a:lnTo>
                    <a:pt x="876" y="1339"/>
                  </a:lnTo>
                  <a:lnTo>
                    <a:pt x="887" y="1322"/>
                  </a:lnTo>
                  <a:lnTo>
                    <a:pt x="894" y="1304"/>
                  </a:lnTo>
                  <a:lnTo>
                    <a:pt x="896" y="1285"/>
                  </a:lnTo>
                  <a:lnTo>
                    <a:pt x="894" y="1267"/>
                  </a:lnTo>
                  <a:lnTo>
                    <a:pt x="886" y="1249"/>
                  </a:lnTo>
                  <a:lnTo>
                    <a:pt x="874" y="1232"/>
                  </a:lnTo>
                  <a:lnTo>
                    <a:pt x="859" y="12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2" name="Freeform 72">
              <a:extLst>
                <a:ext uri="{FF2B5EF4-FFF2-40B4-BE49-F238E27FC236}">
                  <a16:creationId xmlns:a16="http://schemas.microsoft.com/office/drawing/2014/main" id="{C6403A6D-9D37-6636-935F-8DA8FC8D7BF2}"/>
                </a:ext>
              </a:extLst>
            </p:cNvPr>
            <p:cNvSpPr>
              <a:spLocks/>
            </p:cNvSpPr>
            <p:nvPr/>
          </p:nvSpPr>
          <p:spPr bwMode="auto">
            <a:xfrm>
              <a:off x="2366" y="2051"/>
              <a:ext cx="863" cy="215"/>
            </a:xfrm>
            <a:custGeom>
              <a:avLst/>
              <a:gdLst>
                <a:gd name="T0" fmla="*/ 477 w 863"/>
                <a:gd name="T1" fmla="*/ 215 h 215"/>
                <a:gd name="T2" fmla="*/ 561 w 863"/>
                <a:gd name="T3" fmla="*/ 210 h 215"/>
                <a:gd name="T4" fmla="*/ 638 w 863"/>
                <a:gd name="T5" fmla="*/ 202 h 215"/>
                <a:gd name="T6" fmla="*/ 707 w 863"/>
                <a:gd name="T7" fmla="*/ 192 h 215"/>
                <a:gd name="T8" fmla="*/ 764 w 863"/>
                <a:gd name="T9" fmla="*/ 176 h 215"/>
                <a:gd name="T10" fmla="*/ 811 w 863"/>
                <a:gd name="T11" fmla="*/ 159 h 215"/>
                <a:gd name="T12" fmla="*/ 844 w 863"/>
                <a:gd name="T13" fmla="*/ 141 h 215"/>
                <a:gd name="T14" fmla="*/ 861 w 863"/>
                <a:gd name="T15" fmla="*/ 120 h 215"/>
                <a:gd name="T16" fmla="*/ 861 w 863"/>
                <a:gd name="T17" fmla="*/ 97 h 215"/>
                <a:gd name="T18" fmla="*/ 844 w 863"/>
                <a:gd name="T19" fmla="*/ 76 h 215"/>
                <a:gd name="T20" fmla="*/ 811 w 863"/>
                <a:gd name="T21" fmla="*/ 56 h 215"/>
                <a:gd name="T22" fmla="*/ 764 w 863"/>
                <a:gd name="T23" fmla="*/ 39 h 215"/>
                <a:gd name="T24" fmla="*/ 707 w 863"/>
                <a:gd name="T25" fmla="*/ 25 h 215"/>
                <a:gd name="T26" fmla="*/ 638 w 863"/>
                <a:gd name="T27" fmla="*/ 13 h 215"/>
                <a:gd name="T28" fmla="*/ 561 w 863"/>
                <a:gd name="T29" fmla="*/ 5 h 215"/>
                <a:gd name="T30" fmla="*/ 477 w 863"/>
                <a:gd name="T31" fmla="*/ 0 h 215"/>
                <a:gd name="T32" fmla="*/ 388 w 863"/>
                <a:gd name="T33" fmla="*/ 0 h 215"/>
                <a:gd name="T34" fmla="*/ 303 w 863"/>
                <a:gd name="T35" fmla="*/ 5 h 215"/>
                <a:gd name="T36" fmla="*/ 226 w 863"/>
                <a:gd name="T37" fmla="*/ 13 h 215"/>
                <a:gd name="T38" fmla="*/ 157 w 863"/>
                <a:gd name="T39" fmla="*/ 25 h 215"/>
                <a:gd name="T40" fmla="*/ 99 w 863"/>
                <a:gd name="T41" fmla="*/ 39 h 215"/>
                <a:gd name="T42" fmla="*/ 52 w 863"/>
                <a:gd name="T43" fmla="*/ 56 h 215"/>
                <a:gd name="T44" fmla="*/ 19 w 863"/>
                <a:gd name="T45" fmla="*/ 76 h 215"/>
                <a:gd name="T46" fmla="*/ 2 w 863"/>
                <a:gd name="T47" fmla="*/ 97 h 215"/>
                <a:gd name="T48" fmla="*/ 2 w 863"/>
                <a:gd name="T49" fmla="*/ 120 h 215"/>
                <a:gd name="T50" fmla="*/ 19 w 863"/>
                <a:gd name="T51" fmla="*/ 141 h 215"/>
                <a:gd name="T52" fmla="*/ 52 w 863"/>
                <a:gd name="T53" fmla="*/ 159 h 215"/>
                <a:gd name="T54" fmla="*/ 99 w 863"/>
                <a:gd name="T55" fmla="*/ 176 h 215"/>
                <a:gd name="T56" fmla="*/ 157 w 863"/>
                <a:gd name="T57" fmla="*/ 192 h 215"/>
                <a:gd name="T58" fmla="*/ 226 w 863"/>
                <a:gd name="T59" fmla="*/ 202 h 215"/>
                <a:gd name="T60" fmla="*/ 303 w 863"/>
                <a:gd name="T61" fmla="*/ 210 h 215"/>
                <a:gd name="T62" fmla="*/ 388 w 863"/>
                <a:gd name="T63" fmla="*/ 215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3"/>
                <a:gd name="T97" fmla="*/ 0 h 215"/>
                <a:gd name="T98" fmla="*/ 863 w 863"/>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3" h="215">
                  <a:moveTo>
                    <a:pt x="432" y="215"/>
                  </a:moveTo>
                  <a:lnTo>
                    <a:pt x="477" y="215"/>
                  </a:lnTo>
                  <a:lnTo>
                    <a:pt x="520" y="213"/>
                  </a:lnTo>
                  <a:lnTo>
                    <a:pt x="561" y="210"/>
                  </a:lnTo>
                  <a:lnTo>
                    <a:pt x="600" y="207"/>
                  </a:lnTo>
                  <a:lnTo>
                    <a:pt x="638" y="202"/>
                  </a:lnTo>
                  <a:lnTo>
                    <a:pt x="673" y="197"/>
                  </a:lnTo>
                  <a:lnTo>
                    <a:pt x="707" y="192"/>
                  </a:lnTo>
                  <a:lnTo>
                    <a:pt x="737" y="184"/>
                  </a:lnTo>
                  <a:lnTo>
                    <a:pt x="764" y="176"/>
                  </a:lnTo>
                  <a:lnTo>
                    <a:pt x="791" y="168"/>
                  </a:lnTo>
                  <a:lnTo>
                    <a:pt x="811" y="159"/>
                  </a:lnTo>
                  <a:lnTo>
                    <a:pt x="830" y="150"/>
                  </a:lnTo>
                  <a:lnTo>
                    <a:pt x="844" y="141"/>
                  </a:lnTo>
                  <a:lnTo>
                    <a:pt x="854" y="130"/>
                  </a:lnTo>
                  <a:lnTo>
                    <a:pt x="861" y="120"/>
                  </a:lnTo>
                  <a:lnTo>
                    <a:pt x="863" y="108"/>
                  </a:lnTo>
                  <a:lnTo>
                    <a:pt x="861" y="97"/>
                  </a:lnTo>
                  <a:lnTo>
                    <a:pt x="854" y="86"/>
                  </a:lnTo>
                  <a:lnTo>
                    <a:pt x="844" y="76"/>
                  </a:lnTo>
                  <a:lnTo>
                    <a:pt x="830" y="67"/>
                  </a:lnTo>
                  <a:lnTo>
                    <a:pt x="811" y="56"/>
                  </a:lnTo>
                  <a:lnTo>
                    <a:pt x="791" y="48"/>
                  </a:lnTo>
                  <a:lnTo>
                    <a:pt x="764" y="39"/>
                  </a:lnTo>
                  <a:lnTo>
                    <a:pt x="737" y="31"/>
                  </a:lnTo>
                  <a:lnTo>
                    <a:pt x="707" y="25"/>
                  </a:lnTo>
                  <a:lnTo>
                    <a:pt x="673" y="18"/>
                  </a:lnTo>
                  <a:lnTo>
                    <a:pt x="638" y="13"/>
                  </a:lnTo>
                  <a:lnTo>
                    <a:pt x="600" y="8"/>
                  </a:lnTo>
                  <a:lnTo>
                    <a:pt x="561" y="5"/>
                  </a:lnTo>
                  <a:lnTo>
                    <a:pt x="520" y="3"/>
                  </a:lnTo>
                  <a:lnTo>
                    <a:pt x="477" y="0"/>
                  </a:lnTo>
                  <a:lnTo>
                    <a:pt x="432" y="0"/>
                  </a:lnTo>
                  <a:lnTo>
                    <a:pt x="388" y="0"/>
                  </a:lnTo>
                  <a:lnTo>
                    <a:pt x="345" y="3"/>
                  </a:lnTo>
                  <a:lnTo>
                    <a:pt x="303" y="5"/>
                  </a:lnTo>
                  <a:lnTo>
                    <a:pt x="264" y="8"/>
                  </a:lnTo>
                  <a:lnTo>
                    <a:pt x="226" y="13"/>
                  </a:lnTo>
                  <a:lnTo>
                    <a:pt x="191" y="18"/>
                  </a:lnTo>
                  <a:lnTo>
                    <a:pt x="157" y="25"/>
                  </a:lnTo>
                  <a:lnTo>
                    <a:pt x="126" y="31"/>
                  </a:lnTo>
                  <a:lnTo>
                    <a:pt x="99" y="39"/>
                  </a:lnTo>
                  <a:lnTo>
                    <a:pt x="74" y="48"/>
                  </a:lnTo>
                  <a:lnTo>
                    <a:pt x="52" y="56"/>
                  </a:lnTo>
                  <a:lnTo>
                    <a:pt x="34" y="67"/>
                  </a:lnTo>
                  <a:lnTo>
                    <a:pt x="19" y="76"/>
                  </a:lnTo>
                  <a:lnTo>
                    <a:pt x="9" y="86"/>
                  </a:lnTo>
                  <a:lnTo>
                    <a:pt x="2" y="97"/>
                  </a:lnTo>
                  <a:lnTo>
                    <a:pt x="0" y="108"/>
                  </a:lnTo>
                  <a:lnTo>
                    <a:pt x="2" y="120"/>
                  </a:lnTo>
                  <a:lnTo>
                    <a:pt x="9" y="130"/>
                  </a:lnTo>
                  <a:lnTo>
                    <a:pt x="19" y="141"/>
                  </a:lnTo>
                  <a:lnTo>
                    <a:pt x="34" y="150"/>
                  </a:lnTo>
                  <a:lnTo>
                    <a:pt x="52" y="159"/>
                  </a:lnTo>
                  <a:lnTo>
                    <a:pt x="74" y="168"/>
                  </a:lnTo>
                  <a:lnTo>
                    <a:pt x="99" y="176"/>
                  </a:lnTo>
                  <a:lnTo>
                    <a:pt x="126" y="184"/>
                  </a:lnTo>
                  <a:lnTo>
                    <a:pt x="157" y="192"/>
                  </a:lnTo>
                  <a:lnTo>
                    <a:pt x="191" y="197"/>
                  </a:lnTo>
                  <a:lnTo>
                    <a:pt x="226" y="202"/>
                  </a:lnTo>
                  <a:lnTo>
                    <a:pt x="264" y="207"/>
                  </a:lnTo>
                  <a:lnTo>
                    <a:pt x="303" y="210"/>
                  </a:lnTo>
                  <a:lnTo>
                    <a:pt x="345" y="213"/>
                  </a:lnTo>
                  <a:lnTo>
                    <a:pt x="388" y="215"/>
                  </a:lnTo>
                  <a:lnTo>
                    <a:pt x="432" y="215"/>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3" name="Freeform 73">
              <a:extLst>
                <a:ext uri="{FF2B5EF4-FFF2-40B4-BE49-F238E27FC236}">
                  <a16:creationId xmlns:a16="http://schemas.microsoft.com/office/drawing/2014/main" id="{FDA18C9A-42EE-2B2A-13D4-583AAA8EA25A}"/>
                </a:ext>
              </a:extLst>
            </p:cNvPr>
            <p:cNvSpPr>
              <a:spLocks/>
            </p:cNvSpPr>
            <p:nvPr/>
          </p:nvSpPr>
          <p:spPr bwMode="auto">
            <a:xfrm>
              <a:off x="2346" y="2051"/>
              <a:ext cx="938" cy="246"/>
            </a:xfrm>
            <a:custGeom>
              <a:avLst/>
              <a:gdLst>
                <a:gd name="T0" fmla="*/ 576 w 938"/>
                <a:gd name="T1" fmla="*/ 3 h 246"/>
                <a:gd name="T2" fmla="*/ 636 w 938"/>
                <a:gd name="T3" fmla="*/ 11 h 246"/>
                <a:gd name="T4" fmla="*/ 689 w 938"/>
                <a:gd name="T5" fmla="*/ 21 h 246"/>
                <a:gd name="T6" fmla="*/ 735 w 938"/>
                <a:gd name="T7" fmla="*/ 33 h 246"/>
                <a:gd name="T8" fmla="*/ 774 w 938"/>
                <a:gd name="T9" fmla="*/ 47 h 246"/>
                <a:gd name="T10" fmla="*/ 804 w 938"/>
                <a:gd name="T11" fmla="*/ 63 h 246"/>
                <a:gd name="T12" fmla="*/ 826 w 938"/>
                <a:gd name="T13" fmla="*/ 80 h 246"/>
                <a:gd name="T14" fmla="*/ 837 w 938"/>
                <a:gd name="T15" fmla="*/ 97 h 246"/>
                <a:gd name="T16" fmla="*/ 835 w 938"/>
                <a:gd name="T17" fmla="*/ 116 h 246"/>
                <a:gd name="T18" fmla="*/ 820 w 938"/>
                <a:gd name="T19" fmla="*/ 137 h 246"/>
                <a:gd name="T20" fmla="*/ 788 w 938"/>
                <a:gd name="T21" fmla="*/ 155 h 246"/>
                <a:gd name="T22" fmla="*/ 744 w 938"/>
                <a:gd name="T23" fmla="*/ 171 h 246"/>
                <a:gd name="T24" fmla="*/ 689 w 938"/>
                <a:gd name="T25" fmla="*/ 185 h 246"/>
                <a:gd name="T26" fmla="*/ 623 w 938"/>
                <a:gd name="T27" fmla="*/ 197 h 246"/>
                <a:gd name="T28" fmla="*/ 550 w 938"/>
                <a:gd name="T29" fmla="*/ 203 h 246"/>
                <a:gd name="T30" fmla="*/ 470 w 938"/>
                <a:gd name="T31" fmla="*/ 209 h 246"/>
                <a:gd name="T32" fmla="*/ 387 w 938"/>
                <a:gd name="T33" fmla="*/ 209 h 246"/>
                <a:gd name="T34" fmla="*/ 306 w 938"/>
                <a:gd name="T35" fmla="*/ 203 h 246"/>
                <a:gd name="T36" fmla="*/ 233 w 938"/>
                <a:gd name="T37" fmla="*/ 197 h 246"/>
                <a:gd name="T38" fmla="*/ 168 w 938"/>
                <a:gd name="T39" fmla="*/ 185 h 246"/>
                <a:gd name="T40" fmla="*/ 112 w 938"/>
                <a:gd name="T41" fmla="*/ 171 h 246"/>
                <a:gd name="T42" fmla="*/ 68 w 938"/>
                <a:gd name="T43" fmla="*/ 155 h 246"/>
                <a:gd name="T44" fmla="*/ 37 w 938"/>
                <a:gd name="T45" fmla="*/ 137 h 246"/>
                <a:gd name="T46" fmla="*/ 21 w 938"/>
                <a:gd name="T47" fmla="*/ 116 h 246"/>
                <a:gd name="T48" fmla="*/ 18 w 938"/>
                <a:gd name="T49" fmla="*/ 100 h 246"/>
                <a:gd name="T50" fmla="*/ 22 w 938"/>
                <a:gd name="T51" fmla="*/ 93 h 246"/>
                <a:gd name="T52" fmla="*/ 14 w 938"/>
                <a:gd name="T53" fmla="*/ 97 h 246"/>
                <a:gd name="T54" fmla="*/ 1 w 938"/>
                <a:gd name="T55" fmla="*/ 116 h 246"/>
                <a:gd name="T56" fmla="*/ 3 w 938"/>
                <a:gd name="T57" fmla="*/ 138 h 246"/>
                <a:gd name="T58" fmla="*/ 21 w 938"/>
                <a:gd name="T59" fmla="*/ 162 h 246"/>
                <a:gd name="T60" fmla="*/ 56 w 938"/>
                <a:gd name="T61" fmla="*/ 184 h 246"/>
                <a:gd name="T62" fmla="*/ 107 w 938"/>
                <a:gd name="T63" fmla="*/ 203 h 246"/>
                <a:gd name="T64" fmla="*/ 171 w 938"/>
                <a:gd name="T65" fmla="*/ 219 h 246"/>
                <a:gd name="T66" fmla="*/ 245 w 938"/>
                <a:gd name="T67" fmla="*/ 232 h 246"/>
                <a:gd name="T68" fmla="*/ 330 w 938"/>
                <a:gd name="T69" fmla="*/ 241 h 246"/>
                <a:gd name="T70" fmla="*/ 421 w 938"/>
                <a:gd name="T71" fmla="*/ 246 h 246"/>
                <a:gd name="T72" fmla="*/ 517 w 938"/>
                <a:gd name="T73" fmla="*/ 246 h 246"/>
                <a:gd name="T74" fmla="*/ 609 w 938"/>
                <a:gd name="T75" fmla="*/ 241 h 246"/>
                <a:gd name="T76" fmla="*/ 692 w 938"/>
                <a:gd name="T77" fmla="*/ 232 h 246"/>
                <a:gd name="T78" fmla="*/ 768 w 938"/>
                <a:gd name="T79" fmla="*/ 219 h 246"/>
                <a:gd name="T80" fmla="*/ 831 w 938"/>
                <a:gd name="T81" fmla="*/ 203 h 246"/>
                <a:gd name="T82" fmla="*/ 881 w 938"/>
                <a:gd name="T83" fmla="*/ 184 h 246"/>
                <a:gd name="T84" fmla="*/ 917 w 938"/>
                <a:gd name="T85" fmla="*/ 162 h 246"/>
                <a:gd name="T86" fmla="*/ 936 w 938"/>
                <a:gd name="T87" fmla="*/ 138 h 246"/>
                <a:gd name="T88" fmla="*/ 937 w 938"/>
                <a:gd name="T89" fmla="*/ 115 h 246"/>
                <a:gd name="T90" fmla="*/ 921 w 938"/>
                <a:gd name="T91" fmla="*/ 94 h 246"/>
                <a:gd name="T92" fmla="*/ 893 w 938"/>
                <a:gd name="T93" fmla="*/ 73 h 246"/>
                <a:gd name="T94" fmla="*/ 851 w 938"/>
                <a:gd name="T95" fmla="*/ 54 h 246"/>
                <a:gd name="T96" fmla="*/ 799 w 938"/>
                <a:gd name="T97" fmla="*/ 37 h 246"/>
                <a:gd name="T98" fmla="*/ 736 w 938"/>
                <a:gd name="T99" fmla="*/ 21 h 246"/>
                <a:gd name="T100" fmla="*/ 665 w 938"/>
                <a:gd name="T101" fmla="*/ 11 h 246"/>
                <a:gd name="T102" fmla="*/ 586 w 938"/>
                <a:gd name="T103" fmla="*/ 3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8"/>
                <a:gd name="T157" fmla="*/ 0 h 246"/>
                <a:gd name="T158" fmla="*/ 938 w 938"/>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8" h="246">
                  <a:moveTo>
                    <a:pt x="545" y="0"/>
                  </a:moveTo>
                  <a:lnTo>
                    <a:pt x="576" y="3"/>
                  </a:lnTo>
                  <a:lnTo>
                    <a:pt x="607" y="7"/>
                  </a:lnTo>
                  <a:lnTo>
                    <a:pt x="636" y="11"/>
                  </a:lnTo>
                  <a:lnTo>
                    <a:pt x="663" y="16"/>
                  </a:lnTo>
                  <a:lnTo>
                    <a:pt x="689" y="21"/>
                  </a:lnTo>
                  <a:lnTo>
                    <a:pt x="713" y="27"/>
                  </a:lnTo>
                  <a:lnTo>
                    <a:pt x="735" y="33"/>
                  </a:lnTo>
                  <a:lnTo>
                    <a:pt x="756" y="41"/>
                  </a:lnTo>
                  <a:lnTo>
                    <a:pt x="774" y="47"/>
                  </a:lnTo>
                  <a:lnTo>
                    <a:pt x="791" y="55"/>
                  </a:lnTo>
                  <a:lnTo>
                    <a:pt x="804" y="63"/>
                  </a:lnTo>
                  <a:lnTo>
                    <a:pt x="816" y="72"/>
                  </a:lnTo>
                  <a:lnTo>
                    <a:pt x="826" y="80"/>
                  </a:lnTo>
                  <a:lnTo>
                    <a:pt x="833" y="89"/>
                  </a:lnTo>
                  <a:lnTo>
                    <a:pt x="837" y="97"/>
                  </a:lnTo>
                  <a:lnTo>
                    <a:pt x="838" y="106"/>
                  </a:lnTo>
                  <a:lnTo>
                    <a:pt x="835" y="116"/>
                  </a:lnTo>
                  <a:lnTo>
                    <a:pt x="830" y="127"/>
                  </a:lnTo>
                  <a:lnTo>
                    <a:pt x="820" y="137"/>
                  </a:lnTo>
                  <a:lnTo>
                    <a:pt x="805" y="146"/>
                  </a:lnTo>
                  <a:lnTo>
                    <a:pt x="788" y="155"/>
                  </a:lnTo>
                  <a:lnTo>
                    <a:pt x="768" y="163"/>
                  </a:lnTo>
                  <a:lnTo>
                    <a:pt x="744" y="171"/>
                  </a:lnTo>
                  <a:lnTo>
                    <a:pt x="718" y="179"/>
                  </a:lnTo>
                  <a:lnTo>
                    <a:pt x="689" y="185"/>
                  </a:lnTo>
                  <a:lnTo>
                    <a:pt x="657" y="192"/>
                  </a:lnTo>
                  <a:lnTo>
                    <a:pt x="623" y="197"/>
                  </a:lnTo>
                  <a:lnTo>
                    <a:pt x="588" y="201"/>
                  </a:lnTo>
                  <a:lnTo>
                    <a:pt x="550" y="203"/>
                  </a:lnTo>
                  <a:lnTo>
                    <a:pt x="511" y="206"/>
                  </a:lnTo>
                  <a:lnTo>
                    <a:pt x="470" y="209"/>
                  </a:lnTo>
                  <a:lnTo>
                    <a:pt x="429" y="209"/>
                  </a:lnTo>
                  <a:lnTo>
                    <a:pt x="387" y="209"/>
                  </a:lnTo>
                  <a:lnTo>
                    <a:pt x="347" y="206"/>
                  </a:lnTo>
                  <a:lnTo>
                    <a:pt x="306" y="203"/>
                  </a:lnTo>
                  <a:lnTo>
                    <a:pt x="269" y="201"/>
                  </a:lnTo>
                  <a:lnTo>
                    <a:pt x="233" y="197"/>
                  </a:lnTo>
                  <a:lnTo>
                    <a:pt x="199" y="192"/>
                  </a:lnTo>
                  <a:lnTo>
                    <a:pt x="168" y="185"/>
                  </a:lnTo>
                  <a:lnTo>
                    <a:pt x="138" y="179"/>
                  </a:lnTo>
                  <a:lnTo>
                    <a:pt x="112" y="171"/>
                  </a:lnTo>
                  <a:lnTo>
                    <a:pt x="89" y="163"/>
                  </a:lnTo>
                  <a:lnTo>
                    <a:pt x="68" y="155"/>
                  </a:lnTo>
                  <a:lnTo>
                    <a:pt x="51" y="146"/>
                  </a:lnTo>
                  <a:lnTo>
                    <a:pt x="37" y="137"/>
                  </a:lnTo>
                  <a:lnTo>
                    <a:pt x="26" y="127"/>
                  </a:lnTo>
                  <a:lnTo>
                    <a:pt x="21" y="116"/>
                  </a:lnTo>
                  <a:lnTo>
                    <a:pt x="18" y="106"/>
                  </a:lnTo>
                  <a:lnTo>
                    <a:pt x="18" y="100"/>
                  </a:lnTo>
                  <a:lnTo>
                    <a:pt x="20" y="97"/>
                  </a:lnTo>
                  <a:lnTo>
                    <a:pt x="22" y="93"/>
                  </a:lnTo>
                  <a:lnTo>
                    <a:pt x="25" y="87"/>
                  </a:lnTo>
                  <a:lnTo>
                    <a:pt x="14" y="97"/>
                  </a:lnTo>
                  <a:lnTo>
                    <a:pt x="7" y="106"/>
                  </a:lnTo>
                  <a:lnTo>
                    <a:pt x="1" y="116"/>
                  </a:lnTo>
                  <a:lnTo>
                    <a:pt x="0" y="127"/>
                  </a:lnTo>
                  <a:lnTo>
                    <a:pt x="3" y="138"/>
                  </a:lnTo>
                  <a:lnTo>
                    <a:pt x="9" y="151"/>
                  </a:lnTo>
                  <a:lnTo>
                    <a:pt x="21" y="162"/>
                  </a:lnTo>
                  <a:lnTo>
                    <a:pt x="37" y="173"/>
                  </a:lnTo>
                  <a:lnTo>
                    <a:pt x="56" y="184"/>
                  </a:lnTo>
                  <a:lnTo>
                    <a:pt x="80" y="194"/>
                  </a:lnTo>
                  <a:lnTo>
                    <a:pt x="107" y="203"/>
                  </a:lnTo>
                  <a:lnTo>
                    <a:pt x="137" y="211"/>
                  </a:lnTo>
                  <a:lnTo>
                    <a:pt x="171" y="219"/>
                  </a:lnTo>
                  <a:lnTo>
                    <a:pt x="207" y="226"/>
                  </a:lnTo>
                  <a:lnTo>
                    <a:pt x="245" y="232"/>
                  </a:lnTo>
                  <a:lnTo>
                    <a:pt x="287" y="237"/>
                  </a:lnTo>
                  <a:lnTo>
                    <a:pt x="330" y="241"/>
                  </a:lnTo>
                  <a:lnTo>
                    <a:pt x="374" y="244"/>
                  </a:lnTo>
                  <a:lnTo>
                    <a:pt x="421" y="246"/>
                  </a:lnTo>
                  <a:lnTo>
                    <a:pt x="469" y="246"/>
                  </a:lnTo>
                  <a:lnTo>
                    <a:pt x="517" y="246"/>
                  </a:lnTo>
                  <a:lnTo>
                    <a:pt x="563" y="244"/>
                  </a:lnTo>
                  <a:lnTo>
                    <a:pt x="609" y="241"/>
                  </a:lnTo>
                  <a:lnTo>
                    <a:pt x="652" y="237"/>
                  </a:lnTo>
                  <a:lnTo>
                    <a:pt x="692" y="232"/>
                  </a:lnTo>
                  <a:lnTo>
                    <a:pt x="731" y="226"/>
                  </a:lnTo>
                  <a:lnTo>
                    <a:pt x="768" y="219"/>
                  </a:lnTo>
                  <a:lnTo>
                    <a:pt x="800" y="211"/>
                  </a:lnTo>
                  <a:lnTo>
                    <a:pt x="831" y="203"/>
                  </a:lnTo>
                  <a:lnTo>
                    <a:pt x="857" y="194"/>
                  </a:lnTo>
                  <a:lnTo>
                    <a:pt x="881" y="184"/>
                  </a:lnTo>
                  <a:lnTo>
                    <a:pt x="902" y="173"/>
                  </a:lnTo>
                  <a:lnTo>
                    <a:pt x="917" y="162"/>
                  </a:lnTo>
                  <a:lnTo>
                    <a:pt x="929" y="151"/>
                  </a:lnTo>
                  <a:lnTo>
                    <a:pt x="936" y="138"/>
                  </a:lnTo>
                  <a:lnTo>
                    <a:pt x="938" y="127"/>
                  </a:lnTo>
                  <a:lnTo>
                    <a:pt x="937" y="115"/>
                  </a:lnTo>
                  <a:lnTo>
                    <a:pt x="930" y="104"/>
                  </a:lnTo>
                  <a:lnTo>
                    <a:pt x="921" y="94"/>
                  </a:lnTo>
                  <a:lnTo>
                    <a:pt x="908" y="82"/>
                  </a:lnTo>
                  <a:lnTo>
                    <a:pt x="893" y="73"/>
                  </a:lnTo>
                  <a:lnTo>
                    <a:pt x="873" y="63"/>
                  </a:lnTo>
                  <a:lnTo>
                    <a:pt x="851" y="54"/>
                  </a:lnTo>
                  <a:lnTo>
                    <a:pt x="826" y="44"/>
                  </a:lnTo>
                  <a:lnTo>
                    <a:pt x="799" y="37"/>
                  </a:lnTo>
                  <a:lnTo>
                    <a:pt x="769" y="29"/>
                  </a:lnTo>
                  <a:lnTo>
                    <a:pt x="736" y="21"/>
                  </a:lnTo>
                  <a:lnTo>
                    <a:pt x="701" y="16"/>
                  </a:lnTo>
                  <a:lnTo>
                    <a:pt x="665" y="11"/>
                  </a:lnTo>
                  <a:lnTo>
                    <a:pt x="627" y="5"/>
                  </a:lnTo>
                  <a:lnTo>
                    <a:pt x="586" y="3"/>
                  </a:lnTo>
                  <a:lnTo>
                    <a:pt x="5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4" name="Freeform 74">
              <a:extLst>
                <a:ext uri="{FF2B5EF4-FFF2-40B4-BE49-F238E27FC236}">
                  <a16:creationId xmlns:a16="http://schemas.microsoft.com/office/drawing/2014/main" id="{97C56475-6977-737D-0B40-51160A3CF66A}"/>
                </a:ext>
              </a:extLst>
            </p:cNvPr>
            <p:cNvSpPr>
              <a:spLocks/>
            </p:cNvSpPr>
            <p:nvPr/>
          </p:nvSpPr>
          <p:spPr bwMode="auto">
            <a:xfrm>
              <a:off x="2346" y="2404"/>
              <a:ext cx="932" cy="212"/>
            </a:xfrm>
            <a:custGeom>
              <a:avLst/>
              <a:gdLst>
                <a:gd name="T0" fmla="*/ 876 w 932"/>
                <a:gd name="T1" fmla="*/ 26 h 212"/>
                <a:gd name="T2" fmla="*/ 880 w 932"/>
                <a:gd name="T3" fmla="*/ 36 h 212"/>
                <a:gd name="T4" fmla="*/ 881 w 932"/>
                <a:gd name="T5" fmla="*/ 46 h 212"/>
                <a:gd name="T6" fmla="*/ 872 w 932"/>
                <a:gd name="T7" fmla="*/ 72 h 212"/>
                <a:gd name="T8" fmla="*/ 847 w 932"/>
                <a:gd name="T9" fmla="*/ 98 h 212"/>
                <a:gd name="T10" fmla="*/ 808 w 932"/>
                <a:gd name="T11" fmla="*/ 120 h 212"/>
                <a:gd name="T12" fmla="*/ 756 w 932"/>
                <a:gd name="T13" fmla="*/ 140 h 212"/>
                <a:gd name="T14" fmla="*/ 693 w 932"/>
                <a:gd name="T15" fmla="*/ 156 h 212"/>
                <a:gd name="T16" fmla="*/ 620 w 932"/>
                <a:gd name="T17" fmla="*/ 169 h 212"/>
                <a:gd name="T18" fmla="*/ 541 w 932"/>
                <a:gd name="T19" fmla="*/ 176 h 212"/>
                <a:gd name="T20" fmla="*/ 455 w 932"/>
                <a:gd name="T21" fmla="*/ 179 h 212"/>
                <a:gd name="T22" fmla="*/ 369 w 932"/>
                <a:gd name="T23" fmla="*/ 176 h 212"/>
                <a:gd name="T24" fmla="*/ 288 w 932"/>
                <a:gd name="T25" fmla="*/ 169 h 212"/>
                <a:gd name="T26" fmla="*/ 216 w 932"/>
                <a:gd name="T27" fmla="*/ 156 h 212"/>
                <a:gd name="T28" fmla="*/ 153 w 932"/>
                <a:gd name="T29" fmla="*/ 140 h 212"/>
                <a:gd name="T30" fmla="*/ 100 w 932"/>
                <a:gd name="T31" fmla="*/ 120 h 212"/>
                <a:gd name="T32" fmla="*/ 61 w 932"/>
                <a:gd name="T33" fmla="*/ 98 h 212"/>
                <a:gd name="T34" fmla="*/ 37 w 932"/>
                <a:gd name="T35" fmla="*/ 72 h 212"/>
                <a:gd name="T36" fmla="*/ 28 w 932"/>
                <a:gd name="T37" fmla="*/ 46 h 212"/>
                <a:gd name="T38" fmla="*/ 31 w 932"/>
                <a:gd name="T39" fmla="*/ 30 h 212"/>
                <a:gd name="T40" fmla="*/ 41 w 932"/>
                <a:gd name="T41" fmla="*/ 15 h 212"/>
                <a:gd name="T42" fmla="*/ 31 w 932"/>
                <a:gd name="T43" fmla="*/ 15 h 212"/>
                <a:gd name="T44" fmla="*/ 16 w 932"/>
                <a:gd name="T45" fmla="*/ 29 h 212"/>
                <a:gd name="T46" fmla="*/ 7 w 932"/>
                <a:gd name="T47" fmla="*/ 43 h 212"/>
                <a:gd name="T48" fmla="*/ 1 w 932"/>
                <a:gd name="T49" fmla="*/ 59 h 212"/>
                <a:gd name="T50" fmla="*/ 3 w 932"/>
                <a:gd name="T51" fmla="*/ 81 h 212"/>
                <a:gd name="T52" fmla="*/ 21 w 932"/>
                <a:gd name="T53" fmla="*/ 110 h 212"/>
                <a:gd name="T54" fmla="*/ 56 w 932"/>
                <a:gd name="T55" fmla="*/ 136 h 212"/>
                <a:gd name="T56" fmla="*/ 107 w 932"/>
                <a:gd name="T57" fmla="*/ 158 h 212"/>
                <a:gd name="T58" fmla="*/ 170 w 932"/>
                <a:gd name="T59" fmla="*/ 179 h 212"/>
                <a:gd name="T60" fmla="*/ 244 w 932"/>
                <a:gd name="T61" fmla="*/ 195 h 212"/>
                <a:gd name="T62" fmla="*/ 327 w 932"/>
                <a:gd name="T63" fmla="*/ 205 h 212"/>
                <a:gd name="T64" fmla="*/ 418 w 932"/>
                <a:gd name="T65" fmla="*/ 210 h 212"/>
                <a:gd name="T66" fmla="*/ 513 w 932"/>
                <a:gd name="T67" fmla="*/ 210 h 212"/>
                <a:gd name="T68" fmla="*/ 605 w 932"/>
                <a:gd name="T69" fmla="*/ 205 h 212"/>
                <a:gd name="T70" fmla="*/ 688 w 932"/>
                <a:gd name="T71" fmla="*/ 195 h 212"/>
                <a:gd name="T72" fmla="*/ 762 w 932"/>
                <a:gd name="T73" fmla="*/ 179 h 212"/>
                <a:gd name="T74" fmla="*/ 825 w 932"/>
                <a:gd name="T75" fmla="*/ 158 h 212"/>
                <a:gd name="T76" fmla="*/ 876 w 932"/>
                <a:gd name="T77" fmla="*/ 136 h 212"/>
                <a:gd name="T78" fmla="*/ 911 w 932"/>
                <a:gd name="T79" fmla="*/ 110 h 212"/>
                <a:gd name="T80" fmla="*/ 929 w 932"/>
                <a:gd name="T81" fmla="*/ 81 h 212"/>
                <a:gd name="T82" fmla="*/ 930 w 932"/>
                <a:gd name="T83" fmla="*/ 58 h 212"/>
                <a:gd name="T84" fmla="*/ 924 w 932"/>
                <a:gd name="T85" fmla="*/ 40 h 212"/>
                <a:gd name="T86" fmla="*/ 910 w 932"/>
                <a:gd name="T87" fmla="*/ 24 h 212"/>
                <a:gd name="T88" fmla="*/ 890 w 932"/>
                <a:gd name="T89" fmla="*/ 8 h 2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2"/>
                <a:gd name="T136" fmla="*/ 0 h 212"/>
                <a:gd name="T137" fmla="*/ 932 w 932"/>
                <a:gd name="T138" fmla="*/ 212 h 2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2" h="212">
                  <a:moveTo>
                    <a:pt x="878" y="0"/>
                  </a:moveTo>
                  <a:lnTo>
                    <a:pt x="876" y="26"/>
                  </a:lnTo>
                  <a:lnTo>
                    <a:pt x="878" y="32"/>
                  </a:lnTo>
                  <a:lnTo>
                    <a:pt x="880" y="36"/>
                  </a:lnTo>
                  <a:lnTo>
                    <a:pt x="881" y="41"/>
                  </a:lnTo>
                  <a:lnTo>
                    <a:pt x="881" y="46"/>
                  </a:lnTo>
                  <a:lnTo>
                    <a:pt x="878" y="59"/>
                  </a:lnTo>
                  <a:lnTo>
                    <a:pt x="872" y="72"/>
                  </a:lnTo>
                  <a:lnTo>
                    <a:pt x="861" y="85"/>
                  </a:lnTo>
                  <a:lnTo>
                    <a:pt x="847" y="98"/>
                  </a:lnTo>
                  <a:lnTo>
                    <a:pt x="829" y="109"/>
                  </a:lnTo>
                  <a:lnTo>
                    <a:pt x="808" y="120"/>
                  </a:lnTo>
                  <a:lnTo>
                    <a:pt x="783" y="131"/>
                  </a:lnTo>
                  <a:lnTo>
                    <a:pt x="756" y="140"/>
                  </a:lnTo>
                  <a:lnTo>
                    <a:pt x="726" y="149"/>
                  </a:lnTo>
                  <a:lnTo>
                    <a:pt x="693" y="156"/>
                  </a:lnTo>
                  <a:lnTo>
                    <a:pt x="658" y="163"/>
                  </a:lnTo>
                  <a:lnTo>
                    <a:pt x="620" y="169"/>
                  </a:lnTo>
                  <a:lnTo>
                    <a:pt x="581" y="172"/>
                  </a:lnTo>
                  <a:lnTo>
                    <a:pt x="541" y="176"/>
                  </a:lnTo>
                  <a:lnTo>
                    <a:pt x="498" y="178"/>
                  </a:lnTo>
                  <a:lnTo>
                    <a:pt x="455" y="179"/>
                  </a:lnTo>
                  <a:lnTo>
                    <a:pt x="411" y="178"/>
                  </a:lnTo>
                  <a:lnTo>
                    <a:pt x="369" y="176"/>
                  </a:lnTo>
                  <a:lnTo>
                    <a:pt x="328" y="172"/>
                  </a:lnTo>
                  <a:lnTo>
                    <a:pt x="288" y="169"/>
                  </a:lnTo>
                  <a:lnTo>
                    <a:pt x="252" y="163"/>
                  </a:lnTo>
                  <a:lnTo>
                    <a:pt x="216" y="156"/>
                  </a:lnTo>
                  <a:lnTo>
                    <a:pt x="183" y="149"/>
                  </a:lnTo>
                  <a:lnTo>
                    <a:pt x="153" y="140"/>
                  </a:lnTo>
                  <a:lnTo>
                    <a:pt x="125" y="131"/>
                  </a:lnTo>
                  <a:lnTo>
                    <a:pt x="100" y="120"/>
                  </a:lnTo>
                  <a:lnTo>
                    <a:pt x="80" y="109"/>
                  </a:lnTo>
                  <a:lnTo>
                    <a:pt x="61" y="98"/>
                  </a:lnTo>
                  <a:lnTo>
                    <a:pt x="47" y="85"/>
                  </a:lnTo>
                  <a:lnTo>
                    <a:pt x="37" y="72"/>
                  </a:lnTo>
                  <a:lnTo>
                    <a:pt x="30" y="59"/>
                  </a:lnTo>
                  <a:lnTo>
                    <a:pt x="28" y="46"/>
                  </a:lnTo>
                  <a:lnTo>
                    <a:pt x="29" y="38"/>
                  </a:lnTo>
                  <a:lnTo>
                    <a:pt x="31" y="30"/>
                  </a:lnTo>
                  <a:lnTo>
                    <a:pt x="35" y="23"/>
                  </a:lnTo>
                  <a:lnTo>
                    <a:pt x="41" y="15"/>
                  </a:lnTo>
                  <a:lnTo>
                    <a:pt x="41" y="8"/>
                  </a:lnTo>
                  <a:lnTo>
                    <a:pt x="31" y="15"/>
                  </a:lnTo>
                  <a:lnTo>
                    <a:pt x="24" y="23"/>
                  </a:lnTo>
                  <a:lnTo>
                    <a:pt x="16" y="29"/>
                  </a:lnTo>
                  <a:lnTo>
                    <a:pt x="11" y="37"/>
                  </a:lnTo>
                  <a:lnTo>
                    <a:pt x="7" y="43"/>
                  </a:lnTo>
                  <a:lnTo>
                    <a:pt x="3" y="51"/>
                  </a:lnTo>
                  <a:lnTo>
                    <a:pt x="1" y="59"/>
                  </a:lnTo>
                  <a:lnTo>
                    <a:pt x="0" y="67"/>
                  </a:lnTo>
                  <a:lnTo>
                    <a:pt x="3" y="81"/>
                  </a:lnTo>
                  <a:lnTo>
                    <a:pt x="9" y="96"/>
                  </a:lnTo>
                  <a:lnTo>
                    <a:pt x="21" y="110"/>
                  </a:lnTo>
                  <a:lnTo>
                    <a:pt x="37" y="123"/>
                  </a:lnTo>
                  <a:lnTo>
                    <a:pt x="56" y="136"/>
                  </a:lnTo>
                  <a:lnTo>
                    <a:pt x="80" y="148"/>
                  </a:lnTo>
                  <a:lnTo>
                    <a:pt x="107" y="158"/>
                  </a:lnTo>
                  <a:lnTo>
                    <a:pt x="137" y="169"/>
                  </a:lnTo>
                  <a:lnTo>
                    <a:pt x="170" y="179"/>
                  </a:lnTo>
                  <a:lnTo>
                    <a:pt x="206" y="187"/>
                  </a:lnTo>
                  <a:lnTo>
                    <a:pt x="244" y="195"/>
                  </a:lnTo>
                  <a:lnTo>
                    <a:pt x="285" y="200"/>
                  </a:lnTo>
                  <a:lnTo>
                    <a:pt x="327" y="205"/>
                  </a:lnTo>
                  <a:lnTo>
                    <a:pt x="373" y="209"/>
                  </a:lnTo>
                  <a:lnTo>
                    <a:pt x="418" y="210"/>
                  </a:lnTo>
                  <a:lnTo>
                    <a:pt x="467" y="212"/>
                  </a:lnTo>
                  <a:lnTo>
                    <a:pt x="513" y="210"/>
                  </a:lnTo>
                  <a:lnTo>
                    <a:pt x="560" y="209"/>
                  </a:lnTo>
                  <a:lnTo>
                    <a:pt x="605" y="205"/>
                  </a:lnTo>
                  <a:lnTo>
                    <a:pt x="646" y="200"/>
                  </a:lnTo>
                  <a:lnTo>
                    <a:pt x="688" y="195"/>
                  </a:lnTo>
                  <a:lnTo>
                    <a:pt x="726" y="187"/>
                  </a:lnTo>
                  <a:lnTo>
                    <a:pt x="762" y="179"/>
                  </a:lnTo>
                  <a:lnTo>
                    <a:pt x="795" y="169"/>
                  </a:lnTo>
                  <a:lnTo>
                    <a:pt x="825" y="158"/>
                  </a:lnTo>
                  <a:lnTo>
                    <a:pt x="852" y="148"/>
                  </a:lnTo>
                  <a:lnTo>
                    <a:pt x="876" y="136"/>
                  </a:lnTo>
                  <a:lnTo>
                    <a:pt x="895" y="123"/>
                  </a:lnTo>
                  <a:lnTo>
                    <a:pt x="911" y="110"/>
                  </a:lnTo>
                  <a:lnTo>
                    <a:pt x="923" y="96"/>
                  </a:lnTo>
                  <a:lnTo>
                    <a:pt x="929" y="81"/>
                  </a:lnTo>
                  <a:lnTo>
                    <a:pt x="932" y="67"/>
                  </a:lnTo>
                  <a:lnTo>
                    <a:pt x="930" y="58"/>
                  </a:lnTo>
                  <a:lnTo>
                    <a:pt x="928" y="49"/>
                  </a:lnTo>
                  <a:lnTo>
                    <a:pt x="924" y="40"/>
                  </a:lnTo>
                  <a:lnTo>
                    <a:pt x="917" y="32"/>
                  </a:lnTo>
                  <a:lnTo>
                    <a:pt x="910" y="24"/>
                  </a:lnTo>
                  <a:lnTo>
                    <a:pt x="900" y="16"/>
                  </a:lnTo>
                  <a:lnTo>
                    <a:pt x="890" y="8"/>
                  </a:lnTo>
                  <a:lnTo>
                    <a:pt x="8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5" name="Freeform 75">
              <a:extLst>
                <a:ext uri="{FF2B5EF4-FFF2-40B4-BE49-F238E27FC236}">
                  <a16:creationId xmlns:a16="http://schemas.microsoft.com/office/drawing/2014/main" id="{59225A18-CAB0-7710-242D-005F26E881C7}"/>
                </a:ext>
              </a:extLst>
            </p:cNvPr>
            <p:cNvSpPr>
              <a:spLocks/>
            </p:cNvSpPr>
            <p:nvPr/>
          </p:nvSpPr>
          <p:spPr bwMode="auto">
            <a:xfrm>
              <a:off x="2372" y="2213"/>
              <a:ext cx="22" cy="223"/>
            </a:xfrm>
            <a:custGeom>
              <a:avLst/>
              <a:gdLst>
                <a:gd name="T0" fmla="*/ 22 w 22"/>
                <a:gd name="T1" fmla="*/ 10 h 223"/>
                <a:gd name="T2" fmla="*/ 0 w 22"/>
                <a:gd name="T3" fmla="*/ 0 h 223"/>
                <a:gd name="T4" fmla="*/ 7 w 22"/>
                <a:gd name="T5" fmla="*/ 223 h 223"/>
                <a:gd name="T6" fmla="*/ 9 w 22"/>
                <a:gd name="T7" fmla="*/ 220 h 223"/>
                <a:gd name="T8" fmla="*/ 13 w 22"/>
                <a:gd name="T9" fmla="*/ 219 h 223"/>
                <a:gd name="T10" fmla="*/ 16 w 22"/>
                <a:gd name="T11" fmla="*/ 216 h 223"/>
                <a:gd name="T12" fmla="*/ 18 w 22"/>
                <a:gd name="T13" fmla="*/ 215 h 223"/>
                <a:gd name="T14" fmla="*/ 22 w 22"/>
                <a:gd name="T15" fmla="*/ 10 h 22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23"/>
                <a:gd name="T26" fmla="*/ 22 w 22"/>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23">
                  <a:moveTo>
                    <a:pt x="22" y="10"/>
                  </a:moveTo>
                  <a:lnTo>
                    <a:pt x="0" y="0"/>
                  </a:lnTo>
                  <a:lnTo>
                    <a:pt x="7" y="223"/>
                  </a:lnTo>
                  <a:lnTo>
                    <a:pt x="9" y="220"/>
                  </a:lnTo>
                  <a:lnTo>
                    <a:pt x="13" y="219"/>
                  </a:lnTo>
                  <a:lnTo>
                    <a:pt x="16" y="216"/>
                  </a:lnTo>
                  <a:lnTo>
                    <a:pt x="18" y="215"/>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6" name="Freeform 76">
              <a:extLst>
                <a:ext uri="{FF2B5EF4-FFF2-40B4-BE49-F238E27FC236}">
                  <a16:creationId xmlns:a16="http://schemas.microsoft.com/office/drawing/2014/main" id="{777A6658-D29B-FB13-4559-FF456867D644}"/>
                </a:ext>
              </a:extLst>
            </p:cNvPr>
            <p:cNvSpPr>
              <a:spLocks/>
            </p:cNvSpPr>
            <p:nvPr/>
          </p:nvSpPr>
          <p:spPr bwMode="auto">
            <a:xfrm>
              <a:off x="3222" y="2205"/>
              <a:ext cx="26" cy="245"/>
            </a:xfrm>
            <a:custGeom>
              <a:avLst/>
              <a:gdLst>
                <a:gd name="T0" fmla="*/ 26 w 26"/>
                <a:gd name="T1" fmla="*/ 0 h 245"/>
                <a:gd name="T2" fmla="*/ 4 w 26"/>
                <a:gd name="T3" fmla="*/ 8 h 245"/>
                <a:gd name="T4" fmla="*/ 0 w 26"/>
                <a:gd name="T5" fmla="*/ 237 h 245"/>
                <a:gd name="T6" fmla="*/ 2 w 26"/>
                <a:gd name="T7" fmla="*/ 239 h 245"/>
                <a:gd name="T8" fmla="*/ 5 w 26"/>
                <a:gd name="T9" fmla="*/ 241 h 245"/>
                <a:gd name="T10" fmla="*/ 7 w 26"/>
                <a:gd name="T11" fmla="*/ 242 h 245"/>
                <a:gd name="T12" fmla="*/ 10 w 26"/>
                <a:gd name="T13" fmla="*/ 245 h 245"/>
                <a:gd name="T14" fmla="*/ 26 w 26"/>
                <a:gd name="T15" fmla="*/ 0 h 24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45"/>
                <a:gd name="T26" fmla="*/ 26 w 26"/>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45">
                  <a:moveTo>
                    <a:pt x="26" y="0"/>
                  </a:moveTo>
                  <a:lnTo>
                    <a:pt x="4" y="8"/>
                  </a:lnTo>
                  <a:lnTo>
                    <a:pt x="0" y="237"/>
                  </a:lnTo>
                  <a:lnTo>
                    <a:pt x="2" y="239"/>
                  </a:lnTo>
                  <a:lnTo>
                    <a:pt x="5" y="241"/>
                  </a:lnTo>
                  <a:lnTo>
                    <a:pt x="7" y="242"/>
                  </a:lnTo>
                  <a:lnTo>
                    <a:pt x="10" y="24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7" name="Freeform 77">
              <a:extLst>
                <a:ext uri="{FF2B5EF4-FFF2-40B4-BE49-F238E27FC236}">
                  <a16:creationId xmlns:a16="http://schemas.microsoft.com/office/drawing/2014/main" id="{05EDACE5-8E94-4003-6280-8A7F5CE480B4}"/>
                </a:ext>
              </a:extLst>
            </p:cNvPr>
            <p:cNvSpPr>
              <a:spLocks/>
            </p:cNvSpPr>
            <p:nvPr/>
          </p:nvSpPr>
          <p:spPr bwMode="auto">
            <a:xfrm>
              <a:off x="2346" y="3038"/>
              <a:ext cx="932" cy="267"/>
            </a:xfrm>
            <a:custGeom>
              <a:avLst/>
              <a:gdLst>
                <a:gd name="T0" fmla="*/ 876 w 932"/>
                <a:gd name="T1" fmla="*/ 34 h 267"/>
                <a:gd name="T2" fmla="*/ 880 w 932"/>
                <a:gd name="T3" fmla="*/ 47 h 267"/>
                <a:gd name="T4" fmla="*/ 881 w 932"/>
                <a:gd name="T5" fmla="*/ 60 h 267"/>
                <a:gd name="T6" fmla="*/ 872 w 932"/>
                <a:gd name="T7" fmla="*/ 94 h 267"/>
                <a:gd name="T8" fmla="*/ 847 w 932"/>
                <a:gd name="T9" fmla="*/ 125 h 267"/>
                <a:gd name="T10" fmla="*/ 808 w 932"/>
                <a:gd name="T11" fmla="*/ 153 h 267"/>
                <a:gd name="T12" fmla="*/ 756 w 932"/>
                <a:gd name="T13" fmla="*/ 177 h 267"/>
                <a:gd name="T14" fmla="*/ 693 w 932"/>
                <a:gd name="T15" fmla="*/ 198 h 267"/>
                <a:gd name="T16" fmla="*/ 620 w 932"/>
                <a:gd name="T17" fmla="*/ 214 h 267"/>
                <a:gd name="T18" fmla="*/ 541 w 932"/>
                <a:gd name="T19" fmla="*/ 223 h 267"/>
                <a:gd name="T20" fmla="*/ 455 w 932"/>
                <a:gd name="T21" fmla="*/ 227 h 267"/>
                <a:gd name="T22" fmla="*/ 369 w 932"/>
                <a:gd name="T23" fmla="*/ 223 h 267"/>
                <a:gd name="T24" fmla="*/ 288 w 932"/>
                <a:gd name="T25" fmla="*/ 214 h 267"/>
                <a:gd name="T26" fmla="*/ 216 w 932"/>
                <a:gd name="T27" fmla="*/ 198 h 267"/>
                <a:gd name="T28" fmla="*/ 153 w 932"/>
                <a:gd name="T29" fmla="*/ 177 h 267"/>
                <a:gd name="T30" fmla="*/ 100 w 932"/>
                <a:gd name="T31" fmla="*/ 153 h 267"/>
                <a:gd name="T32" fmla="*/ 61 w 932"/>
                <a:gd name="T33" fmla="*/ 125 h 267"/>
                <a:gd name="T34" fmla="*/ 37 w 932"/>
                <a:gd name="T35" fmla="*/ 94 h 267"/>
                <a:gd name="T36" fmla="*/ 28 w 932"/>
                <a:gd name="T37" fmla="*/ 60 h 267"/>
                <a:gd name="T38" fmla="*/ 31 w 932"/>
                <a:gd name="T39" fmla="*/ 39 h 267"/>
                <a:gd name="T40" fmla="*/ 41 w 932"/>
                <a:gd name="T41" fmla="*/ 18 h 267"/>
                <a:gd name="T42" fmla="*/ 31 w 932"/>
                <a:gd name="T43" fmla="*/ 20 h 267"/>
                <a:gd name="T44" fmla="*/ 16 w 932"/>
                <a:gd name="T45" fmla="*/ 38 h 267"/>
                <a:gd name="T46" fmla="*/ 7 w 932"/>
                <a:gd name="T47" fmla="*/ 56 h 267"/>
                <a:gd name="T48" fmla="*/ 1 w 932"/>
                <a:gd name="T49" fmla="*/ 76 h 267"/>
                <a:gd name="T50" fmla="*/ 3 w 932"/>
                <a:gd name="T51" fmla="*/ 103 h 267"/>
                <a:gd name="T52" fmla="*/ 21 w 932"/>
                <a:gd name="T53" fmla="*/ 139 h 267"/>
                <a:gd name="T54" fmla="*/ 56 w 932"/>
                <a:gd name="T55" fmla="*/ 172 h 267"/>
                <a:gd name="T56" fmla="*/ 107 w 932"/>
                <a:gd name="T57" fmla="*/ 201 h 267"/>
                <a:gd name="T58" fmla="*/ 170 w 932"/>
                <a:gd name="T59" fmla="*/ 226 h 267"/>
                <a:gd name="T60" fmla="*/ 244 w 932"/>
                <a:gd name="T61" fmla="*/ 245 h 267"/>
                <a:gd name="T62" fmla="*/ 327 w 932"/>
                <a:gd name="T63" fmla="*/ 259 h 267"/>
                <a:gd name="T64" fmla="*/ 418 w 932"/>
                <a:gd name="T65" fmla="*/ 266 h 267"/>
                <a:gd name="T66" fmla="*/ 513 w 932"/>
                <a:gd name="T67" fmla="*/ 266 h 267"/>
                <a:gd name="T68" fmla="*/ 605 w 932"/>
                <a:gd name="T69" fmla="*/ 259 h 267"/>
                <a:gd name="T70" fmla="*/ 688 w 932"/>
                <a:gd name="T71" fmla="*/ 245 h 267"/>
                <a:gd name="T72" fmla="*/ 762 w 932"/>
                <a:gd name="T73" fmla="*/ 226 h 267"/>
                <a:gd name="T74" fmla="*/ 825 w 932"/>
                <a:gd name="T75" fmla="*/ 201 h 267"/>
                <a:gd name="T76" fmla="*/ 876 w 932"/>
                <a:gd name="T77" fmla="*/ 172 h 267"/>
                <a:gd name="T78" fmla="*/ 911 w 932"/>
                <a:gd name="T79" fmla="*/ 139 h 267"/>
                <a:gd name="T80" fmla="*/ 929 w 932"/>
                <a:gd name="T81" fmla="*/ 103 h 267"/>
                <a:gd name="T82" fmla="*/ 930 w 932"/>
                <a:gd name="T83" fmla="*/ 73 h 267"/>
                <a:gd name="T84" fmla="*/ 924 w 932"/>
                <a:gd name="T85" fmla="*/ 52 h 267"/>
                <a:gd name="T86" fmla="*/ 910 w 932"/>
                <a:gd name="T87" fmla="*/ 30 h 267"/>
                <a:gd name="T88" fmla="*/ 890 w 932"/>
                <a:gd name="T89" fmla="*/ 10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2"/>
                <a:gd name="T136" fmla="*/ 0 h 267"/>
                <a:gd name="T137" fmla="*/ 932 w 932"/>
                <a:gd name="T138" fmla="*/ 267 h 2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2" h="267">
                  <a:moveTo>
                    <a:pt x="878" y="0"/>
                  </a:moveTo>
                  <a:lnTo>
                    <a:pt x="876" y="34"/>
                  </a:lnTo>
                  <a:lnTo>
                    <a:pt x="878" y="40"/>
                  </a:lnTo>
                  <a:lnTo>
                    <a:pt x="880" y="47"/>
                  </a:lnTo>
                  <a:lnTo>
                    <a:pt x="881" y="53"/>
                  </a:lnTo>
                  <a:lnTo>
                    <a:pt x="881" y="60"/>
                  </a:lnTo>
                  <a:lnTo>
                    <a:pt x="878" y="77"/>
                  </a:lnTo>
                  <a:lnTo>
                    <a:pt x="872" y="94"/>
                  </a:lnTo>
                  <a:lnTo>
                    <a:pt x="861" y="110"/>
                  </a:lnTo>
                  <a:lnTo>
                    <a:pt x="847" y="125"/>
                  </a:lnTo>
                  <a:lnTo>
                    <a:pt x="829" y="139"/>
                  </a:lnTo>
                  <a:lnTo>
                    <a:pt x="808" y="153"/>
                  </a:lnTo>
                  <a:lnTo>
                    <a:pt x="783" y="166"/>
                  </a:lnTo>
                  <a:lnTo>
                    <a:pt x="756" y="177"/>
                  </a:lnTo>
                  <a:lnTo>
                    <a:pt x="726" y="189"/>
                  </a:lnTo>
                  <a:lnTo>
                    <a:pt x="693" y="198"/>
                  </a:lnTo>
                  <a:lnTo>
                    <a:pt x="658" y="206"/>
                  </a:lnTo>
                  <a:lnTo>
                    <a:pt x="620" y="214"/>
                  </a:lnTo>
                  <a:lnTo>
                    <a:pt x="581" y="219"/>
                  </a:lnTo>
                  <a:lnTo>
                    <a:pt x="541" y="223"/>
                  </a:lnTo>
                  <a:lnTo>
                    <a:pt x="498" y="226"/>
                  </a:lnTo>
                  <a:lnTo>
                    <a:pt x="455" y="227"/>
                  </a:lnTo>
                  <a:lnTo>
                    <a:pt x="411" y="226"/>
                  </a:lnTo>
                  <a:lnTo>
                    <a:pt x="369" y="223"/>
                  </a:lnTo>
                  <a:lnTo>
                    <a:pt x="328" y="219"/>
                  </a:lnTo>
                  <a:lnTo>
                    <a:pt x="288" y="214"/>
                  </a:lnTo>
                  <a:lnTo>
                    <a:pt x="252" y="206"/>
                  </a:lnTo>
                  <a:lnTo>
                    <a:pt x="216" y="198"/>
                  </a:lnTo>
                  <a:lnTo>
                    <a:pt x="183" y="189"/>
                  </a:lnTo>
                  <a:lnTo>
                    <a:pt x="153" y="177"/>
                  </a:lnTo>
                  <a:lnTo>
                    <a:pt x="125" y="166"/>
                  </a:lnTo>
                  <a:lnTo>
                    <a:pt x="100" y="153"/>
                  </a:lnTo>
                  <a:lnTo>
                    <a:pt x="80" y="139"/>
                  </a:lnTo>
                  <a:lnTo>
                    <a:pt x="61" y="125"/>
                  </a:lnTo>
                  <a:lnTo>
                    <a:pt x="47" y="110"/>
                  </a:lnTo>
                  <a:lnTo>
                    <a:pt x="37" y="94"/>
                  </a:lnTo>
                  <a:lnTo>
                    <a:pt x="30" y="77"/>
                  </a:lnTo>
                  <a:lnTo>
                    <a:pt x="28" y="60"/>
                  </a:lnTo>
                  <a:lnTo>
                    <a:pt x="29" y="50"/>
                  </a:lnTo>
                  <a:lnTo>
                    <a:pt x="31" y="39"/>
                  </a:lnTo>
                  <a:lnTo>
                    <a:pt x="35" y="29"/>
                  </a:lnTo>
                  <a:lnTo>
                    <a:pt x="41" y="18"/>
                  </a:lnTo>
                  <a:lnTo>
                    <a:pt x="41" y="10"/>
                  </a:lnTo>
                  <a:lnTo>
                    <a:pt x="31" y="20"/>
                  </a:lnTo>
                  <a:lnTo>
                    <a:pt x="24" y="29"/>
                  </a:lnTo>
                  <a:lnTo>
                    <a:pt x="16" y="38"/>
                  </a:lnTo>
                  <a:lnTo>
                    <a:pt x="11" y="47"/>
                  </a:lnTo>
                  <a:lnTo>
                    <a:pt x="7" y="56"/>
                  </a:lnTo>
                  <a:lnTo>
                    <a:pt x="3" y="65"/>
                  </a:lnTo>
                  <a:lnTo>
                    <a:pt x="1" y="76"/>
                  </a:lnTo>
                  <a:lnTo>
                    <a:pt x="0" y="85"/>
                  </a:lnTo>
                  <a:lnTo>
                    <a:pt x="3" y="103"/>
                  </a:lnTo>
                  <a:lnTo>
                    <a:pt x="9" y="121"/>
                  </a:lnTo>
                  <a:lnTo>
                    <a:pt x="21" y="139"/>
                  </a:lnTo>
                  <a:lnTo>
                    <a:pt x="37" y="155"/>
                  </a:lnTo>
                  <a:lnTo>
                    <a:pt x="56" y="172"/>
                  </a:lnTo>
                  <a:lnTo>
                    <a:pt x="80" y="186"/>
                  </a:lnTo>
                  <a:lnTo>
                    <a:pt x="107" y="201"/>
                  </a:lnTo>
                  <a:lnTo>
                    <a:pt x="137" y="214"/>
                  </a:lnTo>
                  <a:lnTo>
                    <a:pt x="170" y="226"/>
                  </a:lnTo>
                  <a:lnTo>
                    <a:pt x="206" y="236"/>
                  </a:lnTo>
                  <a:lnTo>
                    <a:pt x="244" y="245"/>
                  </a:lnTo>
                  <a:lnTo>
                    <a:pt x="285" y="253"/>
                  </a:lnTo>
                  <a:lnTo>
                    <a:pt x="327" y="259"/>
                  </a:lnTo>
                  <a:lnTo>
                    <a:pt x="373" y="263"/>
                  </a:lnTo>
                  <a:lnTo>
                    <a:pt x="418" y="266"/>
                  </a:lnTo>
                  <a:lnTo>
                    <a:pt x="467" y="267"/>
                  </a:lnTo>
                  <a:lnTo>
                    <a:pt x="513" y="266"/>
                  </a:lnTo>
                  <a:lnTo>
                    <a:pt x="560" y="263"/>
                  </a:lnTo>
                  <a:lnTo>
                    <a:pt x="605" y="259"/>
                  </a:lnTo>
                  <a:lnTo>
                    <a:pt x="646" y="253"/>
                  </a:lnTo>
                  <a:lnTo>
                    <a:pt x="688" y="245"/>
                  </a:lnTo>
                  <a:lnTo>
                    <a:pt x="726" y="236"/>
                  </a:lnTo>
                  <a:lnTo>
                    <a:pt x="762" y="226"/>
                  </a:lnTo>
                  <a:lnTo>
                    <a:pt x="795" y="214"/>
                  </a:lnTo>
                  <a:lnTo>
                    <a:pt x="825" y="201"/>
                  </a:lnTo>
                  <a:lnTo>
                    <a:pt x="852" y="186"/>
                  </a:lnTo>
                  <a:lnTo>
                    <a:pt x="876" y="172"/>
                  </a:lnTo>
                  <a:lnTo>
                    <a:pt x="895" y="155"/>
                  </a:lnTo>
                  <a:lnTo>
                    <a:pt x="911" y="139"/>
                  </a:lnTo>
                  <a:lnTo>
                    <a:pt x="923" y="121"/>
                  </a:lnTo>
                  <a:lnTo>
                    <a:pt x="929" y="103"/>
                  </a:lnTo>
                  <a:lnTo>
                    <a:pt x="932" y="85"/>
                  </a:lnTo>
                  <a:lnTo>
                    <a:pt x="930" y="73"/>
                  </a:lnTo>
                  <a:lnTo>
                    <a:pt x="928" y="63"/>
                  </a:lnTo>
                  <a:lnTo>
                    <a:pt x="924" y="52"/>
                  </a:lnTo>
                  <a:lnTo>
                    <a:pt x="917" y="40"/>
                  </a:lnTo>
                  <a:lnTo>
                    <a:pt x="910" y="30"/>
                  </a:lnTo>
                  <a:lnTo>
                    <a:pt x="900" y="20"/>
                  </a:lnTo>
                  <a:lnTo>
                    <a:pt x="890" y="10"/>
                  </a:lnTo>
                  <a:lnTo>
                    <a:pt x="8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8" name="Freeform 78">
              <a:extLst>
                <a:ext uri="{FF2B5EF4-FFF2-40B4-BE49-F238E27FC236}">
                  <a16:creationId xmlns:a16="http://schemas.microsoft.com/office/drawing/2014/main" id="{D648463D-4ECB-D33D-D86C-7CEB9644274B}"/>
                </a:ext>
              </a:extLst>
            </p:cNvPr>
            <p:cNvSpPr>
              <a:spLocks/>
            </p:cNvSpPr>
            <p:nvPr/>
          </p:nvSpPr>
          <p:spPr bwMode="auto">
            <a:xfrm>
              <a:off x="2375" y="2507"/>
              <a:ext cx="22" cy="562"/>
            </a:xfrm>
            <a:custGeom>
              <a:avLst/>
              <a:gdLst>
                <a:gd name="T0" fmla="*/ 22 w 22"/>
                <a:gd name="T1" fmla="*/ 17 h 562"/>
                <a:gd name="T2" fmla="*/ 0 w 22"/>
                <a:gd name="T3" fmla="*/ 0 h 562"/>
                <a:gd name="T4" fmla="*/ 2 w 22"/>
                <a:gd name="T5" fmla="*/ 562 h 562"/>
                <a:gd name="T6" fmla="*/ 5 w 22"/>
                <a:gd name="T7" fmla="*/ 558 h 562"/>
                <a:gd name="T8" fmla="*/ 9 w 22"/>
                <a:gd name="T9" fmla="*/ 554 h 562"/>
                <a:gd name="T10" fmla="*/ 12 w 22"/>
                <a:gd name="T11" fmla="*/ 552 h 562"/>
                <a:gd name="T12" fmla="*/ 14 w 22"/>
                <a:gd name="T13" fmla="*/ 548 h 562"/>
                <a:gd name="T14" fmla="*/ 22 w 22"/>
                <a:gd name="T15" fmla="*/ 17 h 56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62"/>
                <a:gd name="T26" fmla="*/ 22 w 22"/>
                <a:gd name="T27" fmla="*/ 562 h 5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62">
                  <a:moveTo>
                    <a:pt x="22" y="17"/>
                  </a:moveTo>
                  <a:lnTo>
                    <a:pt x="0" y="0"/>
                  </a:lnTo>
                  <a:lnTo>
                    <a:pt x="2" y="562"/>
                  </a:lnTo>
                  <a:lnTo>
                    <a:pt x="5" y="558"/>
                  </a:lnTo>
                  <a:lnTo>
                    <a:pt x="9" y="554"/>
                  </a:lnTo>
                  <a:lnTo>
                    <a:pt x="12" y="552"/>
                  </a:lnTo>
                  <a:lnTo>
                    <a:pt x="14" y="548"/>
                  </a:lnTo>
                  <a:lnTo>
                    <a:pt x="2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9" name="Freeform 79">
              <a:extLst>
                <a:ext uri="{FF2B5EF4-FFF2-40B4-BE49-F238E27FC236}">
                  <a16:creationId xmlns:a16="http://schemas.microsoft.com/office/drawing/2014/main" id="{955FBA1A-C185-D23A-68AF-9D5025FDA7FA}"/>
                </a:ext>
              </a:extLst>
            </p:cNvPr>
            <p:cNvSpPr>
              <a:spLocks/>
            </p:cNvSpPr>
            <p:nvPr/>
          </p:nvSpPr>
          <p:spPr bwMode="auto">
            <a:xfrm>
              <a:off x="3213" y="2515"/>
              <a:ext cx="29" cy="563"/>
            </a:xfrm>
            <a:custGeom>
              <a:avLst/>
              <a:gdLst>
                <a:gd name="T0" fmla="*/ 29 w 29"/>
                <a:gd name="T1" fmla="*/ 0 h 563"/>
                <a:gd name="T2" fmla="*/ 6 w 29"/>
                <a:gd name="T3" fmla="*/ 15 h 563"/>
                <a:gd name="T4" fmla="*/ 1 w 29"/>
                <a:gd name="T5" fmla="*/ 485 h 563"/>
                <a:gd name="T6" fmla="*/ 0 w 29"/>
                <a:gd name="T7" fmla="*/ 552 h 563"/>
                <a:gd name="T8" fmla="*/ 2 w 29"/>
                <a:gd name="T9" fmla="*/ 554 h 563"/>
                <a:gd name="T10" fmla="*/ 6 w 29"/>
                <a:gd name="T11" fmla="*/ 557 h 563"/>
                <a:gd name="T12" fmla="*/ 9 w 29"/>
                <a:gd name="T13" fmla="*/ 561 h 563"/>
                <a:gd name="T14" fmla="*/ 11 w 29"/>
                <a:gd name="T15" fmla="*/ 563 h 563"/>
                <a:gd name="T16" fmla="*/ 29 w 29"/>
                <a:gd name="T17" fmla="*/ 0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63"/>
                <a:gd name="T29" fmla="*/ 29 w 29"/>
                <a:gd name="T30" fmla="*/ 563 h 5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63">
                  <a:moveTo>
                    <a:pt x="29" y="0"/>
                  </a:moveTo>
                  <a:lnTo>
                    <a:pt x="6" y="15"/>
                  </a:lnTo>
                  <a:lnTo>
                    <a:pt x="1" y="485"/>
                  </a:lnTo>
                  <a:lnTo>
                    <a:pt x="0" y="552"/>
                  </a:lnTo>
                  <a:lnTo>
                    <a:pt x="2" y="554"/>
                  </a:lnTo>
                  <a:lnTo>
                    <a:pt x="6" y="557"/>
                  </a:lnTo>
                  <a:lnTo>
                    <a:pt x="9" y="561"/>
                  </a:lnTo>
                  <a:lnTo>
                    <a:pt x="11" y="563"/>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0" name="Freeform 80">
              <a:extLst>
                <a:ext uri="{FF2B5EF4-FFF2-40B4-BE49-F238E27FC236}">
                  <a16:creationId xmlns:a16="http://schemas.microsoft.com/office/drawing/2014/main" id="{6295CC09-0FA7-5A26-34D7-1901D34898B7}"/>
                </a:ext>
              </a:extLst>
            </p:cNvPr>
            <p:cNvSpPr>
              <a:spLocks/>
            </p:cNvSpPr>
            <p:nvPr/>
          </p:nvSpPr>
          <p:spPr bwMode="auto">
            <a:xfrm>
              <a:off x="2346" y="3370"/>
              <a:ext cx="932" cy="309"/>
            </a:xfrm>
            <a:custGeom>
              <a:avLst/>
              <a:gdLst>
                <a:gd name="T0" fmla="*/ 876 w 932"/>
                <a:gd name="T1" fmla="*/ 38 h 309"/>
                <a:gd name="T2" fmla="*/ 880 w 932"/>
                <a:gd name="T3" fmla="*/ 53 h 309"/>
                <a:gd name="T4" fmla="*/ 881 w 932"/>
                <a:gd name="T5" fmla="*/ 67 h 309"/>
                <a:gd name="T6" fmla="*/ 872 w 932"/>
                <a:gd name="T7" fmla="*/ 106 h 309"/>
                <a:gd name="T8" fmla="*/ 847 w 932"/>
                <a:gd name="T9" fmla="*/ 143 h 309"/>
                <a:gd name="T10" fmla="*/ 808 w 932"/>
                <a:gd name="T11" fmla="*/ 176 h 309"/>
                <a:gd name="T12" fmla="*/ 756 w 932"/>
                <a:gd name="T13" fmla="*/ 205 h 309"/>
                <a:gd name="T14" fmla="*/ 693 w 932"/>
                <a:gd name="T15" fmla="*/ 229 h 309"/>
                <a:gd name="T16" fmla="*/ 620 w 932"/>
                <a:gd name="T17" fmla="*/ 247 h 309"/>
                <a:gd name="T18" fmla="*/ 541 w 932"/>
                <a:gd name="T19" fmla="*/ 259 h 309"/>
                <a:gd name="T20" fmla="*/ 455 w 932"/>
                <a:gd name="T21" fmla="*/ 262 h 309"/>
                <a:gd name="T22" fmla="*/ 369 w 932"/>
                <a:gd name="T23" fmla="*/ 259 h 309"/>
                <a:gd name="T24" fmla="*/ 288 w 932"/>
                <a:gd name="T25" fmla="*/ 247 h 309"/>
                <a:gd name="T26" fmla="*/ 216 w 932"/>
                <a:gd name="T27" fmla="*/ 229 h 309"/>
                <a:gd name="T28" fmla="*/ 153 w 932"/>
                <a:gd name="T29" fmla="*/ 205 h 309"/>
                <a:gd name="T30" fmla="*/ 100 w 932"/>
                <a:gd name="T31" fmla="*/ 176 h 309"/>
                <a:gd name="T32" fmla="*/ 61 w 932"/>
                <a:gd name="T33" fmla="*/ 143 h 309"/>
                <a:gd name="T34" fmla="*/ 37 w 932"/>
                <a:gd name="T35" fmla="*/ 106 h 309"/>
                <a:gd name="T36" fmla="*/ 28 w 932"/>
                <a:gd name="T37" fmla="*/ 67 h 309"/>
                <a:gd name="T38" fmla="*/ 31 w 932"/>
                <a:gd name="T39" fmla="*/ 43 h 309"/>
                <a:gd name="T40" fmla="*/ 41 w 932"/>
                <a:gd name="T41" fmla="*/ 21 h 309"/>
                <a:gd name="T42" fmla="*/ 31 w 932"/>
                <a:gd name="T43" fmla="*/ 21 h 309"/>
                <a:gd name="T44" fmla="*/ 16 w 932"/>
                <a:gd name="T45" fmla="*/ 42 h 309"/>
                <a:gd name="T46" fmla="*/ 7 w 932"/>
                <a:gd name="T47" fmla="*/ 63 h 309"/>
                <a:gd name="T48" fmla="*/ 1 w 932"/>
                <a:gd name="T49" fmla="*/ 85 h 309"/>
                <a:gd name="T50" fmla="*/ 3 w 932"/>
                <a:gd name="T51" fmla="*/ 119 h 309"/>
                <a:gd name="T52" fmla="*/ 21 w 932"/>
                <a:gd name="T53" fmla="*/ 159 h 309"/>
                <a:gd name="T54" fmla="*/ 56 w 932"/>
                <a:gd name="T55" fmla="*/ 199 h 309"/>
                <a:gd name="T56" fmla="*/ 107 w 932"/>
                <a:gd name="T57" fmla="*/ 232 h 309"/>
                <a:gd name="T58" fmla="*/ 170 w 932"/>
                <a:gd name="T59" fmla="*/ 261 h 309"/>
                <a:gd name="T60" fmla="*/ 244 w 932"/>
                <a:gd name="T61" fmla="*/ 283 h 309"/>
                <a:gd name="T62" fmla="*/ 327 w 932"/>
                <a:gd name="T63" fmla="*/ 300 h 309"/>
                <a:gd name="T64" fmla="*/ 418 w 932"/>
                <a:gd name="T65" fmla="*/ 308 h 309"/>
                <a:gd name="T66" fmla="*/ 513 w 932"/>
                <a:gd name="T67" fmla="*/ 308 h 309"/>
                <a:gd name="T68" fmla="*/ 605 w 932"/>
                <a:gd name="T69" fmla="*/ 300 h 309"/>
                <a:gd name="T70" fmla="*/ 688 w 932"/>
                <a:gd name="T71" fmla="*/ 283 h 309"/>
                <a:gd name="T72" fmla="*/ 762 w 932"/>
                <a:gd name="T73" fmla="*/ 261 h 309"/>
                <a:gd name="T74" fmla="*/ 825 w 932"/>
                <a:gd name="T75" fmla="*/ 232 h 309"/>
                <a:gd name="T76" fmla="*/ 876 w 932"/>
                <a:gd name="T77" fmla="*/ 199 h 309"/>
                <a:gd name="T78" fmla="*/ 911 w 932"/>
                <a:gd name="T79" fmla="*/ 159 h 309"/>
                <a:gd name="T80" fmla="*/ 929 w 932"/>
                <a:gd name="T81" fmla="*/ 119 h 309"/>
                <a:gd name="T82" fmla="*/ 930 w 932"/>
                <a:gd name="T83" fmla="*/ 84 h 309"/>
                <a:gd name="T84" fmla="*/ 924 w 932"/>
                <a:gd name="T85" fmla="*/ 59 h 309"/>
                <a:gd name="T86" fmla="*/ 910 w 932"/>
                <a:gd name="T87" fmla="*/ 34 h 309"/>
                <a:gd name="T88" fmla="*/ 890 w 932"/>
                <a:gd name="T89" fmla="*/ 11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2"/>
                <a:gd name="T136" fmla="*/ 0 h 309"/>
                <a:gd name="T137" fmla="*/ 932 w 932"/>
                <a:gd name="T138" fmla="*/ 309 h 3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2" h="309">
                  <a:moveTo>
                    <a:pt x="878" y="0"/>
                  </a:moveTo>
                  <a:lnTo>
                    <a:pt x="876" y="38"/>
                  </a:lnTo>
                  <a:lnTo>
                    <a:pt x="878" y="45"/>
                  </a:lnTo>
                  <a:lnTo>
                    <a:pt x="880" y="53"/>
                  </a:lnTo>
                  <a:lnTo>
                    <a:pt x="881" y="60"/>
                  </a:lnTo>
                  <a:lnTo>
                    <a:pt x="881" y="67"/>
                  </a:lnTo>
                  <a:lnTo>
                    <a:pt x="878" y="86"/>
                  </a:lnTo>
                  <a:lnTo>
                    <a:pt x="872" y="106"/>
                  </a:lnTo>
                  <a:lnTo>
                    <a:pt x="861" y="126"/>
                  </a:lnTo>
                  <a:lnTo>
                    <a:pt x="847" y="143"/>
                  </a:lnTo>
                  <a:lnTo>
                    <a:pt x="829" y="161"/>
                  </a:lnTo>
                  <a:lnTo>
                    <a:pt x="808" y="176"/>
                  </a:lnTo>
                  <a:lnTo>
                    <a:pt x="783" y="191"/>
                  </a:lnTo>
                  <a:lnTo>
                    <a:pt x="756" y="205"/>
                  </a:lnTo>
                  <a:lnTo>
                    <a:pt x="726" y="218"/>
                  </a:lnTo>
                  <a:lnTo>
                    <a:pt x="693" y="229"/>
                  </a:lnTo>
                  <a:lnTo>
                    <a:pt x="658" y="239"/>
                  </a:lnTo>
                  <a:lnTo>
                    <a:pt x="620" y="247"/>
                  </a:lnTo>
                  <a:lnTo>
                    <a:pt x="581" y="253"/>
                  </a:lnTo>
                  <a:lnTo>
                    <a:pt x="541" y="259"/>
                  </a:lnTo>
                  <a:lnTo>
                    <a:pt x="498" y="261"/>
                  </a:lnTo>
                  <a:lnTo>
                    <a:pt x="455" y="262"/>
                  </a:lnTo>
                  <a:lnTo>
                    <a:pt x="411" y="261"/>
                  </a:lnTo>
                  <a:lnTo>
                    <a:pt x="369" y="259"/>
                  </a:lnTo>
                  <a:lnTo>
                    <a:pt x="328" y="253"/>
                  </a:lnTo>
                  <a:lnTo>
                    <a:pt x="288" y="247"/>
                  </a:lnTo>
                  <a:lnTo>
                    <a:pt x="252" y="239"/>
                  </a:lnTo>
                  <a:lnTo>
                    <a:pt x="216" y="229"/>
                  </a:lnTo>
                  <a:lnTo>
                    <a:pt x="183" y="218"/>
                  </a:lnTo>
                  <a:lnTo>
                    <a:pt x="153" y="205"/>
                  </a:lnTo>
                  <a:lnTo>
                    <a:pt x="125" y="191"/>
                  </a:lnTo>
                  <a:lnTo>
                    <a:pt x="100" y="176"/>
                  </a:lnTo>
                  <a:lnTo>
                    <a:pt x="80" y="161"/>
                  </a:lnTo>
                  <a:lnTo>
                    <a:pt x="61" y="143"/>
                  </a:lnTo>
                  <a:lnTo>
                    <a:pt x="47" y="126"/>
                  </a:lnTo>
                  <a:lnTo>
                    <a:pt x="37" y="106"/>
                  </a:lnTo>
                  <a:lnTo>
                    <a:pt x="30" y="86"/>
                  </a:lnTo>
                  <a:lnTo>
                    <a:pt x="28" y="67"/>
                  </a:lnTo>
                  <a:lnTo>
                    <a:pt x="29" y="55"/>
                  </a:lnTo>
                  <a:lnTo>
                    <a:pt x="31" y="43"/>
                  </a:lnTo>
                  <a:lnTo>
                    <a:pt x="35" y="32"/>
                  </a:lnTo>
                  <a:lnTo>
                    <a:pt x="41" y="21"/>
                  </a:lnTo>
                  <a:lnTo>
                    <a:pt x="41" y="12"/>
                  </a:lnTo>
                  <a:lnTo>
                    <a:pt x="31" y="21"/>
                  </a:lnTo>
                  <a:lnTo>
                    <a:pt x="24" y="32"/>
                  </a:lnTo>
                  <a:lnTo>
                    <a:pt x="16" y="42"/>
                  </a:lnTo>
                  <a:lnTo>
                    <a:pt x="11" y="53"/>
                  </a:lnTo>
                  <a:lnTo>
                    <a:pt x="7" y="63"/>
                  </a:lnTo>
                  <a:lnTo>
                    <a:pt x="3" y="75"/>
                  </a:lnTo>
                  <a:lnTo>
                    <a:pt x="1" y="85"/>
                  </a:lnTo>
                  <a:lnTo>
                    <a:pt x="0" y="97"/>
                  </a:lnTo>
                  <a:lnTo>
                    <a:pt x="3" y="119"/>
                  </a:lnTo>
                  <a:lnTo>
                    <a:pt x="9" y="140"/>
                  </a:lnTo>
                  <a:lnTo>
                    <a:pt x="21" y="159"/>
                  </a:lnTo>
                  <a:lnTo>
                    <a:pt x="37" y="179"/>
                  </a:lnTo>
                  <a:lnTo>
                    <a:pt x="56" y="199"/>
                  </a:lnTo>
                  <a:lnTo>
                    <a:pt x="80" y="216"/>
                  </a:lnTo>
                  <a:lnTo>
                    <a:pt x="107" y="232"/>
                  </a:lnTo>
                  <a:lnTo>
                    <a:pt x="137" y="247"/>
                  </a:lnTo>
                  <a:lnTo>
                    <a:pt x="170" y="261"/>
                  </a:lnTo>
                  <a:lnTo>
                    <a:pt x="206" y="273"/>
                  </a:lnTo>
                  <a:lnTo>
                    <a:pt x="244" y="283"/>
                  </a:lnTo>
                  <a:lnTo>
                    <a:pt x="285" y="292"/>
                  </a:lnTo>
                  <a:lnTo>
                    <a:pt x="327" y="300"/>
                  </a:lnTo>
                  <a:lnTo>
                    <a:pt x="373" y="305"/>
                  </a:lnTo>
                  <a:lnTo>
                    <a:pt x="418" y="308"/>
                  </a:lnTo>
                  <a:lnTo>
                    <a:pt x="467" y="309"/>
                  </a:lnTo>
                  <a:lnTo>
                    <a:pt x="513" y="308"/>
                  </a:lnTo>
                  <a:lnTo>
                    <a:pt x="560" y="305"/>
                  </a:lnTo>
                  <a:lnTo>
                    <a:pt x="605" y="300"/>
                  </a:lnTo>
                  <a:lnTo>
                    <a:pt x="646" y="292"/>
                  </a:lnTo>
                  <a:lnTo>
                    <a:pt x="688" y="283"/>
                  </a:lnTo>
                  <a:lnTo>
                    <a:pt x="726" y="273"/>
                  </a:lnTo>
                  <a:lnTo>
                    <a:pt x="762" y="261"/>
                  </a:lnTo>
                  <a:lnTo>
                    <a:pt x="795" y="247"/>
                  </a:lnTo>
                  <a:lnTo>
                    <a:pt x="825" y="232"/>
                  </a:lnTo>
                  <a:lnTo>
                    <a:pt x="852" y="216"/>
                  </a:lnTo>
                  <a:lnTo>
                    <a:pt x="876" y="199"/>
                  </a:lnTo>
                  <a:lnTo>
                    <a:pt x="895" y="179"/>
                  </a:lnTo>
                  <a:lnTo>
                    <a:pt x="911" y="159"/>
                  </a:lnTo>
                  <a:lnTo>
                    <a:pt x="923" y="140"/>
                  </a:lnTo>
                  <a:lnTo>
                    <a:pt x="929" y="119"/>
                  </a:lnTo>
                  <a:lnTo>
                    <a:pt x="932" y="97"/>
                  </a:lnTo>
                  <a:lnTo>
                    <a:pt x="930" y="84"/>
                  </a:lnTo>
                  <a:lnTo>
                    <a:pt x="928" y="71"/>
                  </a:lnTo>
                  <a:lnTo>
                    <a:pt x="924" y="59"/>
                  </a:lnTo>
                  <a:lnTo>
                    <a:pt x="917" y="46"/>
                  </a:lnTo>
                  <a:lnTo>
                    <a:pt x="910" y="34"/>
                  </a:lnTo>
                  <a:lnTo>
                    <a:pt x="900" y="23"/>
                  </a:lnTo>
                  <a:lnTo>
                    <a:pt x="890" y="11"/>
                  </a:lnTo>
                  <a:lnTo>
                    <a:pt x="8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1" name="Freeform 81">
              <a:extLst>
                <a:ext uri="{FF2B5EF4-FFF2-40B4-BE49-F238E27FC236}">
                  <a16:creationId xmlns:a16="http://schemas.microsoft.com/office/drawing/2014/main" id="{82423153-537E-2750-9E08-06F5FBE20989}"/>
                </a:ext>
              </a:extLst>
            </p:cNvPr>
            <p:cNvSpPr>
              <a:spLocks/>
            </p:cNvSpPr>
            <p:nvPr/>
          </p:nvSpPr>
          <p:spPr bwMode="auto">
            <a:xfrm>
              <a:off x="2375" y="3142"/>
              <a:ext cx="22" cy="253"/>
            </a:xfrm>
            <a:custGeom>
              <a:avLst/>
              <a:gdLst>
                <a:gd name="T0" fmla="*/ 22 w 22"/>
                <a:gd name="T1" fmla="*/ 15 h 253"/>
                <a:gd name="T2" fmla="*/ 0 w 22"/>
                <a:gd name="T3" fmla="*/ 0 h 253"/>
                <a:gd name="T4" fmla="*/ 12 w 22"/>
                <a:gd name="T5" fmla="*/ 253 h 253"/>
                <a:gd name="T6" fmla="*/ 14 w 22"/>
                <a:gd name="T7" fmla="*/ 251 h 253"/>
                <a:gd name="T8" fmla="*/ 17 w 22"/>
                <a:gd name="T9" fmla="*/ 248 h 253"/>
                <a:gd name="T10" fmla="*/ 19 w 22"/>
                <a:gd name="T11" fmla="*/ 245 h 253"/>
                <a:gd name="T12" fmla="*/ 22 w 22"/>
                <a:gd name="T13" fmla="*/ 243 h 253"/>
                <a:gd name="T14" fmla="*/ 22 w 22"/>
                <a:gd name="T15" fmla="*/ 15 h 25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53"/>
                <a:gd name="T26" fmla="*/ 22 w 22"/>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53">
                  <a:moveTo>
                    <a:pt x="22" y="15"/>
                  </a:moveTo>
                  <a:lnTo>
                    <a:pt x="0" y="0"/>
                  </a:lnTo>
                  <a:lnTo>
                    <a:pt x="12" y="253"/>
                  </a:lnTo>
                  <a:lnTo>
                    <a:pt x="14" y="251"/>
                  </a:lnTo>
                  <a:lnTo>
                    <a:pt x="17" y="248"/>
                  </a:lnTo>
                  <a:lnTo>
                    <a:pt x="19" y="245"/>
                  </a:lnTo>
                  <a:lnTo>
                    <a:pt x="22" y="243"/>
                  </a:lnTo>
                  <a:lnTo>
                    <a:pt x="2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2" name="Freeform 82">
              <a:extLst>
                <a:ext uri="{FF2B5EF4-FFF2-40B4-BE49-F238E27FC236}">
                  <a16:creationId xmlns:a16="http://schemas.microsoft.com/office/drawing/2014/main" id="{19F9EF39-3C43-53C3-1D04-C51E278B851F}"/>
                </a:ext>
              </a:extLst>
            </p:cNvPr>
            <p:cNvSpPr>
              <a:spLocks/>
            </p:cNvSpPr>
            <p:nvPr/>
          </p:nvSpPr>
          <p:spPr bwMode="auto">
            <a:xfrm>
              <a:off x="3210" y="3153"/>
              <a:ext cx="27" cy="251"/>
            </a:xfrm>
            <a:custGeom>
              <a:avLst/>
              <a:gdLst>
                <a:gd name="T0" fmla="*/ 27 w 27"/>
                <a:gd name="T1" fmla="*/ 0 h 251"/>
                <a:gd name="T2" fmla="*/ 4 w 27"/>
                <a:gd name="T3" fmla="*/ 13 h 251"/>
                <a:gd name="T4" fmla="*/ 0 w 27"/>
                <a:gd name="T5" fmla="*/ 242 h 251"/>
                <a:gd name="T6" fmla="*/ 3 w 27"/>
                <a:gd name="T7" fmla="*/ 245 h 251"/>
                <a:gd name="T8" fmla="*/ 6 w 27"/>
                <a:gd name="T9" fmla="*/ 246 h 251"/>
                <a:gd name="T10" fmla="*/ 9 w 27"/>
                <a:gd name="T11" fmla="*/ 249 h 251"/>
                <a:gd name="T12" fmla="*/ 12 w 27"/>
                <a:gd name="T13" fmla="*/ 251 h 251"/>
                <a:gd name="T14" fmla="*/ 27 w 27"/>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1"/>
                <a:gd name="T26" fmla="*/ 27 w 27"/>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1">
                  <a:moveTo>
                    <a:pt x="27" y="0"/>
                  </a:moveTo>
                  <a:lnTo>
                    <a:pt x="4" y="13"/>
                  </a:lnTo>
                  <a:lnTo>
                    <a:pt x="0" y="242"/>
                  </a:lnTo>
                  <a:lnTo>
                    <a:pt x="3" y="245"/>
                  </a:lnTo>
                  <a:lnTo>
                    <a:pt x="6" y="246"/>
                  </a:lnTo>
                  <a:lnTo>
                    <a:pt x="9" y="249"/>
                  </a:lnTo>
                  <a:lnTo>
                    <a:pt x="12" y="25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3" name="Freeform 83">
              <a:extLst>
                <a:ext uri="{FF2B5EF4-FFF2-40B4-BE49-F238E27FC236}">
                  <a16:creationId xmlns:a16="http://schemas.microsoft.com/office/drawing/2014/main" id="{FAC21EE0-D466-83C4-642E-C22BB51DB175}"/>
                </a:ext>
              </a:extLst>
            </p:cNvPr>
            <p:cNvSpPr>
              <a:spLocks/>
            </p:cNvSpPr>
            <p:nvPr/>
          </p:nvSpPr>
          <p:spPr bwMode="auto">
            <a:xfrm>
              <a:off x="2440" y="2075"/>
              <a:ext cx="668" cy="118"/>
            </a:xfrm>
            <a:custGeom>
              <a:avLst/>
              <a:gdLst>
                <a:gd name="T0" fmla="*/ 30 w 668"/>
                <a:gd name="T1" fmla="*/ 86 h 118"/>
                <a:gd name="T2" fmla="*/ 44 w 668"/>
                <a:gd name="T3" fmla="*/ 70 h 118"/>
                <a:gd name="T4" fmla="*/ 70 w 668"/>
                <a:gd name="T5" fmla="*/ 56 h 118"/>
                <a:gd name="T6" fmla="*/ 108 w 668"/>
                <a:gd name="T7" fmla="*/ 43 h 118"/>
                <a:gd name="T8" fmla="*/ 154 w 668"/>
                <a:gd name="T9" fmla="*/ 32 h 118"/>
                <a:gd name="T10" fmla="*/ 210 w 668"/>
                <a:gd name="T11" fmla="*/ 23 h 118"/>
                <a:gd name="T12" fmla="*/ 271 w 668"/>
                <a:gd name="T13" fmla="*/ 18 h 118"/>
                <a:gd name="T14" fmla="*/ 337 w 668"/>
                <a:gd name="T15" fmla="*/ 14 h 118"/>
                <a:gd name="T16" fmla="*/ 396 w 668"/>
                <a:gd name="T17" fmla="*/ 14 h 118"/>
                <a:gd name="T18" fmla="*/ 442 w 668"/>
                <a:gd name="T19" fmla="*/ 15 h 118"/>
                <a:gd name="T20" fmla="*/ 486 w 668"/>
                <a:gd name="T21" fmla="*/ 18 h 118"/>
                <a:gd name="T22" fmla="*/ 526 w 668"/>
                <a:gd name="T23" fmla="*/ 22 h 118"/>
                <a:gd name="T24" fmla="*/ 564 w 668"/>
                <a:gd name="T25" fmla="*/ 27 h 118"/>
                <a:gd name="T26" fmla="*/ 599 w 668"/>
                <a:gd name="T27" fmla="*/ 33 h 118"/>
                <a:gd name="T28" fmla="*/ 631 w 668"/>
                <a:gd name="T29" fmla="*/ 41 h 118"/>
                <a:gd name="T30" fmla="*/ 657 w 668"/>
                <a:gd name="T31" fmla="*/ 49 h 118"/>
                <a:gd name="T32" fmla="*/ 659 w 668"/>
                <a:gd name="T33" fmla="*/ 48 h 118"/>
                <a:gd name="T34" fmla="*/ 634 w 668"/>
                <a:gd name="T35" fmla="*/ 36 h 118"/>
                <a:gd name="T36" fmla="*/ 603 w 668"/>
                <a:gd name="T37" fmla="*/ 27 h 118"/>
                <a:gd name="T38" fmla="*/ 567 w 668"/>
                <a:gd name="T39" fmla="*/ 18 h 118"/>
                <a:gd name="T40" fmla="*/ 524 w 668"/>
                <a:gd name="T41" fmla="*/ 11 h 118"/>
                <a:gd name="T42" fmla="*/ 477 w 668"/>
                <a:gd name="T43" fmla="*/ 6 h 118"/>
                <a:gd name="T44" fmla="*/ 426 w 668"/>
                <a:gd name="T45" fmla="*/ 2 h 118"/>
                <a:gd name="T46" fmla="*/ 373 w 668"/>
                <a:gd name="T47" fmla="*/ 0 h 118"/>
                <a:gd name="T48" fmla="*/ 309 w 668"/>
                <a:gd name="T49" fmla="*/ 0 h 118"/>
                <a:gd name="T50" fmla="*/ 242 w 668"/>
                <a:gd name="T51" fmla="*/ 3 h 118"/>
                <a:gd name="T52" fmla="*/ 181 w 668"/>
                <a:gd name="T53" fmla="*/ 9 h 118"/>
                <a:gd name="T54" fmla="*/ 125 w 668"/>
                <a:gd name="T55" fmla="*/ 18 h 118"/>
                <a:gd name="T56" fmla="*/ 79 w 668"/>
                <a:gd name="T57" fmla="*/ 28 h 118"/>
                <a:gd name="T58" fmla="*/ 42 w 668"/>
                <a:gd name="T59" fmla="*/ 41 h 118"/>
                <a:gd name="T60" fmla="*/ 16 w 668"/>
                <a:gd name="T61" fmla="*/ 56 h 118"/>
                <a:gd name="T62" fmla="*/ 1 w 668"/>
                <a:gd name="T63" fmla="*/ 71 h 118"/>
                <a:gd name="T64" fmla="*/ 1 w 668"/>
                <a:gd name="T65" fmla="*/ 84 h 118"/>
                <a:gd name="T66" fmla="*/ 8 w 668"/>
                <a:gd name="T67" fmla="*/ 95 h 118"/>
                <a:gd name="T68" fmla="*/ 19 w 668"/>
                <a:gd name="T69" fmla="*/ 104 h 118"/>
                <a:gd name="T70" fmla="*/ 36 w 668"/>
                <a:gd name="T71" fmla="*/ 114 h 118"/>
                <a:gd name="T72" fmla="*/ 39 w 668"/>
                <a:gd name="T73" fmla="*/ 112 h 118"/>
                <a:gd name="T74" fmla="*/ 30 w 668"/>
                <a:gd name="T75" fmla="*/ 10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8"/>
                <a:gd name="T115" fmla="*/ 0 h 118"/>
                <a:gd name="T116" fmla="*/ 668 w 668"/>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8" h="118">
                  <a:moveTo>
                    <a:pt x="29" y="93"/>
                  </a:moveTo>
                  <a:lnTo>
                    <a:pt x="30" y="86"/>
                  </a:lnTo>
                  <a:lnTo>
                    <a:pt x="35" y="78"/>
                  </a:lnTo>
                  <a:lnTo>
                    <a:pt x="44" y="70"/>
                  </a:lnTo>
                  <a:lnTo>
                    <a:pt x="56" y="62"/>
                  </a:lnTo>
                  <a:lnTo>
                    <a:pt x="70" y="56"/>
                  </a:lnTo>
                  <a:lnTo>
                    <a:pt x="87" y="49"/>
                  </a:lnTo>
                  <a:lnTo>
                    <a:pt x="108" y="43"/>
                  </a:lnTo>
                  <a:lnTo>
                    <a:pt x="130" y="37"/>
                  </a:lnTo>
                  <a:lnTo>
                    <a:pt x="154" y="32"/>
                  </a:lnTo>
                  <a:lnTo>
                    <a:pt x="181" y="27"/>
                  </a:lnTo>
                  <a:lnTo>
                    <a:pt x="210" y="23"/>
                  </a:lnTo>
                  <a:lnTo>
                    <a:pt x="240" y="20"/>
                  </a:lnTo>
                  <a:lnTo>
                    <a:pt x="271" y="18"/>
                  </a:lnTo>
                  <a:lnTo>
                    <a:pt x="304" y="15"/>
                  </a:lnTo>
                  <a:lnTo>
                    <a:pt x="337" y="14"/>
                  </a:lnTo>
                  <a:lnTo>
                    <a:pt x="373" y="14"/>
                  </a:lnTo>
                  <a:lnTo>
                    <a:pt x="396" y="14"/>
                  </a:lnTo>
                  <a:lnTo>
                    <a:pt x="419" y="15"/>
                  </a:lnTo>
                  <a:lnTo>
                    <a:pt x="442" y="15"/>
                  </a:lnTo>
                  <a:lnTo>
                    <a:pt x="464" y="17"/>
                  </a:lnTo>
                  <a:lnTo>
                    <a:pt x="486" y="18"/>
                  </a:lnTo>
                  <a:lnTo>
                    <a:pt x="507" y="20"/>
                  </a:lnTo>
                  <a:lnTo>
                    <a:pt x="526" y="22"/>
                  </a:lnTo>
                  <a:lnTo>
                    <a:pt x="546" y="24"/>
                  </a:lnTo>
                  <a:lnTo>
                    <a:pt x="564" y="27"/>
                  </a:lnTo>
                  <a:lnTo>
                    <a:pt x="582" y="31"/>
                  </a:lnTo>
                  <a:lnTo>
                    <a:pt x="599" y="33"/>
                  </a:lnTo>
                  <a:lnTo>
                    <a:pt x="615" y="37"/>
                  </a:lnTo>
                  <a:lnTo>
                    <a:pt x="631" y="41"/>
                  </a:lnTo>
                  <a:lnTo>
                    <a:pt x="644" y="45"/>
                  </a:lnTo>
                  <a:lnTo>
                    <a:pt x="657" y="49"/>
                  </a:lnTo>
                  <a:lnTo>
                    <a:pt x="668" y="53"/>
                  </a:lnTo>
                  <a:lnTo>
                    <a:pt x="659" y="48"/>
                  </a:lnTo>
                  <a:lnTo>
                    <a:pt x="647" y="41"/>
                  </a:lnTo>
                  <a:lnTo>
                    <a:pt x="634" y="36"/>
                  </a:lnTo>
                  <a:lnTo>
                    <a:pt x="620" y="31"/>
                  </a:lnTo>
                  <a:lnTo>
                    <a:pt x="603" y="27"/>
                  </a:lnTo>
                  <a:lnTo>
                    <a:pt x="585" y="22"/>
                  </a:lnTo>
                  <a:lnTo>
                    <a:pt x="567" y="18"/>
                  </a:lnTo>
                  <a:lnTo>
                    <a:pt x="546" y="14"/>
                  </a:lnTo>
                  <a:lnTo>
                    <a:pt x="524" y="11"/>
                  </a:lnTo>
                  <a:lnTo>
                    <a:pt x="502" y="9"/>
                  </a:lnTo>
                  <a:lnTo>
                    <a:pt x="477" y="6"/>
                  </a:lnTo>
                  <a:lnTo>
                    <a:pt x="452" y="3"/>
                  </a:lnTo>
                  <a:lnTo>
                    <a:pt x="426" y="2"/>
                  </a:lnTo>
                  <a:lnTo>
                    <a:pt x="400" y="1"/>
                  </a:lnTo>
                  <a:lnTo>
                    <a:pt x="373" y="0"/>
                  </a:lnTo>
                  <a:lnTo>
                    <a:pt x="344" y="0"/>
                  </a:lnTo>
                  <a:lnTo>
                    <a:pt x="309" y="0"/>
                  </a:lnTo>
                  <a:lnTo>
                    <a:pt x="275" y="1"/>
                  </a:lnTo>
                  <a:lnTo>
                    <a:pt x="242" y="3"/>
                  </a:lnTo>
                  <a:lnTo>
                    <a:pt x="211" y="6"/>
                  </a:lnTo>
                  <a:lnTo>
                    <a:pt x="181" y="9"/>
                  </a:lnTo>
                  <a:lnTo>
                    <a:pt x="152" y="13"/>
                  </a:lnTo>
                  <a:lnTo>
                    <a:pt x="125" y="18"/>
                  </a:lnTo>
                  <a:lnTo>
                    <a:pt x="102" y="23"/>
                  </a:lnTo>
                  <a:lnTo>
                    <a:pt x="79" y="28"/>
                  </a:lnTo>
                  <a:lnTo>
                    <a:pt x="59" y="35"/>
                  </a:lnTo>
                  <a:lnTo>
                    <a:pt x="42" y="41"/>
                  </a:lnTo>
                  <a:lnTo>
                    <a:pt x="27" y="48"/>
                  </a:lnTo>
                  <a:lnTo>
                    <a:pt x="16" y="56"/>
                  </a:lnTo>
                  <a:lnTo>
                    <a:pt x="6" y="63"/>
                  </a:lnTo>
                  <a:lnTo>
                    <a:pt x="1" y="71"/>
                  </a:lnTo>
                  <a:lnTo>
                    <a:pt x="0" y="79"/>
                  </a:lnTo>
                  <a:lnTo>
                    <a:pt x="1" y="84"/>
                  </a:lnTo>
                  <a:lnTo>
                    <a:pt x="4" y="90"/>
                  </a:lnTo>
                  <a:lnTo>
                    <a:pt x="8" y="95"/>
                  </a:lnTo>
                  <a:lnTo>
                    <a:pt x="13" y="100"/>
                  </a:lnTo>
                  <a:lnTo>
                    <a:pt x="19" y="104"/>
                  </a:lnTo>
                  <a:lnTo>
                    <a:pt x="27" y="109"/>
                  </a:lnTo>
                  <a:lnTo>
                    <a:pt x="36" y="114"/>
                  </a:lnTo>
                  <a:lnTo>
                    <a:pt x="47" y="118"/>
                  </a:lnTo>
                  <a:lnTo>
                    <a:pt x="39" y="112"/>
                  </a:lnTo>
                  <a:lnTo>
                    <a:pt x="34" y="106"/>
                  </a:lnTo>
                  <a:lnTo>
                    <a:pt x="30" y="100"/>
                  </a:lnTo>
                  <a:lnTo>
                    <a:pt x="29"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4" name="Freeform 84">
              <a:extLst>
                <a:ext uri="{FF2B5EF4-FFF2-40B4-BE49-F238E27FC236}">
                  <a16:creationId xmlns:a16="http://schemas.microsoft.com/office/drawing/2014/main" id="{FB839801-07A1-E5D1-470A-2C051F727A44}"/>
                </a:ext>
              </a:extLst>
            </p:cNvPr>
            <p:cNvSpPr>
              <a:spLocks/>
            </p:cNvSpPr>
            <p:nvPr/>
          </p:nvSpPr>
          <p:spPr bwMode="auto">
            <a:xfrm>
              <a:off x="1628" y="3322"/>
              <a:ext cx="760" cy="46"/>
            </a:xfrm>
            <a:custGeom>
              <a:avLst/>
              <a:gdLst>
                <a:gd name="T0" fmla="*/ 760 w 760"/>
                <a:gd name="T1" fmla="*/ 0 h 46"/>
                <a:gd name="T2" fmla="*/ 760 w 760"/>
                <a:gd name="T3" fmla="*/ 46 h 46"/>
                <a:gd name="T4" fmla="*/ 0 w 760"/>
                <a:gd name="T5" fmla="*/ 0 h 46"/>
                <a:gd name="T6" fmla="*/ 760 w 760"/>
                <a:gd name="T7" fmla="*/ 0 h 46"/>
                <a:gd name="T8" fmla="*/ 0 60000 65536"/>
                <a:gd name="T9" fmla="*/ 0 60000 65536"/>
                <a:gd name="T10" fmla="*/ 0 60000 65536"/>
                <a:gd name="T11" fmla="*/ 0 60000 65536"/>
                <a:gd name="T12" fmla="*/ 0 w 760"/>
                <a:gd name="T13" fmla="*/ 0 h 46"/>
                <a:gd name="T14" fmla="*/ 760 w 760"/>
                <a:gd name="T15" fmla="*/ 46 h 46"/>
              </a:gdLst>
              <a:ahLst/>
              <a:cxnLst>
                <a:cxn ang="T8">
                  <a:pos x="T0" y="T1"/>
                </a:cxn>
                <a:cxn ang="T9">
                  <a:pos x="T2" y="T3"/>
                </a:cxn>
                <a:cxn ang="T10">
                  <a:pos x="T4" y="T5"/>
                </a:cxn>
                <a:cxn ang="T11">
                  <a:pos x="T6" y="T7"/>
                </a:cxn>
              </a:cxnLst>
              <a:rect l="T12" t="T13" r="T14" b="T15"/>
              <a:pathLst>
                <a:path w="760" h="46">
                  <a:moveTo>
                    <a:pt x="760" y="0"/>
                  </a:moveTo>
                  <a:lnTo>
                    <a:pt x="760" y="46"/>
                  </a:lnTo>
                  <a:lnTo>
                    <a:pt x="0" y="0"/>
                  </a:lnTo>
                  <a:lnTo>
                    <a:pt x="7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5" name="Freeform 85">
              <a:extLst>
                <a:ext uri="{FF2B5EF4-FFF2-40B4-BE49-F238E27FC236}">
                  <a16:creationId xmlns:a16="http://schemas.microsoft.com/office/drawing/2014/main" id="{D9100DAF-D9CC-60DA-0830-68AD6267F7D3}"/>
                </a:ext>
              </a:extLst>
            </p:cNvPr>
            <p:cNvSpPr>
              <a:spLocks/>
            </p:cNvSpPr>
            <p:nvPr/>
          </p:nvSpPr>
          <p:spPr bwMode="auto">
            <a:xfrm>
              <a:off x="3213" y="3274"/>
              <a:ext cx="961" cy="46"/>
            </a:xfrm>
            <a:custGeom>
              <a:avLst/>
              <a:gdLst>
                <a:gd name="T0" fmla="*/ 0 w 961"/>
                <a:gd name="T1" fmla="*/ 0 h 46"/>
                <a:gd name="T2" fmla="*/ 0 w 961"/>
                <a:gd name="T3" fmla="*/ 46 h 46"/>
                <a:gd name="T4" fmla="*/ 961 w 961"/>
                <a:gd name="T5" fmla="*/ 0 h 46"/>
                <a:gd name="T6" fmla="*/ 0 w 961"/>
                <a:gd name="T7" fmla="*/ 0 h 46"/>
                <a:gd name="T8" fmla="*/ 0 60000 65536"/>
                <a:gd name="T9" fmla="*/ 0 60000 65536"/>
                <a:gd name="T10" fmla="*/ 0 60000 65536"/>
                <a:gd name="T11" fmla="*/ 0 60000 65536"/>
                <a:gd name="T12" fmla="*/ 0 w 961"/>
                <a:gd name="T13" fmla="*/ 0 h 46"/>
                <a:gd name="T14" fmla="*/ 961 w 961"/>
                <a:gd name="T15" fmla="*/ 46 h 46"/>
              </a:gdLst>
              <a:ahLst/>
              <a:cxnLst>
                <a:cxn ang="T8">
                  <a:pos x="T0" y="T1"/>
                </a:cxn>
                <a:cxn ang="T9">
                  <a:pos x="T2" y="T3"/>
                </a:cxn>
                <a:cxn ang="T10">
                  <a:pos x="T4" y="T5"/>
                </a:cxn>
                <a:cxn ang="T11">
                  <a:pos x="T6" y="T7"/>
                </a:cxn>
              </a:cxnLst>
              <a:rect l="T12" t="T13" r="T14" b="T15"/>
              <a:pathLst>
                <a:path w="961" h="46">
                  <a:moveTo>
                    <a:pt x="0" y="0"/>
                  </a:moveTo>
                  <a:lnTo>
                    <a:pt x="0" y="46"/>
                  </a:lnTo>
                  <a:lnTo>
                    <a:pt x="96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6" name="Freeform 86">
              <a:extLst>
                <a:ext uri="{FF2B5EF4-FFF2-40B4-BE49-F238E27FC236}">
                  <a16:creationId xmlns:a16="http://schemas.microsoft.com/office/drawing/2014/main" id="{3B395FCD-074A-44F4-251A-4BF8D9C75804}"/>
                </a:ext>
              </a:extLst>
            </p:cNvPr>
            <p:cNvSpPr>
              <a:spLocks/>
            </p:cNvSpPr>
            <p:nvPr/>
          </p:nvSpPr>
          <p:spPr bwMode="auto">
            <a:xfrm>
              <a:off x="3263" y="3413"/>
              <a:ext cx="746" cy="45"/>
            </a:xfrm>
            <a:custGeom>
              <a:avLst/>
              <a:gdLst>
                <a:gd name="T0" fmla="*/ 0 w 746"/>
                <a:gd name="T1" fmla="*/ 0 h 45"/>
                <a:gd name="T2" fmla="*/ 0 w 746"/>
                <a:gd name="T3" fmla="*/ 45 h 45"/>
                <a:gd name="T4" fmla="*/ 746 w 746"/>
                <a:gd name="T5" fmla="*/ 0 h 45"/>
                <a:gd name="T6" fmla="*/ 0 w 746"/>
                <a:gd name="T7" fmla="*/ 0 h 45"/>
                <a:gd name="T8" fmla="*/ 0 60000 65536"/>
                <a:gd name="T9" fmla="*/ 0 60000 65536"/>
                <a:gd name="T10" fmla="*/ 0 60000 65536"/>
                <a:gd name="T11" fmla="*/ 0 60000 65536"/>
                <a:gd name="T12" fmla="*/ 0 w 746"/>
                <a:gd name="T13" fmla="*/ 0 h 45"/>
                <a:gd name="T14" fmla="*/ 746 w 746"/>
                <a:gd name="T15" fmla="*/ 45 h 45"/>
              </a:gdLst>
              <a:ahLst/>
              <a:cxnLst>
                <a:cxn ang="T8">
                  <a:pos x="T0" y="T1"/>
                </a:cxn>
                <a:cxn ang="T9">
                  <a:pos x="T2" y="T3"/>
                </a:cxn>
                <a:cxn ang="T10">
                  <a:pos x="T4" y="T5"/>
                </a:cxn>
                <a:cxn ang="T11">
                  <a:pos x="T6" y="T7"/>
                </a:cxn>
              </a:cxnLst>
              <a:rect l="T12" t="T13" r="T14" b="T15"/>
              <a:pathLst>
                <a:path w="746" h="45">
                  <a:moveTo>
                    <a:pt x="0" y="0"/>
                  </a:moveTo>
                  <a:lnTo>
                    <a:pt x="0" y="45"/>
                  </a:lnTo>
                  <a:lnTo>
                    <a:pt x="74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7" name="Freeform 87">
              <a:extLst>
                <a:ext uri="{FF2B5EF4-FFF2-40B4-BE49-F238E27FC236}">
                  <a16:creationId xmlns:a16="http://schemas.microsoft.com/office/drawing/2014/main" id="{3EF7BD78-C2EC-58B3-D1BB-CF8F3FE674F6}"/>
                </a:ext>
              </a:extLst>
            </p:cNvPr>
            <p:cNvSpPr>
              <a:spLocks/>
            </p:cNvSpPr>
            <p:nvPr/>
          </p:nvSpPr>
          <p:spPr bwMode="auto">
            <a:xfrm>
              <a:off x="2050" y="3218"/>
              <a:ext cx="334" cy="49"/>
            </a:xfrm>
            <a:custGeom>
              <a:avLst/>
              <a:gdLst>
                <a:gd name="T0" fmla="*/ 334 w 334"/>
                <a:gd name="T1" fmla="*/ 0 h 49"/>
                <a:gd name="T2" fmla="*/ 334 w 334"/>
                <a:gd name="T3" fmla="*/ 49 h 49"/>
                <a:gd name="T4" fmla="*/ 0 w 334"/>
                <a:gd name="T5" fmla="*/ 22 h 49"/>
                <a:gd name="T6" fmla="*/ 334 w 334"/>
                <a:gd name="T7" fmla="*/ 0 h 49"/>
                <a:gd name="T8" fmla="*/ 0 60000 65536"/>
                <a:gd name="T9" fmla="*/ 0 60000 65536"/>
                <a:gd name="T10" fmla="*/ 0 60000 65536"/>
                <a:gd name="T11" fmla="*/ 0 60000 65536"/>
                <a:gd name="T12" fmla="*/ 0 w 334"/>
                <a:gd name="T13" fmla="*/ 0 h 49"/>
                <a:gd name="T14" fmla="*/ 334 w 334"/>
                <a:gd name="T15" fmla="*/ 49 h 49"/>
              </a:gdLst>
              <a:ahLst/>
              <a:cxnLst>
                <a:cxn ang="T8">
                  <a:pos x="T0" y="T1"/>
                </a:cxn>
                <a:cxn ang="T9">
                  <a:pos x="T2" y="T3"/>
                </a:cxn>
                <a:cxn ang="T10">
                  <a:pos x="T4" y="T5"/>
                </a:cxn>
                <a:cxn ang="T11">
                  <a:pos x="T6" y="T7"/>
                </a:cxn>
              </a:cxnLst>
              <a:rect l="T12" t="T13" r="T14" b="T15"/>
              <a:pathLst>
                <a:path w="334" h="49">
                  <a:moveTo>
                    <a:pt x="334" y="0"/>
                  </a:moveTo>
                  <a:lnTo>
                    <a:pt x="334" y="49"/>
                  </a:lnTo>
                  <a:lnTo>
                    <a:pt x="0" y="22"/>
                  </a:lnTo>
                  <a:lnTo>
                    <a:pt x="3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8" name="Rectangle 88">
              <a:extLst>
                <a:ext uri="{FF2B5EF4-FFF2-40B4-BE49-F238E27FC236}">
                  <a16:creationId xmlns:a16="http://schemas.microsoft.com/office/drawing/2014/main" id="{2EF5B870-7390-4F40-56F8-0F68D5E2207F}"/>
                </a:ext>
              </a:extLst>
            </p:cNvPr>
            <p:cNvSpPr>
              <a:spLocks noChangeArrowheads="1"/>
            </p:cNvSpPr>
            <p:nvPr/>
          </p:nvSpPr>
          <p:spPr bwMode="auto">
            <a:xfrm>
              <a:off x="3175" y="2210"/>
              <a:ext cx="17" cy="1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329" name="Rectangle 89">
              <a:extLst>
                <a:ext uri="{FF2B5EF4-FFF2-40B4-BE49-F238E27FC236}">
                  <a16:creationId xmlns:a16="http://schemas.microsoft.com/office/drawing/2014/main" id="{B94D93B8-0CF3-3BA1-DBD2-8D1261623BAC}"/>
                </a:ext>
              </a:extLst>
            </p:cNvPr>
            <p:cNvSpPr>
              <a:spLocks noChangeArrowheads="1"/>
            </p:cNvSpPr>
            <p:nvPr/>
          </p:nvSpPr>
          <p:spPr bwMode="auto">
            <a:xfrm>
              <a:off x="3120" y="2217"/>
              <a:ext cx="18" cy="1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330" name="Rectangle 90">
              <a:extLst>
                <a:ext uri="{FF2B5EF4-FFF2-40B4-BE49-F238E27FC236}">
                  <a16:creationId xmlns:a16="http://schemas.microsoft.com/office/drawing/2014/main" id="{7AFA6B6B-B762-4970-B639-AD06C56C2DEC}"/>
                </a:ext>
              </a:extLst>
            </p:cNvPr>
            <p:cNvSpPr>
              <a:spLocks noChangeArrowheads="1"/>
            </p:cNvSpPr>
            <p:nvPr/>
          </p:nvSpPr>
          <p:spPr bwMode="auto">
            <a:xfrm>
              <a:off x="3787" y="1738"/>
              <a:ext cx="17" cy="13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331" name="Rectangle 91">
              <a:extLst>
                <a:ext uri="{FF2B5EF4-FFF2-40B4-BE49-F238E27FC236}">
                  <a16:creationId xmlns:a16="http://schemas.microsoft.com/office/drawing/2014/main" id="{BD43B482-E19F-9DF8-117B-FCFAC0EDAAB9}"/>
                </a:ext>
              </a:extLst>
            </p:cNvPr>
            <p:cNvSpPr>
              <a:spLocks noChangeArrowheads="1"/>
            </p:cNvSpPr>
            <p:nvPr/>
          </p:nvSpPr>
          <p:spPr bwMode="auto">
            <a:xfrm>
              <a:off x="3732" y="1745"/>
              <a:ext cx="17" cy="1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332" name="Rectangle 92">
              <a:extLst>
                <a:ext uri="{FF2B5EF4-FFF2-40B4-BE49-F238E27FC236}">
                  <a16:creationId xmlns:a16="http://schemas.microsoft.com/office/drawing/2014/main" id="{9D3443E0-C158-4F95-FDA6-131D8A49FC63}"/>
                </a:ext>
              </a:extLst>
            </p:cNvPr>
            <p:cNvSpPr>
              <a:spLocks noChangeArrowheads="1"/>
            </p:cNvSpPr>
            <p:nvPr/>
          </p:nvSpPr>
          <p:spPr bwMode="auto">
            <a:xfrm>
              <a:off x="2501" y="2228"/>
              <a:ext cx="18" cy="1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333" name="Rectangle 93">
              <a:extLst>
                <a:ext uri="{FF2B5EF4-FFF2-40B4-BE49-F238E27FC236}">
                  <a16:creationId xmlns:a16="http://schemas.microsoft.com/office/drawing/2014/main" id="{8E12FB37-D6A4-44E6-0360-66574E843272}"/>
                </a:ext>
              </a:extLst>
            </p:cNvPr>
            <p:cNvSpPr>
              <a:spLocks noChangeArrowheads="1"/>
            </p:cNvSpPr>
            <p:nvPr/>
          </p:nvSpPr>
          <p:spPr bwMode="auto">
            <a:xfrm>
              <a:off x="1915" y="1730"/>
              <a:ext cx="18" cy="13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
          <p:nvSpPr>
            <p:cNvPr id="10334" name="Freeform 94">
              <a:extLst>
                <a:ext uri="{FF2B5EF4-FFF2-40B4-BE49-F238E27FC236}">
                  <a16:creationId xmlns:a16="http://schemas.microsoft.com/office/drawing/2014/main" id="{A6E9FDF3-8730-C5A6-B8F9-6F8F18D5591A}"/>
                </a:ext>
              </a:extLst>
            </p:cNvPr>
            <p:cNvSpPr>
              <a:spLocks/>
            </p:cNvSpPr>
            <p:nvPr/>
          </p:nvSpPr>
          <p:spPr bwMode="auto">
            <a:xfrm>
              <a:off x="2628" y="2707"/>
              <a:ext cx="324" cy="412"/>
            </a:xfrm>
            <a:custGeom>
              <a:avLst/>
              <a:gdLst>
                <a:gd name="T0" fmla="*/ 282 w 324"/>
                <a:gd name="T1" fmla="*/ 257 h 412"/>
                <a:gd name="T2" fmla="*/ 273 w 324"/>
                <a:gd name="T3" fmla="*/ 285 h 412"/>
                <a:gd name="T4" fmla="*/ 258 w 324"/>
                <a:gd name="T5" fmla="*/ 304 h 412"/>
                <a:gd name="T6" fmla="*/ 264 w 324"/>
                <a:gd name="T7" fmla="*/ 263 h 412"/>
                <a:gd name="T8" fmla="*/ 238 w 324"/>
                <a:gd name="T9" fmla="*/ 232 h 412"/>
                <a:gd name="T10" fmla="*/ 204 w 324"/>
                <a:gd name="T11" fmla="*/ 218 h 412"/>
                <a:gd name="T12" fmla="*/ 192 w 324"/>
                <a:gd name="T13" fmla="*/ 194 h 412"/>
                <a:gd name="T14" fmla="*/ 203 w 324"/>
                <a:gd name="T15" fmla="*/ 194 h 412"/>
                <a:gd name="T16" fmla="*/ 215 w 324"/>
                <a:gd name="T17" fmla="*/ 202 h 412"/>
                <a:gd name="T18" fmla="*/ 248 w 324"/>
                <a:gd name="T19" fmla="*/ 216 h 412"/>
                <a:gd name="T20" fmla="*/ 286 w 324"/>
                <a:gd name="T21" fmla="*/ 215 h 412"/>
                <a:gd name="T22" fmla="*/ 310 w 324"/>
                <a:gd name="T23" fmla="*/ 208 h 412"/>
                <a:gd name="T24" fmla="*/ 320 w 324"/>
                <a:gd name="T25" fmla="*/ 190 h 412"/>
                <a:gd name="T26" fmla="*/ 314 w 324"/>
                <a:gd name="T27" fmla="*/ 176 h 412"/>
                <a:gd name="T28" fmla="*/ 299 w 324"/>
                <a:gd name="T29" fmla="*/ 117 h 412"/>
                <a:gd name="T30" fmla="*/ 261 w 324"/>
                <a:gd name="T31" fmla="*/ 83 h 412"/>
                <a:gd name="T32" fmla="*/ 268 w 324"/>
                <a:gd name="T33" fmla="*/ 75 h 412"/>
                <a:gd name="T34" fmla="*/ 293 w 324"/>
                <a:gd name="T35" fmla="*/ 82 h 412"/>
                <a:gd name="T36" fmla="*/ 314 w 324"/>
                <a:gd name="T37" fmla="*/ 126 h 412"/>
                <a:gd name="T38" fmla="*/ 320 w 324"/>
                <a:gd name="T39" fmla="*/ 165 h 412"/>
                <a:gd name="T40" fmla="*/ 323 w 324"/>
                <a:gd name="T41" fmla="*/ 164 h 412"/>
                <a:gd name="T42" fmla="*/ 311 w 324"/>
                <a:gd name="T43" fmla="*/ 56 h 412"/>
                <a:gd name="T44" fmla="*/ 207 w 324"/>
                <a:gd name="T45" fmla="*/ 2 h 412"/>
                <a:gd name="T46" fmla="*/ 50 w 324"/>
                <a:gd name="T47" fmla="*/ 17 h 412"/>
                <a:gd name="T48" fmla="*/ 0 w 324"/>
                <a:gd name="T49" fmla="*/ 116 h 412"/>
                <a:gd name="T50" fmla="*/ 2 w 324"/>
                <a:gd name="T51" fmla="*/ 159 h 412"/>
                <a:gd name="T52" fmla="*/ 6 w 324"/>
                <a:gd name="T53" fmla="*/ 143 h 412"/>
                <a:gd name="T54" fmla="*/ 11 w 324"/>
                <a:gd name="T55" fmla="*/ 92 h 412"/>
                <a:gd name="T56" fmla="*/ 44 w 324"/>
                <a:gd name="T57" fmla="*/ 73 h 412"/>
                <a:gd name="T58" fmla="*/ 65 w 324"/>
                <a:gd name="T59" fmla="*/ 74 h 412"/>
                <a:gd name="T60" fmla="*/ 41 w 324"/>
                <a:gd name="T61" fmla="*/ 91 h 412"/>
                <a:gd name="T62" fmla="*/ 18 w 324"/>
                <a:gd name="T63" fmla="*/ 147 h 412"/>
                <a:gd name="T64" fmla="*/ 5 w 324"/>
                <a:gd name="T65" fmla="*/ 173 h 412"/>
                <a:gd name="T66" fmla="*/ 10 w 324"/>
                <a:gd name="T67" fmla="*/ 199 h 412"/>
                <a:gd name="T68" fmla="*/ 27 w 324"/>
                <a:gd name="T69" fmla="*/ 208 h 412"/>
                <a:gd name="T70" fmla="*/ 61 w 324"/>
                <a:gd name="T71" fmla="*/ 215 h 412"/>
                <a:gd name="T72" fmla="*/ 102 w 324"/>
                <a:gd name="T73" fmla="*/ 207 h 412"/>
                <a:gd name="T74" fmla="*/ 127 w 324"/>
                <a:gd name="T75" fmla="*/ 195 h 412"/>
                <a:gd name="T76" fmla="*/ 135 w 324"/>
                <a:gd name="T77" fmla="*/ 189 h 412"/>
                <a:gd name="T78" fmla="*/ 138 w 324"/>
                <a:gd name="T79" fmla="*/ 207 h 412"/>
                <a:gd name="T80" fmla="*/ 113 w 324"/>
                <a:gd name="T81" fmla="*/ 223 h 412"/>
                <a:gd name="T82" fmla="*/ 76 w 324"/>
                <a:gd name="T83" fmla="*/ 240 h 412"/>
                <a:gd name="T84" fmla="*/ 71 w 324"/>
                <a:gd name="T85" fmla="*/ 294 h 412"/>
                <a:gd name="T86" fmla="*/ 66 w 324"/>
                <a:gd name="T87" fmla="*/ 301 h 412"/>
                <a:gd name="T88" fmla="*/ 53 w 324"/>
                <a:gd name="T89" fmla="*/ 267 h 412"/>
                <a:gd name="T90" fmla="*/ 36 w 324"/>
                <a:gd name="T91" fmla="*/ 245 h 412"/>
                <a:gd name="T92" fmla="*/ 27 w 324"/>
                <a:gd name="T93" fmla="*/ 251 h 412"/>
                <a:gd name="T94" fmla="*/ 43 w 324"/>
                <a:gd name="T95" fmla="*/ 287 h 412"/>
                <a:gd name="T96" fmla="*/ 63 w 324"/>
                <a:gd name="T97" fmla="*/ 328 h 412"/>
                <a:gd name="T98" fmla="*/ 104 w 324"/>
                <a:gd name="T99" fmla="*/ 384 h 412"/>
                <a:gd name="T100" fmla="*/ 151 w 324"/>
                <a:gd name="T101" fmla="*/ 411 h 412"/>
                <a:gd name="T102" fmla="*/ 221 w 324"/>
                <a:gd name="T103" fmla="*/ 384 h 412"/>
                <a:gd name="T104" fmla="*/ 287 w 324"/>
                <a:gd name="T105" fmla="*/ 289 h 412"/>
                <a:gd name="T106" fmla="*/ 298 w 324"/>
                <a:gd name="T107" fmla="*/ 250 h 4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412"/>
                <a:gd name="T164" fmla="*/ 324 w 324"/>
                <a:gd name="T165" fmla="*/ 412 h 4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412">
                  <a:moveTo>
                    <a:pt x="297" y="248"/>
                  </a:moveTo>
                  <a:lnTo>
                    <a:pt x="291" y="246"/>
                  </a:lnTo>
                  <a:lnTo>
                    <a:pt x="286" y="251"/>
                  </a:lnTo>
                  <a:lnTo>
                    <a:pt x="282" y="257"/>
                  </a:lnTo>
                  <a:lnTo>
                    <a:pt x="278" y="263"/>
                  </a:lnTo>
                  <a:lnTo>
                    <a:pt x="276" y="268"/>
                  </a:lnTo>
                  <a:lnTo>
                    <a:pt x="274" y="276"/>
                  </a:lnTo>
                  <a:lnTo>
                    <a:pt x="273" y="285"/>
                  </a:lnTo>
                  <a:lnTo>
                    <a:pt x="269" y="296"/>
                  </a:lnTo>
                  <a:lnTo>
                    <a:pt x="264" y="302"/>
                  </a:lnTo>
                  <a:lnTo>
                    <a:pt x="260" y="304"/>
                  </a:lnTo>
                  <a:lnTo>
                    <a:pt x="258" y="304"/>
                  </a:lnTo>
                  <a:lnTo>
                    <a:pt x="256" y="302"/>
                  </a:lnTo>
                  <a:lnTo>
                    <a:pt x="259" y="296"/>
                  </a:lnTo>
                  <a:lnTo>
                    <a:pt x="263" y="281"/>
                  </a:lnTo>
                  <a:lnTo>
                    <a:pt x="264" y="263"/>
                  </a:lnTo>
                  <a:lnTo>
                    <a:pt x="260" y="246"/>
                  </a:lnTo>
                  <a:lnTo>
                    <a:pt x="255" y="241"/>
                  </a:lnTo>
                  <a:lnTo>
                    <a:pt x="247" y="236"/>
                  </a:lnTo>
                  <a:lnTo>
                    <a:pt x="238" y="232"/>
                  </a:lnTo>
                  <a:lnTo>
                    <a:pt x="229" y="228"/>
                  </a:lnTo>
                  <a:lnTo>
                    <a:pt x="220" y="224"/>
                  </a:lnTo>
                  <a:lnTo>
                    <a:pt x="211" y="220"/>
                  </a:lnTo>
                  <a:lnTo>
                    <a:pt x="204" y="218"/>
                  </a:lnTo>
                  <a:lnTo>
                    <a:pt x="200" y="214"/>
                  </a:lnTo>
                  <a:lnTo>
                    <a:pt x="195" y="207"/>
                  </a:lnTo>
                  <a:lnTo>
                    <a:pt x="192" y="199"/>
                  </a:lnTo>
                  <a:lnTo>
                    <a:pt x="192" y="194"/>
                  </a:lnTo>
                  <a:lnTo>
                    <a:pt x="194" y="190"/>
                  </a:lnTo>
                  <a:lnTo>
                    <a:pt x="198" y="190"/>
                  </a:lnTo>
                  <a:lnTo>
                    <a:pt x="201" y="192"/>
                  </a:lnTo>
                  <a:lnTo>
                    <a:pt x="203" y="194"/>
                  </a:lnTo>
                  <a:lnTo>
                    <a:pt x="204" y="195"/>
                  </a:lnTo>
                  <a:lnTo>
                    <a:pt x="205" y="197"/>
                  </a:lnTo>
                  <a:lnTo>
                    <a:pt x="209" y="198"/>
                  </a:lnTo>
                  <a:lnTo>
                    <a:pt x="215" y="202"/>
                  </a:lnTo>
                  <a:lnTo>
                    <a:pt x="221" y="206"/>
                  </a:lnTo>
                  <a:lnTo>
                    <a:pt x="229" y="210"/>
                  </a:lnTo>
                  <a:lnTo>
                    <a:pt x="239" y="212"/>
                  </a:lnTo>
                  <a:lnTo>
                    <a:pt x="248" y="216"/>
                  </a:lnTo>
                  <a:lnTo>
                    <a:pt x="259" y="218"/>
                  </a:lnTo>
                  <a:lnTo>
                    <a:pt x="268" y="218"/>
                  </a:lnTo>
                  <a:lnTo>
                    <a:pt x="278" y="216"/>
                  </a:lnTo>
                  <a:lnTo>
                    <a:pt x="286" y="215"/>
                  </a:lnTo>
                  <a:lnTo>
                    <a:pt x="294" y="214"/>
                  </a:lnTo>
                  <a:lnTo>
                    <a:pt x="301" y="212"/>
                  </a:lnTo>
                  <a:lnTo>
                    <a:pt x="307" y="210"/>
                  </a:lnTo>
                  <a:lnTo>
                    <a:pt x="310" y="208"/>
                  </a:lnTo>
                  <a:lnTo>
                    <a:pt x="312" y="207"/>
                  </a:lnTo>
                  <a:lnTo>
                    <a:pt x="316" y="202"/>
                  </a:lnTo>
                  <a:lnTo>
                    <a:pt x="319" y="197"/>
                  </a:lnTo>
                  <a:lnTo>
                    <a:pt x="320" y="190"/>
                  </a:lnTo>
                  <a:lnTo>
                    <a:pt x="320" y="184"/>
                  </a:lnTo>
                  <a:lnTo>
                    <a:pt x="319" y="180"/>
                  </a:lnTo>
                  <a:lnTo>
                    <a:pt x="316" y="177"/>
                  </a:lnTo>
                  <a:lnTo>
                    <a:pt x="314" y="176"/>
                  </a:lnTo>
                  <a:lnTo>
                    <a:pt x="311" y="172"/>
                  </a:lnTo>
                  <a:lnTo>
                    <a:pt x="304" y="152"/>
                  </a:lnTo>
                  <a:lnTo>
                    <a:pt x="302" y="133"/>
                  </a:lnTo>
                  <a:lnTo>
                    <a:pt x="299" y="117"/>
                  </a:lnTo>
                  <a:lnTo>
                    <a:pt x="291" y="103"/>
                  </a:lnTo>
                  <a:lnTo>
                    <a:pt x="281" y="95"/>
                  </a:lnTo>
                  <a:lnTo>
                    <a:pt x="269" y="89"/>
                  </a:lnTo>
                  <a:lnTo>
                    <a:pt x="261" y="83"/>
                  </a:lnTo>
                  <a:lnTo>
                    <a:pt x="259" y="78"/>
                  </a:lnTo>
                  <a:lnTo>
                    <a:pt x="260" y="77"/>
                  </a:lnTo>
                  <a:lnTo>
                    <a:pt x="263" y="75"/>
                  </a:lnTo>
                  <a:lnTo>
                    <a:pt x="268" y="75"/>
                  </a:lnTo>
                  <a:lnTo>
                    <a:pt x="273" y="75"/>
                  </a:lnTo>
                  <a:lnTo>
                    <a:pt x="278" y="77"/>
                  </a:lnTo>
                  <a:lnTo>
                    <a:pt x="285" y="79"/>
                  </a:lnTo>
                  <a:lnTo>
                    <a:pt x="293" y="82"/>
                  </a:lnTo>
                  <a:lnTo>
                    <a:pt x="299" y="86"/>
                  </a:lnTo>
                  <a:lnTo>
                    <a:pt x="310" y="98"/>
                  </a:lnTo>
                  <a:lnTo>
                    <a:pt x="314" y="111"/>
                  </a:lnTo>
                  <a:lnTo>
                    <a:pt x="314" y="126"/>
                  </a:lnTo>
                  <a:lnTo>
                    <a:pt x="314" y="142"/>
                  </a:lnTo>
                  <a:lnTo>
                    <a:pt x="315" y="152"/>
                  </a:lnTo>
                  <a:lnTo>
                    <a:pt x="317" y="159"/>
                  </a:lnTo>
                  <a:lnTo>
                    <a:pt x="320" y="165"/>
                  </a:lnTo>
                  <a:lnTo>
                    <a:pt x="323" y="169"/>
                  </a:lnTo>
                  <a:lnTo>
                    <a:pt x="323" y="168"/>
                  </a:lnTo>
                  <a:lnTo>
                    <a:pt x="323" y="165"/>
                  </a:lnTo>
                  <a:lnTo>
                    <a:pt x="323" y="164"/>
                  </a:lnTo>
                  <a:lnTo>
                    <a:pt x="323" y="163"/>
                  </a:lnTo>
                  <a:lnTo>
                    <a:pt x="324" y="120"/>
                  </a:lnTo>
                  <a:lnTo>
                    <a:pt x="320" y="85"/>
                  </a:lnTo>
                  <a:lnTo>
                    <a:pt x="311" y="56"/>
                  </a:lnTo>
                  <a:lnTo>
                    <a:pt x="295" y="34"/>
                  </a:lnTo>
                  <a:lnTo>
                    <a:pt x="273" y="18"/>
                  </a:lnTo>
                  <a:lnTo>
                    <a:pt x="244" y="8"/>
                  </a:lnTo>
                  <a:lnTo>
                    <a:pt x="207" y="2"/>
                  </a:lnTo>
                  <a:lnTo>
                    <a:pt x="162" y="0"/>
                  </a:lnTo>
                  <a:lnTo>
                    <a:pt x="117" y="2"/>
                  </a:lnTo>
                  <a:lnTo>
                    <a:pt x="79" y="8"/>
                  </a:lnTo>
                  <a:lnTo>
                    <a:pt x="50" y="17"/>
                  </a:lnTo>
                  <a:lnTo>
                    <a:pt x="28" y="32"/>
                  </a:lnTo>
                  <a:lnTo>
                    <a:pt x="13" y="53"/>
                  </a:lnTo>
                  <a:lnTo>
                    <a:pt x="3" y="81"/>
                  </a:lnTo>
                  <a:lnTo>
                    <a:pt x="0" y="116"/>
                  </a:lnTo>
                  <a:lnTo>
                    <a:pt x="2" y="159"/>
                  </a:lnTo>
                  <a:lnTo>
                    <a:pt x="3" y="155"/>
                  </a:lnTo>
                  <a:lnTo>
                    <a:pt x="5" y="150"/>
                  </a:lnTo>
                  <a:lnTo>
                    <a:pt x="6" y="143"/>
                  </a:lnTo>
                  <a:lnTo>
                    <a:pt x="7" y="137"/>
                  </a:lnTo>
                  <a:lnTo>
                    <a:pt x="7" y="121"/>
                  </a:lnTo>
                  <a:lnTo>
                    <a:pt x="7" y="105"/>
                  </a:lnTo>
                  <a:lnTo>
                    <a:pt x="11" y="92"/>
                  </a:lnTo>
                  <a:lnTo>
                    <a:pt x="23" y="81"/>
                  </a:lnTo>
                  <a:lnTo>
                    <a:pt x="30" y="77"/>
                  </a:lnTo>
                  <a:lnTo>
                    <a:pt x="37" y="74"/>
                  </a:lnTo>
                  <a:lnTo>
                    <a:pt x="44" y="73"/>
                  </a:lnTo>
                  <a:lnTo>
                    <a:pt x="50" y="73"/>
                  </a:lnTo>
                  <a:lnTo>
                    <a:pt x="56" y="73"/>
                  </a:lnTo>
                  <a:lnTo>
                    <a:pt x="61" y="73"/>
                  </a:lnTo>
                  <a:lnTo>
                    <a:pt x="65" y="74"/>
                  </a:lnTo>
                  <a:lnTo>
                    <a:pt x="66" y="77"/>
                  </a:lnTo>
                  <a:lnTo>
                    <a:pt x="62" y="81"/>
                  </a:lnTo>
                  <a:lnTo>
                    <a:pt x="53" y="86"/>
                  </a:lnTo>
                  <a:lnTo>
                    <a:pt x="41" y="91"/>
                  </a:lnTo>
                  <a:lnTo>
                    <a:pt x="31" y="98"/>
                  </a:lnTo>
                  <a:lnTo>
                    <a:pt x="23" y="112"/>
                  </a:lnTo>
                  <a:lnTo>
                    <a:pt x="20" y="128"/>
                  </a:lnTo>
                  <a:lnTo>
                    <a:pt x="18" y="147"/>
                  </a:lnTo>
                  <a:lnTo>
                    <a:pt x="10" y="167"/>
                  </a:lnTo>
                  <a:lnTo>
                    <a:pt x="9" y="168"/>
                  </a:lnTo>
                  <a:lnTo>
                    <a:pt x="7" y="171"/>
                  </a:lnTo>
                  <a:lnTo>
                    <a:pt x="5" y="173"/>
                  </a:lnTo>
                  <a:lnTo>
                    <a:pt x="3" y="178"/>
                  </a:lnTo>
                  <a:lnTo>
                    <a:pt x="3" y="185"/>
                  </a:lnTo>
                  <a:lnTo>
                    <a:pt x="6" y="193"/>
                  </a:lnTo>
                  <a:lnTo>
                    <a:pt x="10" y="199"/>
                  </a:lnTo>
                  <a:lnTo>
                    <a:pt x="14" y="203"/>
                  </a:lnTo>
                  <a:lnTo>
                    <a:pt x="16" y="205"/>
                  </a:lnTo>
                  <a:lnTo>
                    <a:pt x="20" y="207"/>
                  </a:lnTo>
                  <a:lnTo>
                    <a:pt x="27" y="208"/>
                  </a:lnTo>
                  <a:lnTo>
                    <a:pt x="33" y="211"/>
                  </a:lnTo>
                  <a:lnTo>
                    <a:pt x="41" y="212"/>
                  </a:lnTo>
                  <a:lnTo>
                    <a:pt x="50" y="214"/>
                  </a:lnTo>
                  <a:lnTo>
                    <a:pt x="61" y="215"/>
                  </a:lnTo>
                  <a:lnTo>
                    <a:pt x="71" y="215"/>
                  </a:lnTo>
                  <a:lnTo>
                    <a:pt x="82" y="214"/>
                  </a:lnTo>
                  <a:lnTo>
                    <a:pt x="92" y="211"/>
                  </a:lnTo>
                  <a:lnTo>
                    <a:pt x="102" y="207"/>
                  </a:lnTo>
                  <a:lnTo>
                    <a:pt x="110" y="205"/>
                  </a:lnTo>
                  <a:lnTo>
                    <a:pt x="118" y="201"/>
                  </a:lnTo>
                  <a:lnTo>
                    <a:pt x="123" y="197"/>
                  </a:lnTo>
                  <a:lnTo>
                    <a:pt x="127" y="195"/>
                  </a:lnTo>
                  <a:lnTo>
                    <a:pt x="129" y="194"/>
                  </a:lnTo>
                  <a:lnTo>
                    <a:pt x="130" y="193"/>
                  </a:lnTo>
                  <a:lnTo>
                    <a:pt x="132" y="190"/>
                  </a:lnTo>
                  <a:lnTo>
                    <a:pt x="135" y="189"/>
                  </a:lnTo>
                  <a:lnTo>
                    <a:pt x="139" y="190"/>
                  </a:lnTo>
                  <a:lnTo>
                    <a:pt x="140" y="194"/>
                  </a:lnTo>
                  <a:lnTo>
                    <a:pt x="140" y="199"/>
                  </a:lnTo>
                  <a:lnTo>
                    <a:pt x="138" y="207"/>
                  </a:lnTo>
                  <a:lnTo>
                    <a:pt x="132" y="214"/>
                  </a:lnTo>
                  <a:lnTo>
                    <a:pt x="129" y="216"/>
                  </a:lnTo>
                  <a:lnTo>
                    <a:pt x="121" y="220"/>
                  </a:lnTo>
                  <a:lnTo>
                    <a:pt x="113" y="223"/>
                  </a:lnTo>
                  <a:lnTo>
                    <a:pt x="104" y="227"/>
                  </a:lnTo>
                  <a:lnTo>
                    <a:pt x="93" y="231"/>
                  </a:lnTo>
                  <a:lnTo>
                    <a:pt x="84" y="235"/>
                  </a:lnTo>
                  <a:lnTo>
                    <a:pt x="76" y="240"/>
                  </a:lnTo>
                  <a:lnTo>
                    <a:pt x="71" y="245"/>
                  </a:lnTo>
                  <a:lnTo>
                    <a:pt x="67" y="261"/>
                  </a:lnTo>
                  <a:lnTo>
                    <a:pt x="69" y="279"/>
                  </a:lnTo>
                  <a:lnTo>
                    <a:pt x="71" y="294"/>
                  </a:lnTo>
                  <a:lnTo>
                    <a:pt x="74" y="301"/>
                  </a:lnTo>
                  <a:lnTo>
                    <a:pt x="73" y="302"/>
                  </a:lnTo>
                  <a:lnTo>
                    <a:pt x="70" y="302"/>
                  </a:lnTo>
                  <a:lnTo>
                    <a:pt x="66" y="301"/>
                  </a:lnTo>
                  <a:lnTo>
                    <a:pt x="61" y="294"/>
                  </a:lnTo>
                  <a:lnTo>
                    <a:pt x="57" y="284"/>
                  </a:lnTo>
                  <a:lnTo>
                    <a:pt x="54" y="275"/>
                  </a:lnTo>
                  <a:lnTo>
                    <a:pt x="53" y="267"/>
                  </a:lnTo>
                  <a:lnTo>
                    <a:pt x="50" y="261"/>
                  </a:lnTo>
                  <a:lnTo>
                    <a:pt x="46" y="255"/>
                  </a:lnTo>
                  <a:lnTo>
                    <a:pt x="41" y="249"/>
                  </a:lnTo>
                  <a:lnTo>
                    <a:pt x="36" y="245"/>
                  </a:lnTo>
                  <a:lnTo>
                    <a:pt x="31" y="245"/>
                  </a:lnTo>
                  <a:lnTo>
                    <a:pt x="30" y="248"/>
                  </a:lnTo>
                  <a:lnTo>
                    <a:pt x="28" y="249"/>
                  </a:lnTo>
                  <a:lnTo>
                    <a:pt x="27" y="251"/>
                  </a:lnTo>
                  <a:lnTo>
                    <a:pt x="27" y="254"/>
                  </a:lnTo>
                  <a:lnTo>
                    <a:pt x="32" y="266"/>
                  </a:lnTo>
                  <a:lnTo>
                    <a:pt x="37" y="276"/>
                  </a:lnTo>
                  <a:lnTo>
                    <a:pt x="43" y="287"/>
                  </a:lnTo>
                  <a:lnTo>
                    <a:pt x="48" y="298"/>
                  </a:lnTo>
                  <a:lnTo>
                    <a:pt x="53" y="309"/>
                  </a:lnTo>
                  <a:lnTo>
                    <a:pt x="58" y="319"/>
                  </a:lnTo>
                  <a:lnTo>
                    <a:pt x="63" y="328"/>
                  </a:lnTo>
                  <a:lnTo>
                    <a:pt x="69" y="339"/>
                  </a:lnTo>
                  <a:lnTo>
                    <a:pt x="80" y="357"/>
                  </a:lnTo>
                  <a:lnTo>
                    <a:pt x="92" y="371"/>
                  </a:lnTo>
                  <a:lnTo>
                    <a:pt x="104" y="384"/>
                  </a:lnTo>
                  <a:lnTo>
                    <a:pt x="116" y="395"/>
                  </a:lnTo>
                  <a:lnTo>
                    <a:pt x="127" y="401"/>
                  </a:lnTo>
                  <a:lnTo>
                    <a:pt x="139" y="407"/>
                  </a:lnTo>
                  <a:lnTo>
                    <a:pt x="151" y="411"/>
                  </a:lnTo>
                  <a:lnTo>
                    <a:pt x="164" y="412"/>
                  </a:lnTo>
                  <a:lnTo>
                    <a:pt x="183" y="408"/>
                  </a:lnTo>
                  <a:lnTo>
                    <a:pt x="201" y="399"/>
                  </a:lnTo>
                  <a:lnTo>
                    <a:pt x="221" y="384"/>
                  </a:lnTo>
                  <a:lnTo>
                    <a:pt x="239" y="366"/>
                  </a:lnTo>
                  <a:lnTo>
                    <a:pt x="258" y="344"/>
                  </a:lnTo>
                  <a:lnTo>
                    <a:pt x="273" y="318"/>
                  </a:lnTo>
                  <a:lnTo>
                    <a:pt x="287" y="289"/>
                  </a:lnTo>
                  <a:lnTo>
                    <a:pt x="301" y="258"/>
                  </a:lnTo>
                  <a:lnTo>
                    <a:pt x="301" y="255"/>
                  </a:lnTo>
                  <a:lnTo>
                    <a:pt x="299" y="253"/>
                  </a:lnTo>
                  <a:lnTo>
                    <a:pt x="298" y="250"/>
                  </a:lnTo>
                  <a:lnTo>
                    <a:pt x="297"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5" name="Freeform 95">
              <a:extLst>
                <a:ext uri="{FF2B5EF4-FFF2-40B4-BE49-F238E27FC236}">
                  <a16:creationId xmlns:a16="http://schemas.microsoft.com/office/drawing/2014/main" id="{D4B2D216-1869-E51B-993D-A8E634066DE1}"/>
                </a:ext>
              </a:extLst>
            </p:cNvPr>
            <p:cNvSpPr>
              <a:spLocks/>
            </p:cNvSpPr>
            <p:nvPr/>
          </p:nvSpPr>
          <p:spPr bwMode="auto">
            <a:xfrm>
              <a:off x="2669" y="2803"/>
              <a:ext cx="101" cy="89"/>
            </a:xfrm>
            <a:custGeom>
              <a:avLst/>
              <a:gdLst>
                <a:gd name="T0" fmla="*/ 51 w 101"/>
                <a:gd name="T1" fmla="*/ 0 h 89"/>
                <a:gd name="T2" fmla="*/ 41 w 101"/>
                <a:gd name="T3" fmla="*/ 2 h 89"/>
                <a:gd name="T4" fmla="*/ 32 w 101"/>
                <a:gd name="T5" fmla="*/ 6 h 89"/>
                <a:gd name="T6" fmla="*/ 22 w 101"/>
                <a:gd name="T7" fmla="*/ 9 h 89"/>
                <a:gd name="T8" fmla="*/ 16 w 101"/>
                <a:gd name="T9" fmla="*/ 16 h 89"/>
                <a:gd name="T10" fmla="*/ 9 w 101"/>
                <a:gd name="T11" fmla="*/ 22 h 89"/>
                <a:gd name="T12" fmla="*/ 4 w 101"/>
                <a:gd name="T13" fmla="*/ 30 h 89"/>
                <a:gd name="T14" fmla="*/ 2 w 101"/>
                <a:gd name="T15" fmla="*/ 38 h 89"/>
                <a:gd name="T16" fmla="*/ 0 w 101"/>
                <a:gd name="T17" fmla="*/ 47 h 89"/>
                <a:gd name="T18" fmla="*/ 2 w 101"/>
                <a:gd name="T19" fmla="*/ 56 h 89"/>
                <a:gd name="T20" fmla="*/ 4 w 101"/>
                <a:gd name="T21" fmla="*/ 64 h 89"/>
                <a:gd name="T22" fmla="*/ 9 w 101"/>
                <a:gd name="T23" fmla="*/ 72 h 89"/>
                <a:gd name="T24" fmla="*/ 16 w 101"/>
                <a:gd name="T25" fmla="*/ 79 h 89"/>
                <a:gd name="T26" fmla="*/ 22 w 101"/>
                <a:gd name="T27" fmla="*/ 84 h 89"/>
                <a:gd name="T28" fmla="*/ 32 w 101"/>
                <a:gd name="T29" fmla="*/ 88 h 89"/>
                <a:gd name="T30" fmla="*/ 41 w 101"/>
                <a:gd name="T31" fmla="*/ 89 h 89"/>
                <a:gd name="T32" fmla="*/ 51 w 101"/>
                <a:gd name="T33" fmla="*/ 89 h 89"/>
                <a:gd name="T34" fmla="*/ 61 w 101"/>
                <a:gd name="T35" fmla="*/ 86 h 89"/>
                <a:gd name="T36" fmla="*/ 71 w 101"/>
                <a:gd name="T37" fmla="*/ 82 h 89"/>
                <a:gd name="T38" fmla="*/ 78 w 101"/>
                <a:gd name="T39" fmla="*/ 77 h 89"/>
                <a:gd name="T40" fmla="*/ 86 w 101"/>
                <a:gd name="T41" fmla="*/ 69 h 89"/>
                <a:gd name="T42" fmla="*/ 93 w 101"/>
                <a:gd name="T43" fmla="*/ 63 h 89"/>
                <a:gd name="T44" fmla="*/ 97 w 101"/>
                <a:gd name="T45" fmla="*/ 54 h 89"/>
                <a:gd name="T46" fmla="*/ 99 w 101"/>
                <a:gd name="T47" fmla="*/ 45 h 89"/>
                <a:gd name="T48" fmla="*/ 101 w 101"/>
                <a:gd name="T49" fmla="*/ 36 h 89"/>
                <a:gd name="T50" fmla="*/ 99 w 101"/>
                <a:gd name="T51" fmla="*/ 26 h 89"/>
                <a:gd name="T52" fmla="*/ 97 w 101"/>
                <a:gd name="T53" fmla="*/ 19 h 89"/>
                <a:gd name="T54" fmla="*/ 93 w 101"/>
                <a:gd name="T55" fmla="*/ 13 h 89"/>
                <a:gd name="T56" fmla="*/ 86 w 101"/>
                <a:gd name="T57" fmla="*/ 8 h 89"/>
                <a:gd name="T58" fmla="*/ 78 w 101"/>
                <a:gd name="T59" fmla="*/ 4 h 89"/>
                <a:gd name="T60" fmla="*/ 71 w 101"/>
                <a:gd name="T61" fmla="*/ 2 h 89"/>
                <a:gd name="T62" fmla="*/ 61 w 101"/>
                <a:gd name="T63" fmla="*/ 0 h 89"/>
                <a:gd name="T64" fmla="*/ 51 w 101"/>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89"/>
                <a:gd name="T101" fmla="*/ 101 w 101"/>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89">
                  <a:moveTo>
                    <a:pt x="51" y="0"/>
                  </a:moveTo>
                  <a:lnTo>
                    <a:pt x="41" y="2"/>
                  </a:lnTo>
                  <a:lnTo>
                    <a:pt x="32" y="6"/>
                  </a:lnTo>
                  <a:lnTo>
                    <a:pt x="22" y="9"/>
                  </a:lnTo>
                  <a:lnTo>
                    <a:pt x="16" y="16"/>
                  </a:lnTo>
                  <a:lnTo>
                    <a:pt x="9" y="22"/>
                  </a:lnTo>
                  <a:lnTo>
                    <a:pt x="4" y="30"/>
                  </a:lnTo>
                  <a:lnTo>
                    <a:pt x="2" y="38"/>
                  </a:lnTo>
                  <a:lnTo>
                    <a:pt x="0" y="47"/>
                  </a:lnTo>
                  <a:lnTo>
                    <a:pt x="2" y="56"/>
                  </a:lnTo>
                  <a:lnTo>
                    <a:pt x="4" y="64"/>
                  </a:lnTo>
                  <a:lnTo>
                    <a:pt x="9" y="72"/>
                  </a:lnTo>
                  <a:lnTo>
                    <a:pt x="16" y="79"/>
                  </a:lnTo>
                  <a:lnTo>
                    <a:pt x="22" y="84"/>
                  </a:lnTo>
                  <a:lnTo>
                    <a:pt x="32" y="88"/>
                  </a:lnTo>
                  <a:lnTo>
                    <a:pt x="41" y="89"/>
                  </a:lnTo>
                  <a:lnTo>
                    <a:pt x="51" y="89"/>
                  </a:lnTo>
                  <a:lnTo>
                    <a:pt x="61" y="86"/>
                  </a:lnTo>
                  <a:lnTo>
                    <a:pt x="71" y="82"/>
                  </a:lnTo>
                  <a:lnTo>
                    <a:pt x="78" y="77"/>
                  </a:lnTo>
                  <a:lnTo>
                    <a:pt x="86" y="69"/>
                  </a:lnTo>
                  <a:lnTo>
                    <a:pt x="93" y="63"/>
                  </a:lnTo>
                  <a:lnTo>
                    <a:pt x="97" y="54"/>
                  </a:lnTo>
                  <a:lnTo>
                    <a:pt x="99" y="45"/>
                  </a:lnTo>
                  <a:lnTo>
                    <a:pt x="101" y="36"/>
                  </a:lnTo>
                  <a:lnTo>
                    <a:pt x="99" y="26"/>
                  </a:lnTo>
                  <a:lnTo>
                    <a:pt x="97" y="19"/>
                  </a:lnTo>
                  <a:lnTo>
                    <a:pt x="93" y="13"/>
                  </a:lnTo>
                  <a:lnTo>
                    <a:pt x="86" y="8"/>
                  </a:lnTo>
                  <a:lnTo>
                    <a:pt x="78" y="4"/>
                  </a:lnTo>
                  <a:lnTo>
                    <a:pt x="71" y="2"/>
                  </a:lnTo>
                  <a:lnTo>
                    <a:pt x="61" y="0"/>
                  </a:lnTo>
                  <a:lnTo>
                    <a:pt x="51"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6" name="Freeform 96">
              <a:extLst>
                <a:ext uri="{FF2B5EF4-FFF2-40B4-BE49-F238E27FC236}">
                  <a16:creationId xmlns:a16="http://schemas.microsoft.com/office/drawing/2014/main" id="{B90D2FDF-1DC0-364F-8F64-39C526354072}"/>
                </a:ext>
              </a:extLst>
            </p:cNvPr>
            <p:cNvSpPr>
              <a:spLocks/>
            </p:cNvSpPr>
            <p:nvPr/>
          </p:nvSpPr>
          <p:spPr bwMode="auto">
            <a:xfrm>
              <a:off x="2816" y="2807"/>
              <a:ext cx="99" cy="84"/>
            </a:xfrm>
            <a:custGeom>
              <a:avLst/>
              <a:gdLst>
                <a:gd name="T0" fmla="*/ 50 w 99"/>
                <a:gd name="T1" fmla="*/ 84 h 84"/>
                <a:gd name="T2" fmla="*/ 60 w 99"/>
                <a:gd name="T3" fmla="*/ 84 h 84"/>
                <a:gd name="T4" fmla="*/ 70 w 99"/>
                <a:gd name="T5" fmla="*/ 82 h 84"/>
                <a:gd name="T6" fmla="*/ 77 w 99"/>
                <a:gd name="T7" fmla="*/ 80 h 84"/>
                <a:gd name="T8" fmla="*/ 85 w 99"/>
                <a:gd name="T9" fmla="*/ 76 h 84"/>
                <a:gd name="T10" fmla="*/ 90 w 99"/>
                <a:gd name="T11" fmla="*/ 71 h 84"/>
                <a:gd name="T12" fmla="*/ 96 w 99"/>
                <a:gd name="T13" fmla="*/ 63 h 84"/>
                <a:gd name="T14" fmla="*/ 98 w 99"/>
                <a:gd name="T15" fmla="*/ 55 h 84"/>
                <a:gd name="T16" fmla="*/ 99 w 99"/>
                <a:gd name="T17" fmla="*/ 47 h 84"/>
                <a:gd name="T18" fmla="*/ 98 w 99"/>
                <a:gd name="T19" fmla="*/ 38 h 84"/>
                <a:gd name="T20" fmla="*/ 96 w 99"/>
                <a:gd name="T21" fmla="*/ 30 h 84"/>
                <a:gd name="T22" fmla="*/ 90 w 99"/>
                <a:gd name="T23" fmla="*/ 22 h 84"/>
                <a:gd name="T24" fmla="*/ 85 w 99"/>
                <a:gd name="T25" fmla="*/ 16 h 84"/>
                <a:gd name="T26" fmla="*/ 77 w 99"/>
                <a:gd name="T27" fmla="*/ 11 h 84"/>
                <a:gd name="T28" fmla="*/ 70 w 99"/>
                <a:gd name="T29" fmla="*/ 7 h 84"/>
                <a:gd name="T30" fmla="*/ 60 w 99"/>
                <a:gd name="T31" fmla="*/ 3 h 84"/>
                <a:gd name="T32" fmla="*/ 50 w 99"/>
                <a:gd name="T33" fmla="*/ 2 h 84"/>
                <a:gd name="T34" fmla="*/ 40 w 99"/>
                <a:gd name="T35" fmla="*/ 0 h 84"/>
                <a:gd name="T36" fmla="*/ 30 w 99"/>
                <a:gd name="T37" fmla="*/ 2 h 84"/>
                <a:gd name="T38" fmla="*/ 23 w 99"/>
                <a:gd name="T39" fmla="*/ 4 h 84"/>
                <a:gd name="T40" fmla="*/ 16 w 99"/>
                <a:gd name="T41" fmla="*/ 8 h 84"/>
                <a:gd name="T42" fmla="*/ 10 w 99"/>
                <a:gd name="T43" fmla="*/ 12 h 84"/>
                <a:gd name="T44" fmla="*/ 4 w 99"/>
                <a:gd name="T45" fmla="*/ 18 h 84"/>
                <a:gd name="T46" fmla="*/ 2 w 99"/>
                <a:gd name="T47" fmla="*/ 26 h 84"/>
                <a:gd name="T48" fmla="*/ 0 w 99"/>
                <a:gd name="T49" fmla="*/ 34 h 84"/>
                <a:gd name="T50" fmla="*/ 2 w 99"/>
                <a:gd name="T51" fmla="*/ 42 h 84"/>
                <a:gd name="T52" fmla="*/ 4 w 99"/>
                <a:gd name="T53" fmla="*/ 51 h 84"/>
                <a:gd name="T54" fmla="*/ 8 w 99"/>
                <a:gd name="T55" fmla="*/ 59 h 84"/>
                <a:gd name="T56" fmla="*/ 15 w 99"/>
                <a:gd name="T57" fmla="*/ 65 h 84"/>
                <a:gd name="T58" fmla="*/ 23 w 99"/>
                <a:gd name="T59" fmla="*/ 72 h 84"/>
                <a:gd name="T60" fmla="*/ 30 w 99"/>
                <a:gd name="T61" fmla="*/ 77 h 84"/>
                <a:gd name="T62" fmla="*/ 40 w 99"/>
                <a:gd name="T63" fmla="*/ 81 h 84"/>
                <a:gd name="T64" fmla="*/ 50 w 99"/>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84"/>
                <a:gd name="T101" fmla="*/ 99 w 9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84">
                  <a:moveTo>
                    <a:pt x="50" y="84"/>
                  </a:moveTo>
                  <a:lnTo>
                    <a:pt x="60" y="84"/>
                  </a:lnTo>
                  <a:lnTo>
                    <a:pt x="70" y="82"/>
                  </a:lnTo>
                  <a:lnTo>
                    <a:pt x="77" y="80"/>
                  </a:lnTo>
                  <a:lnTo>
                    <a:pt x="85" y="76"/>
                  </a:lnTo>
                  <a:lnTo>
                    <a:pt x="90" y="71"/>
                  </a:lnTo>
                  <a:lnTo>
                    <a:pt x="96" y="63"/>
                  </a:lnTo>
                  <a:lnTo>
                    <a:pt x="98" y="55"/>
                  </a:lnTo>
                  <a:lnTo>
                    <a:pt x="99" y="47"/>
                  </a:lnTo>
                  <a:lnTo>
                    <a:pt x="98" y="38"/>
                  </a:lnTo>
                  <a:lnTo>
                    <a:pt x="96" y="30"/>
                  </a:lnTo>
                  <a:lnTo>
                    <a:pt x="90" y="22"/>
                  </a:lnTo>
                  <a:lnTo>
                    <a:pt x="85" y="16"/>
                  </a:lnTo>
                  <a:lnTo>
                    <a:pt x="77" y="11"/>
                  </a:lnTo>
                  <a:lnTo>
                    <a:pt x="70" y="7"/>
                  </a:lnTo>
                  <a:lnTo>
                    <a:pt x="60" y="3"/>
                  </a:lnTo>
                  <a:lnTo>
                    <a:pt x="50" y="2"/>
                  </a:lnTo>
                  <a:lnTo>
                    <a:pt x="40" y="0"/>
                  </a:lnTo>
                  <a:lnTo>
                    <a:pt x="30" y="2"/>
                  </a:lnTo>
                  <a:lnTo>
                    <a:pt x="23" y="4"/>
                  </a:lnTo>
                  <a:lnTo>
                    <a:pt x="16" y="8"/>
                  </a:lnTo>
                  <a:lnTo>
                    <a:pt x="10" y="12"/>
                  </a:lnTo>
                  <a:lnTo>
                    <a:pt x="4" y="18"/>
                  </a:lnTo>
                  <a:lnTo>
                    <a:pt x="2" y="26"/>
                  </a:lnTo>
                  <a:lnTo>
                    <a:pt x="0" y="34"/>
                  </a:lnTo>
                  <a:lnTo>
                    <a:pt x="2" y="42"/>
                  </a:lnTo>
                  <a:lnTo>
                    <a:pt x="4" y="51"/>
                  </a:lnTo>
                  <a:lnTo>
                    <a:pt x="8" y="59"/>
                  </a:lnTo>
                  <a:lnTo>
                    <a:pt x="15" y="65"/>
                  </a:lnTo>
                  <a:lnTo>
                    <a:pt x="23" y="72"/>
                  </a:lnTo>
                  <a:lnTo>
                    <a:pt x="30" y="77"/>
                  </a:lnTo>
                  <a:lnTo>
                    <a:pt x="40" y="81"/>
                  </a:lnTo>
                  <a:lnTo>
                    <a:pt x="50" y="84"/>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7" name="Freeform 97">
              <a:extLst>
                <a:ext uri="{FF2B5EF4-FFF2-40B4-BE49-F238E27FC236}">
                  <a16:creationId xmlns:a16="http://schemas.microsoft.com/office/drawing/2014/main" id="{FA64759C-F11C-68F6-3B08-F2EAD25DF04E}"/>
                </a:ext>
              </a:extLst>
            </p:cNvPr>
            <p:cNvSpPr>
              <a:spLocks/>
            </p:cNvSpPr>
            <p:nvPr/>
          </p:nvSpPr>
          <p:spPr bwMode="auto">
            <a:xfrm>
              <a:off x="2719" y="2939"/>
              <a:ext cx="148" cy="106"/>
            </a:xfrm>
            <a:custGeom>
              <a:avLst/>
              <a:gdLst>
                <a:gd name="T0" fmla="*/ 74 w 148"/>
                <a:gd name="T1" fmla="*/ 0 h 106"/>
                <a:gd name="T2" fmla="*/ 58 w 148"/>
                <a:gd name="T3" fmla="*/ 1 h 106"/>
                <a:gd name="T4" fmla="*/ 45 w 148"/>
                <a:gd name="T5" fmla="*/ 3 h 106"/>
                <a:gd name="T6" fmla="*/ 32 w 148"/>
                <a:gd name="T7" fmla="*/ 6 h 106"/>
                <a:gd name="T8" fmla="*/ 22 w 148"/>
                <a:gd name="T9" fmla="*/ 12 h 106"/>
                <a:gd name="T10" fmla="*/ 13 w 148"/>
                <a:gd name="T11" fmla="*/ 19 h 106"/>
                <a:gd name="T12" fmla="*/ 6 w 148"/>
                <a:gd name="T13" fmla="*/ 27 h 106"/>
                <a:gd name="T14" fmla="*/ 1 w 148"/>
                <a:gd name="T15" fmla="*/ 36 h 106"/>
                <a:gd name="T16" fmla="*/ 0 w 148"/>
                <a:gd name="T17" fmla="*/ 47 h 106"/>
                <a:gd name="T18" fmla="*/ 1 w 148"/>
                <a:gd name="T19" fmla="*/ 57 h 106"/>
                <a:gd name="T20" fmla="*/ 6 w 148"/>
                <a:gd name="T21" fmla="*/ 68 h 106"/>
                <a:gd name="T22" fmla="*/ 13 w 148"/>
                <a:gd name="T23" fmla="*/ 78 h 106"/>
                <a:gd name="T24" fmla="*/ 22 w 148"/>
                <a:gd name="T25" fmla="*/ 86 h 106"/>
                <a:gd name="T26" fmla="*/ 32 w 148"/>
                <a:gd name="T27" fmla="*/ 94 h 106"/>
                <a:gd name="T28" fmla="*/ 45 w 148"/>
                <a:gd name="T29" fmla="*/ 100 h 106"/>
                <a:gd name="T30" fmla="*/ 58 w 148"/>
                <a:gd name="T31" fmla="*/ 104 h 106"/>
                <a:gd name="T32" fmla="*/ 74 w 148"/>
                <a:gd name="T33" fmla="*/ 106 h 106"/>
                <a:gd name="T34" fmla="*/ 90 w 148"/>
                <a:gd name="T35" fmla="*/ 104 h 106"/>
                <a:gd name="T36" fmla="*/ 103 w 148"/>
                <a:gd name="T37" fmla="*/ 100 h 106"/>
                <a:gd name="T38" fmla="*/ 116 w 148"/>
                <a:gd name="T39" fmla="*/ 95 h 106"/>
                <a:gd name="T40" fmla="*/ 126 w 148"/>
                <a:gd name="T41" fmla="*/ 87 h 106"/>
                <a:gd name="T42" fmla="*/ 135 w 148"/>
                <a:gd name="T43" fmla="*/ 78 h 106"/>
                <a:gd name="T44" fmla="*/ 142 w 148"/>
                <a:gd name="T45" fmla="*/ 69 h 106"/>
                <a:gd name="T46" fmla="*/ 147 w 148"/>
                <a:gd name="T47" fmla="*/ 59 h 106"/>
                <a:gd name="T48" fmla="*/ 148 w 148"/>
                <a:gd name="T49" fmla="*/ 47 h 106"/>
                <a:gd name="T50" fmla="*/ 147 w 148"/>
                <a:gd name="T51" fmla="*/ 36 h 106"/>
                <a:gd name="T52" fmla="*/ 142 w 148"/>
                <a:gd name="T53" fmla="*/ 27 h 106"/>
                <a:gd name="T54" fmla="*/ 135 w 148"/>
                <a:gd name="T55" fmla="*/ 19 h 106"/>
                <a:gd name="T56" fmla="*/ 126 w 148"/>
                <a:gd name="T57" fmla="*/ 13 h 106"/>
                <a:gd name="T58" fmla="*/ 116 w 148"/>
                <a:gd name="T59" fmla="*/ 8 h 106"/>
                <a:gd name="T60" fmla="*/ 103 w 148"/>
                <a:gd name="T61" fmla="*/ 4 h 106"/>
                <a:gd name="T62" fmla="*/ 90 w 148"/>
                <a:gd name="T63" fmla="*/ 1 h 106"/>
                <a:gd name="T64" fmla="*/ 74 w 148"/>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106"/>
                <a:gd name="T101" fmla="*/ 148 w 148"/>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106">
                  <a:moveTo>
                    <a:pt x="74" y="0"/>
                  </a:moveTo>
                  <a:lnTo>
                    <a:pt x="58" y="1"/>
                  </a:lnTo>
                  <a:lnTo>
                    <a:pt x="45" y="3"/>
                  </a:lnTo>
                  <a:lnTo>
                    <a:pt x="32" y="6"/>
                  </a:lnTo>
                  <a:lnTo>
                    <a:pt x="22" y="12"/>
                  </a:lnTo>
                  <a:lnTo>
                    <a:pt x="13" y="19"/>
                  </a:lnTo>
                  <a:lnTo>
                    <a:pt x="6" y="27"/>
                  </a:lnTo>
                  <a:lnTo>
                    <a:pt x="1" y="36"/>
                  </a:lnTo>
                  <a:lnTo>
                    <a:pt x="0" y="47"/>
                  </a:lnTo>
                  <a:lnTo>
                    <a:pt x="1" y="57"/>
                  </a:lnTo>
                  <a:lnTo>
                    <a:pt x="6" y="68"/>
                  </a:lnTo>
                  <a:lnTo>
                    <a:pt x="13" y="78"/>
                  </a:lnTo>
                  <a:lnTo>
                    <a:pt x="22" y="86"/>
                  </a:lnTo>
                  <a:lnTo>
                    <a:pt x="32" y="94"/>
                  </a:lnTo>
                  <a:lnTo>
                    <a:pt x="45" y="100"/>
                  </a:lnTo>
                  <a:lnTo>
                    <a:pt x="58" y="104"/>
                  </a:lnTo>
                  <a:lnTo>
                    <a:pt x="74" y="106"/>
                  </a:lnTo>
                  <a:lnTo>
                    <a:pt x="90" y="104"/>
                  </a:lnTo>
                  <a:lnTo>
                    <a:pt x="103" y="100"/>
                  </a:lnTo>
                  <a:lnTo>
                    <a:pt x="116" y="95"/>
                  </a:lnTo>
                  <a:lnTo>
                    <a:pt x="126" y="87"/>
                  </a:lnTo>
                  <a:lnTo>
                    <a:pt x="135" y="78"/>
                  </a:lnTo>
                  <a:lnTo>
                    <a:pt x="142" y="69"/>
                  </a:lnTo>
                  <a:lnTo>
                    <a:pt x="147" y="59"/>
                  </a:lnTo>
                  <a:lnTo>
                    <a:pt x="148" y="47"/>
                  </a:lnTo>
                  <a:lnTo>
                    <a:pt x="147" y="36"/>
                  </a:lnTo>
                  <a:lnTo>
                    <a:pt x="142" y="27"/>
                  </a:lnTo>
                  <a:lnTo>
                    <a:pt x="135" y="19"/>
                  </a:lnTo>
                  <a:lnTo>
                    <a:pt x="126" y="13"/>
                  </a:lnTo>
                  <a:lnTo>
                    <a:pt x="116" y="8"/>
                  </a:lnTo>
                  <a:lnTo>
                    <a:pt x="103" y="4"/>
                  </a:lnTo>
                  <a:lnTo>
                    <a:pt x="90" y="1"/>
                  </a:lnTo>
                  <a:lnTo>
                    <a:pt x="74"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8" name="Freeform 98">
              <a:extLst>
                <a:ext uri="{FF2B5EF4-FFF2-40B4-BE49-F238E27FC236}">
                  <a16:creationId xmlns:a16="http://schemas.microsoft.com/office/drawing/2014/main" id="{7F22021F-53CB-FE2D-DCBA-A2F2CF29B5C9}"/>
                </a:ext>
              </a:extLst>
            </p:cNvPr>
            <p:cNvSpPr>
              <a:spLocks/>
            </p:cNvSpPr>
            <p:nvPr/>
          </p:nvSpPr>
          <p:spPr bwMode="auto">
            <a:xfrm>
              <a:off x="2780" y="2878"/>
              <a:ext cx="29" cy="40"/>
            </a:xfrm>
            <a:custGeom>
              <a:avLst/>
              <a:gdLst>
                <a:gd name="T0" fmla="*/ 14 w 29"/>
                <a:gd name="T1" fmla="*/ 40 h 40"/>
                <a:gd name="T2" fmla="*/ 20 w 29"/>
                <a:gd name="T3" fmla="*/ 39 h 40"/>
                <a:gd name="T4" fmla="*/ 25 w 29"/>
                <a:gd name="T5" fmla="*/ 34 h 40"/>
                <a:gd name="T6" fmla="*/ 27 w 29"/>
                <a:gd name="T7" fmla="*/ 27 h 40"/>
                <a:gd name="T8" fmla="*/ 29 w 29"/>
                <a:gd name="T9" fmla="*/ 19 h 40"/>
                <a:gd name="T10" fmla="*/ 27 w 29"/>
                <a:gd name="T11" fmla="*/ 11 h 40"/>
                <a:gd name="T12" fmla="*/ 25 w 29"/>
                <a:gd name="T13" fmla="*/ 5 h 40"/>
                <a:gd name="T14" fmla="*/ 20 w 29"/>
                <a:gd name="T15" fmla="*/ 1 h 40"/>
                <a:gd name="T16" fmla="*/ 14 w 29"/>
                <a:gd name="T17" fmla="*/ 0 h 40"/>
                <a:gd name="T18" fmla="*/ 9 w 29"/>
                <a:gd name="T19" fmla="*/ 1 h 40"/>
                <a:gd name="T20" fmla="*/ 4 w 29"/>
                <a:gd name="T21" fmla="*/ 5 h 40"/>
                <a:gd name="T22" fmla="*/ 1 w 29"/>
                <a:gd name="T23" fmla="*/ 11 h 40"/>
                <a:gd name="T24" fmla="*/ 0 w 29"/>
                <a:gd name="T25" fmla="*/ 19 h 40"/>
                <a:gd name="T26" fmla="*/ 1 w 29"/>
                <a:gd name="T27" fmla="*/ 27 h 40"/>
                <a:gd name="T28" fmla="*/ 4 w 29"/>
                <a:gd name="T29" fmla="*/ 34 h 40"/>
                <a:gd name="T30" fmla="*/ 9 w 29"/>
                <a:gd name="T31" fmla="*/ 39 h 40"/>
                <a:gd name="T32" fmla="*/ 14 w 29"/>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0"/>
                <a:gd name="T53" fmla="*/ 29 w 2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0">
                  <a:moveTo>
                    <a:pt x="14" y="40"/>
                  </a:moveTo>
                  <a:lnTo>
                    <a:pt x="20" y="39"/>
                  </a:lnTo>
                  <a:lnTo>
                    <a:pt x="25" y="34"/>
                  </a:lnTo>
                  <a:lnTo>
                    <a:pt x="27" y="27"/>
                  </a:lnTo>
                  <a:lnTo>
                    <a:pt x="29" y="19"/>
                  </a:lnTo>
                  <a:lnTo>
                    <a:pt x="27" y="11"/>
                  </a:lnTo>
                  <a:lnTo>
                    <a:pt x="25" y="5"/>
                  </a:lnTo>
                  <a:lnTo>
                    <a:pt x="20" y="1"/>
                  </a:lnTo>
                  <a:lnTo>
                    <a:pt x="14" y="0"/>
                  </a:lnTo>
                  <a:lnTo>
                    <a:pt x="9" y="1"/>
                  </a:lnTo>
                  <a:lnTo>
                    <a:pt x="4" y="5"/>
                  </a:lnTo>
                  <a:lnTo>
                    <a:pt x="1" y="11"/>
                  </a:lnTo>
                  <a:lnTo>
                    <a:pt x="0" y="19"/>
                  </a:lnTo>
                  <a:lnTo>
                    <a:pt x="1" y="27"/>
                  </a:lnTo>
                  <a:lnTo>
                    <a:pt x="4" y="34"/>
                  </a:lnTo>
                  <a:lnTo>
                    <a:pt x="9" y="39"/>
                  </a:lnTo>
                  <a:lnTo>
                    <a:pt x="14" y="4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9" name="Freeform 99">
              <a:extLst>
                <a:ext uri="{FF2B5EF4-FFF2-40B4-BE49-F238E27FC236}">
                  <a16:creationId xmlns:a16="http://schemas.microsoft.com/office/drawing/2014/main" id="{16901C6F-95BA-34D1-403B-1CE935A8C812}"/>
                </a:ext>
              </a:extLst>
            </p:cNvPr>
            <p:cNvSpPr>
              <a:spLocks/>
            </p:cNvSpPr>
            <p:nvPr/>
          </p:nvSpPr>
          <p:spPr bwMode="auto">
            <a:xfrm>
              <a:off x="2745" y="3050"/>
              <a:ext cx="96" cy="30"/>
            </a:xfrm>
            <a:custGeom>
              <a:avLst/>
              <a:gdLst>
                <a:gd name="T0" fmla="*/ 0 w 96"/>
                <a:gd name="T1" fmla="*/ 0 h 30"/>
                <a:gd name="T2" fmla="*/ 1 w 96"/>
                <a:gd name="T3" fmla="*/ 5 h 30"/>
                <a:gd name="T4" fmla="*/ 5 w 96"/>
                <a:gd name="T5" fmla="*/ 11 h 30"/>
                <a:gd name="T6" fmla="*/ 9 w 96"/>
                <a:gd name="T7" fmla="*/ 17 h 30"/>
                <a:gd name="T8" fmla="*/ 15 w 96"/>
                <a:gd name="T9" fmla="*/ 21 h 30"/>
                <a:gd name="T10" fmla="*/ 22 w 96"/>
                <a:gd name="T11" fmla="*/ 24 h 30"/>
                <a:gd name="T12" fmla="*/ 30 w 96"/>
                <a:gd name="T13" fmla="*/ 27 h 30"/>
                <a:gd name="T14" fmla="*/ 39 w 96"/>
                <a:gd name="T15" fmla="*/ 30 h 30"/>
                <a:gd name="T16" fmla="*/ 48 w 96"/>
                <a:gd name="T17" fmla="*/ 30 h 30"/>
                <a:gd name="T18" fmla="*/ 57 w 96"/>
                <a:gd name="T19" fmla="*/ 30 h 30"/>
                <a:gd name="T20" fmla="*/ 65 w 96"/>
                <a:gd name="T21" fmla="*/ 27 h 30"/>
                <a:gd name="T22" fmla="*/ 73 w 96"/>
                <a:gd name="T23" fmla="*/ 24 h 30"/>
                <a:gd name="T24" fmla="*/ 81 w 96"/>
                <a:gd name="T25" fmla="*/ 21 h 30"/>
                <a:gd name="T26" fmla="*/ 86 w 96"/>
                <a:gd name="T27" fmla="*/ 17 h 30"/>
                <a:gd name="T28" fmla="*/ 91 w 96"/>
                <a:gd name="T29" fmla="*/ 11 h 30"/>
                <a:gd name="T30" fmla="*/ 94 w 96"/>
                <a:gd name="T31" fmla="*/ 6 h 30"/>
                <a:gd name="T32" fmla="*/ 96 w 96"/>
                <a:gd name="T33" fmla="*/ 1 h 30"/>
                <a:gd name="T34" fmla="*/ 91 w 96"/>
                <a:gd name="T35" fmla="*/ 4 h 30"/>
                <a:gd name="T36" fmla="*/ 87 w 96"/>
                <a:gd name="T37" fmla="*/ 6 h 30"/>
                <a:gd name="T38" fmla="*/ 81 w 96"/>
                <a:gd name="T39" fmla="*/ 9 h 30"/>
                <a:gd name="T40" fmla="*/ 75 w 96"/>
                <a:gd name="T41" fmla="*/ 11 h 30"/>
                <a:gd name="T42" fmla="*/ 69 w 96"/>
                <a:gd name="T43" fmla="*/ 13 h 30"/>
                <a:gd name="T44" fmla="*/ 62 w 96"/>
                <a:gd name="T45" fmla="*/ 14 h 30"/>
                <a:gd name="T46" fmla="*/ 56 w 96"/>
                <a:gd name="T47" fmla="*/ 15 h 30"/>
                <a:gd name="T48" fmla="*/ 48 w 96"/>
                <a:gd name="T49" fmla="*/ 15 h 30"/>
                <a:gd name="T50" fmla="*/ 40 w 96"/>
                <a:gd name="T51" fmla="*/ 15 h 30"/>
                <a:gd name="T52" fmla="*/ 34 w 96"/>
                <a:gd name="T53" fmla="*/ 14 h 30"/>
                <a:gd name="T54" fmla="*/ 26 w 96"/>
                <a:gd name="T55" fmla="*/ 13 h 30"/>
                <a:gd name="T56" fmla="*/ 21 w 96"/>
                <a:gd name="T57" fmla="*/ 11 h 30"/>
                <a:gd name="T58" fmla="*/ 14 w 96"/>
                <a:gd name="T59" fmla="*/ 9 h 30"/>
                <a:gd name="T60" fmla="*/ 9 w 96"/>
                <a:gd name="T61" fmla="*/ 6 h 30"/>
                <a:gd name="T62" fmla="*/ 4 w 96"/>
                <a:gd name="T63" fmla="*/ 4 h 30"/>
                <a:gd name="T64" fmla="*/ 0 w 96"/>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30"/>
                <a:gd name="T101" fmla="*/ 96 w 9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30">
                  <a:moveTo>
                    <a:pt x="0" y="0"/>
                  </a:moveTo>
                  <a:lnTo>
                    <a:pt x="1" y="5"/>
                  </a:lnTo>
                  <a:lnTo>
                    <a:pt x="5" y="11"/>
                  </a:lnTo>
                  <a:lnTo>
                    <a:pt x="9" y="17"/>
                  </a:lnTo>
                  <a:lnTo>
                    <a:pt x="15" y="21"/>
                  </a:lnTo>
                  <a:lnTo>
                    <a:pt x="22" y="24"/>
                  </a:lnTo>
                  <a:lnTo>
                    <a:pt x="30" y="27"/>
                  </a:lnTo>
                  <a:lnTo>
                    <a:pt x="39" y="30"/>
                  </a:lnTo>
                  <a:lnTo>
                    <a:pt x="48" y="30"/>
                  </a:lnTo>
                  <a:lnTo>
                    <a:pt x="57" y="30"/>
                  </a:lnTo>
                  <a:lnTo>
                    <a:pt x="65" y="27"/>
                  </a:lnTo>
                  <a:lnTo>
                    <a:pt x="73" y="24"/>
                  </a:lnTo>
                  <a:lnTo>
                    <a:pt x="81" y="21"/>
                  </a:lnTo>
                  <a:lnTo>
                    <a:pt x="86" y="17"/>
                  </a:lnTo>
                  <a:lnTo>
                    <a:pt x="91" y="11"/>
                  </a:lnTo>
                  <a:lnTo>
                    <a:pt x="94" y="6"/>
                  </a:lnTo>
                  <a:lnTo>
                    <a:pt x="96" y="1"/>
                  </a:lnTo>
                  <a:lnTo>
                    <a:pt x="91" y="4"/>
                  </a:lnTo>
                  <a:lnTo>
                    <a:pt x="87" y="6"/>
                  </a:lnTo>
                  <a:lnTo>
                    <a:pt x="81" y="9"/>
                  </a:lnTo>
                  <a:lnTo>
                    <a:pt x="75" y="11"/>
                  </a:lnTo>
                  <a:lnTo>
                    <a:pt x="69" y="13"/>
                  </a:lnTo>
                  <a:lnTo>
                    <a:pt x="62" y="14"/>
                  </a:lnTo>
                  <a:lnTo>
                    <a:pt x="56" y="15"/>
                  </a:lnTo>
                  <a:lnTo>
                    <a:pt x="48" y="15"/>
                  </a:lnTo>
                  <a:lnTo>
                    <a:pt x="40" y="15"/>
                  </a:lnTo>
                  <a:lnTo>
                    <a:pt x="34" y="14"/>
                  </a:lnTo>
                  <a:lnTo>
                    <a:pt x="26" y="13"/>
                  </a:lnTo>
                  <a:lnTo>
                    <a:pt x="21" y="11"/>
                  </a:lnTo>
                  <a:lnTo>
                    <a:pt x="14" y="9"/>
                  </a:lnTo>
                  <a:lnTo>
                    <a:pt x="9" y="6"/>
                  </a:lnTo>
                  <a:lnTo>
                    <a:pt x="4" y="4"/>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0" name="Freeform 100">
              <a:extLst>
                <a:ext uri="{FF2B5EF4-FFF2-40B4-BE49-F238E27FC236}">
                  <a16:creationId xmlns:a16="http://schemas.microsoft.com/office/drawing/2014/main" id="{DBEA4BB2-8862-5907-5D85-F7B3B7DDEFCE}"/>
                </a:ext>
              </a:extLst>
            </p:cNvPr>
            <p:cNvSpPr>
              <a:spLocks/>
            </p:cNvSpPr>
            <p:nvPr/>
          </p:nvSpPr>
          <p:spPr bwMode="auto">
            <a:xfrm>
              <a:off x="2483" y="2712"/>
              <a:ext cx="128" cy="149"/>
            </a:xfrm>
            <a:custGeom>
              <a:avLst/>
              <a:gdLst>
                <a:gd name="T0" fmla="*/ 35 w 128"/>
                <a:gd name="T1" fmla="*/ 3 h 149"/>
                <a:gd name="T2" fmla="*/ 31 w 128"/>
                <a:gd name="T3" fmla="*/ 7 h 149"/>
                <a:gd name="T4" fmla="*/ 29 w 128"/>
                <a:gd name="T5" fmla="*/ 12 h 149"/>
                <a:gd name="T6" fmla="*/ 29 w 128"/>
                <a:gd name="T7" fmla="*/ 18 h 149"/>
                <a:gd name="T8" fmla="*/ 30 w 128"/>
                <a:gd name="T9" fmla="*/ 25 h 149"/>
                <a:gd name="T10" fmla="*/ 23 w 128"/>
                <a:gd name="T11" fmla="*/ 21 h 149"/>
                <a:gd name="T12" fmla="*/ 18 w 128"/>
                <a:gd name="T13" fmla="*/ 20 h 149"/>
                <a:gd name="T14" fmla="*/ 12 w 128"/>
                <a:gd name="T15" fmla="*/ 20 h 149"/>
                <a:gd name="T16" fmla="*/ 5 w 128"/>
                <a:gd name="T17" fmla="*/ 24 h 149"/>
                <a:gd name="T18" fmla="*/ 0 w 128"/>
                <a:gd name="T19" fmla="*/ 30 h 149"/>
                <a:gd name="T20" fmla="*/ 0 w 128"/>
                <a:gd name="T21" fmla="*/ 40 h 149"/>
                <a:gd name="T22" fmla="*/ 3 w 128"/>
                <a:gd name="T23" fmla="*/ 52 h 149"/>
                <a:gd name="T24" fmla="*/ 10 w 128"/>
                <a:gd name="T25" fmla="*/ 65 h 149"/>
                <a:gd name="T26" fmla="*/ 16 w 128"/>
                <a:gd name="T27" fmla="*/ 70 h 149"/>
                <a:gd name="T28" fmla="*/ 21 w 128"/>
                <a:gd name="T29" fmla="*/ 76 h 149"/>
                <a:gd name="T30" fmla="*/ 26 w 128"/>
                <a:gd name="T31" fmla="*/ 78 h 149"/>
                <a:gd name="T32" fmla="*/ 31 w 128"/>
                <a:gd name="T33" fmla="*/ 81 h 149"/>
                <a:gd name="T34" fmla="*/ 36 w 128"/>
                <a:gd name="T35" fmla="*/ 82 h 149"/>
                <a:gd name="T36" fmla="*/ 42 w 128"/>
                <a:gd name="T37" fmla="*/ 82 h 149"/>
                <a:gd name="T38" fmla="*/ 46 w 128"/>
                <a:gd name="T39" fmla="*/ 82 h 149"/>
                <a:gd name="T40" fmla="*/ 49 w 128"/>
                <a:gd name="T41" fmla="*/ 80 h 149"/>
                <a:gd name="T42" fmla="*/ 51 w 128"/>
                <a:gd name="T43" fmla="*/ 80 h 149"/>
                <a:gd name="T44" fmla="*/ 51 w 128"/>
                <a:gd name="T45" fmla="*/ 80 h 149"/>
                <a:gd name="T46" fmla="*/ 51 w 128"/>
                <a:gd name="T47" fmla="*/ 80 h 149"/>
                <a:gd name="T48" fmla="*/ 51 w 128"/>
                <a:gd name="T49" fmla="*/ 78 h 149"/>
                <a:gd name="T50" fmla="*/ 60 w 128"/>
                <a:gd name="T51" fmla="*/ 87 h 149"/>
                <a:gd name="T52" fmla="*/ 70 w 128"/>
                <a:gd name="T53" fmla="*/ 97 h 149"/>
                <a:gd name="T54" fmla="*/ 79 w 128"/>
                <a:gd name="T55" fmla="*/ 106 h 149"/>
                <a:gd name="T56" fmla="*/ 90 w 128"/>
                <a:gd name="T57" fmla="*/ 115 h 149"/>
                <a:gd name="T58" fmla="*/ 99 w 128"/>
                <a:gd name="T59" fmla="*/ 124 h 149"/>
                <a:gd name="T60" fmla="*/ 108 w 128"/>
                <a:gd name="T61" fmla="*/ 132 h 149"/>
                <a:gd name="T62" fmla="*/ 119 w 128"/>
                <a:gd name="T63" fmla="*/ 141 h 149"/>
                <a:gd name="T64" fmla="*/ 128 w 128"/>
                <a:gd name="T65" fmla="*/ 149 h 149"/>
                <a:gd name="T66" fmla="*/ 126 w 128"/>
                <a:gd name="T67" fmla="*/ 140 h 149"/>
                <a:gd name="T68" fmla="*/ 126 w 128"/>
                <a:gd name="T69" fmla="*/ 132 h 149"/>
                <a:gd name="T70" fmla="*/ 126 w 128"/>
                <a:gd name="T71" fmla="*/ 124 h 149"/>
                <a:gd name="T72" fmla="*/ 126 w 128"/>
                <a:gd name="T73" fmla="*/ 116 h 149"/>
                <a:gd name="T74" fmla="*/ 120 w 128"/>
                <a:gd name="T75" fmla="*/ 108 h 149"/>
                <a:gd name="T76" fmla="*/ 113 w 128"/>
                <a:gd name="T77" fmla="*/ 102 h 149"/>
                <a:gd name="T78" fmla="*/ 108 w 128"/>
                <a:gd name="T79" fmla="*/ 94 h 149"/>
                <a:gd name="T80" fmla="*/ 102 w 128"/>
                <a:gd name="T81" fmla="*/ 87 h 149"/>
                <a:gd name="T82" fmla="*/ 96 w 128"/>
                <a:gd name="T83" fmla="*/ 80 h 149"/>
                <a:gd name="T84" fmla="*/ 90 w 128"/>
                <a:gd name="T85" fmla="*/ 73 h 149"/>
                <a:gd name="T86" fmla="*/ 85 w 128"/>
                <a:gd name="T87" fmla="*/ 65 h 149"/>
                <a:gd name="T88" fmla="*/ 78 w 128"/>
                <a:gd name="T89" fmla="*/ 57 h 149"/>
                <a:gd name="T90" fmla="*/ 78 w 128"/>
                <a:gd name="T91" fmla="*/ 57 h 149"/>
                <a:gd name="T92" fmla="*/ 78 w 128"/>
                <a:gd name="T93" fmla="*/ 57 h 149"/>
                <a:gd name="T94" fmla="*/ 78 w 128"/>
                <a:gd name="T95" fmla="*/ 57 h 149"/>
                <a:gd name="T96" fmla="*/ 79 w 128"/>
                <a:gd name="T97" fmla="*/ 56 h 149"/>
                <a:gd name="T98" fmla="*/ 85 w 128"/>
                <a:gd name="T99" fmla="*/ 48 h 149"/>
                <a:gd name="T100" fmla="*/ 85 w 128"/>
                <a:gd name="T101" fmla="*/ 39 h 149"/>
                <a:gd name="T102" fmla="*/ 82 w 128"/>
                <a:gd name="T103" fmla="*/ 27 h 149"/>
                <a:gd name="T104" fmla="*/ 74 w 128"/>
                <a:gd name="T105" fmla="*/ 17 h 149"/>
                <a:gd name="T106" fmla="*/ 69 w 128"/>
                <a:gd name="T107" fmla="*/ 12 h 149"/>
                <a:gd name="T108" fmla="*/ 65 w 128"/>
                <a:gd name="T109" fmla="*/ 8 h 149"/>
                <a:gd name="T110" fmla="*/ 59 w 128"/>
                <a:gd name="T111" fmla="*/ 4 h 149"/>
                <a:gd name="T112" fmla="*/ 53 w 128"/>
                <a:gd name="T113" fmla="*/ 1 h 149"/>
                <a:gd name="T114" fmla="*/ 48 w 128"/>
                <a:gd name="T115" fmla="*/ 0 h 149"/>
                <a:gd name="T116" fmla="*/ 43 w 128"/>
                <a:gd name="T117" fmla="*/ 0 h 149"/>
                <a:gd name="T118" fmla="*/ 39 w 128"/>
                <a:gd name="T119" fmla="*/ 0 h 149"/>
                <a:gd name="T120" fmla="*/ 35 w 128"/>
                <a:gd name="T121" fmla="*/ 3 h 1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8"/>
                <a:gd name="T184" fmla="*/ 0 h 149"/>
                <a:gd name="T185" fmla="*/ 128 w 128"/>
                <a:gd name="T186" fmla="*/ 149 h 1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8" h="149">
                  <a:moveTo>
                    <a:pt x="35" y="3"/>
                  </a:moveTo>
                  <a:lnTo>
                    <a:pt x="31" y="7"/>
                  </a:lnTo>
                  <a:lnTo>
                    <a:pt x="29" y="12"/>
                  </a:lnTo>
                  <a:lnTo>
                    <a:pt x="29" y="18"/>
                  </a:lnTo>
                  <a:lnTo>
                    <a:pt x="30" y="25"/>
                  </a:lnTo>
                  <a:lnTo>
                    <a:pt x="23" y="21"/>
                  </a:lnTo>
                  <a:lnTo>
                    <a:pt x="18" y="20"/>
                  </a:lnTo>
                  <a:lnTo>
                    <a:pt x="12" y="20"/>
                  </a:lnTo>
                  <a:lnTo>
                    <a:pt x="5" y="24"/>
                  </a:lnTo>
                  <a:lnTo>
                    <a:pt x="0" y="30"/>
                  </a:lnTo>
                  <a:lnTo>
                    <a:pt x="0" y="40"/>
                  </a:lnTo>
                  <a:lnTo>
                    <a:pt x="3" y="52"/>
                  </a:lnTo>
                  <a:lnTo>
                    <a:pt x="10" y="65"/>
                  </a:lnTo>
                  <a:lnTo>
                    <a:pt x="16" y="70"/>
                  </a:lnTo>
                  <a:lnTo>
                    <a:pt x="21" y="76"/>
                  </a:lnTo>
                  <a:lnTo>
                    <a:pt x="26" y="78"/>
                  </a:lnTo>
                  <a:lnTo>
                    <a:pt x="31" y="81"/>
                  </a:lnTo>
                  <a:lnTo>
                    <a:pt x="36" y="82"/>
                  </a:lnTo>
                  <a:lnTo>
                    <a:pt x="42" y="82"/>
                  </a:lnTo>
                  <a:lnTo>
                    <a:pt x="46" y="82"/>
                  </a:lnTo>
                  <a:lnTo>
                    <a:pt x="49" y="80"/>
                  </a:lnTo>
                  <a:lnTo>
                    <a:pt x="51" y="80"/>
                  </a:lnTo>
                  <a:lnTo>
                    <a:pt x="51" y="78"/>
                  </a:lnTo>
                  <a:lnTo>
                    <a:pt x="60" y="87"/>
                  </a:lnTo>
                  <a:lnTo>
                    <a:pt x="70" y="97"/>
                  </a:lnTo>
                  <a:lnTo>
                    <a:pt x="79" y="106"/>
                  </a:lnTo>
                  <a:lnTo>
                    <a:pt x="90" y="115"/>
                  </a:lnTo>
                  <a:lnTo>
                    <a:pt x="99" y="124"/>
                  </a:lnTo>
                  <a:lnTo>
                    <a:pt x="108" y="132"/>
                  </a:lnTo>
                  <a:lnTo>
                    <a:pt x="119" y="141"/>
                  </a:lnTo>
                  <a:lnTo>
                    <a:pt x="128" y="149"/>
                  </a:lnTo>
                  <a:lnTo>
                    <a:pt x="126" y="140"/>
                  </a:lnTo>
                  <a:lnTo>
                    <a:pt x="126" y="132"/>
                  </a:lnTo>
                  <a:lnTo>
                    <a:pt x="126" y="124"/>
                  </a:lnTo>
                  <a:lnTo>
                    <a:pt x="126" y="116"/>
                  </a:lnTo>
                  <a:lnTo>
                    <a:pt x="120" y="108"/>
                  </a:lnTo>
                  <a:lnTo>
                    <a:pt x="113" y="102"/>
                  </a:lnTo>
                  <a:lnTo>
                    <a:pt x="108" y="94"/>
                  </a:lnTo>
                  <a:lnTo>
                    <a:pt x="102" y="87"/>
                  </a:lnTo>
                  <a:lnTo>
                    <a:pt x="96" y="80"/>
                  </a:lnTo>
                  <a:lnTo>
                    <a:pt x="90" y="73"/>
                  </a:lnTo>
                  <a:lnTo>
                    <a:pt x="85" y="65"/>
                  </a:lnTo>
                  <a:lnTo>
                    <a:pt x="78" y="57"/>
                  </a:lnTo>
                  <a:lnTo>
                    <a:pt x="79" y="56"/>
                  </a:lnTo>
                  <a:lnTo>
                    <a:pt x="85" y="48"/>
                  </a:lnTo>
                  <a:lnTo>
                    <a:pt x="85" y="39"/>
                  </a:lnTo>
                  <a:lnTo>
                    <a:pt x="82" y="27"/>
                  </a:lnTo>
                  <a:lnTo>
                    <a:pt x="74" y="17"/>
                  </a:lnTo>
                  <a:lnTo>
                    <a:pt x="69" y="12"/>
                  </a:lnTo>
                  <a:lnTo>
                    <a:pt x="65" y="8"/>
                  </a:lnTo>
                  <a:lnTo>
                    <a:pt x="59" y="4"/>
                  </a:lnTo>
                  <a:lnTo>
                    <a:pt x="53" y="1"/>
                  </a:lnTo>
                  <a:lnTo>
                    <a:pt x="48" y="0"/>
                  </a:lnTo>
                  <a:lnTo>
                    <a:pt x="43" y="0"/>
                  </a:lnTo>
                  <a:lnTo>
                    <a:pt x="39"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1" name="Freeform 101">
              <a:extLst>
                <a:ext uri="{FF2B5EF4-FFF2-40B4-BE49-F238E27FC236}">
                  <a16:creationId xmlns:a16="http://schemas.microsoft.com/office/drawing/2014/main" id="{4E8E3EC3-6297-45B3-6591-FAFB981AF414}"/>
                </a:ext>
              </a:extLst>
            </p:cNvPr>
            <p:cNvSpPr>
              <a:spLocks/>
            </p:cNvSpPr>
            <p:nvPr/>
          </p:nvSpPr>
          <p:spPr bwMode="auto">
            <a:xfrm>
              <a:off x="2536" y="3025"/>
              <a:ext cx="142" cy="119"/>
            </a:xfrm>
            <a:custGeom>
              <a:avLst/>
              <a:gdLst>
                <a:gd name="T0" fmla="*/ 75 w 142"/>
                <a:gd name="T1" fmla="*/ 117 h 119"/>
                <a:gd name="T2" fmla="*/ 82 w 142"/>
                <a:gd name="T3" fmla="*/ 111 h 119"/>
                <a:gd name="T4" fmla="*/ 85 w 142"/>
                <a:gd name="T5" fmla="*/ 100 h 119"/>
                <a:gd name="T6" fmla="*/ 85 w 142"/>
                <a:gd name="T7" fmla="*/ 87 h 119"/>
                <a:gd name="T8" fmla="*/ 80 w 142"/>
                <a:gd name="T9" fmla="*/ 74 h 119"/>
                <a:gd name="T10" fmla="*/ 80 w 142"/>
                <a:gd name="T11" fmla="*/ 74 h 119"/>
                <a:gd name="T12" fmla="*/ 80 w 142"/>
                <a:gd name="T13" fmla="*/ 73 h 119"/>
                <a:gd name="T14" fmla="*/ 79 w 142"/>
                <a:gd name="T15" fmla="*/ 73 h 119"/>
                <a:gd name="T16" fmla="*/ 79 w 142"/>
                <a:gd name="T17" fmla="*/ 73 h 119"/>
                <a:gd name="T18" fmla="*/ 86 w 142"/>
                <a:gd name="T19" fmla="*/ 69 h 119"/>
                <a:gd name="T20" fmla="*/ 94 w 142"/>
                <a:gd name="T21" fmla="*/ 64 h 119"/>
                <a:gd name="T22" fmla="*/ 102 w 142"/>
                <a:gd name="T23" fmla="*/ 59 h 119"/>
                <a:gd name="T24" fmla="*/ 110 w 142"/>
                <a:gd name="T25" fmla="*/ 55 h 119"/>
                <a:gd name="T26" fmla="*/ 118 w 142"/>
                <a:gd name="T27" fmla="*/ 49 h 119"/>
                <a:gd name="T28" fmla="*/ 125 w 142"/>
                <a:gd name="T29" fmla="*/ 44 h 119"/>
                <a:gd name="T30" fmla="*/ 135 w 142"/>
                <a:gd name="T31" fmla="*/ 39 h 119"/>
                <a:gd name="T32" fmla="*/ 142 w 142"/>
                <a:gd name="T33" fmla="*/ 34 h 119"/>
                <a:gd name="T34" fmla="*/ 138 w 142"/>
                <a:gd name="T35" fmla="*/ 26 h 119"/>
                <a:gd name="T36" fmla="*/ 135 w 142"/>
                <a:gd name="T37" fmla="*/ 18 h 119"/>
                <a:gd name="T38" fmla="*/ 131 w 142"/>
                <a:gd name="T39" fmla="*/ 12 h 119"/>
                <a:gd name="T40" fmla="*/ 128 w 142"/>
                <a:gd name="T41" fmla="*/ 4 h 119"/>
                <a:gd name="T42" fmla="*/ 119 w 142"/>
                <a:gd name="T43" fmla="*/ 8 h 119"/>
                <a:gd name="T44" fmla="*/ 108 w 142"/>
                <a:gd name="T45" fmla="*/ 10 h 119"/>
                <a:gd name="T46" fmla="*/ 99 w 142"/>
                <a:gd name="T47" fmla="*/ 13 h 119"/>
                <a:gd name="T48" fmla="*/ 90 w 142"/>
                <a:gd name="T49" fmla="*/ 17 h 119"/>
                <a:gd name="T50" fmla="*/ 80 w 142"/>
                <a:gd name="T51" fmla="*/ 20 h 119"/>
                <a:gd name="T52" fmla="*/ 71 w 142"/>
                <a:gd name="T53" fmla="*/ 22 h 119"/>
                <a:gd name="T54" fmla="*/ 60 w 142"/>
                <a:gd name="T55" fmla="*/ 23 h 119"/>
                <a:gd name="T56" fmla="*/ 51 w 142"/>
                <a:gd name="T57" fmla="*/ 26 h 119"/>
                <a:gd name="T58" fmla="*/ 51 w 142"/>
                <a:gd name="T59" fmla="*/ 25 h 119"/>
                <a:gd name="T60" fmla="*/ 51 w 142"/>
                <a:gd name="T61" fmla="*/ 25 h 119"/>
                <a:gd name="T62" fmla="*/ 51 w 142"/>
                <a:gd name="T63" fmla="*/ 23 h 119"/>
                <a:gd name="T64" fmla="*/ 50 w 142"/>
                <a:gd name="T65" fmla="*/ 23 h 119"/>
                <a:gd name="T66" fmla="*/ 46 w 142"/>
                <a:gd name="T67" fmla="*/ 17 h 119"/>
                <a:gd name="T68" fmla="*/ 42 w 142"/>
                <a:gd name="T69" fmla="*/ 12 h 119"/>
                <a:gd name="T70" fmla="*/ 37 w 142"/>
                <a:gd name="T71" fmla="*/ 8 h 119"/>
                <a:gd name="T72" fmla="*/ 32 w 142"/>
                <a:gd name="T73" fmla="*/ 4 h 119"/>
                <a:gd name="T74" fmla="*/ 26 w 142"/>
                <a:gd name="T75" fmla="*/ 3 h 119"/>
                <a:gd name="T76" fmla="*/ 21 w 142"/>
                <a:gd name="T77" fmla="*/ 1 h 119"/>
                <a:gd name="T78" fmla="*/ 16 w 142"/>
                <a:gd name="T79" fmla="*/ 0 h 119"/>
                <a:gd name="T80" fmla="*/ 11 w 142"/>
                <a:gd name="T81" fmla="*/ 1 h 119"/>
                <a:gd name="T82" fmla="*/ 3 w 142"/>
                <a:gd name="T83" fmla="*/ 6 h 119"/>
                <a:gd name="T84" fmla="*/ 0 w 142"/>
                <a:gd name="T85" fmla="*/ 16 h 119"/>
                <a:gd name="T86" fmla="*/ 0 w 142"/>
                <a:gd name="T87" fmla="*/ 27 h 119"/>
                <a:gd name="T88" fmla="*/ 6 w 142"/>
                <a:gd name="T89" fmla="*/ 40 h 119"/>
                <a:gd name="T90" fmla="*/ 11 w 142"/>
                <a:gd name="T91" fmla="*/ 48 h 119"/>
                <a:gd name="T92" fmla="*/ 17 w 142"/>
                <a:gd name="T93" fmla="*/ 55 h 119"/>
                <a:gd name="T94" fmla="*/ 24 w 142"/>
                <a:gd name="T95" fmla="*/ 60 h 119"/>
                <a:gd name="T96" fmla="*/ 30 w 142"/>
                <a:gd name="T97" fmla="*/ 64 h 119"/>
                <a:gd name="T98" fmla="*/ 29 w 142"/>
                <a:gd name="T99" fmla="*/ 70 h 119"/>
                <a:gd name="T100" fmla="*/ 29 w 142"/>
                <a:gd name="T101" fmla="*/ 78 h 119"/>
                <a:gd name="T102" fmla="*/ 32 w 142"/>
                <a:gd name="T103" fmla="*/ 86 h 119"/>
                <a:gd name="T104" fmla="*/ 36 w 142"/>
                <a:gd name="T105" fmla="*/ 95 h 119"/>
                <a:gd name="T106" fmla="*/ 39 w 142"/>
                <a:gd name="T107" fmla="*/ 102 h 119"/>
                <a:gd name="T108" fmla="*/ 45 w 142"/>
                <a:gd name="T109" fmla="*/ 107 h 119"/>
                <a:gd name="T110" fmla="*/ 50 w 142"/>
                <a:gd name="T111" fmla="*/ 112 h 119"/>
                <a:gd name="T112" fmla="*/ 55 w 142"/>
                <a:gd name="T113" fmla="*/ 116 h 119"/>
                <a:gd name="T114" fmla="*/ 60 w 142"/>
                <a:gd name="T115" fmla="*/ 119 h 119"/>
                <a:gd name="T116" fmla="*/ 66 w 142"/>
                <a:gd name="T117" fmla="*/ 119 h 119"/>
                <a:gd name="T118" fmla="*/ 69 w 142"/>
                <a:gd name="T119" fmla="*/ 119 h 119"/>
                <a:gd name="T120" fmla="*/ 75 w 142"/>
                <a:gd name="T121" fmla="*/ 117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
                <a:gd name="T184" fmla="*/ 0 h 119"/>
                <a:gd name="T185" fmla="*/ 142 w 142"/>
                <a:gd name="T186" fmla="*/ 119 h 1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 h="119">
                  <a:moveTo>
                    <a:pt x="75" y="117"/>
                  </a:moveTo>
                  <a:lnTo>
                    <a:pt x="82" y="111"/>
                  </a:lnTo>
                  <a:lnTo>
                    <a:pt x="85" y="100"/>
                  </a:lnTo>
                  <a:lnTo>
                    <a:pt x="85" y="87"/>
                  </a:lnTo>
                  <a:lnTo>
                    <a:pt x="80" y="74"/>
                  </a:lnTo>
                  <a:lnTo>
                    <a:pt x="80" y="73"/>
                  </a:lnTo>
                  <a:lnTo>
                    <a:pt x="79" y="73"/>
                  </a:lnTo>
                  <a:lnTo>
                    <a:pt x="86" y="69"/>
                  </a:lnTo>
                  <a:lnTo>
                    <a:pt x="94" y="64"/>
                  </a:lnTo>
                  <a:lnTo>
                    <a:pt x="102" y="59"/>
                  </a:lnTo>
                  <a:lnTo>
                    <a:pt x="110" y="55"/>
                  </a:lnTo>
                  <a:lnTo>
                    <a:pt x="118" y="49"/>
                  </a:lnTo>
                  <a:lnTo>
                    <a:pt x="125" y="44"/>
                  </a:lnTo>
                  <a:lnTo>
                    <a:pt x="135" y="39"/>
                  </a:lnTo>
                  <a:lnTo>
                    <a:pt x="142" y="34"/>
                  </a:lnTo>
                  <a:lnTo>
                    <a:pt x="138" y="26"/>
                  </a:lnTo>
                  <a:lnTo>
                    <a:pt x="135" y="18"/>
                  </a:lnTo>
                  <a:lnTo>
                    <a:pt x="131" y="12"/>
                  </a:lnTo>
                  <a:lnTo>
                    <a:pt x="128" y="4"/>
                  </a:lnTo>
                  <a:lnTo>
                    <a:pt x="119" y="8"/>
                  </a:lnTo>
                  <a:lnTo>
                    <a:pt x="108" y="10"/>
                  </a:lnTo>
                  <a:lnTo>
                    <a:pt x="99" y="13"/>
                  </a:lnTo>
                  <a:lnTo>
                    <a:pt x="90" y="17"/>
                  </a:lnTo>
                  <a:lnTo>
                    <a:pt x="80" y="20"/>
                  </a:lnTo>
                  <a:lnTo>
                    <a:pt x="71" y="22"/>
                  </a:lnTo>
                  <a:lnTo>
                    <a:pt x="60" y="23"/>
                  </a:lnTo>
                  <a:lnTo>
                    <a:pt x="51" y="26"/>
                  </a:lnTo>
                  <a:lnTo>
                    <a:pt x="51" y="25"/>
                  </a:lnTo>
                  <a:lnTo>
                    <a:pt x="51" y="23"/>
                  </a:lnTo>
                  <a:lnTo>
                    <a:pt x="50" y="23"/>
                  </a:lnTo>
                  <a:lnTo>
                    <a:pt x="46" y="17"/>
                  </a:lnTo>
                  <a:lnTo>
                    <a:pt x="42" y="12"/>
                  </a:lnTo>
                  <a:lnTo>
                    <a:pt x="37" y="8"/>
                  </a:lnTo>
                  <a:lnTo>
                    <a:pt x="32" y="4"/>
                  </a:lnTo>
                  <a:lnTo>
                    <a:pt x="26" y="3"/>
                  </a:lnTo>
                  <a:lnTo>
                    <a:pt x="21" y="1"/>
                  </a:lnTo>
                  <a:lnTo>
                    <a:pt x="16" y="0"/>
                  </a:lnTo>
                  <a:lnTo>
                    <a:pt x="11" y="1"/>
                  </a:lnTo>
                  <a:lnTo>
                    <a:pt x="3" y="6"/>
                  </a:lnTo>
                  <a:lnTo>
                    <a:pt x="0" y="16"/>
                  </a:lnTo>
                  <a:lnTo>
                    <a:pt x="0" y="27"/>
                  </a:lnTo>
                  <a:lnTo>
                    <a:pt x="6" y="40"/>
                  </a:lnTo>
                  <a:lnTo>
                    <a:pt x="11" y="48"/>
                  </a:lnTo>
                  <a:lnTo>
                    <a:pt x="17" y="55"/>
                  </a:lnTo>
                  <a:lnTo>
                    <a:pt x="24" y="60"/>
                  </a:lnTo>
                  <a:lnTo>
                    <a:pt x="30" y="64"/>
                  </a:lnTo>
                  <a:lnTo>
                    <a:pt x="29" y="70"/>
                  </a:lnTo>
                  <a:lnTo>
                    <a:pt x="29" y="78"/>
                  </a:lnTo>
                  <a:lnTo>
                    <a:pt x="32" y="86"/>
                  </a:lnTo>
                  <a:lnTo>
                    <a:pt x="36" y="95"/>
                  </a:lnTo>
                  <a:lnTo>
                    <a:pt x="39" y="102"/>
                  </a:lnTo>
                  <a:lnTo>
                    <a:pt x="45" y="107"/>
                  </a:lnTo>
                  <a:lnTo>
                    <a:pt x="50" y="112"/>
                  </a:lnTo>
                  <a:lnTo>
                    <a:pt x="55" y="116"/>
                  </a:lnTo>
                  <a:lnTo>
                    <a:pt x="60" y="119"/>
                  </a:lnTo>
                  <a:lnTo>
                    <a:pt x="66" y="119"/>
                  </a:lnTo>
                  <a:lnTo>
                    <a:pt x="69" y="119"/>
                  </a:lnTo>
                  <a:lnTo>
                    <a:pt x="75"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2" name="Freeform 102">
              <a:extLst>
                <a:ext uri="{FF2B5EF4-FFF2-40B4-BE49-F238E27FC236}">
                  <a16:creationId xmlns:a16="http://schemas.microsoft.com/office/drawing/2014/main" id="{4FB14D08-9855-F839-FB29-AACADAFEE648}"/>
                </a:ext>
              </a:extLst>
            </p:cNvPr>
            <p:cNvSpPr>
              <a:spLocks/>
            </p:cNvSpPr>
            <p:nvPr/>
          </p:nvSpPr>
          <p:spPr bwMode="auto">
            <a:xfrm>
              <a:off x="2973" y="2720"/>
              <a:ext cx="127" cy="147"/>
            </a:xfrm>
            <a:custGeom>
              <a:avLst/>
              <a:gdLst>
                <a:gd name="T0" fmla="*/ 52 w 127"/>
                <a:gd name="T1" fmla="*/ 17 h 147"/>
                <a:gd name="T2" fmla="*/ 45 w 127"/>
                <a:gd name="T3" fmla="*/ 29 h 147"/>
                <a:gd name="T4" fmla="*/ 41 w 127"/>
                <a:gd name="T5" fmla="*/ 40 h 147"/>
                <a:gd name="T6" fmla="*/ 43 w 127"/>
                <a:gd name="T7" fmla="*/ 49 h 147"/>
                <a:gd name="T8" fmla="*/ 48 w 127"/>
                <a:gd name="T9" fmla="*/ 57 h 147"/>
                <a:gd name="T10" fmla="*/ 48 w 127"/>
                <a:gd name="T11" fmla="*/ 59 h 147"/>
                <a:gd name="T12" fmla="*/ 48 w 127"/>
                <a:gd name="T13" fmla="*/ 59 h 147"/>
                <a:gd name="T14" fmla="*/ 48 w 127"/>
                <a:gd name="T15" fmla="*/ 59 h 147"/>
                <a:gd name="T16" fmla="*/ 49 w 127"/>
                <a:gd name="T17" fmla="*/ 59 h 147"/>
                <a:gd name="T18" fmla="*/ 43 w 127"/>
                <a:gd name="T19" fmla="*/ 66 h 147"/>
                <a:gd name="T20" fmla="*/ 36 w 127"/>
                <a:gd name="T21" fmla="*/ 73 h 147"/>
                <a:gd name="T22" fmla="*/ 31 w 127"/>
                <a:gd name="T23" fmla="*/ 81 h 147"/>
                <a:gd name="T24" fmla="*/ 25 w 127"/>
                <a:gd name="T25" fmla="*/ 87 h 147"/>
                <a:gd name="T26" fmla="*/ 19 w 127"/>
                <a:gd name="T27" fmla="*/ 94 h 147"/>
                <a:gd name="T28" fmla="*/ 13 w 127"/>
                <a:gd name="T29" fmla="*/ 100 h 147"/>
                <a:gd name="T30" fmla="*/ 8 w 127"/>
                <a:gd name="T31" fmla="*/ 108 h 147"/>
                <a:gd name="T32" fmla="*/ 1 w 127"/>
                <a:gd name="T33" fmla="*/ 115 h 147"/>
                <a:gd name="T34" fmla="*/ 1 w 127"/>
                <a:gd name="T35" fmla="*/ 124 h 147"/>
                <a:gd name="T36" fmla="*/ 1 w 127"/>
                <a:gd name="T37" fmla="*/ 132 h 147"/>
                <a:gd name="T38" fmla="*/ 0 w 127"/>
                <a:gd name="T39" fmla="*/ 139 h 147"/>
                <a:gd name="T40" fmla="*/ 0 w 127"/>
                <a:gd name="T41" fmla="*/ 147 h 147"/>
                <a:gd name="T42" fmla="*/ 9 w 127"/>
                <a:gd name="T43" fmla="*/ 139 h 147"/>
                <a:gd name="T44" fmla="*/ 19 w 127"/>
                <a:gd name="T45" fmla="*/ 132 h 147"/>
                <a:gd name="T46" fmla="*/ 28 w 127"/>
                <a:gd name="T47" fmla="*/ 124 h 147"/>
                <a:gd name="T48" fmla="*/ 38 w 127"/>
                <a:gd name="T49" fmla="*/ 116 h 147"/>
                <a:gd name="T50" fmla="*/ 48 w 127"/>
                <a:gd name="T51" fmla="*/ 107 h 147"/>
                <a:gd name="T52" fmla="*/ 57 w 127"/>
                <a:gd name="T53" fmla="*/ 99 h 147"/>
                <a:gd name="T54" fmla="*/ 66 w 127"/>
                <a:gd name="T55" fmla="*/ 90 h 147"/>
                <a:gd name="T56" fmla="*/ 75 w 127"/>
                <a:gd name="T57" fmla="*/ 81 h 147"/>
                <a:gd name="T58" fmla="*/ 77 w 127"/>
                <a:gd name="T59" fmla="*/ 81 h 147"/>
                <a:gd name="T60" fmla="*/ 77 w 127"/>
                <a:gd name="T61" fmla="*/ 81 h 147"/>
                <a:gd name="T62" fmla="*/ 77 w 127"/>
                <a:gd name="T63" fmla="*/ 82 h 147"/>
                <a:gd name="T64" fmla="*/ 77 w 127"/>
                <a:gd name="T65" fmla="*/ 82 h 147"/>
                <a:gd name="T66" fmla="*/ 81 w 127"/>
                <a:gd name="T67" fmla="*/ 85 h 147"/>
                <a:gd name="T68" fmla="*/ 86 w 127"/>
                <a:gd name="T69" fmla="*/ 86 h 147"/>
                <a:gd name="T70" fmla="*/ 91 w 127"/>
                <a:gd name="T71" fmla="*/ 86 h 147"/>
                <a:gd name="T72" fmla="*/ 96 w 127"/>
                <a:gd name="T73" fmla="*/ 85 h 147"/>
                <a:gd name="T74" fmla="*/ 101 w 127"/>
                <a:gd name="T75" fmla="*/ 82 h 147"/>
                <a:gd name="T76" fmla="*/ 107 w 127"/>
                <a:gd name="T77" fmla="*/ 78 h 147"/>
                <a:gd name="T78" fmla="*/ 112 w 127"/>
                <a:gd name="T79" fmla="*/ 74 h 147"/>
                <a:gd name="T80" fmla="*/ 117 w 127"/>
                <a:gd name="T81" fmla="*/ 69 h 147"/>
                <a:gd name="T82" fmla="*/ 124 w 127"/>
                <a:gd name="T83" fmla="*/ 57 h 147"/>
                <a:gd name="T84" fmla="*/ 127 w 127"/>
                <a:gd name="T85" fmla="*/ 46 h 147"/>
                <a:gd name="T86" fmla="*/ 126 w 127"/>
                <a:gd name="T87" fmla="*/ 35 h 147"/>
                <a:gd name="T88" fmla="*/ 121 w 127"/>
                <a:gd name="T89" fmla="*/ 27 h 147"/>
                <a:gd name="T90" fmla="*/ 116 w 127"/>
                <a:gd name="T91" fmla="*/ 25 h 147"/>
                <a:gd name="T92" fmla="*/ 111 w 127"/>
                <a:gd name="T93" fmla="*/ 23 h 147"/>
                <a:gd name="T94" fmla="*/ 104 w 127"/>
                <a:gd name="T95" fmla="*/ 26 h 147"/>
                <a:gd name="T96" fmla="*/ 98 w 127"/>
                <a:gd name="T97" fmla="*/ 29 h 147"/>
                <a:gd name="T98" fmla="*/ 99 w 127"/>
                <a:gd name="T99" fmla="*/ 21 h 147"/>
                <a:gd name="T100" fmla="*/ 99 w 127"/>
                <a:gd name="T101" fmla="*/ 14 h 147"/>
                <a:gd name="T102" fmla="*/ 96 w 127"/>
                <a:gd name="T103" fmla="*/ 9 h 147"/>
                <a:gd name="T104" fmla="*/ 92 w 127"/>
                <a:gd name="T105" fmla="*/ 4 h 147"/>
                <a:gd name="T106" fmla="*/ 88 w 127"/>
                <a:gd name="T107" fmla="*/ 1 h 147"/>
                <a:gd name="T108" fmla="*/ 83 w 127"/>
                <a:gd name="T109" fmla="*/ 0 h 147"/>
                <a:gd name="T110" fmla="*/ 78 w 127"/>
                <a:gd name="T111" fmla="*/ 1 h 147"/>
                <a:gd name="T112" fmla="*/ 73 w 127"/>
                <a:gd name="T113" fmla="*/ 3 h 147"/>
                <a:gd name="T114" fmla="*/ 68 w 127"/>
                <a:gd name="T115" fmla="*/ 4 h 147"/>
                <a:gd name="T116" fmla="*/ 62 w 127"/>
                <a:gd name="T117" fmla="*/ 8 h 147"/>
                <a:gd name="T118" fmla="*/ 57 w 127"/>
                <a:gd name="T119" fmla="*/ 12 h 147"/>
                <a:gd name="T120" fmla="*/ 52 w 127"/>
                <a:gd name="T121" fmla="*/ 17 h 1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
                <a:gd name="T184" fmla="*/ 0 h 147"/>
                <a:gd name="T185" fmla="*/ 127 w 127"/>
                <a:gd name="T186" fmla="*/ 147 h 1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 h="147">
                  <a:moveTo>
                    <a:pt x="52" y="17"/>
                  </a:moveTo>
                  <a:lnTo>
                    <a:pt x="45" y="29"/>
                  </a:lnTo>
                  <a:lnTo>
                    <a:pt x="41" y="40"/>
                  </a:lnTo>
                  <a:lnTo>
                    <a:pt x="43" y="49"/>
                  </a:lnTo>
                  <a:lnTo>
                    <a:pt x="48" y="57"/>
                  </a:lnTo>
                  <a:lnTo>
                    <a:pt x="48" y="59"/>
                  </a:lnTo>
                  <a:lnTo>
                    <a:pt x="49" y="59"/>
                  </a:lnTo>
                  <a:lnTo>
                    <a:pt x="43" y="66"/>
                  </a:lnTo>
                  <a:lnTo>
                    <a:pt x="36" y="73"/>
                  </a:lnTo>
                  <a:lnTo>
                    <a:pt x="31" y="81"/>
                  </a:lnTo>
                  <a:lnTo>
                    <a:pt x="25" y="87"/>
                  </a:lnTo>
                  <a:lnTo>
                    <a:pt x="19" y="94"/>
                  </a:lnTo>
                  <a:lnTo>
                    <a:pt x="13" y="100"/>
                  </a:lnTo>
                  <a:lnTo>
                    <a:pt x="8" y="108"/>
                  </a:lnTo>
                  <a:lnTo>
                    <a:pt x="1" y="115"/>
                  </a:lnTo>
                  <a:lnTo>
                    <a:pt x="1" y="124"/>
                  </a:lnTo>
                  <a:lnTo>
                    <a:pt x="1" y="132"/>
                  </a:lnTo>
                  <a:lnTo>
                    <a:pt x="0" y="139"/>
                  </a:lnTo>
                  <a:lnTo>
                    <a:pt x="0" y="147"/>
                  </a:lnTo>
                  <a:lnTo>
                    <a:pt x="9" y="139"/>
                  </a:lnTo>
                  <a:lnTo>
                    <a:pt x="19" y="132"/>
                  </a:lnTo>
                  <a:lnTo>
                    <a:pt x="28" y="124"/>
                  </a:lnTo>
                  <a:lnTo>
                    <a:pt x="38" y="116"/>
                  </a:lnTo>
                  <a:lnTo>
                    <a:pt x="48" y="107"/>
                  </a:lnTo>
                  <a:lnTo>
                    <a:pt x="57" y="99"/>
                  </a:lnTo>
                  <a:lnTo>
                    <a:pt x="66" y="90"/>
                  </a:lnTo>
                  <a:lnTo>
                    <a:pt x="75" y="81"/>
                  </a:lnTo>
                  <a:lnTo>
                    <a:pt x="77" y="81"/>
                  </a:lnTo>
                  <a:lnTo>
                    <a:pt x="77" y="82"/>
                  </a:lnTo>
                  <a:lnTo>
                    <a:pt x="81" y="85"/>
                  </a:lnTo>
                  <a:lnTo>
                    <a:pt x="86" y="86"/>
                  </a:lnTo>
                  <a:lnTo>
                    <a:pt x="91" y="86"/>
                  </a:lnTo>
                  <a:lnTo>
                    <a:pt x="96" y="85"/>
                  </a:lnTo>
                  <a:lnTo>
                    <a:pt x="101" y="82"/>
                  </a:lnTo>
                  <a:lnTo>
                    <a:pt x="107" y="78"/>
                  </a:lnTo>
                  <a:lnTo>
                    <a:pt x="112" y="74"/>
                  </a:lnTo>
                  <a:lnTo>
                    <a:pt x="117" y="69"/>
                  </a:lnTo>
                  <a:lnTo>
                    <a:pt x="124" y="57"/>
                  </a:lnTo>
                  <a:lnTo>
                    <a:pt x="127" y="46"/>
                  </a:lnTo>
                  <a:lnTo>
                    <a:pt x="126" y="35"/>
                  </a:lnTo>
                  <a:lnTo>
                    <a:pt x="121" y="27"/>
                  </a:lnTo>
                  <a:lnTo>
                    <a:pt x="116" y="25"/>
                  </a:lnTo>
                  <a:lnTo>
                    <a:pt x="111" y="23"/>
                  </a:lnTo>
                  <a:lnTo>
                    <a:pt x="104" y="26"/>
                  </a:lnTo>
                  <a:lnTo>
                    <a:pt x="98" y="29"/>
                  </a:lnTo>
                  <a:lnTo>
                    <a:pt x="99" y="21"/>
                  </a:lnTo>
                  <a:lnTo>
                    <a:pt x="99" y="14"/>
                  </a:lnTo>
                  <a:lnTo>
                    <a:pt x="96" y="9"/>
                  </a:lnTo>
                  <a:lnTo>
                    <a:pt x="92" y="4"/>
                  </a:lnTo>
                  <a:lnTo>
                    <a:pt x="88" y="1"/>
                  </a:lnTo>
                  <a:lnTo>
                    <a:pt x="83" y="0"/>
                  </a:lnTo>
                  <a:lnTo>
                    <a:pt x="78" y="1"/>
                  </a:lnTo>
                  <a:lnTo>
                    <a:pt x="73" y="3"/>
                  </a:lnTo>
                  <a:lnTo>
                    <a:pt x="68" y="4"/>
                  </a:lnTo>
                  <a:lnTo>
                    <a:pt x="62" y="8"/>
                  </a:lnTo>
                  <a:lnTo>
                    <a:pt x="57" y="12"/>
                  </a:lnTo>
                  <a:lnTo>
                    <a:pt x="5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 name="Freeform 103">
              <a:extLst>
                <a:ext uri="{FF2B5EF4-FFF2-40B4-BE49-F238E27FC236}">
                  <a16:creationId xmlns:a16="http://schemas.microsoft.com/office/drawing/2014/main" id="{EC4CC4F3-B5B7-EF18-3B5E-E123352D33D9}"/>
                </a:ext>
              </a:extLst>
            </p:cNvPr>
            <p:cNvSpPr>
              <a:spLocks/>
            </p:cNvSpPr>
            <p:nvPr/>
          </p:nvSpPr>
          <p:spPr bwMode="auto">
            <a:xfrm>
              <a:off x="2905" y="3028"/>
              <a:ext cx="142" cy="118"/>
            </a:xfrm>
            <a:custGeom>
              <a:avLst/>
              <a:gdLst>
                <a:gd name="T0" fmla="*/ 107 w 142"/>
                <a:gd name="T1" fmla="*/ 93 h 118"/>
                <a:gd name="T2" fmla="*/ 111 w 142"/>
                <a:gd name="T3" fmla="*/ 86 h 118"/>
                <a:gd name="T4" fmla="*/ 113 w 142"/>
                <a:gd name="T5" fmla="*/ 78 h 118"/>
                <a:gd name="T6" fmla="*/ 113 w 142"/>
                <a:gd name="T7" fmla="*/ 70 h 118"/>
                <a:gd name="T8" fmla="*/ 112 w 142"/>
                <a:gd name="T9" fmla="*/ 63 h 118"/>
                <a:gd name="T10" fmla="*/ 119 w 142"/>
                <a:gd name="T11" fmla="*/ 60 h 118"/>
                <a:gd name="T12" fmla="*/ 125 w 142"/>
                <a:gd name="T13" fmla="*/ 54 h 118"/>
                <a:gd name="T14" fmla="*/ 130 w 142"/>
                <a:gd name="T15" fmla="*/ 48 h 118"/>
                <a:gd name="T16" fmla="*/ 136 w 142"/>
                <a:gd name="T17" fmla="*/ 40 h 118"/>
                <a:gd name="T18" fmla="*/ 141 w 142"/>
                <a:gd name="T19" fmla="*/ 27 h 118"/>
                <a:gd name="T20" fmla="*/ 142 w 142"/>
                <a:gd name="T21" fmla="*/ 15 h 118"/>
                <a:gd name="T22" fmla="*/ 138 w 142"/>
                <a:gd name="T23" fmla="*/ 6 h 118"/>
                <a:gd name="T24" fmla="*/ 132 w 142"/>
                <a:gd name="T25" fmla="*/ 1 h 118"/>
                <a:gd name="T26" fmla="*/ 126 w 142"/>
                <a:gd name="T27" fmla="*/ 0 h 118"/>
                <a:gd name="T28" fmla="*/ 121 w 142"/>
                <a:gd name="T29" fmla="*/ 1 h 118"/>
                <a:gd name="T30" fmla="*/ 116 w 142"/>
                <a:gd name="T31" fmla="*/ 2 h 118"/>
                <a:gd name="T32" fmla="*/ 111 w 142"/>
                <a:gd name="T33" fmla="*/ 3 h 118"/>
                <a:gd name="T34" fmla="*/ 106 w 142"/>
                <a:gd name="T35" fmla="*/ 7 h 118"/>
                <a:gd name="T36" fmla="*/ 100 w 142"/>
                <a:gd name="T37" fmla="*/ 11 h 118"/>
                <a:gd name="T38" fmla="*/ 95 w 142"/>
                <a:gd name="T39" fmla="*/ 17 h 118"/>
                <a:gd name="T40" fmla="*/ 91 w 142"/>
                <a:gd name="T41" fmla="*/ 23 h 118"/>
                <a:gd name="T42" fmla="*/ 91 w 142"/>
                <a:gd name="T43" fmla="*/ 24 h 118"/>
                <a:gd name="T44" fmla="*/ 91 w 142"/>
                <a:gd name="T45" fmla="*/ 24 h 118"/>
                <a:gd name="T46" fmla="*/ 91 w 142"/>
                <a:gd name="T47" fmla="*/ 24 h 118"/>
                <a:gd name="T48" fmla="*/ 90 w 142"/>
                <a:gd name="T49" fmla="*/ 26 h 118"/>
                <a:gd name="T50" fmla="*/ 81 w 142"/>
                <a:gd name="T51" fmla="*/ 23 h 118"/>
                <a:gd name="T52" fmla="*/ 72 w 142"/>
                <a:gd name="T53" fmla="*/ 22 h 118"/>
                <a:gd name="T54" fmla="*/ 63 w 142"/>
                <a:gd name="T55" fmla="*/ 19 h 118"/>
                <a:gd name="T56" fmla="*/ 52 w 142"/>
                <a:gd name="T57" fmla="*/ 17 h 118"/>
                <a:gd name="T58" fmla="*/ 43 w 142"/>
                <a:gd name="T59" fmla="*/ 14 h 118"/>
                <a:gd name="T60" fmla="*/ 34 w 142"/>
                <a:gd name="T61" fmla="*/ 10 h 118"/>
                <a:gd name="T62" fmla="*/ 24 w 142"/>
                <a:gd name="T63" fmla="*/ 7 h 118"/>
                <a:gd name="T64" fmla="*/ 14 w 142"/>
                <a:gd name="T65" fmla="*/ 3 h 118"/>
                <a:gd name="T66" fmla="*/ 10 w 142"/>
                <a:gd name="T67" fmla="*/ 11 h 118"/>
                <a:gd name="T68" fmla="*/ 8 w 142"/>
                <a:gd name="T69" fmla="*/ 18 h 118"/>
                <a:gd name="T70" fmla="*/ 4 w 142"/>
                <a:gd name="T71" fmla="*/ 26 h 118"/>
                <a:gd name="T72" fmla="*/ 0 w 142"/>
                <a:gd name="T73" fmla="*/ 33 h 118"/>
                <a:gd name="T74" fmla="*/ 8 w 142"/>
                <a:gd name="T75" fmla="*/ 39 h 118"/>
                <a:gd name="T76" fmla="*/ 16 w 142"/>
                <a:gd name="T77" fmla="*/ 44 h 118"/>
                <a:gd name="T78" fmla="*/ 24 w 142"/>
                <a:gd name="T79" fmla="*/ 49 h 118"/>
                <a:gd name="T80" fmla="*/ 31 w 142"/>
                <a:gd name="T81" fmla="*/ 54 h 118"/>
                <a:gd name="T82" fmla="*/ 39 w 142"/>
                <a:gd name="T83" fmla="*/ 58 h 118"/>
                <a:gd name="T84" fmla="*/ 47 w 142"/>
                <a:gd name="T85" fmla="*/ 63 h 118"/>
                <a:gd name="T86" fmla="*/ 56 w 142"/>
                <a:gd name="T87" fmla="*/ 69 h 118"/>
                <a:gd name="T88" fmla="*/ 64 w 142"/>
                <a:gd name="T89" fmla="*/ 73 h 118"/>
                <a:gd name="T90" fmla="*/ 64 w 142"/>
                <a:gd name="T91" fmla="*/ 73 h 118"/>
                <a:gd name="T92" fmla="*/ 64 w 142"/>
                <a:gd name="T93" fmla="*/ 73 h 118"/>
                <a:gd name="T94" fmla="*/ 63 w 142"/>
                <a:gd name="T95" fmla="*/ 74 h 118"/>
                <a:gd name="T96" fmla="*/ 63 w 142"/>
                <a:gd name="T97" fmla="*/ 74 h 118"/>
                <a:gd name="T98" fmla="*/ 57 w 142"/>
                <a:gd name="T99" fmla="*/ 87 h 118"/>
                <a:gd name="T100" fmla="*/ 56 w 142"/>
                <a:gd name="T101" fmla="*/ 99 h 118"/>
                <a:gd name="T102" fmla="*/ 60 w 142"/>
                <a:gd name="T103" fmla="*/ 110 h 118"/>
                <a:gd name="T104" fmla="*/ 67 w 142"/>
                <a:gd name="T105" fmla="*/ 117 h 118"/>
                <a:gd name="T106" fmla="*/ 72 w 142"/>
                <a:gd name="T107" fmla="*/ 118 h 118"/>
                <a:gd name="T108" fmla="*/ 77 w 142"/>
                <a:gd name="T109" fmla="*/ 118 h 118"/>
                <a:gd name="T110" fmla="*/ 82 w 142"/>
                <a:gd name="T111" fmla="*/ 117 h 118"/>
                <a:gd name="T112" fmla="*/ 87 w 142"/>
                <a:gd name="T113" fmla="*/ 114 h 118"/>
                <a:gd name="T114" fmla="*/ 93 w 142"/>
                <a:gd name="T115" fmla="*/ 110 h 118"/>
                <a:gd name="T116" fmla="*/ 98 w 142"/>
                <a:gd name="T117" fmla="*/ 105 h 118"/>
                <a:gd name="T118" fmla="*/ 103 w 142"/>
                <a:gd name="T119" fmla="*/ 100 h 118"/>
                <a:gd name="T120" fmla="*/ 107 w 142"/>
                <a:gd name="T121" fmla="*/ 93 h 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
                <a:gd name="T184" fmla="*/ 0 h 118"/>
                <a:gd name="T185" fmla="*/ 142 w 142"/>
                <a:gd name="T186" fmla="*/ 118 h 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 h="118">
                  <a:moveTo>
                    <a:pt x="107" y="93"/>
                  </a:moveTo>
                  <a:lnTo>
                    <a:pt x="111" y="86"/>
                  </a:lnTo>
                  <a:lnTo>
                    <a:pt x="113" y="78"/>
                  </a:lnTo>
                  <a:lnTo>
                    <a:pt x="113" y="70"/>
                  </a:lnTo>
                  <a:lnTo>
                    <a:pt x="112" y="63"/>
                  </a:lnTo>
                  <a:lnTo>
                    <a:pt x="119" y="60"/>
                  </a:lnTo>
                  <a:lnTo>
                    <a:pt x="125" y="54"/>
                  </a:lnTo>
                  <a:lnTo>
                    <a:pt x="130" y="48"/>
                  </a:lnTo>
                  <a:lnTo>
                    <a:pt x="136" y="40"/>
                  </a:lnTo>
                  <a:lnTo>
                    <a:pt x="141" y="27"/>
                  </a:lnTo>
                  <a:lnTo>
                    <a:pt x="142" y="15"/>
                  </a:lnTo>
                  <a:lnTo>
                    <a:pt x="138" y="6"/>
                  </a:lnTo>
                  <a:lnTo>
                    <a:pt x="132" y="1"/>
                  </a:lnTo>
                  <a:lnTo>
                    <a:pt x="126" y="0"/>
                  </a:lnTo>
                  <a:lnTo>
                    <a:pt x="121" y="1"/>
                  </a:lnTo>
                  <a:lnTo>
                    <a:pt x="116" y="2"/>
                  </a:lnTo>
                  <a:lnTo>
                    <a:pt x="111" y="3"/>
                  </a:lnTo>
                  <a:lnTo>
                    <a:pt x="106" y="7"/>
                  </a:lnTo>
                  <a:lnTo>
                    <a:pt x="100" y="11"/>
                  </a:lnTo>
                  <a:lnTo>
                    <a:pt x="95" y="17"/>
                  </a:lnTo>
                  <a:lnTo>
                    <a:pt x="91" y="23"/>
                  </a:lnTo>
                  <a:lnTo>
                    <a:pt x="91" y="24"/>
                  </a:lnTo>
                  <a:lnTo>
                    <a:pt x="90" y="26"/>
                  </a:lnTo>
                  <a:lnTo>
                    <a:pt x="81" y="23"/>
                  </a:lnTo>
                  <a:lnTo>
                    <a:pt x="72" y="22"/>
                  </a:lnTo>
                  <a:lnTo>
                    <a:pt x="63" y="19"/>
                  </a:lnTo>
                  <a:lnTo>
                    <a:pt x="52" y="17"/>
                  </a:lnTo>
                  <a:lnTo>
                    <a:pt x="43" y="14"/>
                  </a:lnTo>
                  <a:lnTo>
                    <a:pt x="34" y="10"/>
                  </a:lnTo>
                  <a:lnTo>
                    <a:pt x="24" y="7"/>
                  </a:lnTo>
                  <a:lnTo>
                    <a:pt x="14" y="3"/>
                  </a:lnTo>
                  <a:lnTo>
                    <a:pt x="10" y="11"/>
                  </a:lnTo>
                  <a:lnTo>
                    <a:pt x="8" y="18"/>
                  </a:lnTo>
                  <a:lnTo>
                    <a:pt x="4" y="26"/>
                  </a:lnTo>
                  <a:lnTo>
                    <a:pt x="0" y="33"/>
                  </a:lnTo>
                  <a:lnTo>
                    <a:pt x="8" y="39"/>
                  </a:lnTo>
                  <a:lnTo>
                    <a:pt x="16" y="44"/>
                  </a:lnTo>
                  <a:lnTo>
                    <a:pt x="24" y="49"/>
                  </a:lnTo>
                  <a:lnTo>
                    <a:pt x="31" y="54"/>
                  </a:lnTo>
                  <a:lnTo>
                    <a:pt x="39" y="58"/>
                  </a:lnTo>
                  <a:lnTo>
                    <a:pt x="47" y="63"/>
                  </a:lnTo>
                  <a:lnTo>
                    <a:pt x="56" y="69"/>
                  </a:lnTo>
                  <a:lnTo>
                    <a:pt x="64" y="73"/>
                  </a:lnTo>
                  <a:lnTo>
                    <a:pt x="63" y="74"/>
                  </a:lnTo>
                  <a:lnTo>
                    <a:pt x="57" y="87"/>
                  </a:lnTo>
                  <a:lnTo>
                    <a:pt x="56" y="99"/>
                  </a:lnTo>
                  <a:lnTo>
                    <a:pt x="60" y="110"/>
                  </a:lnTo>
                  <a:lnTo>
                    <a:pt x="67" y="117"/>
                  </a:lnTo>
                  <a:lnTo>
                    <a:pt x="72" y="118"/>
                  </a:lnTo>
                  <a:lnTo>
                    <a:pt x="77" y="118"/>
                  </a:lnTo>
                  <a:lnTo>
                    <a:pt x="82" y="117"/>
                  </a:lnTo>
                  <a:lnTo>
                    <a:pt x="87" y="114"/>
                  </a:lnTo>
                  <a:lnTo>
                    <a:pt x="93" y="110"/>
                  </a:lnTo>
                  <a:lnTo>
                    <a:pt x="98" y="105"/>
                  </a:lnTo>
                  <a:lnTo>
                    <a:pt x="103" y="100"/>
                  </a:lnTo>
                  <a:lnTo>
                    <a:pt x="107"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Object 4">
            <a:extLst>
              <a:ext uri="{FF2B5EF4-FFF2-40B4-BE49-F238E27FC236}">
                <a16:creationId xmlns:a16="http://schemas.microsoft.com/office/drawing/2014/main" id="{6E8FDEE2-EF22-FB43-5629-617A79848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667000"/>
            <a:ext cx="25749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Box 103">
            <a:extLst>
              <a:ext uri="{FF2B5EF4-FFF2-40B4-BE49-F238E27FC236}">
                <a16:creationId xmlns:a16="http://schemas.microsoft.com/office/drawing/2014/main" id="{C89B3FDE-B48B-A4B8-D55D-DF1439B87699}"/>
              </a:ext>
            </a:extLst>
          </p:cNvPr>
          <p:cNvSpPr txBox="1"/>
          <p:nvPr/>
        </p:nvSpPr>
        <p:spPr>
          <a:xfrm>
            <a:off x="6172200" y="609600"/>
            <a:ext cx="2762250" cy="646113"/>
          </a:xfrm>
          <a:prstGeom prst="rect">
            <a:avLst/>
          </a:prstGeom>
          <a:noFill/>
        </p:spPr>
        <p:txBody>
          <a:bodyPr wrap="none">
            <a:spAutoFit/>
          </a:bodyPr>
          <a:lstStyle/>
          <a:p>
            <a:pPr>
              <a:defRPr/>
            </a:pPr>
            <a:r>
              <a:rPr lang="en-US" dirty="0">
                <a:latin typeface="+mj-lt"/>
              </a:rPr>
              <a:t>29 CFR 1910.1450(a)(1) </a:t>
            </a:r>
          </a:p>
          <a:p>
            <a:pPr>
              <a:defRPr/>
            </a:pPr>
            <a:endParaRPr lang="en-US" dirty="0"/>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4B157E6A-FF32-0A61-AD69-A2EEEE338DC8}"/>
              </a:ext>
            </a:extLst>
          </p:cNvPr>
          <p:cNvSpPr>
            <a:spLocks noGrp="1" noChangeArrowheads="1"/>
          </p:cNvSpPr>
          <p:nvPr>
            <p:ph type="body" sz="half" idx="1"/>
          </p:nvPr>
        </p:nvSpPr>
        <p:spPr>
          <a:xfrm>
            <a:off x="609600" y="4038600"/>
            <a:ext cx="3887788" cy="533400"/>
          </a:xfrm>
        </p:spPr>
        <p:txBody>
          <a:bodyPr/>
          <a:lstStyle/>
          <a:p>
            <a:pPr marL="0" indent="0" algn="ctr" eaLnBrk="1" hangingPunct="1">
              <a:buFont typeface="Wingdings" panose="05000000000000000000" pitchFamily="2" charset="2"/>
              <a:buNone/>
            </a:pPr>
            <a:r>
              <a:rPr lang="en-US" altLang="en-US" sz="2400" b="1"/>
              <a:t>Move with a cart</a:t>
            </a:r>
          </a:p>
        </p:txBody>
      </p:sp>
      <p:sp>
        <p:nvSpPr>
          <p:cNvPr id="77827" name="Rectangle 4">
            <a:extLst>
              <a:ext uri="{FF2B5EF4-FFF2-40B4-BE49-F238E27FC236}">
                <a16:creationId xmlns:a16="http://schemas.microsoft.com/office/drawing/2014/main" id="{8B1006FA-0EF3-0394-161D-42FAFC54E586}"/>
              </a:ext>
            </a:extLst>
          </p:cNvPr>
          <p:cNvSpPr>
            <a:spLocks noGrp="1" noChangeArrowheads="1"/>
          </p:cNvSpPr>
          <p:nvPr>
            <p:ph type="body" sz="half" idx="2"/>
          </p:nvPr>
        </p:nvSpPr>
        <p:spPr>
          <a:xfrm>
            <a:off x="4643438" y="2590800"/>
            <a:ext cx="3890962" cy="685800"/>
          </a:xfrm>
        </p:spPr>
        <p:txBody>
          <a:bodyPr/>
          <a:lstStyle/>
          <a:p>
            <a:pPr marL="0" indent="0" algn="ctr" eaLnBrk="1" hangingPunct="1">
              <a:buFont typeface="Wingdings" panose="05000000000000000000" pitchFamily="2" charset="2"/>
              <a:buNone/>
            </a:pPr>
            <a:r>
              <a:rPr lang="en-US" altLang="en-US" sz="2400"/>
              <a:t>   </a:t>
            </a:r>
            <a:r>
              <a:rPr lang="en-US" altLang="en-US" sz="2400" b="1"/>
              <a:t>Move without a cart</a:t>
            </a:r>
          </a:p>
        </p:txBody>
      </p:sp>
      <p:pic>
        <p:nvPicPr>
          <p:cNvPr id="77828" name="Picture 5" descr="CylMoveHand">
            <a:extLst>
              <a:ext uri="{FF2B5EF4-FFF2-40B4-BE49-F238E27FC236}">
                <a16:creationId xmlns:a16="http://schemas.microsoft.com/office/drawing/2014/main" id="{A17C0A8D-5753-2451-1C05-6C1F49204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9624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6" descr="CylCart">
            <a:extLst>
              <a:ext uri="{FF2B5EF4-FFF2-40B4-BE49-F238E27FC236}">
                <a16:creationId xmlns:a16="http://schemas.microsoft.com/office/drawing/2014/main" id="{AB5C226E-2F33-61B2-66CC-E60D971B2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00400"/>
            <a:ext cx="39624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8">
            <a:extLst>
              <a:ext uri="{FF2B5EF4-FFF2-40B4-BE49-F238E27FC236}">
                <a16:creationId xmlns:a16="http://schemas.microsoft.com/office/drawing/2014/main" id="{9ECE43B3-7D41-164B-F087-297C5F19AB2A}"/>
              </a:ext>
            </a:extLst>
          </p:cNvPr>
          <p:cNvSpPr>
            <a:spLocks noGrp="1" noChangeArrowheads="1"/>
          </p:cNvSpPr>
          <p:nvPr>
            <p:ph type="title"/>
          </p:nvPr>
        </p:nvSpPr>
        <p:spPr>
          <a:xfrm>
            <a:off x="609600" y="92075"/>
            <a:ext cx="8229600" cy="984250"/>
          </a:xfrm>
          <a:noFill/>
        </p:spPr>
        <p:txBody>
          <a:bodyPr/>
          <a:lstStyle/>
          <a:p>
            <a:pPr eaLnBrk="1" hangingPunct="1"/>
            <a:r>
              <a:rPr lang="en-US" altLang="en-US"/>
              <a:t>Engineering Controls </a:t>
            </a:r>
            <a:br>
              <a:rPr lang="en-US" altLang="en-US"/>
            </a:br>
            <a:r>
              <a:rPr lang="en-US" altLang="en-US" sz="2800"/>
              <a:t>Transport of Chemicals</a:t>
            </a:r>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0BDA25F6-917F-68CE-B008-4C531B9AB729}"/>
              </a:ext>
            </a:extLst>
          </p:cNvPr>
          <p:cNvSpPr>
            <a:spLocks noGrp="1" noChangeArrowheads="1"/>
          </p:cNvSpPr>
          <p:nvPr>
            <p:ph type="body" idx="1"/>
          </p:nvPr>
        </p:nvSpPr>
        <p:spPr>
          <a:xfrm>
            <a:off x="533400" y="4038600"/>
            <a:ext cx="4038600" cy="1219200"/>
          </a:xfrm>
        </p:spPr>
        <p:txBody>
          <a:bodyPr/>
          <a:lstStyle/>
          <a:p>
            <a:pPr algn="ctr" eaLnBrk="1" hangingPunct="1">
              <a:buFont typeface="Wingdings" panose="05000000000000000000" pitchFamily="2" charset="2"/>
              <a:buNone/>
            </a:pPr>
            <a:r>
              <a:rPr lang="en-US" altLang="en-US" sz="2400" b="1"/>
              <a:t>Transport in hallways, etc.</a:t>
            </a:r>
          </a:p>
        </p:txBody>
      </p:sp>
      <p:pic>
        <p:nvPicPr>
          <p:cNvPr id="79875" name="Picture 4" descr="GlassBottle">
            <a:extLst>
              <a:ext uri="{FF2B5EF4-FFF2-40B4-BE49-F238E27FC236}">
                <a16:creationId xmlns:a16="http://schemas.microsoft.com/office/drawing/2014/main" id="{8A5A6761-6E86-FE99-1225-1A29FDD8B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8862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5" descr="biotransport">
            <a:extLst>
              <a:ext uri="{FF2B5EF4-FFF2-40B4-BE49-F238E27FC236}">
                <a16:creationId xmlns:a16="http://schemas.microsoft.com/office/drawing/2014/main" id="{B7998605-939E-EA6C-9F59-DFCAC97DD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394075"/>
            <a:ext cx="3581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8">
            <a:extLst>
              <a:ext uri="{FF2B5EF4-FFF2-40B4-BE49-F238E27FC236}">
                <a16:creationId xmlns:a16="http://schemas.microsoft.com/office/drawing/2014/main" id="{BFB6A4C5-24E3-700A-A42A-331ABA0851BF}"/>
              </a:ext>
            </a:extLst>
          </p:cNvPr>
          <p:cNvSpPr>
            <a:spLocks noGrp="1" noChangeArrowheads="1"/>
          </p:cNvSpPr>
          <p:nvPr>
            <p:ph type="title"/>
          </p:nvPr>
        </p:nvSpPr>
        <p:spPr>
          <a:xfrm>
            <a:off x="609600" y="92075"/>
            <a:ext cx="8229600" cy="984250"/>
          </a:xfrm>
          <a:noFill/>
        </p:spPr>
        <p:txBody>
          <a:bodyPr/>
          <a:lstStyle/>
          <a:p>
            <a:pPr eaLnBrk="1" hangingPunct="1"/>
            <a:r>
              <a:rPr lang="en-US" altLang="en-US"/>
              <a:t>Engineering Controls </a:t>
            </a:r>
            <a:br>
              <a:rPr lang="en-US" altLang="en-US"/>
            </a:br>
            <a:r>
              <a:rPr lang="en-US" altLang="en-US" sz="2800"/>
              <a:t>Transport of Chemicals</a:t>
            </a: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116A5D2-0906-B3E6-EB00-6002A615FC38}"/>
              </a:ext>
            </a:extLst>
          </p:cNvPr>
          <p:cNvSpPr>
            <a:spLocks noGrp="1" noChangeArrowheads="1"/>
          </p:cNvSpPr>
          <p:nvPr>
            <p:ph type="title"/>
          </p:nvPr>
        </p:nvSpPr>
        <p:spPr>
          <a:xfrm>
            <a:off x="609600" y="76200"/>
            <a:ext cx="8229600" cy="984250"/>
          </a:xfrm>
        </p:spPr>
        <p:txBody>
          <a:bodyPr/>
          <a:lstStyle/>
          <a:p>
            <a:pPr eaLnBrk="1" hangingPunct="1"/>
            <a:r>
              <a:rPr lang="en-US" altLang="en-US"/>
              <a:t>Engineering Controls </a:t>
            </a:r>
            <a:br>
              <a:rPr lang="en-US" altLang="en-US"/>
            </a:br>
            <a:r>
              <a:rPr lang="en-US" altLang="en-US" sz="2800"/>
              <a:t>Flammable Storage</a:t>
            </a:r>
          </a:p>
        </p:txBody>
      </p:sp>
      <p:pic>
        <p:nvPicPr>
          <p:cNvPr id="81923" name="Picture 3" descr="safcab">
            <a:extLst>
              <a:ext uri="{FF2B5EF4-FFF2-40B4-BE49-F238E27FC236}">
                <a16:creationId xmlns:a16="http://schemas.microsoft.com/office/drawing/2014/main" id="{3D891541-1A15-4D7B-9831-761453142297}"/>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47800" y="1219200"/>
            <a:ext cx="6688138" cy="4713288"/>
          </a:xfrm>
          <a:noFill/>
        </p:spPr>
      </p:pic>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3" descr="safetycan">
            <a:extLst>
              <a:ext uri="{FF2B5EF4-FFF2-40B4-BE49-F238E27FC236}">
                <a16:creationId xmlns:a16="http://schemas.microsoft.com/office/drawing/2014/main" id="{E42BF048-7C98-D311-F394-F0566A38DB4A}"/>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689100" y="1295400"/>
            <a:ext cx="5765800" cy="4525963"/>
          </a:xfrm>
          <a:noFill/>
        </p:spPr>
      </p:pic>
      <p:sp>
        <p:nvSpPr>
          <p:cNvPr id="83971" name="Rectangle 2">
            <a:extLst>
              <a:ext uri="{FF2B5EF4-FFF2-40B4-BE49-F238E27FC236}">
                <a16:creationId xmlns:a16="http://schemas.microsoft.com/office/drawing/2014/main" id="{55D7F096-08BA-048D-F97A-B051ED42C3D7}"/>
              </a:ext>
            </a:extLst>
          </p:cNvPr>
          <p:cNvSpPr>
            <a:spLocks noGrp="1" noChangeArrowheads="1"/>
          </p:cNvSpPr>
          <p:nvPr>
            <p:ph type="title"/>
          </p:nvPr>
        </p:nvSpPr>
        <p:spPr>
          <a:xfrm>
            <a:off x="609600" y="76200"/>
            <a:ext cx="8229600" cy="984250"/>
          </a:xfrm>
        </p:spPr>
        <p:txBody>
          <a:bodyPr/>
          <a:lstStyle/>
          <a:p>
            <a:pPr eaLnBrk="1" hangingPunct="1"/>
            <a:r>
              <a:rPr lang="en-US" altLang="en-US"/>
              <a:t>Engineering Controls </a:t>
            </a:r>
            <a:br>
              <a:rPr lang="en-US" altLang="en-US"/>
            </a:br>
            <a:r>
              <a:rPr lang="en-US" altLang="en-US" sz="2800"/>
              <a:t>Flammable Storage</a:t>
            </a: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Picture 2" descr="gascan6">
            <a:extLst>
              <a:ext uri="{FF2B5EF4-FFF2-40B4-BE49-F238E27FC236}">
                <a16:creationId xmlns:a16="http://schemas.microsoft.com/office/drawing/2014/main" id="{3204448C-23CE-5135-9C73-438C58C33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38400"/>
            <a:ext cx="33861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Line 3">
            <a:extLst>
              <a:ext uri="{FF2B5EF4-FFF2-40B4-BE49-F238E27FC236}">
                <a16:creationId xmlns:a16="http://schemas.microsoft.com/office/drawing/2014/main" id="{AD9590DC-BCB2-BAB8-AFE2-AB8A18ED204F}"/>
              </a:ext>
            </a:extLst>
          </p:cNvPr>
          <p:cNvSpPr>
            <a:spLocks noChangeShapeType="1"/>
          </p:cNvSpPr>
          <p:nvPr/>
        </p:nvSpPr>
        <p:spPr bwMode="auto">
          <a:xfrm flipH="1">
            <a:off x="2743200" y="2971800"/>
            <a:ext cx="1524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0" name="Text Box 4">
            <a:extLst>
              <a:ext uri="{FF2B5EF4-FFF2-40B4-BE49-F238E27FC236}">
                <a16:creationId xmlns:a16="http://schemas.microsoft.com/office/drawing/2014/main" id="{C35062D9-2356-15EC-9F5E-B9418668DD85}"/>
              </a:ext>
            </a:extLst>
          </p:cNvPr>
          <p:cNvSpPr txBox="1">
            <a:spLocks noChangeArrowheads="1"/>
          </p:cNvSpPr>
          <p:nvPr/>
        </p:nvSpPr>
        <p:spPr bwMode="auto">
          <a:xfrm>
            <a:off x="990600" y="4784725"/>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2000" b="1">
                <a:solidFill>
                  <a:schemeClr val="hlink"/>
                </a:solidFill>
              </a:rPr>
              <a:t>Wire mesh flame arrester</a:t>
            </a:r>
          </a:p>
        </p:txBody>
      </p:sp>
      <p:sp>
        <p:nvSpPr>
          <p:cNvPr id="86021" name="Text Box 6">
            <a:extLst>
              <a:ext uri="{FF2B5EF4-FFF2-40B4-BE49-F238E27FC236}">
                <a16:creationId xmlns:a16="http://schemas.microsoft.com/office/drawing/2014/main" id="{31BE3967-7BD8-4468-829A-19FA8DFA17F6}"/>
              </a:ext>
            </a:extLst>
          </p:cNvPr>
          <p:cNvSpPr txBox="1">
            <a:spLocks noChangeArrowheads="1"/>
          </p:cNvSpPr>
          <p:nvPr/>
        </p:nvSpPr>
        <p:spPr bwMode="auto">
          <a:xfrm>
            <a:off x="609600" y="1752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2000" b="1">
                <a:solidFill>
                  <a:schemeClr val="hlink"/>
                </a:solidFill>
              </a:rPr>
              <a:t>Flexible dispensing hose</a:t>
            </a:r>
          </a:p>
        </p:txBody>
      </p:sp>
      <p:sp>
        <p:nvSpPr>
          <p:cNvPr id="86022" name="Text Box 7">
            <a:extLst>
              <a:ext uri="{FF2B5EF4-FFF2-40B4-BE49-F238E27FC236}">
                <a16:creationId xmlns:a16="http://schemas.microsoft.com/office/drawing/2014/main" id="{700BF36B-C65B-DAD6-6295-F44401437378}"/>
              </a:ext>
            </a:extLst>
          </p:cNvPr>
          <p:cNvSpPr txBox="1">
            <a:spLocks noChangeArrowheads="1"/>
          </p:cNvSpPr>
          <p:nvPr/>
        </p:nvSpPr>
        <p:spPr bwMode="auto">
          <a:xfrm>
            <a:off x="2286000" y="12954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2000" b="1">
                <a:solidFill>
                  <a:schemeClr val="hlink"/>
                </a:solidFill>
              </a:rPr>
              <a:t>Wire mesh flame arrester</a:t>
            </a:r>
          </a:p>
        </p:txBody>
      </p:sp>
      <p:sp>
        <p:nvSpPr>
          <p:cNvPr id="86023" name="Text Box 8">
            <a:extLst>
              <a:ext uri="{FF2B5EF4-FFF2-40B4-BE49-F238E27FC236}">
                <a16:creationId xmlns:a16="http://schemas.microsoft.com/office/drawing/2014/main" id="{80534B3A-7BC6-6F11-2011-E7C3EAAE395E}"/>
              </a:ext>
            </a:extLst>
          </p:cNvPr>
          <p:cNvSpPr txBox="1">
            <a:spLocks noChangeArrowheads="1"/>
          </p:cNvSpPr>
          <p:nvPr/>
        </p:nvSpPr>
        <p:spPr bwMode="auto">
          <a:xfrm>
            <a:off x="5029200" y="1295400"/>
            <a:ext cx="3657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1800" b="1">
                <a:solidFill>
                  <a:schemeClr val="hlink"/>
                </a:solidFill>
              </a:rPr>
              <a:t>Carrying handle is pulled back to open pouring valve and rear cap</a:t>
            </a:r>
          </a:p>
        </p:txBody>
      </p:sp>
      <p:sp>
        <p:nvSpPr>
          <p:cNvPr id="86024" name="Text Box 11">
            <a:extLst>
              <a:ext uri="{FF2B5EF4-FFF2-40B4-BE49-F238E27FC236}">
                <a16:creationId xmlns:a16="http://schemas.microsoft.com/office/drawing/2014/main" id="{E127B4D0-425C-A60F-8427-CF710C742078}"/>
              </a:ext>
            </a:extLst>
          </p:cNvPr>
          <p:cNvSpPr txBox="1">
            <a:spLocks noChangeArrowheads="1"/>
          </p:cNvSpPr>
          <p:nvPr/>
        </p:nvSpPr>
        <p:spPr bwMode="auto">
          <a:xfrm>
            <a:off x="6400800" y="3505200"/>
            <a:ext cx="1981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2000" b="1">
                <a:solidFill>
                  <a:schemeClr val="hlink"/>
                </a:solidFill>
              </a:rPr>
              <a:t>Combination fill opening and relief vent</a:t>
            </a:r>
          </a:p>
        </p:txBody>
      </p:sp>
      <p:sp>
        <p:nvSpPr>
          <p:cNvPr id="86025" name="Line 12">
            <a:extLst>
              <a:ext uri="{FF2B5EF4-FFF2-40B4-BE49-F238E27FC236}">
                <a16:creationId xmlns:a16="http://schemas.microsoft.com/office/drawing/2014/main" id="{957B0FEC-EAC8-A72C-10DB-50E009C1470C}"/>
              </a:ext>
            </a:extLst>
          </p:cNvPr>
          <p:cNvSpPr>
            <a:spLocks noChangeShapeType="1"/>
          </p:cNvSpPr>
          <p:nvPr/>
        </p:nvSpPr>
        <p:spPr bwMode="auto">
          <a:xfrm>
            <a:off x="3505200" y="1905000"/>
            <a:ext cx="762000" cy="914400"/>
          </a:xfrm>
          <a:prstGeom prst="line">
            <a:avLst/>
          </a:prstGeom>
          <a:noFill/>
          <a:ln w="57150">
            <a:solidFill>
              <a:schemeClr val="accent2"/>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6026" name="Line 13">
            <a:extLst>
              <a:ext uri="{FF2B5EF4-FFF2-40B4-BE49-F238E27FC236}">
                <a16:creationId xmlns:a16="http://schemas.microsoft.com/office/drawing/2014/main" id="{A668A969-6731-4587-7456-0233F1D1AFA7}"/>
              </a:ext>
            </a:extLst>
          </p:cNvPr>
          <p:cNvSpPr>
            <a:spLocks noChangeShapeType="1"/>
          </p:cNvSpPr>
          <p:nvPr/>
        </p:nvSpPr>
        <p:spPr bwMode="auto">
          <a:xfrm>
            <a:off x="2057400" y="2438400"/>
            <a:ext cx="1295400" cy="914400"/>
          </a:xfrm>
          <a:prstGeom prst="line">
            <a:avLst/>
          </a:prstGeom>
          <a:noFill/>
          <a:ln w="57150">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6027" name="Line 14">
            <a:extLst>
              <a:ext uri="{FF2B5EF4-FFF2-40B4-BE49-F238E27FC236}">
                <a16:creationId xmlns:a16="http://schemas.microsoft.com/office/drawing/2014/main" id="{FF0F7C40-DE9E-F324-609B-75CDC8C2A5CB}"/>
              </a:ext>
            </a:extLst>
          </p:cNvPr>
          <p:cNvSpPr>
            <a:spLocks noChangeShapeType="1"/>
          </p:cNvSpPr>
          <p:nvPr/>
        </p:nvSpPr>
        <p:spPr bwMode="auto">
          <a:xfrm flipV="1">
            <a:off x="2514600" y="2971800"/>
            <a:ext cx="1752600" cy="1752600"/>
          </a:xfrm>
          <a:prstGeom prst="line">
            <a:avLst/>
          </a:prstGeom>
          <a:noFill/>
          <a:ln w="57150">
            <a:solidFill>
              <a:schemeClr val="accent2"/>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6028" name="Line 15">
            <a:extLst>
              <a:ext uri="{FF2B5EF4-FFF2-40B4-BE49-F238E27FC236}">
                <a16:creationId xmlns:a16="http://schemas.microsoft.com/office/drawing/2014/main" id="{F1334DBA-2A15-0528-9F6D-2B1A6B841613}"/>
              </a:ext>
            </a:extLst>
          </p:cNvPr>
          <p:cNvSpPr>
            <a:spLocks noChangeShapeType="1"/>
          </p:cNvSpPr>
          <p:nvPr/>
        </p:nvSpPr>
        <p:spPr bwMode="auto">
          <a:xfrm flipV="1">
            <a:off x="2514600" y="3124200"/>
            <a:ext cx="3276600" cy="1600200"/>
          </a:xfrm>
          <a:prstGeom prst="line">
            <a:avLst/>
          </a:prstGeom>
          <a:noFill/>
          <a:ln w="57150">
            <a:solidFill>
              <a:schemeClr val="accent2"/>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6029" name="Line 16">
            <a:extLst>
              <a:ext uri="{FF2B5EF4-FFF2-40B4-BE49-F238E27FC236}">
                <a16:creationId xmlns:a16="http://schemas.microsoft.com/office/drawing/2014/main" id="{F64A2B62-3071-A5A6-C778-3D2DE1DBBFC5}"/>
              </a:ext>
            </a:extLst>
          </p:cNvPr>
          <p:cNvSpPr>
            <a:spLocks noChangeShapeType="1"/>
          </p:cNvSpPr>
          <p:nvPr/>
        </p:nvSpPr>
        <p:spPr bwMode="auto">
          <a:xfrm>
            <a:off x="6248400" y="2895600"/>
            <a:ext cx="914400" cy="0"/>
          </a:xfrm>
          <a:prstGeom prst="line">
            <a:avLst/>
          </a:prstGeom>
          <a:noFill/>
          <a:ln w="57150">
            <a:solidFill>
              <a:schemeClr val="accent2"/>
            </a:solidFill>
            <a:miter lim="800000"/>
            <a:headEnd type="triangl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6030" name="Line 17">
            <a:extLst>
              <a:ext uri="{FF2B5EF4-FFF2-40B4-BE49-F238E27FC236}">
                <a16:creationId xmlns:a16="http://schemas.microsoft.com/office/drawing/2014/main" id="{868F595F-CAA0-F0B7-6912-8D831A9DE1D1}"/>
              </a:ext>
            </a:extLst>
          </p:cNvPr>
          <p:cNvSpPr>
            <a:spLocks noChangeShapeType="1"/>
          </p:cNvSpPr>
          <p:nvPr/>
        </p:nvSpPr>
        <p:spPr bwMode="auto">
          <a:xfrm>
            <a:off x="7162800" y="2895600"/>
            <a:ext cx="0" cy="609600"/>
          </a:xfrm>
          <a:prstGeom prst="line">
            <a:avLst/>
          </a:prstGeom>
          <a:noFill/>
          <a:ln w="57150">
            <a:solidFill>
              <a:schemeClr val="accent2"/>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6031" name="Line 18">
            <a:extLst>
              <a:ext uri="{FF2B5EF4-FFF2-40B4-BE49-F238E27FC236}">
                <a16:creationId xmlns:a16="http://schemas.microsoft.com/office/drawing/2014/main" id="{3EB66EB6-871D-FB39-E0F7-907E1617115A}"/>
              </a:ext>
            </a:extLst>
          </p:cNvPr>
          <p:cNvSpPr>
            <a:spLocks noChangeShapeType="1"/>
          </p:cNvSpPr>
          <p:nvPr/>
        </p:nvSpPr>
        <p:spPr bwMode="auto">
          <a:xfrm flipV="1">
            <a:off x="4800600" y="1676400"/>
            <a:ext cx="0" cy="914400"/>
          </a:xfrm>
          <a:prstGeom prst="line">
            <a:avLst/>
          </a:prstGeom>
          <a:noFill/>
          <a:ln w="57150">
            <a:solidFill>
              <a:schemeClr val="accent2"/>
            </a:solidFill>
            <a:miter lim="800000"/>
            <a:headEnd type="triangl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6032" name="Line 19">
            <a:extLst>
              <a:ext uri="{FF2B5EF4-FFF2-40B4-BE49-F238E27FC236}">
                <a16:creationId xmlns:a16="http://schemas.microsoft.com/office/drawing/2014/main" id="{EEBA998F-BFA6-8D0E-3549-1258362C1EF5}"/>
              </a:ext>
            </a:extLst>
          </p:cNvPr>
          <p:cNvSpPr>
            <a:spLocks noChangeShapeType="1"/>
          </p:cNvSpPr>
          <p:nvPr/>
        </p:nvSpPr>
        <p:spPr bwMode="auto">
          <a:xfrm flipV="1">
            <a:off x="4800600" y="1600200"/>
            <a:ext cx="304800" cy="76200"/>
          </a:xfrm>
          <a:prstGeom prst="line">
            <a:avLst/>
          </a:prstGeom>
          <a:noFill/>
          <a:ln w="57150">
            <a:solidFill>
              <a:schemeClr val="accent2"/>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 name="Rectangle 2">
            <a:extLst>
              <a:ext uri="{FF2B5EF4-FFF2-40B4-BE49-F238E27FC236}">
                <a16:creationId xmlns:a16="http://schemas.microsoft.com/office/drawing/2014/main" id="{6B914C00-6FD7-8999-CDC9-11FE755CC47A}"/>
              </a:ext>
            </a:extLst>
          </p:cNvPr>
          <p:cNvSpPr txBox="1">
            <a:spLocks noChangeArrowheads="1"/>
          </p:cNvSpPr>
          <p:nvPr/>
        </p:nvSpPr>
        <p:spPr>
          <a:xfrm>
            <a:off x="609600" y="0"/>
            <a:ext cx="8229600" cy="984250"/>
          </a:xfrm>
          <a:prstGeom prst="rect">
            <a:avLst/>
          </a:prstGeom>
        </p:spPr>
        <p:txBody>
          <a:bodyPr/>
          <a:lstStyle/>
          <a:p>
            <a:pPr eaLnBrk="1" hangingPunct="1">
              <a:defRPr/>
            </a:pPr>
            <a:r>
              <a:rPr lang="en-US" sz="3600" b="1" kern="0">
                <a:solidFill>
                  <a:srgbClr val="012D9A"/>
                </a:solidFill>
                <a:latin typeface="+mj-lt"/>
                <a:ea typeface="+mj-ea"/>
                <a:cs typeface="+mj-cs"/>
              </a:rPr>
              <a:t>Engineering Controls </a:t>
            </a:r>
            <a:br>
              <a:rPr lang="en-US" sz="3600" b="1" kern="0">
                <a:solidFill>
                  <a:srgbClr val="012D9A"/>
                </a:solidFill>
                <a:latin typeface="+mj-lt"/>
                <a:ea typeface="+mj-ea"/>
                <a:cs typeface="+mj-cs"/>
              </a:rPr>
            </a:br>
            <a:r>
              <a:rPr lang="en-US" sz="2800" b="1" kern="0">
                <a:solidFill>
                  <a:srgbClr val="012D9A"/>
                </a:solidFill>
                <a:latin typeface="+mj-lt"/>
                <a:ea typeface="+mj-ea"/>
                <a:cs typeface="+mj-cs"/>
              </a:rPr>
              <a:t>Flammable Storage</a:t>
            </a:r>
            <a:endParaRPr lang="en-US" sz="2800" b="1" kern="0" dirty="0">
              <a:solidFill>
                <a:srgbClr val="012D9A"/>
              </a:solidFill>
              <a:latin typeface="+mj-lt"/>
              <a:ea typeface="+mj-ea"/>
              <a:cs typeface="+mj-cs"/>
            </a:endParaRP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042" name="Picture 3" descr="OpenFridge">
            <a:extLst>
              <a:ext uri="{FF2B5EF4-FFF2-40B4-BE49-F238E27FC236}">
                <a16:creationId xmlns:a16="http://schemas.microsoft.com/office/drawing/2014/main" id="{48ACF0BC-AF47-9B1C-2BFC-30DE544FBFA8}"/>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2133600"/>
            <a:ext cx="4491038" cy="3817938"/>
          </a:xfrm>
          <a:noFill/>
        </p:spPr>
      </p:pic>
      <p:sp>
        <p:nvSpPr>
          <p:cNvPr id="87043" name="Rectangle 4">
            <a:extLst>
              <a:ext uri="{FF2B5EF4-FFF2-40B4-BE49-F238E27FC236}">
                <a16:creationId xmlns:a16="http://schemas.microsoft.com/office/drawing/2014/main" id="{166B42CA-5A8F-2B21-CEB8-D7438A9F195D}"/>
              </a:ext>
            </a:extLst>
          </p:cNvPr>
          <p:cNvSpPr>
            <a:spLocks noChangeArrowheads="1"/>
          </p:cNvSpPr>
          <p:nvPr/>
        </p:nvSpPr>
        <p:spPr bwMode="auto">
          <a:xfrm>
            <a:off x="1219200" y="1447800"/>
            <a:ext cx="6699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lnSpc>
                <a:spcPct val="90000"/>
              </a:lnSpc>
              <a:spcBef>
                <a:spcPct val="20000"/>
              </a:spcBef>
              <a:buClrTx/>
              <a:buSzTx/>
              <a:buFontTx/>
              <a:buNone/>
            </a:pPr>
            <a:r>
              <a:rPr lang="en-US" altLang="en-US"/>
              <a:t>Flammable/explosion proof refrigerators</a:t>
            </a:r>
          </a:p>
        </p:txBody>
      </p:sp>
      <p:sp>
        <p:nvSpPr>
          <p:cNvPr id="87044" name="Rectangle 2">
            <a:extLst>
              <a:ext uri="{FF2B5EF4-FFF2-40B4-BE49-F238E27FC236}">
                <a16:creationId xmlns:a16="http://schemas.microsoft.com/office/drawing/2014/main" id="{A1131E71-15B5-1CBD-76FD-13F2C123C392}"/>
              </a:ext>
            </a:extLst>
          </p:cNvPr>
          <p:cNvSpPr>
            <a:spLocks noGrp="1" noChangeArrowheads="1"/>
          </p:cNvSpPr>
          <p:nvPr>
            <p:ph type="title"/>
          </p:nvPr>
        </p:nvSpPr>
        <p:spPr>
          <a:xfrm>
            <a:off x="533400" y="76200"/>
            <a:ext cx="8305800" cy="984250"/>
          </a:xfrm>
        </p:spPr>
        <p:txBody>
          <a:bodyPr/>
          <a:lstStyle/>
          <a:p>
            <a:pPr eaLnBrk="1" hangingPunct="1"/>
            <a:r>
              <a:rPr lang="en-US" altLang="en-US"/>
              <a:t>Engineering Controls </a:t>
            </a:r>
            <a:br>
              <a:rPr lang="en-US" altLang="en-US"/>
            </a:br>
            <a:r>
              <a:rPr lang="en-US" altLang="en-US" sz="2800"/>
              <a:t>Flammable Storage</a:t>
            </a: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6" name="Picture 3" descr="recap">
            <a:extLst>
              <a:ext uri="{FF2B5EF4-FFF2-40B4-BE49-F238E27FC236}">
                <a16:creationId xmlns:a16="http://schemas.microsoft.com/office/drawing/2014/main" id="{1C18D415-5B79-F3D2-E992-E4817019C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8100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4" descr="engcontrecap">
            <a:extLst>
              <a:ext uri="{FF2B5EF4-FFF2-40B4-BE49-F238E27FC236}">
                <a16:creationId xmlns:a16="http://schemas.microsoft.com/office/drawing/2014/main" id="{0D071C68-44F1-D6D7-AE2C-05A33F0E5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9200"/>
            <a:ext cx="383698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descr="sharpscont">
            <a:extLst>
              <a:ext uri="{FF2B5EF4-FFF2-40B4-BE49-F238E27FC236}">
                <a16:creationId xmlns:a16="http://schemas.microsoft.com/office/drawing/2014/main" id="{06C5BA12-BFD8-9FF9-4E20-3F7B8BCAB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86200"/>
            <a:ext cx="32004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7">
            <a:extLst>
              <a:ext uri="{FF2B5EF4-FFF2-40B4-BE49-F238E27FC236}">
                <a16:creationId xmlns:a16="http://schemas.microsoft.com/office/drawing/2014/main" id="{0E01D948-291E-9934-1573-9D427D94A7FF}"/>
              </a:ext>
            </a:extLst>
          </p:cNvPr>
          <p:cNvSpPr>
            <a:spLocks noGrp="1" noChangeArrowheads="1"/>
          </p:cNvSpPr>
          <p:nvPr>
            <p:ph type="title"/>
          </p:nvPr>
        </p:nvSpPr>
        <p:spPr>
          <a:xfrm>
            <a:off x="609600" y="0"/>
            <a:ext cx="8229600" cy="984250"/>
          </a:xfrm>
          <a:noFill/>
        </p:spPr>
        <p:txBody>
          <a:bodyPr/>
          <a:lstStyle/>
          <a:p>
            <a:pPr eaLnBrk="1" hangingPunct="1"/>
            <a:r>
              <a:rPr lang="en-US" altLang="en-US"/>
              <a:t>Engineering Controls </a:t>
            </a:r>
            <a:br>
              <a:rPr lang="en-US" altLang="en-US" sz="3200"/>
            </a:br>
            <a:r>
              <a:rPr lang="en-US" altLang="en-US" sz="2800"/>
              <a:t>Sharps Use</a:t>
            </a: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4BBEA4DA-F89A-37BE-BE6E-3D8E99C9802F}"/>
              </a:ext>
            </a:extLst>
          </p:cNvPr>
          <p:cNvSpPr>
            <a:spLocks noGrp="1" noChangeArrowheads="1"/>
          </p:cNvSpPr>
          <p:nvPr>
            <p:ph type="body" idx="1"/>
          </p:nvPr>
        </p:nvSpPr>
        <p:spPr/>
        <p:txBody>
          <a:bodyPr/>
          <a:lstStyle/>
          <a:p>
            <a:pPr eaLnBrk="1" hangingPunct="1">
              <a:lnSpc>
                <a:spcPct val="90000"/>
              </a:lnSpc>
            </a:pPr>
            <a:r>
              <a:rPr lang="en-US" altLang="en-US" sz="2400"/>
              <a:t>Criteria that will be used to determine and implement control measures to reduce employee exposure to hazardous chemicals including:</a:t>
            </a:r>
          </a:p>
          <a:p>
            <a:pPr lvl="1" eaLnBrk="1" hangingPunct="1">
              <a:lnSpc>
                <a:spcPct val="90000"/>
              </a:lnSpc>
            </a:pPr>
            <a:endParaRPr lang="en-US" altLang="en-US" sz="2000">
              <a:solidFill>
                <a:schemeClr val="folHlink"/>
              </a:solidFill>
            </a:endParaRPr>
          </a:p>
          <a:p>
            <a:pPr lvl="1" eaLnBrk="1" hangingPunct="1">
              <a:lnSpc>
                <a:spcPct val="90000"/>
              </a:lnSpc>
            </a:pPr>
            <a:r>
              <a:rPr lang="en-US" altLang="en-US" sz="2000">
                <a:solidFill>
                  <a:schemeClr val="folHlink"/>
                </a:solidFill>
              </a:rPr>
              <a:t>Engineering controls</a:t>
            </a:r>
          </a:p>
          <a:p>
            <a:pPr lvl="1" eaLnBrk="1" hangingPunct="1">
              <a:lnSpc>
                <a:spcPct val="90000"/>
              </a:lnSpc>
            </a:pPr>
            <a:endParaRPr lang="en-US" altLang="en-US" sz="2000"/>
          </a:p>
          <a:p>
            <a:pPr lvl="1" eaLnBrk="1" hangingPunct="1">
              <a:lnSpc>
                <a:spcPct val="90000"/>
              </a:lnSpc>
            </a:pPr>
            <a:r>
              <a:rPr lang="en-US" altLang="en-US" sz="2000"/>
              <a:t>PPE and hygiene practices</a:t>
            </a:r>
          </a:p>
          <a:p>
            <a:pPr lvl="1" eaLnBrk="1" hangingPunct="1">
              <a:lnSpc>
                <a:spcPct val="90000"/>
              </a:lnSpc>
            </a:pPr>
            <a:endParaRPr lang="en-US" altLang="en-US" sz="2000">
              <a:solidFill>
                <a:schemeClr val="folHlink"/>
              </a:solidFill>
            </a:endParaRPr>
          </a:p>
          <a:p>
            <a:pPr lvl="1" eaLnBrk="1" hangingPunct="1">
              <a:lnSpc>
                <a:spcPct val="90000"/>
              </a:lnSpc>
            </a:pPr>
            <a:r>
              <a:rPr lang="en-US" altLang="en-US" sz="2000">
                <a:solidFill>
                  <a:schemeClr val="folHlink"/>
                </a:solidFill>
              </a:rPr>
              <a:t>Control measures for chemicals that are known to be extremely hazardous</a:t>
            </a:r>
          </a:p>
          <a:p>
            <a:pPr eaLnBrk="1" hangingPunct="1">
              <a:lnSpc>
                <a:spcPct val="90000"/>
              </a:lnSpc>
              <a:buFont typeface="Wingdings" panose="05000000000000000000" pitchFamily="2" charset="2"/>
              <a:buNone/>
            </a:pPr>
            <a:endParaRPr lang="en-US" altLang="en-US" sz="2000">
              <a:solidFill>
                <a:schemeClr val="accent1"/>
              </a:solidFill>
            </a:endParaRPr>
          </a:p>
          <a:p>
            <a:pPr eaLnBrk="1" hangingPunct="1">
              <a:lnSpc>
                <a:spcPct val="90000"/>
              </a:lnSpc>
            </a:pPr>
            <a:endParaRPr lang="en-US" altLang="en-US" sz="2400"/>
          </a:p>
        </p:txBody>
      </p:sp>
      <p:sp>
        <p:nvSpPr>
          <p:cNvPr id="4" name="TextBox 3">
            <a:extLst>
              <a:ext uri="{FF2B5EF4-FFF2-40B4-BE49-F238E27FC236}">
                <a16:creationId xmlns:a16="http://schemas.microsoft.com/office/drawing/2014/main" id="{3B3BAAED-7830-2F6F-71D7-34C9E30BAD4E}"/>
              </a:ext>
            </a:extLst>
          </p:cNvPr>
          <p:cNvSpPr txBox="1"/>
          <p:nvPr/>
        </p:nvSpPr>
        <p:spPr>
          <a:xfrm>
            <a:off x="5638800" y="533400"/>
            <a:ext cx="2954338" cy="369888"/>
          </a:xfrm>
          <a:prstGeom prst="rect">
            <a:avLst/>
          </a:prstGeom>
          <a:noFill/>
        </p:spPr>
        <p:txBody>
          <a:bodyPr wrap="none">
            <a:spAutoFit/>
          </a:bodyPr>
          <a:lstStyle/>
          <a:p>
            <a:pPr>
              <a:defRPr/>
            </a:pPr>
            <a:r>
              <a:rPr lang="en-US" dirty="0">
                <a:latin typeface="+mj-lt"/>
              </a:rPr>
              <a:t>29 CFR 1910.1450(e)(3)(ii)</a:t>
            </a:r>
          </a:p>
        </p:txBody>
      </p:sp>
      <p:sp>
        <p:nvSpPr>
          <p:cNvPr id="6" name="Rectangle 5">
            <a:extLst>
              <a:ext uri="{FF2B5EF4-FFF2-40B4-BE49-F238E27FC236}">
                <a16:creationId xmlns:a16="http://schemas.microsoft.com/office/drawing/2014/main" id="{768CABE4-D398-4BA9-476F-EF958EDA99F4}"/>
              </a:ext>
            </a:extLst>
          </p:cNvPr>
          <p:cNvSpPr txBox="1">
            <a:spLocks noChangeArrowheads="1"/>
          </p:cNvSpPr>
          <p:nvPr/>
        </p:nvSpPr>
        <p:spPr bwMode="gray">
          <a:xfrm>
            <a:off x="609600" y="76200"/>
            <a:ext cx="8229600" cy="984250"/>
          </a:xfrm>
          <a:prstGeom prst="rect">
            <a:avLst/>
          </a:prstGeom>
          <a:noFill/>
          <a:ln w="9525">
            <a:noFill/>
            <a:miter lim="800000"/>
            <a:headEnd/>
            <a:tailEnd/>
          </a:ln>
          <a:effectLst/>
        </p:spPr>
        <p:txBody>
          <a:bodyPr lIns="46038" tIns="0" rIns="46038" bIns="0">
            <a:spAutoFit/>
          </a:bodyPr>
          <a:lstStyle/>
          <a:p>
            <a:pPr eaLnBrk="1" hangingPunct="1">
              <a:defRPr/>
            </a:pPr>
            <a:r>
              <a:rPr lang="en-US" sz="3600" b="1" kern="0" dirty="0">
                <a:solidFill>
                  <a:srgbClr val="012D9A"/>
                </a:solidFill>
                <a:latin typeface="+mj-lt"/>
                <a:ea typeface="+mj-ea"/>
                <a:cs typeface="+mj-cs"/>
              </a:rPr>
              <a:t>Chemical Hygiene Plan </a:t>
            </a:r>
            <a:br>
              <a:rPr lang="en-US" sz="3200" b="1" kern="0" dirty="0">
                <a:solidFill>
                  <a:srgbClr val="012D9A"/>
                </a:solidFill>
                <a:latin typeface="+mj-lt"/>
                <a:ea typeface="+mj-ea"/>
                <a:cs typeface="+mj-cs"/>
              </a:rPr>
            </a:br>
            <a:r>
              <a:rPr lang="en-US" sz="2800" b="1" kern="0" dirty="0">
                <a:solidFill>
                  <a:srgbClr val="012D9A"/>
                </a:solidFill>
                <a:latin typeface="+mj-lt"/>
                <a:ea typeface="+mj-ea"/>
                <a:cs typeface="+mj-cs"/>
              </a:rPr>
              <a:t>Control Measures</a:t>
            </a:r>
          </a:p>
        </p:txBody>
      </p:sp>
      <p:pic>
        <p:nvPicPr>
          <p:cNvPr id="90117" name="Picture 4" descr="XAAB9615">
            <a:extLst>
              <a:ext uri="{FF2B5EF4-FFF2-40B4-BE49-F238E27FC236}">
                <a16:creationId xmlns:a16="http://schemas.microsoft.com/office/drawing/2014/main" id="{928D983C-B324-7002-55E8-EA293EE94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4114800"/>
            <a:ext cx="210343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BCB3408-2C05-32AE-4DC3-F6CC1573CDC5}"/>
              </a:ext>
            </a:extLst>
          </p:cNvPr>
          <p:cNvSpPr>
            <a:spLocks noGrp="1" noChangeArrowheads="1"/>
          </p:cNvSpPr>
          <p:nvPr>
            <p:ph type="title"/>
          </p:nvPr>
        </p:nvSpPr>
        <p:spPr/>
        <p:txBody>
          <a:bodyPr/>
          <a:lstStyle/>
          <a:p>
            <a:pPr eaLnBrk="1" hangingPunct="1"/>
            <a:r>
              <a:rPr lang="en-US" altLang="en-US"/>
              <a:t>PPE and Hygiene Practices</a:t>
            </a:r>
          </a:p>
        </p:txBody>
      </p:sp>
      <p:sp>
        <p:nvSpPr>
          <p:cNvPr id="91139" name="Rectangle 3">
            <a:extLst>
              <a:ext uri="{FF2B5EF4-FFF2-40B4-BE49-F238E27FC236}">
                <a16:creationId xmlns:a16="http://schemas.microsoft.com/office/drawing/2014/main" id="{39D2CAB9-2705-D34A-F39B-EE3E041E4E61}"/>
              </a:ext>
            </a:extLst>
          </p:cNvPr>
          <p:cNvSpPr>
            <a:spLocks noGrp="1" noChangeArrowheads="1"/>
          </p:cNvSpPr>
          <p:nvPr>
            <p:ph type="body" idx="1"/>
          </p:nvPr>
        </p:nvSpPr>
        <p:spPr>
          <a:xfrm>
            <a:off x="533400" y="1219200"/>
            <a:ext cx="8001000" cy="4303713"/>
          </a:xfrm>
        </p:spPr>
        <p:txBody>
          <a:bodyPr/>
          <a:lstStyle/>
          <a:p>
            <a:pPr eaLnBrk="1" hangingPunct="1">
              <a:lnSpc>
                <a:spcPct val="90000"/>
              </a:lnSpc>
            </a:pPr>
            <a:r>
              <a:rPr lang="en-US" altLang="en-US" sz="2400"/>
              <a:t>What is the employer’s position on providing PPE at no cost?</a:t>
            </a:r>
          </a:p>
          <a:p>
            <a:pPr eaLnBrk="1" hangingPunct="1">
              <a:lnSpc>
                <a:spcPct val="90000"/>
              </a:lnSpc>
            </a:pPr>
            <a:endParaRPr lang="en-US" altLang="en-US" sz="2400"/>
          </a:p>
          <a:p>
            <a:pPr eaLnBrk="1" hangingPunct="1">
              <a:lnSpc>
                <a:spcPct val="90000"/>
              </a:lnSpc>
            </a:pPr>
            <a:r>
              <a:rPr lang="en-US" altLang="en-US" sz="2400"/>
              <a:t>What are the employer’s requirements for PPE?</a:t>
            </a:r>
          </a:p>
          <a:p>
            <a:pPr eaLnBrk="1" hangingPunct="1">
              <a:lnSpc>
                <a:spcPct val="90000"/>
              </a:lnSpc>
            </a:pPr>
            <a:endParaRPr lang="en-US" altLang="en-US" sz="800"/>
          </a:p>
          <a:p>
            <a:pPr lvl="1" eaLnBrk="1" hangingPunct="1">
              <a:lnSpc>
                <a:spcPct val="90000"/>
              </a:lnSpc>
            </a:pPr>
            <a:r>
              <a:rPr lang="en-US" altLang="en-US" sz="2000" b="1"/>
              <a:t>What </a:t>
            </a:r>
            <a:r>
              <a:rPr lang="en-US" altLang="en-US" sz="2000"/>
              <a:t>PPE is required (eye protection, hand protection, etc.)?</a:t>
            </a:r>
          </a:p>
          <a:p>
            <a:pPr lvl="1" eaLnBrk="1" hangingPunct="1">
              <a:lnSpc>
                <a:spcPct val="90000"/>
              </a:lnSpc>
            </a:pPr>
            <a:endParaRPr lang="en-US" altLang="en-US" sz="800"/>
          </a:p>
          <a:p>
            <a:pPr lvl="1" eaLnBrk="1" hangingPunct="1">
              <a:lnSpc>
                <a:spcPct val="90000"/>
              </a:lnSpc>
            </a:pPr>
            <a:r>
              <a:rPr lang="en-US" altLang="en-US" sz="2000"/>
              <a:t>What </a:t>
            </a:r>
            <a:r>
              <a:rPr lang="en-US" altLang="en-US" sz="2000" b="1"/>
              <a:t>type</a:t>
            </a:r>
            <a:r>
              <a:rPr lang="en-US" altLang="en-US" sz="2000"/>
              <a:t> of PPE (goggles vs. face shield, nitrile vs. butyl gloves, etc.)?</a:t>
            </a:r>
          </a:p>
          <a:p>
            <a:pPr lvl="1" eaLnBrk="1" hangingPunct="1">
              <a:lnSpc>
                <a:spcPct val="90000"/>
              </a:lnSpc>
            </a:pPr>
            <a:endParaRPr lang="en-US" altLang="en-US" sz="800"/>
          </a:p>
          <a:p>
            <a:pPr lvl="1" eaLnBrk="1" hangingPunct="1">
              <a:lnSpc>
                <a:spcPct val="90000"/>
              </a:lnSpc>
            </a:pPr>
            <a:r>
              <a:rPr lang="en-US" altLang="en-US" sz="2000" b="1"/>
              <a:t>Where</a:t>
            </a:r>
            <a:r>
              <a:rPr lang="en-US" altLang="en-US" sz="2000"/>
              <a:t> is it required?</a:t>
            </a:r>
          </a:p>
          <a:p>
            <a:pPr lvl="1" eaLnBrk="1" hangingPunct="1">
              <a:lnSpc>
                <a:spcPct val="90000"/>
              </a:lnSpc>
            </a:pPr>
            <a:endParaRPr lang="en-US" altLang="en-US" sz="800"/>
          </a:p>
          <a:p>
            <a:pPr lvl="1" eaLnBrk="1" hangingPunct="1">
              <a:lnSpc>
                <a:spcPct val="90000"/>
              </a:lnSpc>
            </a:pPr>
            <a:r>
              <a:rPr lang="en-US" altLang="en-US" sz="2000" b="1"/>
              <a:t>When</a:t>
            </a:r>
            <a:r>
              <a:rPr lang="en-US" altLang="en-US" sz="2000"/>
              <a:t> is it required? </a:t>
            </a:r>
          </a:p>
          <a:p>
            <a:pPr eaLnBrk="1" hangingPunct="1">
              <a:lnSpc>
                <a:spcPct val="90000"/>
              </a:lnSpc>
            </a:pPr>
            <a:endParaRPr lang="en-US" altLang="en-US" sz="2400"/>
          </a:p>
          <a:p>
            <a:pPr eaLnBrk="1" hangingPunct="1">
              <a:lnSpc>
                <a:spcPct val="90000"/>
              </a:lnSpc>
            </a:pPr>
            <a:r>
              <a:rPr lang="en-US" altLang="en-US" sz="2400"/>
              <a:t>Contamination and laundering considerations</a:t>
            </a:r>
          </a:p>
          <a:p>
            <a:pPr eaLnBrk="1" hangingPunct="1">
              <a:lnSpc>
                <a:spcPct val="90000"/>
              </a:lnSpc>
            </a:pPr>
            <a:endParaRPr lang="en-US" altLang="en-US" sz="2400"/>
          </a:p>
        </p:txBody>
      </p:sp>
      <p:pic>
        <p:nvPicPr>
          <p:cNvPr id="91140" name="Object 4">
            <a:extLst>
              <a:ext uri="{FF2B5EF4-FFF2-40B4-BE49-F238E27FC236}">
                <a16:creationId xmlns:a16="http://schemas.microsoft.com/office/drawing/2014/main" id="{62DD5E07-05F2-0A7B-1354-1137F623544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0"/>
            <a:ext cx="91598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781264A-88B0-0F57-8BAF-8B5B0E5F7459}"/>
              </a:ext>
            </a:extLst>
          </p:cNvPr>
          <p:cNvSpPr>
            <a:spLocks noGrp="1" noChangeArrowheads="1"/>
          </p:cNvSpPr>
          <p:nvPr>
            <p:ph type="title"/>
          </p:nvPr>
        </p:nvSpPr>
        <p:spPr/>
        <p:txBody>
          <a:bodyPr/>
          <a:lstStyle/>
          <a:p>
            <a:pPr eaLnBrk="1" hangingPunct="1"/>
            <a:r>
              <a:rPr lang="en-US" altLang="en-US"/>
              <a:t>PPE and Hygiene Practices</a:t>
            </a:r>
          </a:p>
        </p:txBody>
      </p:sp>
      <p:sp>
        <p:nvSpPr>
          <p:cNvPr id="92163" name="Rectangle 3">
            <a:extLst>
              <a:ext uri="{FF2B5EF4-FFF2-40B4-BE49-F238E27FC236}">
                <a16:creationId xmlns:a16="http://schemas.microsoft.com/office/drawing/2014/main" id="{986A692F-3C22-5705-8722-D090F74E7986}"/>
              </a:ext>
            </a:extLst>
          </p:cNvPr>
          <p:cNvSpPr>
            <a:spLocks noGrp="1" noChangeArrowheads="1"/>
          </p:cNvSpPr>
          <p:nvPr>
            <p:ph type="body" idx="1"/>
          </p:nvPr>
        </p:nvSpPr>
        <p:spPr/>
        <p:txBody>
          <a:bodyPr/>
          <a:lstStyle/>
          <a:p>
            <a:pPr eaLnBrk="1" hangingPunct="1">
              <a:lnSpc>
                <a:spcPct val="90000"/>
              </a:lnSpc>
            </a:pPr>
            <a:r>
              <a:rPr lang="en-US" altLang="en-US" sz="2400" b="1"/>
              <a:t>PPE</a:t>
            </a:r>
          </a:p>
          <a:p>
            <a:pPr lvl="1" eaLnBrk="1" hangingPunct="1">
              <a:lnSpc>
                <a:spcPct val="150000"/>
              </a:lnSpc>
            </a:pPr>
            <a:r>
              <a:rPr lang="en-US" altLang="en-US" sz="2000"/>
              <a:t>Hand protection</a:t>
            </a:r>
          </a:p>
          <a:p>
            <a:pPr lvl="1" eaLnBrk="1" hangingPunct="1">
              <a:lnSpc>
                <a:spcPct val="150000"/>
              </a:lnSpc>
            </a:pPr>
            <a:r>
              <a:rPr lang="en-US" altLang="en-US" sz="2000"/>
              <a:t>Eye/face protection</a:t>
            </a:r>
          </a:p>
          <a:p>
            <a:pPr lvl="1" eaLnBrk="1" hangingPunct="1">
              <a:lnSpc>
                <a:spcPct val="150000"/>
              </a:lnSpc>
            </a:pPr>
            <a:r>
              <a:rPr lang="en-US" altLang="en-US" sz="2000"/>
              <a:t>Skin protection</a:t>
            </a:r>
          </a:p>
          <a:p>
            <a:pPr lvl="1" eaLnBrk="1" hangingPunct="1">
              <a:lnSpc>
                <a:spcPct val="150000"/>
              </a:lnSpc>
            </a:pPr>
            <a:r>
              <a:rPr lang="en-US" altLang="en-US" sz="2000"/>
              <a:t>Foot protection</a:t>
            </a:r>
          </a:p>
          <a:p>
            <a:pPr eaLnBrk="1" hangingPunct="1">
              <a:lnSpc>
                <a:spcPct val="90000"/>
              </a:lnSpc>
            </a:pPr>
            <a:endParaRPr lang="en-US" altLang="en-US" sz="2400"/>
          </a:p>
          <a:p>
            <a:pPr eaLnBrk="1" hangingPunct="1">
              <a:lnSpc>
                <a:spcPct val="90000"/>
              </a:lnSpc>
            </a:pPr>
            <a:r>
              <a:rPr lang="en-US" altLang="en-US" sz="2400" b="1"/>
              <a:t>Hygiene</a:t>
            </a:r>
          </a:p>
          <a:p>
            <a:pPr lvl="1" eaLnBrk="1" hangingPunct="1">
              <a:lnSpc>
                <a:spcPct val="150000"/>
              </a:lnSpc>
            </a:pPr>
            <a:r>
              <a:rPr lang="en-US" altLang="en-US" sz="2000"/>
              <a:t>Wash hands</a:t>
            </a:r>
          </a:p>
          <a:p>
            <a:pPr lvl="1" eaLnBrk="1" hangingPunct="1">
              <a:lnSpc>
                <a:spcPct val="150000"/>
              </a:lnSpc>
            </a:pPr>
            <a:r>
              <a:rPr lang="en-US" altLang="en-US" sz="2000"/>
              <a:t>Never eat, drink, … in lab</a:t>
            </a:r>
          </a:p>
          <a:p>
            <a:pPr eaLnBrk="1" hangingPunct="1">
              <a:lnSpc>
                <a:spcPct val="90000"/>
              </a:lnSpc>
            </a:pPr>
            <a:endParaRPr lang="en-US" altLang="en-US" sz="2400" b="1"/>
          </a:p>
        </p:txBody>
      </p:sp>
      <p:pic>
        <p:nvPicPr>
          <p:cNvPr id="92164" name="Picture 4" descr="hh01787_">
            <a:extLst>
              <a:ext uri="{FF2B5EF4-FFF2-40B4-BE49-F238E27FC236}">
                <a16:creationId xmlns:a16="http://schemas.microsoft.com/office/drawing/2014/main" id="{A316152C-8B22-DC7C-D4D5-CD9BAAD7B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371600"/>
            <a:ext cx="9826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in00406_">
            <a:extLst>
              <a:ext uri="{FF2B5EF4-FFF2-40B4-BE49-F238E27FC236}">
                <a16:creationId xmlns:a16="http://schemas.microsoft.com/office/drawing/2014/main" id="{C999B722-1A77-181C-5EF7-2752B3B9C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57400"/>
            <a:ext cx="9763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sy00973a">
            <a:extLst>
              <a:ext uri="{FF2B5EF4-FFF2-40B4-BE49-F238E27FC236}">
                <a16:creationId xmlns:a16="http://schemas.microsoft.com/office/drawing/2014/main" id="{5F35C144-F1B8-EF3B-ADF3-B30C97BB8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43200"/>
            <a:ext cx="8747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7" descr="bd05145_">
            <a:extLst>
              <a:ext uri="{FF2B5EF4-FFF2-40B4-BE49-F238E27FC236}">
                <a16:creationId xmlns:a16="http://schemas.microsoft.com/office/drawing/2014/main" id="{F07171CC-EC3E-3F89-1273-BE96CCD367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137636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8" descr="bd20109_">
            <a:extLst>
              <a:ext uri="{FF2B5EF4-FFF2-40B4-BE49-F238E27FC236}">
                <a16:creationId xmlns:a16="http://schemas.microsoft.com/office/drawing/2014/main" id="{DDF66C17-8044-23DF-D715-B08F933A23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495800"/>
            <a:ext cx="10334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9" descr="bd00025_">
            <a:extLst>
              <a:ext uri="{FF2B5EF4-FFF2-40B4-BE49-F238E27FC236}">
                <a16:creationId xmlns:a16="http://schemas.microsoft.com/office/drawing/2014/main" id="{9196CE04-2C80-4694-F718-3BB40BEB47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876800"/>
            <a:ext cx="90646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EE168361-28D6-9727-8651-5EF20A44128D}"/>
              </a:ext>
            </a:extLst>
          </p:cNvPr>
          <p:cNvSpPr>
            <a:spLocks noGrp="1" noChangeArrowheads="1"/>
          </p:cNvSpPr>
          <p:nvPr>
            <p:ph type="body" idx="1"/>
          </p:nvPr>
        </p:nvSpPr>
        <p:spPr>
          <a:xfrm>
            <a:off x="609600" y="1219200"/>
            <a:ext cx="7772400" cy="3657600"/>
          </a:xfrm>
        </p:spPr>
        <p:txBody>
          <a:bodyPr/>
          <a:lstStyle/>
          <a:p>
            <a:pPr eaLnBrk="1" hangingPunct="1"/>
            <a:r>
              <a:rPr lang="en-US" altLang="en-US" sz="2400" b="1"/>
              <a:t>Exceptions to citing the lab standard</a:t>
            </a:r>
          </a:p>
          <a:p>
            <a:pPr eaLnBrk="1" hangingPunct="1"/>
            <a:endParaRPr lang="en-US" altLang="en-US" sz="2400"/>
          </a:p>
          <a:p>
            <a:pPr eaLnBrk="1" hangingPunct="1"/>
            <a:r>
              <a:rPr lang="en-US" altLang="en-US" sz="2400"/>
              <a:t>Supersedes all OSHA health standards in 29CFR 1910, Subpart Z, </a:t>
            </a:r>
            <a:r>
              <a:rPr lang="en-US" altLang="en-US" sz="2400" b="1" i="1"/>
              <a:t>except</a:t>
            </a:r>
            <a:r>
              <a:rPr lang="en-US" altLang="en-US" sz="2400"/>
              <a:t>: </a:t>
            </a:r>
          </a:p>
          <a:p>
            <a:pPr eaLnBrk="1" hangingPunct="1"/>
            <a:endParaRPr lang="en-US" altLang="en-US" sz="800"/>
          </a:p>
          <a:p>
            <a:pPr lvl="1" eaLnBrk="1" hangingPunct="1">
              <a:buFont typeface="Arial" panose="020B0604020202020204" pitchFamily="34" charset="0"/>
              <a:buChar char="–"/>
            </a:pPr>
            <a:r>
              <a:rPr lang="en-US" altLang="en-US" sz="2000"/>
              <a:t>Employee exposure shall not exceed PEL’s already set by other standards</a:t>
            </a:r>
          </a:p>
          <a:p>
            <a:pPr lvl="1" eaLnBrk="1" hangingPunct="1">
              <a:buFont typeface="Arial" panose="020B0604020202020204" pitchFamily="34" charset="0"/>
              <a:buChar char="–"/>
            </a:pPr>
            <a:endParaRPr lang="en-US" altLang="en-US" sz="500"/>
          </a:p>
          <a:p>
            <a:pPr lvl="1" eaLnBrk="1" hangingPunct="1">
              <a:buFont typeface="Arial" panose="020B0604020202020204" pitchFamily="34" charset="0"/>
              <a:buChar char="–"/>
            </a:pPr>
            <a:r>
              <a:rPr lang="en-US" altLang="en-US" sz="2000"/>
              <a:t>Prohibition of skin and eye contact set by other standards shall be observed</a:t>
            </a:r>
            <a:endParaRPr lang="en-US" altLang="en-US" sz="2000" b="1" i="1"/>
          </a:p>
          <a:p>
            <a:pPr lvl="1" eaLnBrk="1" hangingPunct="1">
              <a:buFont typeface="Arial" panose="020B0604020202020204" pitchFamily="34" charset="0"/>
              <a:buChar char="–"/>
            </a:pPr>
            <a:endParaRPr lang="en-US" altLang="en-US" sz="500" b="1" i="1"/>
          </a:p>
          <a:p>
            <a:pPr lvl="1" eaLnBrk="1" hangingPunct="1">
              <a:buFont typeface="Arial" panose="020B0604020202020204" pitchFamily="34" charset="0"/>
              <a:buChar char="–"/>
            </a:pPr>
            <a:r>
              <a:rPr lang="en-US" altLang="en-US" sz="2000"/>
              <a:t>Where an action level is routinely exceeded for an OSHA regulated substance, the exposure monitoring and medical surveillance requirements paragraphs (d) and (g)(1)(ii) of  this section shall apply.</a:t>
            </a:r>
          </a:p>
        </p:txBody>
      </p:sp>
      <p:sp>
        <p:nvSpPr>
          <p:cNvPr id="11267" name="Rectangle 2">
            <a:extLst>
              <a:ext uri="{FF2B5EF4-FFF2-40B4-BE49-F238E27FC236}">
                <a16:creationId xmlns:a16="http://schemas.microsoft.com/office/drawing/2014/main" id="{7781B8ED-41DA-0278-F3AC-4A3397859E5B}"/>
              </a:ext>
            </a:extLst>
          </p:cNvPr>
          <p:cNvSpPr>
            <a:spLocks noGrp="1" noChangeArrowheads="1"/>
          </p:cNvSpPr>
          <p:nvPr>
            <p:ph type="title"/>
          </p:nvPr>
        </p:nvSpPr>
        <p:spPr>
          <a:xfrm>
            <a:off x="457200" y="388938"/>
            <a:ext cx="7620000" cy="1012825"/>
          </a:xfrm>
        </p:spPr>
        <p:txBody>
          <a:bodyPr lIns="90488" tIns="44450" rIns="90488" bIns="44450" anchor="ctr"/>
          <a:lstStyle/>
          <a:p>
            <a:pPr eaLnBrk="1" hangingPunct="1"/>
            <a:r>
              <a:rPr lang="en-US" altLang="en-US"/>
              <a:t>Scope and Application</a:t>
            </a:r>
            <a:br>
              <a:rPr lang="en-US" altLang="en-US"/>
            </a:br>
            <a:endParaRPr lang="en-US" altLang="en-US" sz="2400"/>
          </a:p>
        </p:txBody>
      </p:sp>
      <p:sp>
        <p:nvSpPr>
          <p:cNvPr id="7" name="TextBox 6">
            <a:extLst>
              <a:ext uri="{FF2B5EF4-FFF2-40B4-BE49-F238E27FC236}">
                <a16:creationId xmlns:a16="http://schemas.microsoft.com/office/drawing/2014/main" id="{EA43DF59-F16F-F247-8E42-1E75DF6CA622}"/>
              </a:ext>
            </a:extLst>
          </p:cNvPr>
          <p:cNvSpPr txBox="1"/>
          <p:nvPr/>
        </p:nvSpPr>
        <p:spPr>
          <a:xfrm>
            <a:off x="6248400" y="533400"/>
            <a:ext cx="2416175" cy="369888"/>
          </a:xfrm>
          <a:prstGeom prst="rect">
            <a:avLst/>
          </a:prstGeom>
          <a:noFill/>
        </p:spPr>
        <p:txBody>
          <a:bodyPr wrap="none">
            <a:spAutoFit/>
          </a:bodyPr>
          <a:lstStyle/>
          <a:p>
            <a:pPr>
              <a:defRPr/>
            </a:pPr>
            <a:r>
              <a:rPr lang="en-US" dirty="0">
                <a:latin typeface="+mj-lt"/>
              </a:rPr>
              <a:t>29 CFR 1910.1450(a)</a:t>
            </a:r>
          </a:p>
        </p:txBody>
      </p:sp>
      <p:pic>
        <p:nvPicPr>
          <p:cNvPr id="11269" name="Picture 12" descr="MPj04222040000[1]">
            <a:extLst>
              <a:ext uri="{FF2B5EF4-FFF2-40B4-BE49-F238E27FC236}">
                <a16:creationId xmlns:a16="http://schemas.microsoft.com/office/drawing/2014/main" id="{BDCC2DED-42C0-7D1F-005E-5AB2260B0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495800"/>
            <a:ext cx="966788" cy="1447800"/>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FE71D644-A649-6155-B216-707A785D55C4}"/>
              </a:ext>
            </a:extLst>
          </p:cNvPr>
          <p:cNvSpPr>
            <a:spLocks noGrp="1" noChangeArrowheads="1"/>
          </p:cNvSpPr>
          <p:nvPr>
            <p:ph type="body" sz="half" idx="2"/>
          </p:nvPr>
        </p:nvSpPr>
        <p:spPr>
          <a:xfrm>
            <a:off x="4572000" y="1295400"/>
            <a:ext cx="3890963" cy="4525963"/>
          </a:xfrm>
        </p:spPr>
        <p:txBody>
          <a:bodyPr/>
          <a:lstStyle/>
          <a:p>
            <a:pPr marL="0" indent="0" eaLnBrk="1" hangingPunct="1">
              <a:buFont typeface="Wingdings" panose="05000000000000000000" pitchFamily="2" charset="2"/>
              <a:buNone/>
            </a:pPr>
            <a:endParaRPr lang="en-US" altLang="en-US" sz="2400"/>
          </a:p>
          <a:p>
            <a:pPr marL="0" indent="0" eaLnBrk="1" hangingPunct="1">
              <a:buFont typeface="Wingdings" panose="05000000000000000000" pitchFamily="2" charset="2"/>
              <a:buNone/>
            </a:pPr>
            <a:r>
              <a:rPr lang="en-US" altLang="en-US" sz="2400"/>
              <a:t>Dartmouth Researcher</a:t>
            </a:r>
          </a:p>
          <a:p>
            <a:pPr marL="0" indent="0" eaLnBrk="1" hangingPunct="1">
              <a:buFont typeface="Wingdings" panose="05000000000000000000" pitchFamily="2" charset="2"/>
              <a:buNone/>
            </a:pPr>
            <a:endParaRPr lang="en-US" altLang="en-US" sz="2400"/>
          </a:p>
          <a:p>
            <a:pPr marL="0" indent="0" eaLnBrk="1" hangingPunct="1">
              <a:buFont typeface="Wingdings" panose="05000000000000000000" pitchFamily="2" charset="2"/>
              <a:buNone/>
            </a:pPr>
            <a:r>
              <a:rPr lang="en-US" altLang="en-US" sz="2400" b="1"/>
              <a:t>Karen Wetterhahn</a:t>
            </a:r>
          </a:p>
          <a:p>
            <a:pPr marL="0" indent="0" eaLnBrk="1" hangingPunct="1">
              <a:buFont typeface="Wingdings" panose="05000000000000000000" pitchFamily="2" charset="2"/>
              <a:buNone/>
            </a:pPr>
            <a:r>
              <a:rPr lang="en-US" altLang="en-US" sz="2400"/>
              <a:t>1948-1997</a:t>
            </a:r>
          </a:p>
        </p:txBody>
      </p:sp>
      <p:pic>
        <p:nvPicPr>
          <p:cNvPr id="93187" name="Picture 4" descr="wetterhahn">
            <a:extLst>
              <a:ext uri="{FF2B5EF4-FFF2-40B4-BE49-F238E27FC236}">
                <a16:creationId xmlns:a16="http://schemas.microsoft.com/office/drawing/2014/main" id="{E4FA0136-52CE-AD8B-FE58-D17235532024}"/>
              </a:ext>
            </a:extLst>
          </p:cNvPr>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685800" y="1295400"/>
            <a:ext cx="3505200" cy="4525963"/>
          </a:xfrm>
          <a:noFill/>
          <a:ln>
            <a:solidFill>
              <a:srgbClr val="BFBFBF"/>
            </a:solidFill>
            <a:miter lim="800000"/>
            <a:headEnd/>
            <a:tailEnd/>
          </a:ln>
        </p:spPr>
      </p:pic>
      <p:sp>
        <p:nvSpPr>
          <p:cNvPr id="93188" name="Rectangle 6">
            <a:extLst>
              <a:ext uri="{FF2B5EF4-FFF2-40B4-BE49-F238E27FC236}">
                <a16:creationId xmlns:a16="http://schemas.microsoft.com/office/drawing/2014/main" id="{8E4B9BC0-CA48-C572-AC7B-DE46A4726F09}"/>
              </a:ext>
            </a:extLst>
          </p:cNvPr>
          <p:cNvSpPr>
            <a:spLocks noGrp="1" noChangeArrowheads="1"/>
          </p:cNvSpPr>
          <p:nvPr>
            <p:ph type="title"/>
          </p:nvPr>
        </p:nvSpPr>
        <p:spPr>
          <a:noFill/>
        </p:spPr>
        <p:txBody>
          <a:bodyPr/>
          <a:lstStyle/>
          <a:p>
            <a:pPr eaLnBrk="1" hangingPunct="1"/>
            <a:r>
              <a:rPr lang="en-US" altLang="en-US"/>
              <a:t>Why we need the right glove…</a:t>
            </a:r>
          </a:p>
        </p:txBody>
      </p:sp>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B1125D1A-EBA4-81DF-EEC4-2F15EC2E2DA1}"/>
              </a:ext>
            </a:extLst>
          </p:cNvPr>
          <p:cNvSpPr>
            <a:spLocks noGrp="1" noChangeArrowheads="1"/>
          </p:cNvSpPr>
          <p:nvPr>
            <p:ph type="body" sz="half" idx="1"/>
          </p:nvPr>
        </p:nvSpPr>
        <p:spPr>
          <a:xfrm>
            <a:off x="609600" y="1219200"/>
            <a:ext cx="7620000" cy="4525963"/>
          </a:xfrm>
        </p:spPr>
        <p:txBody>
          <a:bodyPr/>
          <a:lstStyle/>
          <a:p>
            <a:pPr marL="338138" indent="-338138" eaLnBrk="1" hangingPunct="1"/>
            <a:r>
              <a:rPr lang="en-US" altLang="en-US" sz="2400" b="1"/>
              <a:t>What material is best in glove selection?</a:t>
            </a:r>
          </a:p>
          <a:p>
            <a:pPr marL="914400" lvl="1" indent="-279400" eaLnBrk="1" hangingPunct="1"/>
            <a:endParaRPr lang="en-US" altLang="en-US" sz="1000" b="1"/>
          </a:p>
          <a:p>
            <a:pPr marL="914400" lvl="1" indent="-279400" eaLnBrk="1" hangingPunct="1"/>
            <a:r>
              <a:rPr lang="en-US" altLang="en-US" sz="2000"/>
              <a:t>Low permeation rate</a:t>
            </a:r>
          </a:p>
          <a:p>
            <a:pPr marL="914400" lvl="1" indent="-279400" eaLnBrk="1" hangingPunct="1"/>
            <a:endParaRPr lang="en-US" altLang="en-US" sz="1000"/>
          </a:p>
          <a:p>
            <a:pPr marL="914400" lvl="1" indent="-279400" eaLnBrk="1" hangingPunct="1"/>
            <a:r>
              <a:rPr lang="en-US" altLang="en-US" sz="2000"/>
              <a:t>High breakthrough time</a:t>
            </a:r>
          </a:p>
          <a:p>
            <a:pPr marL="914400" lvl="1" indent="-279400" eaLnBrk="1" hangingPunct="1"/>
            <a:endParaRPr lang="en-US" altLang="en-US" sz="2000"/>
          </a:p>
          <a:p>
            <a:pPr marL="914400" lvl="1" indent="-279400" eaLnBrk="1" hangingPunct="1"/>
            <a:endParaRPr lang="en-US" altLang="en-US" sz="2000"/>
          </a:p>
          <a:p>
            <a:pPr marL="914400" lvl="1" indent="-279400" eaLnBrk="1" hangingPunct="1"/>
            <a:endParaRPr lang="en-US" altLang="en-US" sz="2000" b="1"/>
          </a:p>
          <a:p>
            <a:pPr marL="914400" lvl="1" indent="-279400" eaLnBrk="1" hangingPunct="1"/>
            <a:endParaRPr lang="en-US" altLang="en-US" sz="2000" b="1"/>
          </a:p>
          <a:p>
            <a:pPr marL="914400" lvl="1" indent="-279400" eaLnBrk="1" hangingPunct="1"/>
            <a:endParaRPr lang="en-US" altLang="en-US" sz="2200"/>
          </a:p>
          <a:p>
            <a:pPr marL="338138" indent="-338138" eaLnBrk="1" hangingPunct="1">
              <a:buFontTx/>
              <a:buAutoNum type="arabicPeriod"/>
            </a:pPr>
            <a:endParaRPr lang="en-US" altLang="en-US" sz="2400"/>
          </a:p>
          <a:p>
            <a:pPr marL="338138" indent="-338138" eaLnBrk="1" hangingPunct="1">
              <a:buFontTx/>
              <a:buAutoNum type="arabicPeriod"/>
            </a:pPr>
            <a:endParaRPr lang="en-US" altLang="en-US" sz="2400"/>
          </a:p>
          <a:p>
            <a:pPr marL="338138" indent="-338138" eaLnBrk="1" hangingPunct="1"/>
            <a:endParaRPr lang="en-US" altLang="en-US" sz="2400"/>
          </a:p>
        </p:txBody>
      </p:sp>
      <p:sp>
        <p:nvSpPr>
          <p:cNvPr id="95235" name="WordArt 5">
            <a:extLst>
              <a:ext uri="{FF2B5EF4-FFF2-40B4-BE49-F238E27FC236}">
                <a16:creationId xmlns:a16="http://schemas.microsoft.com/office/drawing/2014/main" id="{490826A6-D8AC-D62C-B4E4-ECEC407CBB35}"/>
              </a:ext>
            </a:extLst>
          </p:cNvPr>
          <p:cNvSpPr>
            <a:spLocks noChangeArrowheads="1" noChangeShapeType="1" noTextEdit="1"/>
          </p:cNvSpPr>
          <p:nvPr/>
        </p:nvSpPr>
        <p:spPr bwMode="auto">
          <a:xfrm>
            <a:off x="914400" y="3124200"/>
            <a:ext cx="3352800" cy="2209800"/>
          </a:xfrm>
          <a:prstGeom prst="rect">
            <a:avLst/>
          </a:prstGeom>
        </p:spPr>
        <p:txBody>
          <a:bodyPr wrap="none" fromWordArt="1">
            <a:prstTxWarp prst="textPlain">
              <a:avLst>
                <a:gd name="adj" fmla="val 50000"/>
              </a:avLst>
            </a:prstTxWarp>
          </a:bodyPr>
          <a:lstStyle/>
          <a:p>
            <a:pPr algn="ctr"/>
            <a:r>
              <a:rPr lang="en-US" sz="2000" kern="10">
                <a:ln w="9525" cap="sq">
                  <a:solidFill>
                    <a:srgbClr val="000000"/>
                  </a:solidFill>
                  <a:round/>
                  <a:headEnd type="none" w="sm" len="sm"/>
                  <a:tailEnd type="none" w="sm" len="sm"/>
                </a:ln>
                <a:solidFill>
                  <a:schemeClr val="tx2"/>
                </a:solidFill>
                <a:latin typeface="Arial Black" panose="020B0A04020102020204" pitchFamily="34" charset="0"/>
              </a:rPr>
              <a:t>The amount of a chemical</a:t>
            </a:r>
          </a:p>
          <a:p>
            <a:pPr algn="ctr"/>
            <a:r>
              <a:rPr lang="en-US" sz="2000" kern="10">
                <a:ln w="9525" cap="sq">
                  <a:solidFill>
                    <a:srgbClr val="000000"/>
                  </a:solidFill>
                  <a:round/>
                  <a:headEnd type="none" w="sm" len="sm"/>
                  <a:tailEnd type="none" w="sm" len="sm"/>
                </a:ln>
                <a:solidFill>
                  <a:schemeClr val="tx2"/>
                </a:solidFill>
                <a:latin typeface="Arial Black" panose="020B0A04020102020204" pitchFamily="34" charset="0"/>
              </a:rPr>
              <a:t>(steady state flow or </a:t>
            </a:r>
          </a:p>
          <a:p>
            <a:pPr algn="ctr"/>
            <a:r>
              <a:rPr lang="en-US" sz="2000" kern="10">
                <a:ln w="9525" cap="sq">
                  <a:solidFill>
                    <a:srgbClr val="000000"/>
                  </a:solidFill>
                  <a:round/>
                  <a:headEnd type="none" w="sm" len="sm"/>
                  <a:tailEnd type="none" w="sm" len="sm"/>
                </a:ln>
                <a:solidFill>
                  <a:schemeClr val="tx2"/>
                </a:solidFill>
                <a:latin typeface="Arial Black" panose="020B0A04020102020204" pitchFamily="34" charset="0"/>
              </a:rPr>
              <a:t>highest flow) which is </a:t>
            </a:r>
          </a:p>
          <a:p>
            <a:pPr algn="ctr"/>
            <a:r>
              <a:rPr lang="en-US" sz="2000" kern="10">
                <a:ln w="9525" cap="sq">
                  <a:solidFill>
                    <a:srgbClr val="000000"/>
                  </a:solidFill>
                  <a:round/>
                  <a:headEnd type="none" w="sm" len="sm"/>
                  <a:tailEnd type="none" w="sm" len="sm"/>
                </a:ln>
                <a:solidFill>
                  <a:schemeClr val="tx2"/>
                </a:solidFill>
                <a:latin typeface="Arial Black" panose="020B0A04020102020204" pitchFamily="34" charset="0"/>
              </a:rPr>
              <a:t>passed through a</a:t>
            </a:r>
          </a:p>
          <a:p>
            <a:pPr algn="ctr"/>
            <a:r>
              <a:rPr lang="en-US" sz="2000" kern="10">
                <a:ln w="9525" cap="sq">
                  <a:solidFill>
                    <a:srgbClr val="000000"/>
                  </a:solidFill>
                  <a:round/>
                  <a:headEnd type="none" w="sm" len="sm"/>
                  <a:tailEnd type="none" w="sm" len="sm"/>
                </a:ln>
                <a:solidFill>
                  <a:schemeClr val="tx2"/>
                </a:solidFill>
                <a:latin typeface="Arial Black" panose="020B0A04020102020204" pitchFamily="34" charset="0"/>
              </a:rPr>
              <a:t>given area of glove</a:t>
            </a:r>
          </a:p>
          <a:p>
            <a:pPr algn="ctr"/>
            <a:r>
              <a:rPr lang="en-US" sz="2000" kern="10">
                <a:ln w="9525" cap="sq">
                  <a:solidFill>
                    <a:srgbClr val="000000"/>
                  </a:solidFill>
                  <a:round/>
                  <a:headEnd type="none" w="sm" len="sm"/>
                  <a:tailEnd type="none" w="sm" len="sm"/>
                </a:ln>
                <a:solidFill>
                  <a:schemeClr val="tx2"/>
                </a:solidFill>
                <a:latin typeface="Arial Black" panose="020B0A04020102020204" pitchFamily="34" charset="0"/>
              </a:rPr>
              <a:t>material per unit time</a:t>
            </a:r>
          </a:p>
          <a:p>
            <a:pPr algn="ctr"/>
            <a:r>
              <a:rPr lang="en-US" sz="2000" kern="10">
                <a:ln w="9525" cap="sq">
                  <a:solidFill>
                    <a:srgbClr val="000000"/>
                  </a:solidFill>
                  <a:round/>
                  <a:headEnd type="none" w="sm" len="sm"/>
                  <a:tailEnd type="none" w="sm" len="sm"/>
                </a:ln>
                <a:solidFill>
                  <a:schemeClr val="tx2"/>
                </a:solidFill>
                <a:latin typeface="Arial Black" panose="020B0A04020102020204" pitchFamily="34" charset="0"/>
              </a:rPr>
              <a:t>(mg/m2/sec)</a:t>
            </a:r>
          </a:p>
        </p:txBody>
      </p:sp>
      <p:sp>
        <p:nvSpPr>
          <p:cNvPr id="95236" name="WordArt 6">
            <a:extLst>
              <a:ext uri="{FF2B5EF4-FFF2-40B4-BE49-F238E27FC236}">
                <a16:creationId xmlns:a16="http://schemas.microsoft.com/office/drawing/2014/main" id="{646F6EDC-B26C-E314-8C1A-04B996294F87}"/>
              </a:ext>
            </a:extLst>
          </p:cNvPr>
          <p:cNvSpPr>
            <a:spLocks noChangeArrowheads="1" noChangeShapeType="1" noTextEdit="1"/>
          </p:cNvSpPr>
          <p:nvPr/>
        </p:nvSpPr>
        <p:spPr bwMode="auto">
          <a:xfrm>
            <a:off x="4648200" y="3124200"/>
            <a:ext cx="3657600" cy="2314575"/>
          </a:xfrm>
          <a:prstGeom prst="rect">
            <a:avLst/>
          </a:prstGeom>
        </p:spPr>
        <p:txBody>
          <a:bodyPr wrap="none" fromWordArt="1">
            <a:prstTxWarp prst="textPlain">
              <a:avLst>
                <a:gd name="adj" fmla="val 50000"/>
              </a:avLst>
            </a:prstTxWarp>
          </a:bodyPr>
          <a:lstStyle/>
          <a:p>
            <a:pPr algn="ctr"/>
            <a:r>
              <a:rPr lang="en-US" sz="2400" kern="10">
                <a:ln w="6350" cap="sq">
                  <a:solidFill>
                    <a:srgbClr val="000000"/>
                  </a:solidFill>
                  <a:round/>
                  <a:headEnd type="none" w="sm" len="sm"/>
                  <a:tailEnd type="none" w="sm" len="sm"/>
                </a:ln>
                <a:solidFill>
                  <a:schemeClr val="tx2"/>
                </a:solidFill>
                <a:latin typeface="Arial Black" panose="020B0A04020102020204" pitchFamily="34" charset="0"/>
              </a:rPr>
              <a:t>The elapsed time from</a:t>
            </a:r>
          </a:p>
          <a:p>
            <a:pPr algn="ctr"/>
            <a:r>
              <a:rPr lang="en-US" sz="2400" kern="10">
                <a:ln w="6350" cap="sq">
                  <a:solidFill>
                    <a:srgbClr val="000000"/>
                  </a:solidFill>
                  <a:round/>
                  <a:headEnd type="none" w="sm" len="sm"/>
                  <a:tailEnd type="none" w="sm" len="sm"/>
                </a:ln>
                <a:solidFill>
                  <a:schemeClr val="tx2"/>
                </a:solidFill>
                <a:latin typeface="Arial Black" panose="020B0A04020102020204" pitchFamily="34" charset="0"/>
              </a:rPr>
              <a:t>initial contact of the</a:t>
            </a:r>
          </a:p>
          <a:p>
            <a:pPr algn="ctr"/>
            <a:r>
              <a:rPr lang="en-US" sz="2400" kern="10">
                <a:ln w="6350" cap="sq">
                  <a:solidFill>
                    <a:srgbClr val="000000"/>
                  </a:solidFill>
                  <a:round/>
                  <a:headEnd type="none" w="sm" len="sm"/>
                  <a:tailEnd type="none" w="sm" len="sm"/>
                </a:ln>
                <a:solidFill>
                  <a:schemeClr val="tx2"/>
                </a:solidFill>
                <a:latin typeface="Arial Black" panose="020B0A04020102020204" pitchFamily="34" charset="0"/>
              </a:rPr>
              <a:t>chemical to the outside of</a:t>
            </a:r>
          </a:p>
          <a:p>
            <a:pPr algn="ctr"/>
            <a:r>
              <a:rPr lang="en-US" sz="2400" kern="10">
                <a:ln w="6350" cap="sq">
                  <a:solidFill>
                    <a:srgbClr val="000000"/>
                  </a:solidFill>
                  <a:round/>
                  <a:headEnd type="none" w="sm" len="sm"/>
                  <a:tailEnd type="none" w="sm" len="sm"/>
                </a:ln>
                <a:solidFill>
                  <a:schemeClr val="tx2"/>
                </a:solidFill>
                <a:latin typeface="Arial Black" panose="020B0A04020102020204" pitchFamily="34" charset="0"/>
              </a:rPr>
              <a:t>the glove to the first</a:t>
            </a:r>
          </a:p>
          <a:p>
            <a:pPr algn="ctr"/>
            <a:r>
              <a:rPr lang="en-US" sz="2400" kern="10">
                <a:ln w="6350" cap="sq">
                  <a:solidFill>
                    <a:srgbClr val="000000"/>
                  </a:solidFill>
                  <a:round/>
                  <a:headEnd type="none" w="sm" len="sm"/>
                  <a:tailEnd type="none" w="sm" len="sm"/>
                </a:ln>
                <a:solidFill>
                  <a:schemeClr val="tx2"/>
                </a:solidFill>
                <a:latin typeface="Arial Black" panose="020B0A04020102020204" pitchFamily="34" charset="0"/>
              </a:rPr>
              <a:t>detection of the chemical</a:t>
            </a:r>
          </a:p>
          <a:p>
            <a:pPr algn="ctr"/>
            <a:r>
              <a:rPr lang="en-US" sz="2400" kern="10">
                <a:ln w="6350" cap="sq">
                  <a:solidFill>
                    <a:srgbClr val="000000"/>
                  </a:solidFill>
                  <a:round/>
                  <a:headEnd type="none" w="sm" len="sm"/>
                  <a:tailEnd type="none" w="sm" len="sm"/>
                </a:ln>
                <a:solidFill>
                  <a:schemeClr val="tx2"/>
                </a:solidFill>
                <a:latin typeface="Arial Black" panose="020B0A04020102020204" pitchFamily="34" charset="0"/>
              </a:rPr>
              <a:t>on the inside glove</a:t>
            </a:r>
          </a:p>
          <a:p>
            <a:pPr algn="ctr"/>
            <a:r>
              <a:rPr lang="en-US" sz="2400" kern="10">
                <a:ln w="6350" cap="sq">
                  <a:solidFill>
                    <a:srgbClr val="000000"/>
                  </a:solidFill>
                  <a:round/>
                  <a:headEnd type="none" w="sm" len="sm"/>
                  <a:tailEnd type="none" w="sm" len="sm"/>
                </a:ln>
                <a:solidFill>
                  <a:schemeClr val="tx2"/>
                </a:solidFill>
                <a:latin typeface="Arial Black" panose="020B0A04020102020204" pitchFamily="34" charset="0"/>
              </a:rPr>
              <a:t>surface</a:t>
            </a:r>
          </a:p>
        </p:txBody>
      </p:sp>
      <p:sp>
        <p:nvSpPr>
          <p:cNvPr id="95237" name="Rectangle 9">
            <a:extLst>
              <a:ext uri="{FF2B5EF4-FFF2-40B4-BE49-F238E27FC236}">
                <a16:creationId xmlns:a16="http://schemas.microsoft.com/office/drawing/2014/main" id="{88E9EED0-32D5-AD81-40FE-BA299193186A}"/>
              </a:ext>
            </a:extLst>
          </p:cNvPr>
          <p:cNvSpPr>
            <a:spLocks noGrp="1" noChangeArrowheads="1"/>
          </p:cNvSpPr>
          <p:nvPr>
            <p:ph type="title"/>
          </p:nvPr>
        </p:nvSpPr>
        <p:spPr>
          <a:xfrm>
            <a:off x="533400" y="0"/>
            <a:ext cx="8229600" cy="984250"/>
          </a:xfrm>
          <a:noFill/>
        </p:spPr>
        <p:txBody>
          <a:bodyPr/>
          <a:lstStyle/>
          <a:p>
            <a:pPr eaLnBrk="1" hangingPunct="1"/>
            <a:r>
              <a:rPr lang="en-US" altLang="en-US"/>
              <a:t>PPE </a:t>
            </a:r>
            <a:br>
              <a:rPr lang="en-US" altLang="en-US"/>
            </a:br>
            <a:r>
              <a:rPr lang="en-US" altLang="en-US" sz="2800"/>
              <a:t>Hand Protection</a:t>
            </a: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1" name="Rectangle 3">
            <a:extLst>
              <a:ext uri="{FF2B5EF4-FFF2-40B4-BE49-F238E27FC236}">
                <a16:creationId xmlns:a16="http://schemas.microsoft.com/office/drawing/2014/main" id="{339CF1D4-811E-6BE3-2663-8E4D9CA1400E}"/>
              </a:ext>
            </a:extLst>
          </p:cNvPr>
          <p:cNvSpPr>
            <a:spLocks noGrp="1" noChangeArrowheads="1"/>
          </p:cNvSpPr>
          <p:nvPr>
            <p:ph type="body" idx="1"/>
          </p:nvPr>
        </p:nvSpPr>
        <p:spPr>
          <a:xfrm>
            <a:off x="533400" y="1219200"/>
            <a:ext cx="7824788" cy="4114800"/>
          </a:xfrm>
        </p:spPr>
        <p:txBody>
          <a:bodyPr/>
          <a:lstStyle/>
          <a:p>
            <a:pPr marL="288925" indent="-288925">
              <a:buClr>
                <a:srgbClr val="990000"/>
              </a:buClr>
              <a:buSzPct val="85000"/>
              <a:defRPr/>
            </a:pPr>
            <a:r>
              <a:rPr lang="en-US" sz="2400" b="1" dirty="0"/>
              <a:t>Keep in mind…</a:t>
            </a:r>
          </a:p>
          <a:p>
            <a:pPr marL="914400" lvl="1" indent="-220663">
              <a:buClr>
                <a:schemeClr val="bg2"/>
              </a:buClr>
              <a:buSzPct val="85000"/>
              <a:defRPr/>
            </a:pPr>
            <a:endParaRPr lang="en-US" sz="800" dirty="0"/>
          </a:p>
          <a:p>
            <a:pPr marL="914400" lvl="1" indent="-220663">
              <a:buClr>
                <a:schemeClr val="bg2"/>
              </a:buClr>
              <a:buSzPct val="85000"/>
              <a:defRPr/>
            </a:pPr>
            <a:r>
              <a:rPr lang="en-US" sz="2000" dirty="0"/>
              <a:t>Temperature need</a:t>
            </a:r>
            <a:r>
              <a:rPr lang="en-US" sz="2000" dirty="0">
                <a:sym typeface="Symbol" pitchFamily="18" charset="2"/>
              </a:rPr>
              <a:t> greater protection</a:t>
            </a:r>
          </a:p>
          <a:p>
            <a:pPr marL="914400" lvl="1" indent="-220663">
              <a:buClr>
                <a:schemeClr val="bg2"/>
              </a:buClr>
              <a:buSzPct val="85000"/>
              <a:defRPr/>
            </a:pPr>
            <a:endParaRPr lang="en-US" sz="800" dirty="0">
              <a:sym typeface="Symbol" pitchFamily="18" charset="2"/>
            </a:endParaRPr>
          </a:p>
          <a:p>
            <a:pPr marL="914400" lvl="1" indent="-220663">
              <a:buClr>
                <a:schemeClr val="bg2"/>
              </a:buClr>
              <a:buSzPct val="85000"/>
              <a:defRPr/>
            </a:pPr>
            <a:r>
              <a:rPr lang="en-US" sz="2000" dirty="0">
                <a:sym typeface="Symbol" pitchFamily="18" charset="2"/>
              </a:rPr>
              <a:t>Double glove = quadruple duration of protection</a:t>
            </a:r>
          </a:p>
          <a:p>
            <a:pPr marL="914400" lvl="1" indent="-220663">
              <a:buClr>
                <a:schemeClr val="bg2"/>
              </a:buClr>
              <a:buSzPct val="85000"/>
              <a:defRPr/>
            </a:pPr>
            <a:endParaRPr lang="en-US" sz="800" dirty="0">
              <a:sym typeface="Symbol" pitchFamily="18" charset="2"/>
            </a:endParaRPr>
          </a:p>
          <a:p>
            <a:pPr marL="914400" lvl="1" indent="-220663">
              <a:buClr>
                <a:schemeClr val="bg2"/>
              </a:buClr>
              <a:buSzPct val="85000"/>
              <a:defRPr/>
            </a:pPr>
            <a:r>
              <a:rPr lang="en-US" sz="2000" dirty="0">
                <a:sym typeface="Symbol" pitchFamily="18" charset="2"/>
              </a:rPr>
              <a:t>Solubility of chemical in the glove material</a:t>
            </a:r>
          </a:p>
          <a:p>
            <a:pPr marL="914400" lvl="1" indent="-220663">
              <a:buClr>
                <a:schemeClr val="bg2"/>
              </a:buClr>
              <a:buSzPct val="85000"/>
              <a:defRPr/>
            </a:pPr>
            <a:endParaRPr lang="en-US" sz="1800" b="1" dirty="0">
              <a:sym typeface="Symbol" pitchFamily="18" charset="2"/>
            </a:endParaRPr>
          </a:p>
          <a:p>
            <a:pPr marL="338138" indent="-338138" eaLnBrk="1" hangingPunct="1">
              <a:lnSpc>
                <a:spcPct val="90000"/>
              </a:lnSpc>
              <a:defRPr/>
            </a:pPr>
            <a:r>
              <a:rPr lang="en-US" sz="2400" b="1" dirty="0"/>
              <a:t>Remember…</a:t>
            </a:r>
          </a:p>
          <a:p>
            <a:pPr marL="338138" indent="-338138" eaLnBrk="1" hangingPunct="1">
              <a:lnSpc>
                <a:spcPct val="90000"/>
              </a:lnSpc>
              <a:defRPr/>
            </a:pPr>
            <a:endParaRPr lang="en-US" sz="800" dirty="0"/>
          </a:p>
          <a:p>
            <a:pPr marL="969963" lvl="1" indent="-279400" eaLnBrk="1" hangingPunct="1">
              <a:lnSpc>
                <a:spcPct val="90000"/>
              </a:lnSpc>
              <a:defRPr/>
            </a:pPr>
            <a:r>
              <a:rPr lang="en-US" sz="2000" dirty="0"/>
              <a:t>No “impermeable glove”</a:t>
            </a:r>
          </a:p>
          <a:p>
            <a:pPr marL="969963" lvl="1" indent="-279400" eaLnBrk="1" hangingPunct="1">
              <a:lnSpc>
                <a:spcPct val="90000"/>
              </a:lnSpc>
              <a:defRPr/>
            </a:pPr>
            <a:endParaRPr lang="en-US" sz="800" dirty="0"/>
          </a:p>
          <a:p>
            <a:pPr marL="969963" lvl="1" indent="-279400" eaLnBrk="1" hangingPunct="1">
              <a:lnSpc>
                <a:spcPct val="90000"/>
              </a:lnSpc>
              <a:defRPr/>
            </a:pPr>
            <a:r>
              <a:rPr lang="en-US" sz="2000" dirty="0"/>
              <a:t>No one glove material works for all </a:t>
            </a:r>
          </a:p>
          <a:p>
            <a:pPr marL="969963" lvl="1" indent="-279400" eaLnBrk="1" hangingPunct="1">
              <a:lnSpc>
                <a:spcPct val="90000"/>
              </a:lnSpc>
              <a:buFont typeface="Symbol" panose="05050102010706020507" pitchFamily="18" charset="2"/>
              <a:buNone/>
              <a:defRPr/>
            </a:pPr>
            <a:r>
              <a:rPr lang="en-US" sz="2000" dirty="0"/>
              <a:t>    chemicals</a:t>
            </a:r>
          </a:p>
          <a:p>
            <a:pPr marL="969963" lvl="1" indent="-279400" eaLnBrk="1" hangingPunct="1">
              <a:lnSpc>
                <a:spcPct val="90000"/>
              </a:lnSpc>
              <a:defRPr/>
            </a:pPr>
            <a:endParaRPr lang="en-US" sz="800" dirty="0"/>
          </a:p>
          <a:p>
            <a:pPr marL="969963" lvl="1" indent="-279400" eaLnBrk="1" hangingPunct="1">
              <a:lnSpc>
                <a:spcPct val="90000"/>
              </a:lnSpc>
              <a:defRPr/>
            </a:pPr>
            <a:r>
              <a:rPr lang="en-US" sz="2000" dirty="0"/>
              <a:t>For certain chemicals, no glove available </a:t>
            </a:r>
          </a:p>
          <a:p>
            <a:pPr marL="969963" lvl="1" indent="-279400" eaLnBrk="1" hangingPunct="1">
              <a:lnSpc>
                <a:spcPct val="90000"/>
              </a:lnSpc>
              <a:buFont typeface="Symbol" panose="05050102010706020507" pitchFamily="18" charset="2"/>
              <a:buNone/>
              <a:defRPr/>
            </a:pPr>
            <a:r>
              <a:rPr lang="en-US" sz="2000" dirty="0"/>
              <a:t>     which will provide &gt; 1 hour protection</a:t>
            </a:r>
          </a:p>
          <a:p>
            <a:pPr marL="914400" lvl="1" indent="-220663">
              <a:buClr>
                <a:schemeClr val="bg2"/>
              </a:buClr>
              <a:buSzPct val="85000"/>
              <a:defRPr/>
            </a:pPr>
            <a:endParaRPr lang="en-US" sz="1800" b="1" dirty="0">
              <a:sym typeface="Symbol" pitchFamily="18" charset="2"/>
            </a:endParaRPr>
          </a:p>
        </p:txBody>
      </p:sp>
      <p:sp>
        <p:nvSpPr>
          <p:cNvPr id="97283" name="Rectangle 9">
            <a:extLst>
              <a:ext uri="{FF2B5EF4-FFF2-40B4-BE49-F238E27FC236}">
                <a16:creationId xmlns:a16="http://schemas.microsoft.com/office/drawing/2014/main" id="{3C832950-B111-5342-E7B4-F98FF18E58FE}"/>
              </a:ext>
            </a:extLst>
          </p:cNvPr>
          <p:cNvSpPr>
            <a:spLocks noChangeArrowheads="1"/>
          </p:cNvSpPr>
          <p:nvPr/>
        </p:nvSpPr>
        <p:spPr bwMode="auto">
          <a:xfrm>
            <a:off x="609600" y="12954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br>
              <a:rPr lang="en-US" altLang="en-US" sz="1800" b="1">
                <a:solidFill>
                  <a:srgbClr val="012D9A"/>
                </a:solidFill>
                <a:latin typeface="Verdana" panose="020B0604030504040204" pitchFamily="34" charset="0"/>
              </a:rPr>
            </a:br>
            <a:endParaRPr lang="en-US" altLang="en-US" sz="1800" b="1">
              <a:latin typeface="Verdana" panose="020B0604030504040204" pitchFamily="34" charset="0"/>
            </a:endParaRPr>
          </a:p>
        </p:txBody>
      </p:sp>
      <p:pic>
        <p:nvPicPr>
          <p:cNvPr id="97284" name="Picture 9">
            <a:extLst>
              <a:ext uri="{FF2B5EF4-FFF2-40B4-BE49-F238E27FC236}">
                <a16:creationId xmlns:a16="http://schemas.microsoft.com/office/drawing/2014/main" id="{F538D23E-7A23-C783-2230-205B4522C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505200"/>
            <a:ext cx="2014538"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9">
            <a:extLst>
              <a:ext uri="{FF2B5EF4-FFF2-40B4-BE49-F238E27FC236}">
                <a16:creationId xmlns:a16="http://schemas.microsoft.com/office/drawing/2014/main" id="{295AC6BF-517B-F5F8-75A0-59B85102B232}"/>
              </a:ext>
            </a:extLst>
          </p:cNvPr>
          <p:cNvSpPr>
            <a:spLocks noGrp="1" noChangeArrowheads="1"/>
          </p:cNvSpPr>
          <p:nvPr>
            <p:ph type="title"/>
          </p:nvPr>
        </p:nvSpPr>
        <p:spPr>
          <a:xfrm>
            <a:off x="533400" y="0"/>
            <a:ext cx="8229600" cy="984250"/>
          </a:xfrm>
          <a:noFill/>
        </p:spPr>
        <p:txBody>
          <a:bodyPr/>
          <a:lstStyle/>
          <a:p>
            <a:pPr eaLnBrk="1" hangingPunct="1"/>
            <a:r>
              <a:rPr lang="en-US" altLang="en-US"/>
              <a:t>PPE </a:t>
            </a:r>
            <a:br>
              <a:rPr lang="en-US" altLang="en-US"/>
            </a:br>
            <a:r>
              <a:rPr lang="en-US" altLang="en-US" sz="2800"/>
              <a:t>Hand Protection</a:t>
            </a:r>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36C5E4BE-BA9E-AD63-8E41-23BE8434546F}"/>
              </a:ext>
            </a:extLst>
          </p:cNvPr>
          <p:cNvSpPr>
            <a:spLocks noGrp="1" noChangeArrowheads="1"/>
          </p:cNvSpPr>
          <p:nvPr>
            <p:ph type="body" idx="1"/>
          </p:nvPr>
        </p:nvSpPr>
        <p:spPr>
          <a:xfrm>
            <a:off x="304800" y="1219200"/>
            <a:ext cx="7924800" cy="4525963"/>
          </a:xfrm>
        </p:spPr>
        <p:txBody>
          <a:bodyPr/>
          <a:lstStyle/>
          <a:p>
            <a:pPr marL="636588" eaLnBrk="1" hangingPunct="1">
              <a:lnSpc>
                <a:spcPct val="90000"/>
              </a:lnSpc>
            </a:pPr>
            <a:r>
              <a:rPr lang="en-US" altLang="en-US"/>
              <a:t>What other factors are important?</a:t>
            </a:r>
          </a:p>
          <a:p>
            <a:pPr marL="1200150" lvl="1" indent="-258763" eaLnBrk="1" hangingPunct="1">
              <a:lnSpc>
                <a:spcPct val="150000"/>
              </a:lnSpc>
            </a:pPr>
            <a:r>
              <a:rPr lang="en-US" altLang="en-US"/>
              <a:t>Resistance to physical damage</a:t>
            </a:r>
          </a:p>
          <a:p>
            <a:pPr marL="1200150" lvl="1" indent="-258763" eaLnBrk="1" hangingPunct="1">
              <a:lnSpc>
                <a:spcPct val="150000"/>
              </a:lnSpc>
            </a:pPr>
            <a:r>
              <a:rPr lang="en-US" altLang="en-US"/>
              <a:t>Flexibility</a:t>
            </a:r>
          </a:p>
          <a:p>
            <a:pPr marL="1200150" lvl="1" indent="-258763" eaLnBrk="1" hangingPunct="1">
              <a:lnSpc>
                <a:spcPct val="150000"/>
              </a:lnSpc>
            </a:pPr>
            <a:r>
              <a:rPr lang="en-US" altLang="en-US"/>
              <a:t>Heat resistance</a:t>
            </a:r>
          </a:p>
          <a:p>
            <a:pPr marL="1200150" lvl="1" indent="-258763" eaLnBrk="1" hangingPunct="1">
              <a:lnSpc>
                <a:spcPct val="150000"/>
              </a:lnSpc>
            </a:pPr>
            <a:r>
              <a:rPr lang="en-US" altLang="en-US"/>
              <a:t>Incompatibilities</a:t>
            </a:r>
          </a:p>
        </p:txBody>
      </p:sp>
      <p:pic>
        <p:nvPicPr>
          <p:cNvPr id="99331" name="Picture 4" descr="bd06891_">
            <a:extLst>
              <a:ext uri="{FF2B5EF4-FFF2-40B4-BE49-F238E27FC236}">
                <a16:creationId xmlns:a16="http://schemas.microsoft.com/office/drawing/2014/main" id="{A4B5FA58-806B-5352-28F8-2BDAA4A31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2667000"/>
            <a:ext cx="3455988"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9">
            <a:extLst>
              <a:ext uri="{FF2B5EF4-FFF2-40B4-BE49-F238E27FC236}">
                <a16:creationId xmlns:a16="http://schemas.microsoft.com/office/drawing/2014/main" id="{E8C0DF58-E9F9-41C9-F15B-1C536F6D3A50}"/>
              </a:ext>
            </a:extLst>
          </p:cNvPr>
          <p:cNvSpPr>
            <a:spLocks noGrp="1" noChangeArrowheads="1"/>
          </p:cNvSpPr>
          <p:nvPr>
            <p:ph type="title"/>
          </p:nvPr>
        </p:nvSpPr>
        <p:spPr>
          <a:xfrm>
            <a:off x="533400" y="0"/>
            <a:ext cx="8229600" cy="984250"/>
          </a:xfrm>
          <a:noFill/>
        </p:spPr>
        <p:txBody>
          <a:bodyPr/>
          <a:lstStyle/>
          <a:p>
            <a:pPr eaLnBrk="1" hangingPunct="1"/>
            <a:r>
              <a:rPr lang="en-US" altLang="en-US"/>
              <a:t>PPE </a:t>
            </a:r>
            <a:br>
              <a:rPr lang="en-US" altLang="en-US"/>
            </a:br>
            <a:r>
              <a:rPr lang="en-US" altLang="en-US" sz="2800"/>
              <a:t>Hand Protection</a:t>
            </a:r>
          </a:p>
        </p:txBody>
      </p:sp>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9BCE4AEA-A39C-7DA5-06D4-1C76156E0763}"/>
              </a:ext>
            </a:extLst>
          </p:cNvPr>
          <p:cNvSpPr>
            <a:spLocks noGrp="1" noChangeArrowheads="1"/>
          </p:cNvSpPr>
          <p:nvPr>
            <p:ph type="body" idx="1"/>
          </p:nvPr>
        </p:nvSpPr>
        <p:spPr>
          <a:xfrm>
            <a:off x="609600" y="1219200"/>
            <a:ext cx="7924800" cy="4525963"/>
          </a:xfrm>
        </p:spPr>
        <p:txBody>
          <a:bodyPr/>
          <a:lstStyle/>
          <a:p>
            <a:pPr eaLnBrk="1" hangingPunct="1">
              <a:lnSpc>
                <a:spcPct val="90000"/>
              </a:lnSpc>
            </a:pPr>
            <a:r>
              <a:rPr lang="en-US" altLang="en-US"/>
              <a:t>Resources for glove selection</a:t>
            </a:r>
          </a:p>
          <a:p>
            <a:pPr lvl="1" eaLnBrk="1" hangingPunct="1"/>
            <a:r>
              <a:rPr lang="en-US" altLang="en-US" sz="2200"/>
              <a:t>Glove manufacturer</a:t>
            </a:r>
          </a:p>
          <a:p>
            <a:pPr lvl="1" eaLnBrk="1" hangingPunct="1"/>
            <a:r>
              <a:rPr lang="en-US" altLang="en-US" sz="2200"/>
              <a:t>MSDS’s</a:t>
            </a:r>
          </a:p>
          <a:p>
            <a:pPr lvl="1" eaLnBrk="1" hangingPunct="1"/>
            <a:r>
              <a:rPr lang="en-US" altLang="en-US" sz="2200"/>
              <a:t>“Prudent Practices in the Laboratory”</a:t>
            </a:r>
          </a:p>
          <a:p>
            <a:pPr eaLnBrk="1" hangingPunct="1">
              <a:lnSpc>
                <a:spcPct val="90000"/>
              </a:lnSpc>
            </a:pPr>
            <a:endParaRPr lang="en-US" altLang="en-US" sz="2400"/>
          </a:p>
          <a:p>
            <a:pPr eaLnBrk="1" hangingPunct="1">
              <a:lnSpc>
                <a:spcPct val="90000"/>
              </a:lnSpc>
            </a:pPr>
            <a:r>
              <a:rPr lang="en-US" altLang="en-US" sz="2400"/>
              <a:t>Web sites</a:t>
            </a:r>
          </a:p>
          <a:p>
            <a:pPr eaLnBrk="1" hangingPunct="1">
              <a:lnSpc>
                <a:spcPct val="150000"/>
              </a:lnSpc>
              <a:buFont typeface="Wingdings" panose="05000000000000000000" pitchFamily="2" charset="2"/>
              <a:buNone/>
            </a:pPr>
            <a:r>
              <a:rPr lang="en-US" altLang="en-US"/>
              <a:t>	</a:t>
            </a:r>
            <a:r>
              <a:rPr lang="en-US" altLang="en-US" sz="2000">
                <a:solidFill>
                  <a:srgbClr val="FFCC66"/>
                </a:solidFill>
                <a:hlinkClick r:id="rId3"/>
              </a:rPr>
              <a:t>www.bestglove.com</a:t>
            </a:r>
            <a:endParaRPr lang="en-US" altLang="en-US" sz="2000">
              <a:solidFill>
                <a:srgbClr val="FFCC66"/>
              </a:solidFill>
            </a:endParaRPr>
          </a:p>
          <a:p>
            <a:pPr eaLnBrk="1" hangingPunct="1">
              <a:lnSpc>
                <a:spcPct val="150000"/>
              </a:lnSpc>
              <a:buFont typeface="Wingdings" panose="05000000000000000000" pitchFamily="2" charset="2"/>
              <a:buNone/>
            </a:pPr>
            <a:r>
              <a:rPr lang="en-US" altLang="en-US" sz="2000">
                <a:solidFill>
                  <a:srgbClr val="FFCC66"/>
                </a:solidFill>
              </a:rPr>
              <a:t>	</a:t>
            </a:r>
            <a:r>
              <a:rPr lang="en-US" altLang="en-US" sz="2000">
                <a:solidFill>
                  <a:srgbClr val="FFCC66"/>
                </a:solidFill>
                <a:hlinkClick r:id="rId4"/>
              </a:rPr>
              <a:t>www.superiorglove.com/product.review/index.htm</a:t>
            </a:r>
            <a:endParaRPr lang="en-US" altLang="en-US" sz="2000">
              <a:solidFill>
                <a:srgbClr val="FFCC66"/>
              </a:solidFill>
            </a:endParaRPr>
          </a:p>
          <a:p>
            <a:pPr eaLnBrk="1" hangingPunct="1">
              <a:lnSpc>
                <a:spcPct val="150000"/>
              </a:lnSpc>
              <a:buFont typeface="Wingdings" panose="05000000000000000000" pitchFamily="2" charset="2"/>
              <a:buNone/>
            </a:pPr>
            <a:r>
              <a:rPr lang="en-US" altLang="en-US" sz="2000">
                <a:solidFill>
                  <a:srgbClr val="FFCC66"/>
                </a:solidFill>
              </a:rPr>
              <a:t>	</a:t>
            </a:r>
            <a:r>
              <a:rPr lang="en-US" altLang="en-US" sz="2000">
                <a:hlinkClick r:id="rId5"/>
              </a:rPr>
              <a:t>http://www.ansellpro.com/specware/index.asp</a:t>
            </a:r>
            <a:endParaRPr lang="en-US" altLang="en-US" sz="2000"/>
          </a:p>
          <a:p>
            <a:pPr eaLnBrk="1" hangingPunct="1">
              <a:lnSpc>
                <a:spcPct val="90000"/>
              </a:lnSpc>
              <a:buFont typeface="Wingdings" panose="05000000000000000000" pitchFamily="2" charset="2"/>
              <a:buNone/>
            </a:pPr>
            <a:endParaRPr lang="en-US" altLang="en-US" sz="2000">
              <a:solidFill>
                <a:srgbClr val="FFCC66"/>
              </a:solidFill>
            </a:endParaRPr>
          </a:p>
          <a:p>
            <a:pPr eaLnBrk="1" hangingPunct="1">
              <a:lnSpc>
                <a:spcPct val="90000"/>
              </a:lnSpc>
            </a:pPr>
            <a:endParaRPr lang="en-US" altLang="en-US">
              <a:solidFill>
                <a:srgbClr val="CC6600"/>
              </a:solidFill>
            </a:endParaRPr>
          </a:p>
        </p:txBody>
      </p:sp>
      <p:pic>
        <p:nvPicPr>
          <p:cNvPr id="101379" name="Picture 7">
            <a:extLst>
              <a:ext uri="{FF2B5EF4-FFF2-40B4-BE49-F238E27FC236}">
                <a16:creationId xmlns:a16="http://schemas.microsoft.com/office/drawing/2014/main" id="{936EF976-78A4-67D0-578F-F0F1152C6E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752600"/>
            <a:ext cx="2286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9">
            <a:extLst>
              <a:ext uri="{FF2B5EF4-FFF2-40B4-BE49-F238E27FC236}">
                <a16:creationId xmlns:a16="http://schemas.microsoft.com/office/drawing/2014/main" id="{EF6E4747-680E-F8A4-990C-0F3671C24A58}"/>
              </a:ext>
            </a:extLst>
          </p:cNvPr>
          <p:cNvSpPr>
            <a:spLocks noGrp="1" noChangeArrowheads="1"/>
          </p:cNvSpPr>
          <p:nvPr>
            <p:ph type="title"/>
          </p:nvPr>
        </p:nvSpPr>
        <p:spPr>
          <a:xfrm>
            <a:off x="533400" y="0"/>
            <a:ext cx="8229600" cy="984250"/>
          </a:xfrm>
          <a:noFill/>
        </p:spPr>
        <p:txBody>
          <a:bodyPr/>
          <a:lstStyle/>
          <a:p>
            <a:pPr eaLnBrk="1" hangingPunct="1"/>
            <a:r>
              <a:rPr lang="en-US" altLang="en-US"/>
              <a:t>PPE </a:t>
            </a:r>
            <a:br>
              <a:rPr lang="en-US" altLang="en-US"/>
            </a:br>
            <a:r>
              <a:rPr lang="en-US" altLang="en-US" sz="2800"/>
              <a:t>Hand Protection</a:t>
            </a: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56F0ECBA-E667-7F8A-C9E2-58BCD16BC833}"/>
              </a:ext>
            </a:extLst>
          </p:cNvPr>
          <p:cNvSpPr>
            <a:spLocks noGrp="1" noChangeArrowheads="1"/>
          </p:cNvSpPr>
          <p:nvPr>
            <p:ph type="body" idx="1"/>
          </p:nvPr>
        </p:nvSpPr>
        <p:spPr>
          <a:xfrm>
            <a:off x="533400" y="1219200"/>
            <a:ext cx="8001000" cy="4525963"/>
          </a:xfrm>
        </p:spPr>
        <p:txBody>
          <a:bodyPr/>
          <a:lstStyle/>
          <a:p>
            <a:pPr marL="350838" indent="-350838" eaLnBrk="1" hangingPunct="1"/>
            <a:r>
              <a:rPr lang="en-US" altLang="en-US" sz="2400"/>
              <a:t>Various types of eye protection in order of increasing effectiveness:</a:t>
            </a:r>
          </a:p>
          <a:p>
            <a:pPr marL="974725" lvl="1" indent="-234950" eaLnBrk="1" hangingPunct="1">
              <a:lnSpc>
                <a:spcPct val="150000"/>
              </a:lnSpc>
            </a:pPr>
            <a:r>
              <a:rPr lang="en-US" altLang="en-US" sz="1800"/>
              <a:t>Ordinary spectacles</a:t>
            </a:r>
          </a:p>
          <a:p>
            <a:pPr marL="974725" lvl="1" indent="-234950" eaLnBrk="1" hangingPunct="1">
              <a:lnSpc>
                <a:spcPct val="150000"/>
              </a:lnSpc>
            </a:pPr>
            <a:r>
              <a:rPr lang="en-US" altLang="en-US" sz="1800"/>
              <a:t>Safety glasses with side shields</a:t>
            </a:r>
          </a:p>
          <a:p>
            <a:pPr marL="974725" lvl="1" indent="-234950" eaLnBrk="1" hangingPunct="1">
              <a:lnSpc>
                <a:spcPct val="150000"/>
              </a:lnSpc>
            </a:pPr>
            <a:r>
              <a:rPr lang="en-US" altLang="en-US" sz="1800"/>
              <a:t>Protective goggles</a:t>
            </a:r>
          </a:p>
          <a:p>
            <a:pPr marL="974725" lvl="1" indent="-234950" eaLnBrk="1" hangingPunct="1">
              <a:lnSpc>
                <a:spcPct val="150000"/>
              </a:lnSpc>
            </a:pPr>
            <a:r>
              <a:rPr lang="en-US" altLang="en-US" sz="1800"/>
              <a:t>Face shields</a:t>
            </a:r>
          </a:p>
          <a:p>
            <a:pPr marL="974725" lvl="1" indent="-234950" eaLnBrk="1" hangingPunct="1">
              <a:lnSpc>
                <a:spcPct val="150000"/>
              </a:lnSpc>
            </a:pPr>
            <a:r>
              <a:rPr lang="en-US" altLang="en-US" sz="1800"/>
              <a:t>Head shields, which protect all of the head and throat</a:t>
            </a:r>
          </a:p>
          <a:p>
            <a:pPr marL="350838" indent="-350838" eaLnBrk="1" hangingPunct="1">
              <a:buFontTx/>
              <a:buNone/>
            </a:pPr>
            <a:endParaRPr lang="en-US" altLang="en-US" sz="2000"/>
          </a:p>
          <a:p>
            <a:pPr marL="350838" indent="-350838" eaLnBrk="1" hangingPunct="1"/>
            <a:r>
              <a:rPr lang="en-US" altLang="en-US" sz="2400"/>
              <a:t>What is the company’s policy on </a:t>
            </a:r>
          </a:p>
          <a:p>
            <a:pPr marL="350838" indent="-350838" eaLnBrk="1" hangingPunct="1">
              <a:buFont typeface="Wingdings" panose="05000000000000000000" pitchFamily="2" charset="2"/>
              <a:buNone/>
            </a:pPr>
            <a:r>
              <a:rPr lang="en-US" altLang="en-US" sz="2400"/>
              <a:t>    contact lenses?</a:t>
            </a:r>
          </a:p>
        </p:txBody>
      </p:sp>
      <p:pic>
        <p:nvPicPr>
          <p:cNvPr id="103427" name="Picture 4" descr="bd06601_">
            <a:extLst>
              <a:ext uri="{FF2B5EF4-FFF2-40B4-BE49-F238E27FC236}">
                <a16:creationId xmlns:a16="http://schemas.microsoft.com/office/drawing/2014/main" id="{6B5E5FDD-CF4C-2582-6F5F-327CB0585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25925"/>
            <a:ext cx="220821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7">
            <a:extLst>
              <a:ext uri="{FF2B5EF4-FFF2-40B4-BE49-F238E27FC236}">
                <a16:creationId xmlns:a16="http://schemas.microsoft.com/office/drawing/2014/main" id="{0FFFEE44-F3BD-6BBE-1D9C-9B08F7404074}"/>
              </a:ext>
            </a:extLst>
          </p:cNvPr>
          <p:cNvSpPr>
            <a:spLocks noGrp="1" noChangeArrowheads="1"/>
          </p:cNvSpPr>
          <p:nvPr>
            <p:ph type="title"/>
          </p:nvPr>
        </p:nvSpPr>
        <p:spPr>
          <a:xfrm>
            <a:off x="609600" y="0"/>
            <a:ext cx="8229600" cy="984250"/>
          </a:xfrm>
          <a:noFill/>
        </p:spPr>
        <p:txBody>
          <a:bodyPr/>
          <a:lstStyle/>
          <a:p>
            <a:pPr eaLnBrk="1" hangingPunct="1"/>
            <a:r>
              <a:rPr lang="en-US" altLang="en-US"/>
              <a:t>PPE </a:t>
            </a:r>
            <a:br>
              <a:rPr lang="en-US" altLang="en-US"/>
            </a:br>
            <a:r>
              <a:rPr lang="en-US" altLang="en-US" sz="2800"/>
              <a:t>Eye and Face Protection</a:t>
            </a: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5F9D2F23-477A-74F2-DEE3-B0C0C1E69E3C}"/>
              </a:ext>
            </a:extLst>
          </p:cNvPr>
          <p:cNvSpPr>
            <a:spLocks noGrp="1" noChangeArrowheads="1"/>
          </p:cNvSpPr>
          <p:nvPr>
            <p:ph type="title"/>
          </p:nvPr>
        </p:nvSpPr>
        <p:spPr>
          <a:xfrm>
            <a:off x="609600" y="76200"/>
            <a:ext cx="8229600" cy="984250"/>
          </a:xfrm>
          <a:noFill/>
        </p:spPr>
        <p:txBody>
          <a:bodyPr/>
          <a:lstStyle/>
          <a:p>
            <a:pPr eaLnBrk="1" hangingPunct="1"/>
            <a:r>
              <a:rPr lang="en-US" altLang="en-US"/>
              <a:t>PPE </a:t>
            </a:r>
            <a:br>
              <a:rPr lang="en-US" altLang="en-US"/>
            </a:br>
            <a:r>
              <a:rPr lang="en-US" altLang="en-US" sz="2800"/>
              <a:t>Skin Protection</a:t>
            </a:r>
          </a:p>
        </p:txBody>
      </p:sp>
      <p:pic>
        <p:nvPicPr>
          <p:cNvPr id="105475" name="Picture 5" descr="PPEinLab2">
            <a:extLst>
              <a:ext uri="{FF2B5EF4-FFF2-40B4-BE49-F238E27FC236}">
                <a16:creationId xmlns:a16="http://schemas.microsoft.com/office/drawing/2014/main" id="{8A4E9BD2-1C01-9A9E-B261-CB5A5923C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19200"/>
            <a:ext cx="426085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7">
            <a:extLst>
              <a:ext uri="{FF2B5EF4-FFF2-40B4-BE49-F238E27FC236}">
                <a16:creationId xmlns:a16="http://schemas.microsoft.com/office/drawing/2014/main" id="{B8DC8185-F9A7-9997-EB11-A031FEFE3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3503613"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2" name="Picture 3" descr="hm00383_">
            <a:extLst>
              <a:ext uri="{FF2B5EF4-FFF2-40B4-BE49-F238E27FC236}">
                <a16:creationId xmlns:a16="http://schemas.microsoft.com/office/drawing/2014/main" id="{6F86057B-19AE-A684-5AA3-A0772D806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1828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4" descr="bd07458_">
            <a:extLst>
              <a:ext uri="{FF2B5EF4-FFF2-40B4-BE49-F238E27FC236}">
                <a16:creationId xmlns:a16="http://schemas.microsoft.com/office/drawing/2014/main" id="{3357EE03-BAB9-B1E7-D858-B0D222D64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95400"/>
            <a:ext cx="2057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5" descr="j0079246">
            <a:extLst>
              <a:ext uri="{FF2B5EF4-FFF2-40B4-BE49-F238E27FC236}">
                <a16:creationId xmlns:a16="http://schemas.microsoft.com/office/drawing/2014/main" id="{93AA2D4E-F6D1-4D4C-D105-BD278A00C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371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6" descr="hh00939_">
            <a:extLst>
              <a:ext uri="{FF2B5EF4-FFF2-40B4-BE49-F238E27FC236}">
                <a16:creationId xmlns:a16="http://schemas.microsoft.com/office/drawing/2014/main" id="{12E5C1F8-1A8D-47A4-42F6-512E9E0CB3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971800"/>
            <a:ext cx="16303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7" descr="bd00028_">
            <a:extLst>
              <a:ext uri="{FF2B5EF4-FFF2-40B4-BE49-F238E27FC236}">
                <a16:creationId xmlns:a16="http://schemas.microsoft.com/office/drawing/2014/main" id="{44A384EB-D0B4-19CA-1968-CFB43CE61D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429000"/>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8" descr="sl00356_">
            <a:extLst>
              <a:ext uri="{FF2B5EF4-FFF2-40B4-BE49-F238E27FC236}">
                <a16:creationId xmlns:a16="http://schemas.microsoft.com/office/drawing/2014/main" id="{7C104AF5-4F47-C4B4-0C2A-88603A32EA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200400"/>
            <a:ext cx="19224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9" descr="bd05147_">
            <a:extLst>
              <a:ext uri="{FF2B5EF4-FFF2-40B4-BE49-F238E27FC236}">
                <a16:creationId xmlns:a16="http://schemas.microsoft.com/office/drawing/2014/main" id="{9DCD34B2-0E67-BB80-6590-CC52422A71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784725"/>
            <a:ext cx="1676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10" descr="hh01678_">
            <a:extLst>
              <a:ext uri="{FF2B5EF4-FFF2-40B4-BE49-F238E27FC236}">
                <a16:creationId xmlns:a16="http://schemas.microsoft.com/office/drawing/2014/main" id="{A48FBC28-D89C-B7B8-2548-D666CA97CE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4191000"/>
            <a:ext cx="19050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Picture 11" descr="wb01114_">
            <a:extLst>
              <a:ext uri="{FF2B5EF4-FFF2-40B4-BE49-F238E27FC236}">
                <a16:creationId xmlns:a16="http://schemas.microsoft.com/office/drawing/2014/main" id="{1F808EAA-066E-4F58-85C4-6AC3BCF083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4648200"/>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1" name="Picture 12" descr="na01595_">
            <a:extLst>
              <a:ext uri="{FF2B5EF4-FFF2-40B4-BE49-F238E27FC236}">
                <a16:creationId xmlns:a16="http://schemas.microsoft.com/office/drawing/2014/main" id="{7246C90B-22C0-67E8-719C-E6DA607D74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1828800"/>
            <a:ext cx="9032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2" name="Picture 13" descr="bd00028_">
            <a:extLst>
              <a:ext uri="{FF2B5EF4-FFF2-40B4-BE49-F238E27FC236}">
                <a16:creationId xmlns:a16="http://schemas.microsoft.com/office/drawing/2014/main" id="{9A7DE17B-7F86-76B2-15E3-0FB0158847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429000"/>
            <a:ext cx="762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3" name="Picture 14" descr="wb01114_">
            <a:extLst>
              <a:ext uri="{FF2B5EF4-FFF2-40B4-BE49-F238E27FC236}">
                <a16:creationId xmlns:a16="http://schemas.microsoft.com/office/drawing/2014/main" id="{2B723866-4AE7-A3A0-463D-AECF2BAED5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426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4" name="Picture 15" descr="na01595_">
            <a:extLst>
              <a:ext uri="{FF2B5EF4-FFF2-40B4-BE49-F238E27FC236}">
                <a16:creationId xmlns:a16="http://schemas.microsoft.com/office/drawing/2014/main" id="{43856EFE-68D5-CFC2-3C07-EA3777DA58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2800" y="1752600"/>
            <a:ext cx="8270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5" name="Picture 16" descr="na01595_">
            <a:extLst>
              <a:ext uri="{FF2B5EF4-FFF2-40B4-BE49-F238E27FC236}">
                <a16:creationId xmlns:a16="http://schemas.microsoft.com/office/drawing/2014/main" id="{415FF391-D0FC-29C4-1DF3-29B7511CC7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1600200"/>
            <a:ext cx="8270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6" name="Rectangle 18">
            <a:extLst>
              <a:ext uri="{FF2B5EF4-FFF2-40B4-BE49-F238E27FC236}">
                <a16:creationId xmlns:a16="http://schemas.microsoft.com/office/drawing/2014/main" id="{D8A5E98B-4421-7911-484A-31978D3C1F33}"/>
              </a:ext>
            </a:extLst>
          </p:cNvPr>
          <p:cNvSpPr>
            <a:spLocks noGrp="1" noChangeArrowheads="1"/>
          </p:cNvSpPr>
          <p:nvPr>
            <p:ph type="title"/>
          </p:nvPr>
        </p:nvSpPr>
        <p:spPr>
          <a:xfrm>
            <a:off x="609600" y="76200"/>
            <a:ext cx="8229600" cy="984250"/>
          </a:xfrm>
          <a:noFill/>
        </p:spPr>
        <p:txBody>
          <a:bodyPr/>
          <a:lstStyle/>
          <a:p>
            <a:pPr eaLnBrk="1" hangingPunct="1"/>
            <a:r>
              <a:rPr lang="en-US" altLang="en-US"/>
              <a:t>PPE </a:t>
            </a:r>
            <a:br>
              <a:rPr lang="en-US" altLang="en-US"/>
            </a:br>
            <a:r>
              <a:rPr lang="en-US" altLang="en-US" sz="2800"/>
              <a:t>Foot Protection</a:t>
            </a:r>
          </a:p>
        </p:txBody>
      </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70" name="Picture 3" descr="handwashing">
            <a:extLst>
              <a:ext uri="{FF2B5EF4-FFF2-40B4-BE49-F238E27FC236}">
                <a16:creationId xmlns:a16="http://schemas.microsoft.com/office/drawing/2014/main" id="{DD113462-9A6E-8D22-59E2-161B7D459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5">
            <a:extLst>
              <a:ext uri="{FF2B5EF4-FFF2-40B4-BE49-F238E27FC236}">
                <a16:creationId xmlns:a16="http://schemas.microsoft.com/office/drawing/2014/main" id="{06589313-679B-13B9-0C63-19E32F3D931E}"/>
              </a:ext>
            </a:extLst>
          </p:cNvPr>
          <p:cNvSpPr>
            <a:spLocks noGrp="1" noChangeArrowheads="1"/>
          </p:cNvSpPr>
          <p:nvPr>
            <p:ph type="title"/>
          </p:nvPr>
        </p:nvSpPr>
        <p:spPr>
          <a:noFill/>
        </p:spPr>
        <p:txBody>
          <a:bodyPr/>
          <a:lstStyle/>
          <a:p>
            <a:pPr eaLnBrk="1" hangingPunct="1"/>
            <a:r>
              <a:rPr lang="en-US" altLang="en-US"/>
              <a:t>Hygiene Practices</a:t>
            </a:r>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18" name="Picture 3" descr="ingestion">
            <a:extLst>
              <a:ext uri="{FF2B5EF4-FFF2-40B4-BE49-F238E27FC236}">
                <a16:creationId xmlns:a16="http://schemas.microsoft.com/office/drawing/2014/main" id="{7020DB12-1110-196F-C820-4988ABFBD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24733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4" descr="gloveonface">
            <a:extLst>
              <a:ext uri="{FF2B5EF4-FFF2-40B4-BE49-F238E27FC236}">
                <a16:creationId xmlns:a16="http://schemas.microsoft.com/office/drawing/2014/main" id="{C02DD7B6-6D3C-8028-6DEF-E21A26030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200400"/>
            <a:ext cx="32004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7" name="Rectangle 5">
            <a:extLst>
              <a:ext uri="{FF2B5EF4-FFF2-40B4-BE49-F238E27FC236}">
                <a16:creationId xmlns:a16="http://schemas.microsoft.com/office/drawing/2014/main" id="{435B7502-072F-ACB2-B13C-9A332A1EE1CE}"/>
              </a:ext>
            </a:extLst>
          </p:cNvPr>
          <p:cNvSpPr>
            <a:spLocks noChangeArrowheads="1"/>
          </p:cNvSpPr>
          <p:nvPr/>
        </p:nvSpPr>
        <p:spPr bwMode="auto">
          <a:xfrm>
            <a:off x="1371600" y="1600200"/>
            <a:ext cx="2019300" cy="461963"/>
          </a:xfrm>
          <a:prstGeom prst="rect">
            <a:avLst/>
          </a:prstGeom>
          <a:noFill/>
          <a:ln w="9525">
            <a:noFill/>
            <a:miter lim="800000"/>
            <a:headEnd/>
            <a:tailEnd/>
          </a:ln>
          <a:effectLst/>
        </p:spPr>
        <p:txBody>
          <a:bodyPr>
            <a:spAutoFit/>
          </a:bodyPr>
          <a:lstStyle/>
          <a:p>
            <a:pPr eaLnBrk="1" hangingPunct="1">
              <a:defRPr/>
            </a:pPr>
            <a:r>
              <a:rPr lang="en-US" sz="2400" b="1" dirty="0">
                <a:latin typeface="+mj-lt"/>
              </a:rPr>
              <a:t>Ingestion</a:t>
            </a:r>
          </a:p>
        </p:txBody>
      </p:sp>
      <p:sp>
        <p:nvSpPr>
          <p:cNvPr id="289798" name="Rectangle 6">
            <a:extLst>
              <a:ext uri="{FF2B5EF4-FFF2-40B4-BE49-F238E27FC236}">
                <a16:creationId xmlns:a16="http://schemas.microsoft.com/office/drawing/2014/main" id="{11AE22E4-AA46-8187-0505-97C2960BAA78}"/>
              </a:ext>
            </a:extLst>
          </p:cNvPr>
          <p:cNvSpPr>
            <a:spLocks noChangeArrowheads="1"/>
          </p:cNvSpPr>
          <p:nvPr/>
        </p:nvSpPr>
        <p:spPr bwMode="auto">
          <a:xfrm>
            <a:off x="5334000" y="2743200"/>
            <a:ext cx="2336800" cy="461963"/>
          </a:xfrm>
          <a:prstGeom prst="rect">
            <a:avLst/>
          </a:prstGeom>
          <a:noFill/>
          <a:ln w="9525">
            <a:noFill/>
            <a:miter lim="800000"/>
            <a:headEnd/>
            <a:tailEnd/>
          </a:ln>
          <a:effectLst/>
        </p:spPr>
        <p:txBody>
          <a:bodyPr wrap="none">
            <a:spAutoFit/>
          </a:bodyPr>
          <a:lstStyle/>
          <a:p>
            <a:pPr eaLnBrk="1" hangingPunct="1">
              <a:defRPr/>
            </a:pPr>
            <a:r>
              <a:rPr lang="en-US" sz="2400" b="1" dirty="0">
                <a:latin typeface="+mj-lt"/>
              </a:rPr>
              <a:t>Contamination</a:t>
            </a:r>
          </a:p>
        </p:txBody>
      </p:sp>
      <p:sp>
        <p:nvSpPr>
          <p:cNvPr id="111622" name="Rectangle 8">
            <a:extLst>
              <a:ext uri="{FF2B5EF4-FFF2-40B4-BE49-F238E27FC236}">
                <a16:creationId xmlns:a16="http://schemas.microsoft.com/office/drawing/2014/main" id="{6A15B08B-F704-B522-BABF-098D12BE1264}"/>
              </a:ext>
            </a:extLst>
          </p:cNvPr>
          <p:cNvSpPr>
            <a:spLocks noGrp="1" noChangeArrowheads="1"/>
          </p:cNvSpPr>
          <p:nvPr>
            <p:ph type="title"/>
          </p:nvPr>
        </p:nvSpPr>
        <p:spPr>
          <a:noFill/>
        </p:spPr>
        <p:txBody>
          <a:bodyPr/>
          <a:lstStyle/>
          <a:p>
            <a:pPr eaLnBrk="1" hangingPunct="1"/>
            <a:r>
              <a:rPr lang="en-US" altLang="en-US"/>
              <a:t>Hygiene Practices</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5722E36-1CC7-3C9F-7FE0-27048C7051CB}"/>
              </a:ext>
            </a:extLst>
          </p:cNvPr>
          <p:cNvSpPr>
            <a:spLocks noGrp="1" noChangeArrowheads="1"/>
          </p:cNvSpPr>
          <p:nvPr>
            <p:ph type="body" idx="1"/>
          </p:nvPr>
        </p:nvSpPr>
        <p:spPr>
          <a:xfrm>
            <a:off x="609600" y="1219200"/>
            <a:ext cx="8269288" cy="4114800"/>
          </a:xfrm>
        </p:spPr>
        <p:txBody>
          <a:bodyPr lIns="90488" tIns="44450" rIns="90488" bIns="44450"/>
          <a:lstStyle/>
          <a:p>
            <a:pPr eaLnBrk="1" hangingPunct="1"/>
            <a:r>
              <a:rPr lang="en-US" altLang="en-US"/>
              <a:t>Does not apply to:</a:t>
            </a:r>
          </a:p>
          <a:p>
            <a:pPr eaLnBrk="1" hangingPunct="1"/>
            <a:endParaRPr lang="en-US" altLang="en-US" sz="500"/>
          </a:p>
          <a:p>
            <a:pPr lvl="1" eaLnBrk="1" hangingPunct="1">
              <a:buClr>
                <a:schemeClr val="bg2"/>
              </a:buClr>
              <a:buSzPct val="95000"/>
              <a:buFont typeface="Arial" panose="020B0604020202020204" pitchFamily="34" charset="0"/>
              <a:buChar char="–"/>
            </a:pPr>
            <a:r>
              <a:rPr lang="en-US" altLang="en-US"/>
              <a:t>Use of hazardous chemicals which do not meet the definition of laboratory use</a:t>
            </a:r>
          </a:p>
          <a:p>
            <a:pPr lvl="1" eaLnBrk="1" hangingPunct="1">
              <a:buClr>
                <a:schemeClr val="bg2"/>
              </a:buClr>
              <a:buSzPct val="95000"/>
              <a:buFont typeface="Arial" panose="020B0604020202020204" pitchFamily="34" charset="0"/>
              <a:buChar char="–"/>
            </a:pPr>
            <a:endParaRPr lang="en-US" altLang="en-US" sz="500"/>
          </a:p>
          <a:p>
            <a:pPr lvl="1" eaLnBrk="1" hangingPunct="1">
              <a:buClr>
                <a:schemeClr val="bg2"/>
              </a:buClr>
              <a:buSzPct val="95000"/>
              <a:buFont typeface="Arial" panose="020B0604020202020204" pitchFamily="34" charset="0"/>
              <a:buChar char="–"/>
            </a:pPr>
            <a:r>
              <a:rPr lang="en-US" altLang="en-US"/>
              <a:t>Lab use of hazardous chemicals having no potential for exposure, such as:</a:t>
            </a:r>
          </a:p>
          <a:p>
            <a:pPr lvl="1" eaLnBrk="1" hangingPunct="1">
              <a:buClr>
                <a:schemeClr val="bg2"/>
              </a:buClr>
              <a:buSzPct val="95000"/>
              <a:buFont typeface="Arial" panose="020B0604020202020204" pitchFamily="34" charset="0"/>
              <a:buChar char="–"/>
            </a:pPr>
            <a:endParaRPr lang="en-US" altLang="en-US" sz="300"/>
          </a:p>
          <a:p>
            <a:pPr lvl="2" eaLnBrk="1" hangingPunct="1">
              <a:buClr>
                <a:schemeClr val="bg2"/>
              </a:buClr>
              <a:buFont typeface="Wingdings" panose="05000000000000000000" pitchFamily="2" charset="2"/>
              <a:buChar char="Ø"/>
            </a:pPr>
            <a:r>
              <a:rPr lang="en-US" altLang="en-US"/>
              <a:t>Chemically-impregnated test media</a:t>
            </a:r>
          </a:p>
          <a:p>
            <a:pPr lvl="2" eaLnBrk="1" hangingPunct="1">
              <a:buClr>
                <a:schemeClr val="bg2"/>
              </a:buClr>
              <a:buFont typeface="Wingdings" panose="05000000000000000000" pitchFamily="2" charset="2"/>
              <a:buChar char="Ø"/>
            </a:pPr>
            <a:endParaRPr lang="en-US" altLang="en-US" sz="300"/>
          </a:p>
          <a:p>
            <a:pPr lvl="2" eaLnBrk="1" hangingPunct="1">
              <a:buClr>
                <a:schemeClr val="bg2"/>
              </a:buClr>
              <a:buFont typeface="Wingdings" panose="05000000000000000000" pitchFamily="2" charset="2"/>
              <a:buChar char="Ø"/>
            </a:pPr>
            <a:r>
              <a:rPr lang="en-US" altLang="en-US"/>
              <a:t>Commercially prepared kits such as those used to perform pregnancy testing</a:t>
            </a:r>
          </a:p>
        </p:txBody>
      </p:sp>
      <p:sp>
        <p:nvSpPr>
          <p:cNvPr id="13315" name="Rectangle 2">
            <a:extLst>
              <a:ext uri="{FF2B5EF4-FFF2-40B4-BE49-F238E27FC236}">
                <a16:creationId xmlns:a16="http://schemas.microsoft.com/office/drawing/2014/main" id="{B9473A30-D80A-DE87-67A0-FB853D57C88F}"/>
              </a:ext>
            </a:extLst>
          </p:cNvPr>
          <p:cNvSpPr>
            <a:spLocks noGrp="1" noChangeArrowheads="1"/>
          </p:cNvSpPr>
          <p:nvPr>
            <p:ph type="title"/>
          </p:nvPr>
        </p:nvSpPr>
        <p:spPr>
          <a:xfrm>
            <a:off x="533400" y="381000"/>
            <a:ext cx="7620000" cy="644525"/>
          </a:xfrm>
        </p:spPr>
        <p:txBody>
          <a:bodyPr lIns="90488" tIns="44450" rIns="90488" bIns="44450" anchor="ctr"/>
          <a:lstStyle/>
          <a:p>
            <a:pPr eaLnBrk="1" hangingPunct="1"/>
            <a:r>
              <a:rPr lang="en-US" altLang="en-US"/>
              <a:t>Scope and Application</a:t>
            </a:r>
          </a:p>
        </p:txBody>
      </p:sp>
      <p:pic>
        <p:nvPicPr>
          <p:cNvPr id="13316" name="Picture 4" descr="j0216058">
            <a:extLst>
              <a:ext uri="{FF2B5EF4-FFF2-40B4-BE49-F238E27FC236}">
                <a16:creationId xmlns:a16="http://schemas.microsoft.com/office/drawing/2014/main" id="{73FAC610-32D5-B413-7957-608EE8BE6BAA}"/>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791200" y="4114800"/>
            <a:ext cx="2590800" cy="17224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A8B738-49AF-8E0B-B68F-5EA7DA1027C5}"/>
              </a:ext>
            </a:extLst>
          </p:cNvPr>
          <p:cNvSpPr txBox="1"/>
          <p:nvPr/>
        </p:nvSpPr>
        <p:spPr>
          <a:xfrm>
            <a:off x="6248400" y="533400"/>
            <a:ext cx="2416175" cy="369888"/>
          </a:xfrm>
          <a:prstGeom prst="rect">
            <a:avLst/>
          </a:prstGeom>
          <a:noFill/>
        </p:spPr>
        <p:txBody>
          <a:bodyPr wrap="none">
            <a:spAutoFit/>
          </a:bodyPr>
          <a:lstStyle/>
          <a:p>
            <a:pPr>
              <a:defRPr/>
            </a:pPr>
            <a:r>
              <a:rPr lang="en-US" dirty="0">
                <a:latin typeface="+mj-lt"/>
              </a:rPr>
              <a:t>29 CFR 1910.1450(a)</a:t>
            </a:r>
          </a:p>
        </p:txBody>
      </p:sp>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3">
            <a:extLst>
              <a:ext uri="{FF2B5EF4-FFF2-40B4-BE49-F238E27FC236}">
                <a16:creationId xmlns:a16="http://schemas.microsoft.com/office/drawing/2014/main" id="{8EEF01C5-63D0-DBC2-84F1-3B5C074F12F9}"/>
              </a:ext>
            </a:extLst>
          </p:cNvPr>
          <p:cNvSpPr>
            <a:spLocks noGrp="1" noChangeArrowheads="1"/>
          </p:cNvSpPr>
          <p:nvPr>
            <p:ph type="body" idx="1"/>
          </p:nvPr>
        </p:nvSpPr>
        <p:spPr/>
        <p:txBody>
          <a:bodyPr/>
          <a:lstStyle/>
          <a:p>
            <a:pPr eaLnBrk="1" hangingPunct="1">
              <a:lnSpc>
                <a:spcPct val="90000"/>
              </a:lnSpc>
            </a:pPr>
            <a:r>
              <a:rPr lang="en-US" altLang="en-US" sz="2400"/>
              <a:t>Criteria that will be used to determine and implement control measures to reduce employee exposure to hazardous chemicals including:</a:t>
            </a:r>
          </a:p>
          <a:p>
            <a:pPr lvl="1" eaLnBrk="1" hangingPunct="1">
              <a:lnSpc>
                <a:spcPct val="90000"/>
              </a:lnSpc>
            </a:pPr>
            <a:endParaRPr lang="en-US" altLang="en-US" sz="2000">
              <a:solidFill>
                <a:schemeClr val="folHlink"/>
              </a:solidFill>
            </a:endParaRPr>
          </a:p>
          <a:p>
            <a:pPr lvl="1" eaLnBrk="1" hangingPunct="1">
              <a:lnSpc>
                <a:spcPct val="90000"/>
              </a:lnSpc>
            </a:pPr>
            <a:r>
              <a:rPr lang="en-US" altLang="en-US" sz="2000">
                <a:solidFill>
                  <a:schemeClr val="folHlink"/>
                </a:solidFill>
              </a:rPr>
              <a:t>Engineering controls,</a:t>
            </a:r>
          </a:p>
          <a:p>
            <a:pPr lvl="1" eaLnBrk="1" hangingPunct="1">
              <a:lnSpc>
                <a:spcPct val="90000"/>
              </a:lnSpc>
            </a:pPr>
            <a:endParaRPr lang="en-US" altLang="en-US" sz="2000">
              <a:solidFill>
                <a:schemeClr val="folHlink"/>
              </a:solidFill>
            </a:endParaRPr>
          </a:p>
          <a:p>
            <a:pPr lvl="1" eaLnBrk="1" hangingPunct="1">
              <a:lnSpc>
                <a:spcPct val="90000"/>
              </a:lnSpc>
            </a:pPr>
            <a:r>
              <a:rPr lang="en-US" altLang="en-US" sz="2000">
                <a:solidFill>
                  <a:schemeClr val="folHlink"/>
                </a:solidFill>
              </a:rPr>
              <a:t>PPE and hygiene practices,</a:t>
            </a:r>
          </a:p>
          <a:p>
            <a:pPr lvl="1" eaLnBrk="1" hangingPunct="1">
              <a:lnSpc>
                <a:spcPct val="90000"/>
              </a:lnSpc>
            </a:pPr>
            <a:endParaRPr lang="en-US" altLang="en-US" sz="2000"/>
          </a:p>
          <a:p>
            <a:pPr lvl="1" eaLnBrk="1" hangingPunct="1">
              <a:lnSpc>
                <a:spcPct val="90000"/>
              </a:lnSpc>
            </a:pPr>
            <a:r>
              <a:rPr lang="en-US" altLang="en-US" sz="2000"/>
              <a:t>Control measures for chemicals that are known to be extremely hazardous</a:t>
            </a:r>
          </a:p>
        </p:txBody>
      </p:sp>
      <p:sp>
        <p:nvSpPr>
          <p:cNvPr id="5" name="Rectangle 5">
            <a:extLst>
              <a:ext uri="{FF2B5EF4-FFF2-40B4-BE49-F238E27FC236}">
                <a16:creationId xmlns:a16="http://schemas.microsoft.com/office/drawing/2014/main" id="{BEC793A7-B939-7296-19D7-52409DE9E87E}"/>
              </a:ext>
            </a:extLst>
          </p:cNvPr>
          <p:cNvSpPr txBox="1">
            <a:spLocks noChangeArrowheads="1"/>
          </p:cNvSpPr>
          <p:nvPr/>
        </p:nvSpPr>
        <p:spPr bwMode="gray">
          <a:xfrm>
            <a:off x="609600" y="76200"/>
            <a:ext cx="8229600" cy="984250"/>
          </a:xfrm>
          <a:prstGeom prst="rect">
            <a:avLst/>
          </a:prstGeom>
          <a:noFill/>
          <a:ln w="9525">
            <a:noFill/>
            <a:miter lim="800000"/>
            <a:headEnd/>
            <a:tailEnd/>
          </a:ln>
          <a:effectLst/>
        </p:spPr>
        <p:txBody>
          <a:bodyPr lIns="46038" tIns="0" rIns="46038" bIns="0">
            <a:spAutoFit/>
          </a:bodyPr>
          <a:lstStyle/>
          <a:p>
            <a:pPr eaLnBrk="1" hangingPunct="1">
              <a:defRPr/>
            </a:pPr>
            <a:r>
              <a:rPr lang="en-US" sz="3600" b="1" kern="0" dirty="0">
                <a:solidFill>
                  <a:srgbClr val="012D9A"/>
                </a:solidFill>
                <a:latin typeface="+mj-lt"/>
                <a:ea typeface="+mj-ea"/>
                <a:cs typeface="+mj-cs"/>
              </a:rPr>
              <a:t>Chemical Hygiene Plan </a:t>
            </a:r>
            <a:br>
              <a:rPr lang="en-US" sz="3200" b="1" kern="0" dirty="0">
                <a:solidFill>
                  <a:srgbClr val="012D9A"/>
                </a:solidFill>
                <a:latin typeface="+mj-lt"/>
                <a:ea typeface="+mj-ea"/>
                <a:cs typeface="+mj-cs"/>
              </a:rPr>
            </a:br>
            <a:r>
              <a:rPr lang="en-US" sz="2800" b="1" kern="0" dirty="0">
                <a:solidFill>
                  <a:srgbClr val="012D9A"/>
                </a:solidFill>
                <a:latin typeface="+mj-lt"/>
                <a:ea typeface="+mj-ea"/>
                <a:cs typeface="+mj-cs"/>
              </a:rPr>
              <a:t>Control Measures</a:t>
            </a:r>
          </a:p>
        </p:txBody>
      </p:sp>
      <p:sp>
        <p:nvSpPr>
          <p:cNvPr id="6" name="TextBox 5">
            <a:extLst>
              <a:ext uri="{FF2B5EF4-FFF2-40B4-BE49-F238E27FC236}">
                <a16:creationId xmlns:a16="http://schemas.microsoft.com/office/drawing/2014/main" id="{AAB86143-EC85-1F32-9A03-017BBC3EAD74}"/>
              </a:ext>
            </a:extLst>
          </p:cNvPr>
          <p:cNvSpPr txBox="1"/>
          <p:nvPr/>
        </p:nvSpPr>
        <p:spPr>
          <a:xfrm>
            <a:off x="5638800" y="533400"/>
            <a:ext cx="2954338" cy="369888"/>
          </a:xfrm>
          <a:prstGeom prst="rect">
            <a:avLst/>
          </a:prstGeom>
          <a:noFill/>
        </p:spPr>
        <p:txBody>
          <a:bodyPr wrap="none">
            <a:spAutoFit/>
          </a:bodyPr>
          <a:lstStyle/>
          <a:p>
            <a:pPr>
              <a:defRPr/>
            </a:pPr>
            <a:r>
              <a:rPr lang="en-US" dirty="0">
                <a:latin typeface="+mj-lt"/>
              </a:rPr>
              <a:t>29 CFR 1910.1450(e)(3)(ii)</a:t>
            </a:r>
          </a:p>
        </p:txBody>
      </p:sp>
      <p:pic>
        <p:nvPicPr>
          <p:cNvPr id="113669" name="Picture 4">
            <a:extLst>
              <a:ext uri="{FF2B5EF4-FFF2-40B4-BE49-F238E27FC236}">
                <a16:creationId xmlns:a16="http://schemas.microsoft.com/office/drawing/2014/main" id="{476139F2-99AA-C982-1CBA-8F220A211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244975"/>
            <a:ext cx="28003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CDD623E4-C435-FC08-5EC7-CCC50B5EEB24}"/>
              </a:ext>
            </a:extLst>
          </p:cNvPr>
          <p:cNvSpPr>
            <a:spLocks noGrp="1" noChangeArrowheads="1"/>
          </p:cNvSpPr>
          <p:nvPr>
            <p:ph type="body" idx="1"/>
          </p:nvPr>
        </p:nvSpPr>
        <p:spPr>
          <a:xfrm>
            <a:off x="533400" y="1219200"/>
            <a:ext cx="7924800" cy="4525963"/>
          </a:xfrm>
        </p:spPr>
        <p:txBody>
          <a:bodyPr/>
          <a:lstStyle/>
          <a:p>
            <a:pPr eaLnBrk="1" hangingPunct="1">
              <a:lnSpc>
                <a:spcPct val="90000"/>
              </a:lnSpc>
            </a:pPr>
            <a:r>
              <a:rPr lang="en-US" altLang="en-US" sz="2400"/>
              <a:t>What is an extremely hazardous chemical?</a:t>
            </a:r>
          </a:p>
          <a:p>
            <a:pPr lvl="1" eaLnBrk="1" hangingPunct="1">
              <a:lnSpc>
                <a:spcPct val="90000"/>
              </a:lnSpc>
            </a:pPr>
            <a:endParaRPr lang="en-US" altLang="en-US" sz="800"/>
          </a:p>
          <a:p>
            <a:pPr lvl="1" eaLnBrk="1" hangingPunct="1">
              <a:lnSpc>
                <a:spcPct val="90000"/>
              </a:lnSpc>
            </a:pPr>
            <a:r>
              <a:rPr lang="en-US" altLang="en-US" sz="2000"/>
              <a:t>Resources for finding what is an extremely hazardous chemical: </a:t>
            </a:r>
          </a:p>
          <a:p>
            <a:pPr lvl="2" eaLnBrk="1" hangingPunct="1">
              <a:lnSpc>
                <a:spcPct val="90000"/>
              </a:lnSpc>
            </a:pPr>
            <a:endParaRPr lang="en-US" altLang="en-US" sz="800"/>
          </a:p>
          <a:p>
            <a:pPr lvl="2" eaLnBrk="1" hangingPunct="1">
              <a:lnSpc>
                <a:spcPct val="90000"/>
              </a:lnSpc>
            </a:pPr>
            <a:r>
              <a:rPr lang="en-US" altLang="en-US" sz="1800"/>
              <a:t>ACGIH TLVs, NIOSH, etc.</a:t>
            </a:r>
          </a:p>
          <a:p>
            <a:pPr lvl="2" eaLnBrk="1" hangingPunct="1">
              <a:lnSpc>
                <a:spcPct val="90000"/>
              </a:lnSpc>
            </a:pPr>
            <a:endParaRPr lang="en-US" altLang="en-US" sz="1800"/>
          </a:p>
          <a:p>
            <a:pPr lvl="2" eaLnBrk="1" hangingPunct="1">
              <a:lnSpc>
                <a:spcPct val="90000"/>
              </a:lnSpc>
            </a:pPr>
            <a:r>
              <a:rPr lang="en-US" altLang="en-US" sz="1800"/>
              <a:t>Genium “Right to Know Pocket Guide for Laboratory Employees”</a:t>
            </a:r>
          </a:p>
          <a:p>
            <a:pPr lvl="2" eaLnBrk="1" hangingPunct="1">
              <a:lnSpc>
                <a:spcPct val="90000"/>
              </a:lnSpc>
            </a:pPr>
            <a:endParaRPr lang="en-US" altLang="en-US" sz="1800"/>
          </a:p>
          <a:p>
            <a:pPr lvl="2" eaLnBrk="1" hangingPunct="1">
              <a:lnSpc>
                <a:spcPct val="90000"/>
              </a:lnSpc>
            </a:pPr>
            <a:r>
              <a:rPr lang="en-US" altLang="en-US" sz="1800"/>
              <a:t>Van Nostrand &amp; Reinhold “ Condensed Chemical Dictionary”</a:t>
            </a:r>
          </a:p>
          <a:p>
            <a:pPr eaLnBrk="1" hangingPunct="1">
              <a:lnSpc>
                <a:spcPct val="90000"/>
              </a:lnSpc>
            </a:pPr>
            <a:endParaRPr lang="en-US" altLang="en-US" sz="2400"/>
          </a:p>
        </p:txBody>
      </p:sp>
      <p:sp>
        <p:nvSpPr>
          <p:cNvPr id="114691" name="Rectangle 5">
            <a:extLst>
              <a:ext uri="{FF2B5EF4-FFF2-40B4-BE49-F238E27FC236}">
                <a16:creationId xmlns:a16="http://schemas.microsoft.com/office/drawing/2014/main" id="{378646CB-9C3C-559B-55E2-461E9EA5FCB0}"/>
              </a:ext>
            </a:extLst>
          </p:cNvPr>
          <p:cNvSpPr>
            <a:spLocks noGrp="1" noChangeArrowheads="1"/>
          </p:cNvSpPr>
          <p:nvPr>
            <p:ph type="title"/>
          </p:nvPr>
        </p:nvSpPr>
        <p:spPr>
          <a:noFill/>
        </p:spPr>
        <p:txBody>
          <a:bodyPr/>
          <a:lstStyle/>
          <a:p>
            <a:pPr eaLnBrk="1" hangingPunct="1"/>
            <a:r>
              <a:rPr lang="en-US" altLang="en-US"/>
              <a:t>Extremely Hazardous Chemicals</a:t>
            </a:r>
          </a:p>
        </p:txBody>
      </p:sp>
      <p:pic>
        <p:nvPicPr>
          <p:cNvPr id="114692" name="Picture 7">
            <a:extLst>
              <a:ext uri="{FF2B5EF4-FFF2-40B4-BE49-F238E27FC236}">
                <a16:creationId xmlns:a16="http://schemas.microsoft.com/office/drawing/2014/main" id="{FFE083EC-BC98-E1CA-E25E-4ADAEAE06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876800"/>
            <a:ext cx="33432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9" descr="tlvs">
            <a:extLst>
              <a:ext uri="{FF2B5EF4-FFF2-40B4-BE49-F238E27FC236}">
                <a16:creationId xmlns:a16="http://schemas.microsoft.com/office/drawing/2014/main" id="{27AFF31E-331D-A151-29B0-29EE7FD2A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0"/>
            <a:ext cx="952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3">
            <a:extLst>
              <a:ext uri="{FF2B5EF4-FFF2-40B4-BE49-F238E27FC236}">
                <a16:creationId xmlns:a16="http://schemas.microsoft.com/office/drawing/2014/main" id="{1B0EDF10-722D-E101-95F3-A58E171A66D4}"/>
              </a:ext>
            </a:extLst>
          </p:cNvPr>
          <p:cNvSpPr>
            <a:spLocks noChangeArrowheads="1"/>
          </p:cNvSpPr>
          <p:nvPr/>
        </p:nvSpPr>
        <p:spPr bwMode="auto">
          <a:xfrm>
            <a:off x="533400" y="1219200"/>
            <a:ext cx="80772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6125" indent="-288925">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
                <a:srgbClr val="990000"/>
              </a:buClr>
              <a:buSzPct val="85000"/>
            </a:pPr>
            <a:r>
              <a:rPr lang="en-US" altLang="en-US" sz="2400"/>
              <a:t>What are the specific </a:t>
            </a:r>
            <a:r>
              <a:rPr lang="en-US" altLang="en-US" sz="2400" b="1"/>
              <a:t>control measures </a:t>
            </a:r>
            <a:r>
              <a:rPr lang="en-US" altLang="en-US" sz="2400"/>
              <a:t>in place for these chemicals?</a:t>
            </a:r>
          </a:p>
          <a:p>
            <a:pPr lvl="1">
              <a:lnSpc>
                <a:spcPct val="150000"/>
              </a:lnSpc>
              <a:buClr>
                <a:schemeClr val="bg2"/>
              </a:buClr>
              <a:buSzPct val="85000"/>
            </a:pPr>
            <a:r>
              <a:rPr lang="en-US" altLang="en-US"/>
              <a:t>Chemical procurement</a:t>
            </a:r>
          </a:p>
          <a:p>
            <a:pPr lvl="1">
              <a:lnSpc>
                <a:spcPct val="150000"/>
              </a:lnSpc>
              <a:buClr>
                <a:schemeClr val="bg2"/>
              </a:buClr>
              <a:buSzPct val="85000"/>
            </a:pPr>
            <a:r>
              <a:rPr lang="en-US" altLang="en-US"/>
              <a:t>Safe handling practices</a:t>
            </a:r>
          </a:p>
          <a:p>
            <a:pPr lvl="1">
              <a:lnSpc>
                <a:spcPct val="150000"/>
              </a:lnSpc>
              <a:buClr>
                <a:schemeClr val="bg2"/>
              </a:buClr>
              <a:buSzPct val="85000"/>
            </a:pPr>
            <a:r>
              <a:rPr lang="en-US" altLang="en-US"/>
              <a:t>Description of PPE</a:t>
            </a:r>
          </a:p>
          <a:p>
            <a:pPr lvl="1">
              <a:lnSpc>
                <a:spcPct val="150000"/>
              </a:lnSpc>
              <a:buClr>
                <a:schemeClr val="bg2"/>
              </a:buClr>
              <a:buSzPct val="85000"/>
            </a:pPr>
            <a:r>
              <a:rPr lang="en-US" altLang="en-US"/>
              <a:t>Air monitoring</a:t>
            </a:r>
          </a:p>
          <a:p>
            <a:pPr lvl="1">
              <a:lnSpc>
                <a:spcPct val="150000"/>
              </a:lnSpc>
              <a:buClr>
                <a:schemeClr val="bg2"/>
              </a:buClr>
              <a:buSzPct val="85000"/>
            </a:pPr>
            <a:r>
              <a:rPr lang="en-US" altLang="en-US"/>
              <a:t>Emergency eyewash/shower facilities</a:t>
            </a:r>
          </a:p>
          <a:p>
            <a:pPr lvl="1">
              <a:lnSpc>
                <a:spcPct val="150000"/>
              </a:lnSpc>
              <a:buClr>
                <a:schemeClr val="bg2"/>
              </a:buClr>
              <a:buSzPct val="85000"/>
            </a:pPr>
            <a:r>
              <a:rPr lang="en-US" altLang="en-US"/>
              <a:t>Working alone</a:t>
            </a:r>
          </a:p>
          <a:p>
            <a:pPr>
              <a:lnSpc>
                <a:spcPct val="90000"/>
              </a:lnSpc>
              <a:spcBef>
                <a:spcPct val="50000"/>
              </a:spcBef>
              <a:buClr>
                <a:schemeClr val="bg2"/>
              </a:buClr>
              <a:buSzPct val="85000"/>
              <a:buFont typeface="Symbol" panose="05050102010706020507" pitchFamily="18" charset="2"/>
              <a:buChar char="-"/>
            </a:pPr>
            <a:endParaRPr lang="en-US" altLang="en-US" sz="2400"/>
          </a:p>
        </p:txBody>
      </p:sp>
      <p:pic>
        <p:nvPicPr>
          <p:cNvPr id="115715" name="Picture 5" descr="bd20036_">
            <a:extLst>
              <a:ext uri="{FF2B5EF4-FFF2-40B4-BE49-F238E27FC236}">
                <a16:creationId xmlns:a16="http://schemas.microsoft.com/office/drawing/2014/main" id="{ABD41901-7EB3-FCF9-8B91-56FE0A0B3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14600"/>
            <a:ext cx="1905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7">
            <a:extLst>
              <a:ext uri="{FF2B5EF4-FFF2-40B4-BE49-F238E27FC236}">
                <a16:creationId xmlns:a16="http://schemas.microsoft.com/office/drawing/2014/main" id="{F682E2A0-C738-6266-CF4E-4A3BB76FD237}"/>
              </a:ext>
            </a:extLst>
          </p:cNvPr>
          <p:cNvSpPr>
            <a:spLocks noGrp="1" noChangeArrowheads="1"/>
          </p:cNvSpPr>
          <p:nvPr>
            <p:ph type="title"/>
          </p:nvPr>
        </p:nvSpPr>
        <p:spPr>
          <a:noFill/>
        </p:spPr>
        <p:txBody>
          <a:bodyPr/>
          <a:lstStyle/>
          <a:p>
            <a:pPr eaLnBrk="1" hangingPunct="1"/>
            <a:r>
              <a:rPr lang="en-US" altLang="en-US"/>
              <a:t>Extremely Hazardous Chemicals</a:t>
            </a:r>
          </a:p>
        </p:txBody>
      </p:sp>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3">
            <a:extLst>
              <a:ext uri="{FF2B5EF4-FFF2-40B4-BE49-F238E27FC236}">
                <a16:creationId xmlns:a16="http://schemas.microsoft.com/office/drawing/2014/main" id="{CEA4CA2F-A8EB-7635-F571-B6F573E5EB7E}"/>
              </a:ext>
            </a:extLst>
          </p:cNvPr>
          <p:cNvSpPr>
            <a:spLocks noGrp="1" noChangeArrowheads="1"/>
          </p:cNvSpPr>
          <p:nvPr>
            <p:ph type="body" idx="1"/>
          </p:nvPr>
        </p:nvSpPr>
        <p:spPr/>
        <p:txBody>
          <a:bodyPr/>
          <a:lstStyle/>
          <a:p>
            <a:pPr eaLnBrk="1" hangingPunct="1">
              <a:lnSpc>
                <a:spcPct val="90000"/>
              </a:lnSpc>
            </a:pPr>
            <a:r>
              <a:rPr lang="en-US" altLang="en-US"/>
              <a:t>Specific measures to ensure that fume hoods and other protective equipment are functioning properly and are maintained</a:t>
            </a:r>
          </a:p>
          <a:p>
            <a:pPr eaLnBrk="1" hangingPunct="1">
              <a:lnSpc>
                <a:spcPct val="90000"/>
              </a:lnSpc>
            </a:pPr>
            <a:endParaRPr lang="en-US" altLang="en-US"/>
          </a:p>
          <a:p>
            <a:pPr eaLnBrk="1" hangingPunct="1">
              <a:lnSpc>
                <a:spcPct val="90000"/>
              </a:lnSpc>
            </a:pPr>
            <a:r>
              <a:rPr lang="en-US" altLang="en-US"/>
              <a:t>How often do you test / inspect to verify flow rate and other parameters?</a:t>
            </a:r>
          </a:p>
        </p:txBody>
      </p:sp>
      <p:pic>
        <p:nvPicPr>
          <p:cNvPr id="117763" name="Picture 4" descr="pe02671_">
            <a:extLst>
              <a:ext uri="{FF2B5EF4-FFF2-40B4-BE49-F238E27FC236}">
                <a16:creationId xmlns:a16="http://schemas.microsoft.com/office/drawing/2014/main" id="{5F52668A-40FC-15F5-A5C9-FF3739BF7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1400"/>
            <a:ext cx="2235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6">
            <a:extLst>
              <a:ext uri="{FF2B5EF4-FFF2-40B4-BE49-F238E27FC236}">
                <a16:creationId xmlns:a16="http://schemas.microsoft.com/office/drawing/2014/main" id="{011F6EE7-51CC-8034-6A8A-42FB6621674E}"/>
              </a:ext>
            </a:extLst>
          </p:cNvPr>
          <p:cNvSpPr>
            <a:spLocks noGrp="1" noChangeArrowheads="1"/>
          </p:cNvSpPr>
          <p:nvPr>
            <p:ph type="title"/>
          </p:nvPr>
        </p:nvSpPr>
        <p:spPr>
          <a:xfrm>
            <a:off x="457200" y="76200"/>
            <a:ext cx="8229600" cy="923925"/>
          </a:xfrm>
          <a:noFill/>
        </p:spPr>
        <p:txBody>
          <a:bodyPr/>
          <a:lstStyle/>
          <a:p>
            <a:pPr eaLnBrk="1" hangingPunct="1"/>
            <a:r>
              <a:rPr lang="en-US" altLang="en-US"/>
              <a:t>Chemical Hygiene Plan </a:t>
            </a:r>
            <a:br>
              <a:rPr lang="en-US" altLang="en-US" sz="2600"/>
            </a:br>
            <a:r>
              <a:rPr lang="en-US" altLang="en-US" sz="2400"/>
              <a:t>Fume Hoods/Other Protective Equipment</a:t>
            </a:r>
          </a:p>
        </p:txBody>
      </p:sp>
      <p:sp>
        <p:nvSpPr>
          <p:cNvPr id="5" name="TextBox 4">
            <a:extLst>
              <a:ext uri="{FF2B5EF4-FFF2-40B4-BE49-F238E27FC236}">
                <a16:creationId xmlns:a16="http://schemas.microsoft.com/office/drawing/2014/main" id="{92F9DDC8-5FB2-B72E-7522-A6D884F353C5}"/>
              </a:ext>
            </a:extLst>
          </p:cNvPr>
          <p:cNvSpPr txBox="1"/>
          <p:nvPr/>
        </p:nvSpPr>
        <p:spPr>
          <a:xfrm>
            <a:off x="5715000" y="228600"/>
            <a:ext cx="3006725" cy="369888"/>
          </a:xfrm>
          <a:prstGeom prst="rect">
            <a:avLst/>
          </a:prstGeom>
          <a:noFill/>
        </p:spPr>
        <p:txBody>
          <a:bodyPr wrap="none">
            <a:spAutoFit/>
          </a:bodyPr>
          <a:lstStyle/>
          <a:p>
            <a:pPr>
              <a:defRPr/>
            </a:pPr>
            <a:r>
              <a:rPr lang="en-US" dirty="0">
                <a:latin typeface="+mj-lt"/>
              </a:rPr>
              <a:t>29 CFR 1910.1450(e)(3)(iii)</a:t>
            </a:r>
          </a:p>
        </p:txBody>
      </p:sp>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3">
            <a:extLst>
              <a:ext uri="{FF2B5EF4-FFF2-40B4-BE49-F238E27FC236}">
                <a16:creationId xmlns:a16="http://schemas.microsoft.com/office/drawing/2014/main" id="{778AEB10-116B-6783-4B8A-BD12761F9677}"/>
              </a:ext>
            </a:extLst>
          </p:cNvPr>
          <p:cNvSpPr>
            <a:spLocks noGrp="1" noChangeArrowheads="1"/>
          </p:cNvSpPr>
          <p:nvPr>
            <p:ph type="body" idx="1"/>
          </p:nvPr>
        </p:nvSpPr>
        <p:spPr>
          <a:xfrm>
            <a:off x="533400" y="1219200"/>
            <a:ext cx="8210550" cy="4459288"/>
          </a:xfrm>
        </p:spPr>
        <p:txBody>
          <a:bodyPr/>
          <a:lstStyle/>
          <a:p>
            <a:pPr eaLnBrk="1" hangingPunct="1">
              <a:lnSpc>
                <a:spcPct val="90000"/>
              </a:lnSpc>
            </a:pPr>
            <a:r>
              <a:rPr lang="en-US" altLang="en-US" sz="2400"/>
              <a:t>Provisions for employee information and training refer to paragraph (f) of the lab standard</a:t>
            </a:r>
          </a:p>
          <a:p>
            <a:pPr eaLnBrk="1" hangingPunct="1">
              <a:lnSpc>
                <a:spcPct val="90000"/>
              </a:lnSpc>
            </a:pPr>
            <a:endParaRPr lang="en-US" altLang="en-US" sz="2400"/>
          </a:p>
          <a:p>
            <a:pPr eaLnBrk="1" hangingPunct="1">
              <a:lnSpc>
                <a:spcPct val="90000"/>
              </a:lnSpc>
            </a:pPr>
            <a:r>
              <a:rPr lang="en-US" altLang="en-US" sz="2400" b="1"/>
              <a:t>For example:</a:t>
            </a:r>
          </a:p>
          <a:p>
            <a:pPr eaLnBrk="1" hangingPunct="1">
              <a:lnSpc>
                <a:spcPct val="90000"/>
              </a:lnSpc>
              <a:buFont typeface="Wingdings" panose="05000000000000000000" pitchFamily="2" charset="2"/>
              <a:buNone/>
            </a:pPr>
            <a:endParaRPr lang="en-US" altLang="en-US" sz="800"/>
          </a:p>
          <a:p>
            <a:pPr lvl="1" eaLnBrk="1" hangingPunct="1">
              <a:lnSpc>
                <a:spcPct val="150000"/>
              </a:lnSpc>
            </a:pPr>
            <a:r>
              <a:rPr lang="en-US" altLang="en-US" sz="2000"/>
              <a:t>When will training be provided?</a:t>
            </a:r>
          </a:p>
          <a:p>
            <a:pPr lvl="1" eaLnBrk="1" hangingPunct="1">
              <a:lnSpc>
                <a:spcPct val="150000"/>
              </a:lnSpc>
            </a:pPr>
            <a:r>
              <a:rPr lang="en-US" altLang="en-US" sz="2000"/>
              <a:t>Who will provide the training?</a:t>
            </a:r>
          </a:p>
          <a:p>
            <a:pPr lvl="1" eaLnBrk="1" hangingPunct="1">
              <a:lnSpc>
                <a:spcPct val="150000"/>
              </a:lnSpc>
            </a:pPr>
            <a:r>
              <a:rPr lang="en-US" altLang="en-US" sz="2000"/>
              <a:t>How will the training be implemented (format)?</a:t>
            </a:r>
          </a:p>
          <a:p>
            <a:pPr lvl="1" eaLnBrk="1" hangingPunct="1">
              <a:lnSpc>
                <a:spcPct val="150000"/>
              </a:lnSpc>
            </a:pPr>
            <a:r>
              <a:rPr lang="en-US" altLang="en-US" sz="2000"/>
              <a:t>What will the training include?</a:t>
            </a:r>
          </a:p>
          <a:p>
            <a:pPr eaLnBrk="1" hangingPunct="1">
              <a:lnSpc>
                <a:spcPct val="90000"/>
              </a:lnSpc>
              <a:buFont typeface="Wingdings" panose="05000000000000000000" pitchFamily="2" charset="2"/>
              <a:buNone/>
            </a:pPr>
            <a:endParaRPr lang="en-US" altLang="en-US" sz="2400"/>
          </a:p>
        </p:txBody>
      </p:sp>
      <p:pic>
        <p:nvPicPr>
          <p:cNvPr id="119811" name="Picture 4" descr="bd06630_">
            <a:extLst>
              <a:ext uri="{FF2B5EF4-FFF2-40B4-BE49-F238E27FC236}">
                <a16:creationId xmlns:a16="http://schemas.microsoft.com/office/drawing/2014/main" id="{A94577EE-5234-FB55-317E-7561246A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1000"/>
            <a:ext cx="2133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6">
            <a:extLst>
              <a:ext uri="{FF2B5EF4-FFF2-40B4-BE49-F238E27FC236}">
                <a16:creationId xmlns:a16="http://schemas.microsoft.com/office/drawing/2014/main" id="{110E7F45-CB2D-CE11-8343-E82B4F59A749}"/>
              </a:ext>
            </a:extLst>
          </p:cNvPr>
          <p:cNvSpPr>
            <a:spLocks noGrp="1" noChangeArrowheads="1"/>
          </p:cNvSpPr>
          <p:nvPr>
            <p:ph type="title"/>
          </p:nvPr>
        </p:nvSpPr>
        <p:spPr>
          <a:xfrm>
            <a:off x="533400" y="0"/>
            <a:ext cx="8305800" cy="984250"/>
          </a:xfrm>
          <a:noFill/>
        </p:spPr>
        <p:txBody>
          <a:bodyPr/>
          <a:lstStyle/>
          <a:p>
            <a:pPr eaLnBrk="1" hangingPunct="1"/>
            <a:r>
              <a:rPr lang="en-US" altLang="en-US"/>
              <a:t>Chemical Hygiene Plan </a:t>
            </a:r>
            <a:br>
              <a:rPr lang="en-US" altLang="en-US" sz="3200"/>
            </a:br>
            <a:r>
              <a:rPr lang="en-US" altLang="en-US" sz="2800"/>
              <a:t>Information and Training</a:t>
            </a:r>
            <a:endParaRPr lang="en-US" altLang="en-US" sz="3200"/>
          </a:p>
        </p:txBody>
      </p:sp>
      <p:sp>
        <p:nvSpPr>
          <p:cNvPr id="5" name="TextBox 4">
            <a:extLst>
              <a:ext uri="{FF2B5EF4-FFF2-40B4-BE49-F238E27FC236}">
                <a16:creationId xmlns:a16="http://schemas.microsoft.com/office/drawing/2014/main" id="{23AC6F7B-10A6-9A22-1F60-853FBAF11CE4}"/>
              </a:ext>
            </a:extLst>
          </p:cNvPr>
          <p:cNvSpPr txBox="1"/>
          <p:nvPr/>
        </p:nvSpPr>
        <p:spPr>
          <a:xfrm>
            <a:off x="5562600" y="609600"/>
            <a:ext cx="3006725" cy="369888"/>
          </a:xfrm>
          <a:prstGeom prst="rect">
            <a:avLst/>
          </a:prstGeom>
          <a:noFill/>
        </p:spPr>
        <p:txBody>
          <a:bodyPr wrap="none">
            <a:spAutoFit/>
          </a:bodyPr>
          <a:lstStyle/>
          <a:p>
            <a:pPr>
              <a:defRPr/>
            </a:pPr>
            <a:r>
              <a:rPr lang="en-US" dirty="0">
                <a:latin typeface="+mj-lt"/>
              </a:rPr>
              <a:t>29 CFR 1910.1450(e)(3)(iv)</a:t>
            </a:r>
          </a:p>
        </p:txBody>
      </p: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5BC6FF87-97E1-B6FA-28DF-910C15A8D085}"/>
              </a:ext>
            </a:extLst>
          </p:cNvPr>
          <p:cNvSpPr>
            <a:spLocks noGrp="1" noChangeArrowheads="1"/>
          </p:cNvSpPr>
          <p:nvPr>
            <p:ph type="body" idx="1"/>
          </p:nvPr>
        </p:nvSpPr>
        <p:spPr/>
        <p:txBody>
          <a:bodyPr/>
          <a:lstStyle/>
          <a:p>
            <a:pPr eaLnBrk="1" hangingPunct="1">
              <a:lnSpc>
                <a:spcPct val="90000"/>
              </a:lnSpc>
            </a:pPr>
            <a:r>
              <a:rPr lang="en-US" altLang="en-US" sz="2400"/>
              <a:t>Circumstances under which a particular lab operation, procedure, or activity requires prior approval from the employer</a:t>
            </a:r>
          </a:p>
          <a:p>
            <a:pPr eaLnBrk="1" hangingPunct="1">
              <a:lnSpc>
                <a:spcPct val="90000"/>
              </a:lnSpc>
            </a:pPr>
            <a:endParaRPr lang="en-US" altLang="en-US" sz="2400"/>
          </a:p>
          <a:p>
            <a:pPr eaLnBrk="1" hangingPunct="1">
              <a:lnSpc>
                <a:spcPct val="90000"/>
              </a:lnSpc>
            </a:pPr>
            <a:r>
              <a:rPr lang="en-US" altLang="en-US" sz="2400"/>
              <a:t>Describe when a particular laboratory operation requires prior approval</a:t>
            </a:r>
          </a:p>
          <a:p>
            <a:pPr eaLnBrk="1" hangingPunct="1">
              <a:lnSpc>
                <a:spcPct val="90000"/>
              </a:lnSpc>
              <a:buFont typeface="Wingdings" panose="05000000000000000000" pitchFamily="2" charset="2"/>
              <a:buNone/>
            </a:pPr>
            <a:endParaRPr lang="en-US" altLang="en-US" sz="800"/>
          </a:p>
          <a:p>
            <a:pPr lvl="1" eaLnBrk="1" hangingPunct="1">
              <a:lnSpc>
                <a:spcPct val="90000"/>
              </a:lnSpc>
            </a:pPr>
            <a:r>
              <a:rPr lang="en-US" altLang="en-US" sz="2000"/>
              <a:t>Non-routine tasks that may introduce additional hazards into the workplace?</a:t>
            </a:r>
          </a:p>
          <a:p>
            <a:pPr lvl="1" eaLnBrk="1" hangingPunct="1">
              <a:lnSpc>
                <a:spcPct val="90000"/>
              </a:lnSpc>
            </a:pPr>
            <a:endParaRPr lang="en-US" altLang="en-US" sz="1000"/>
          </a:p>
          <a:p>
            <a:pPr lvl="1" eaLnBrk="1" hangingPunct="1">
              <a:lnSpc>
                <a:spcPct val="90000"/>
              </a:lnSpc>
            </a:pPr>
            <a:r>
              <a:rPr lang="en-US" altLang="en-US" sz="2000"/>
              <a:t>New methods, analysis?</a:t>
            </a:r>
          </a:p>
          <a:p>
            <a:pPr eaLnBrk="1" hangingPunct="1">
              <a:lnSpc>
                <a:spcPct val="90000"/>
              </a:lnSpc>
              <a:buFont typeface="Wingdings" panose="05000000000000000000" pitchFamily="2" charset="2"/>
              <a:buNone/>
            </a:pPr>
            <a:endParaRPr lang="en-US" altLang="en-US" sz="2400"/>
          </a:p>
        </p:txBody>
      </p:sp>
      <p:sp>
        <p:nvSpPr>
          <p:cNvPr id="121859" name="Rectangle 6">
            <a:extLst>
              <a:ext uri="{FF2B5EF4-FFF2-40B4-BE49-F238E27FC236}">
                <a16:creationId xmlns:a16="http://schemas.microsoft.com/office/drawing/2014/main" id="{1FF02A88-CEE3-305B-0267-66489403F7A8}"/>
              </a:ext>
            </a:extLst>
          </p:cNvPr>
          <p:cNvSpPr>
            <a:spLocks noGrp="1" noChangeArrowheads="1"/>
          </p:cNvSpPr>
          <p:nvPr>
            <p:ph type="title"/>
          </p:nvPr>
        </p:nvSpPr>
        <p:spPr>
          <a:xfrm>
            <a:off x="609600" y="0"/>
            <a:ext cx="8229600" cy="984250"/>
          </a:xfrm>
          <a:noFill/>
        </p:spPr>
        <p:txBody>
          <a:bodyPr/>
          <a:lstStyle/>
          <a:p>
            <a:pPr eaLnBrk="1" hangingPunct="1"/>
            <a:r>
              <a:rPr lang="en-US" altLang="en-US"/>
              <a:t>Chemical Hygiene Plan </a:t>
            </a:r>
            <a:br>
              <a:rPr lang="en-US" altLang="en-US"/>
            </a:br>
            <a:r>
              <a:rPr lang="en-US" altLang="en-US" sz="2800"/>
              <a:t>Prior Approval</a:t>
            </a:r>
          </a:p>
        </p:txBody>
      </p:sp>
      <p:sp>
        <p:nvSpPr>
          <p:cNvPr id="5" name="TextBox 4">
            <a:extLst>
              <a:ext uri="{FF2B5EF4-FFF2-40B4-BE49-F238E27FC236}">
                <a16:creationId xmlns:a16="http://schemas.microsoft.com/office/drawing/2014/main" id="{03D64CCE-EDD0-7F7F-3300-7B3904A82C0E}"/>
              </a:ext>
            </a:extLst>
          </p:cNvPr>
          <p:cNvSpPr txBox="1"/>
          <p:nvPr/>
        </p:nvSpPr>
        <p:spPr>
          <a:xfrm>
            <a:off x="5562600" y="609600"/>
            <a:ext cx="3006725" cy="369888"/>
          </a:xfrm>
          <a:prstGeom prst="rect">
            <a:avLst/>
          </a:prstGeom>
          <a:noFill/>
        </p:spPr>
        <p:txBody>
          <a:bodyPr wrap="none">
            <a:spAutoFit/>
          </a:bodyPr>
          <a:lstStyle/>
          <a:p>
            <a:pPr>
              <a:defRPr/>
            </a:pPr>
            <a:r>
              <a:rPr lang="en-US" dirty="0">
                <a:latin typeface="+mj-lt"/>
              </a:rPr>
              <a:t>29 CFR 1910.1450(e)(3)(v)</a:t>
            </a:r>
          </a:p>
        </p:txBody>
      </p:sp>
      <p:pic>
        <p:nvPicPr>
          <p:cNvPr id="121861" name="Picture 8">
            <a:extLst>
              <a:ext uri="{FF2B5EF4-FFF2-40B4-BE49-F238E27FC236}">
                <a16:creationId xmlns:a16="http://schemas.microsoft.com/office/drawing/2014/main" id="{026A23E7-356E-6B96-180E-C2ACD33B1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114800"/>
            <a:ext cx="18859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9682BBF7-5CC8-77CC-4614-F7A3805405FA}"/>
              </a:ext>
            </a:extLst>
          </p:cNvPr>
          <p:cNvSpPr>
            <a:spLocks noGrp="1" noChangeArrowheads="1"/>
          </p:cNvSpPr>
          <p:nvPr>
            <p:ph type="body" idx="1"/>
          </p:nvPr>
        </p:nvSpPr>
        <p:spPr>
          <a:xfrm>
            <a:off x="609600" y="1295400"/>
            <a:ext cx="7848600" cy="4687888"/>
          </a:xfrm>
        </p:spPr>
        <p:txBody>
          <a:bodyPr/>
          <a:lstStyle/>
          <a:p>
            <a:pPr eaLnBrk="1" hangingPunct="1">
              <a:lnSpc>
                <a:spcPct val="90000"/>
              </a:lnSpc>
            </a:pPr>
            <a:r>
              <a:rPr lang="en-US" altLang="en-US" sz="2400"/>
              <a:t>Provisions for medical consultation and medical examinations in accordance with paragraph (g) of the lab standard</a:t>
            </a:r>
          </a:p>
          <a:p>
            <a:pPr lvl="1" eaLnBrk="1" hangingPunct="1">
              <a:lnSpc>
                <a:spcPct val="150000"/>
              </a:lnSpc>
            </a:pPr>
            <a:r>
              <a:rPr lang="en-US" altLang="en-US" sz="2000"/>
              <a:t>Each employee entitled, Why/for what reasons?</a:t>
            </a:r>
          </a:p>
          <a:p>
            <a:pPr lvl="1" eaLnBrk="1" hangingPunct="1">
              <a:lnSpc>
                <a:spcPct val="150000"/>
              </a:lnSpc>
            </a:pPr>
            <a:r>
              <a:rPr lang="en-US" altLang="en-US" sz="2000"/>
              <a:t>At no cost</a:t>
            </a:r>
          </a:p>
          <a:p>
            <a:pPr lvl="1" eaLnBrk="1" hangingPunct="1">
              <a:lnSpc>
                <a:spcPct val="150000"/>
              </a:lnSpc>
            </a:pPr>
            <a:r>
              <a:rPr lang="en-US" altLang="en-US" sz="2000"/>
              <a:t>Without loss of pay</a:t>
            </a:r>
          </a:p>
          <a:p>
            <a:pPr lvl="1" eaLnBrk="1" hangingPunct="1">
              <a:lnSpc>
                <a:spcPct val="150000"/>
              </a:lnSpc>
            </a:pPr>
            <a:r>
              <a:rPr lang="en-US" altLang="en-US" sz="2000"/>
              <a:t>At a reasonable time and place</a:t>
            </a:r>
          </a:p>
          <a:p>
            <a:pPr lvl="1" eaLnBrk="1" hangingPunct="1">
              <a:lnSpc>
                <a:spcPct val="150000"/>
              </a:lnSpc>
            </a:pPr>
            <a:r>
              <a:rPr lang="en-US" altLang="en-US" sz="2000"/>
              <a:t>Where? When? Who?</a:t>
            </a:r>
          </a:p>
        </p:txBody>
      </p:sp>
      <p:pic>
        <p:nvPicPr>
          <p:cNvPr id="123907" name="Picture 4" descr="bd20064_">
            <a:extLst>
              <a:ext uri="{FF2B5EF4-FFF2-40B4-BE49-F238E27FC236}">
                <a16:creationId xmlns:a16="http://schemas.microsoft.com/office/drawing/2014/main" id="{FE3A6FEC-400E-F687-6F9D-22B1BAB52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463" y="3429000"/>
            <a:ext cx="3113087"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6">
            <a:extLst>
              <a:ext uri="{FF2B5EF4-FFF2-40B4-BE49-F238E27FC236}">
                <a16:creationId xmlns:a16="http://schemas.microsoft.com/office/drawing/2014/main" id="{36A5BB22-5F0B-6221-1C48-B50D71BDE245}"/>
              </a:ext>
            </a:extLst>
          </p:cNvPr>
          <p:cNvSpPr>
            <a:spLocks noGrp="1" noChangeArrowheads="1"/>
          </p:cNvSpPr>
          <p:nvPr>
            <p:ph type="title"/>
          </p:nvPr>
        </p:nvSpPr>
        <p:spPr>
          <a:xfrm>
            <a:off x="609600" y="0"/>
            <a:ext cx="8229600" cy="984250"/>
          </a:xfrm>
          <a:noFill/>
        </p:spPr>
        <p:txBody>
          <a:bodyPr/>
          <a:lstStyle/>
          <a:p>
            <a:pPr eaLnBrk="1" hangingPunct="1"/>
            <a:r>
              <a:rPr lang="en-US" altLang="en-US"/>
              <a:t>Chemical Hygiene Plan </a:t>
            </a:r>
            <a:br>
              <a:rPr lang="en-US" altLang="en-US" sz="3200"/>
            </a:br>
            <a:r>
              <a:rPr lang="en-US" altLang="en-US" sz="2800"/>
              <a:t>Medical Consultation</a:t>
            </a:r>
          </a:p>
        </p:txBody>
      </p:sp>
      <p:sp>
        <p:nvSpPr>
          <p:cNvPr id="5" name="TextBox 4">
            <a:extLst>
              <a:ext uri="{FF2B5EF4-FFF2-40B4-BE49-F238E27FC236}">
                <a16:creationId xmlns:a16="http://schemas.microsoft.com/office/drawing/2014/main" id="{E7E495B2-0BD4-A64C-D1BE-1DBC8706EA29}"/>
              </a:ext>
            </a:extLst>
          </p:cNvPr>
          <p:cNvSpPr txBox="1"/>
          <p:nvPr/>
        </p:nvSpPr>
        <p:spPr>
          <a:xfrm>
            <a:off x="5562600" y="609600"/>
            <a:ext cx="3006725" cy="369888"/>
          </a:xfrm>
          <a:prstGeom prst="rect">
            <a:avLst/>
          </a:prstGeom>
          <a:noFill/>
        </p:spPr>
        <p:txBody>
          <a:bodyPr wrap="none">
            <a:spAutoFit/>
          </a:bodyPr>
          <a:lstStyle/>
          <a:p>
            <a:pPr>
              <a:defRPr/>
            </a:pPr>
            <a:r>
              <a:rPr lang="en-US" dirty="0">
                <a:latin typeface="+mj-lt"/>
              </a:rPr>
              <a:t>29 CFR 1910.1450(e)(3)(vi)</a:t>
            </a:r>
          </a:p>
        </p:txBody>
      </p:sp>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3">
            <a:extLst>
              <a:ext uri="{FF2B5EF4-FFF2-40B4-BE49-F238E27FC236}">
                <a16:creationId xmlns:a16="http://schemas.microsoft.com/office/drawing/2014/main" id="{C0331ECC-75C2-051C-7093-9D8B96824FE6}"/>
              </a:ext>
            </a:extLst>
          </p:cNvPr>
          <p:cNvSpPr>
            <a:spLocks noGrp="1" noChangeArrowheads="1"/>
          </p:cNvSpPr>
          <p:nvPr>
            <p:ph type="body" idx="1"/>
          </p:nvPr>
        </p:nvSpPr>
        <p:spPr>
          <a:xfrm>
            <a:off x="533400" y="1219200"/>
            <a:ext cx="8305800" cy="4525963"/>
          </a:xfrm>
        </p:spPr>
        <p:txBody>
          <a:bodyPr/>
          <a:lstStyle/>
          <a:p>
            <a:pPr eaLnBrk="1" hangingPunct="1"/>
            <a:r>
              <a:rPr lang="en-US" altLang="en-US"/>
              <a:t>Designate who is responsible to implement plan</a:t>
            </a:r>
          </a:p>
          <a:p>
            <a:pPr eaLnBrk="1" hangingPunct="1"/>
            <a:endParaRPr lang="en-US" altLang="en-US" sz="800"/>
          </a:p>
          <a:p>
            <a:pPr lvl="1" eaLnBrk="1" hangingPunct="1"/>
            <a:r>
              <a:rPr lang="en-US" altLang="en-US"/>
              <a:t>May use a committee</a:t>
            </a:r>
          </a:p>
          <a:p>
            <a:pPr lvl="1" eaLnBrk="1" hangingPunct="1"/>
            <a:endParaRPr lang="en-US" altLang="en-US" sz="500"/>
          </a:p>
          <a:p>
            <a:pPr lvl="2" eaLnBrk="1" hangingPunct="1"/>
            <a:r>
              <a:rPr lang="en-US" altLang="en-US"/>
              <a:t>A Chemical Hygiene Officer must be qualified by training or experience, </a:t>
            </a:r>
            <a:r>
              <a:rPr lang="en-US" altLang="en-US" b="1" i="1"/>
              <a:t>and</a:t>
            </a:r>
          </a:p>
          <a:p>
            <a:pPr lvl="2" eaLnBrk="1" hangingPunct="1"/>
            <a:endParaRPr lang="en-US" altLang="en-US" sz="1400" b="1" i="1"/>
          </a:p>
          <a:p>
            <a:pPr lvl="2" eaLnBrk="1" hangingPunct="1"/>
            <a:r>
              <a:rPr lang="en-US" altLang="en-US"/>
              <a:t>To provide technical guidance in the development and implementation of the provisions of the CHP.</a:t>
            </a:r>
          </a:p>
        </p:txBody>
      </p:sp>
      <p:sp>
        <p:nvSpPr>
          <p:cNvPr id="124931" name="Rectangle 6">
            <a:extLst>
              <a:ext uri="{FF2B5EF4-FFF2-40B4-BE49-F238E27FC236}">
                <a16:creationId xmlns:a16="http://schemas.microsoft.com/office/drawing/2014/main" id="{6BC8F6BE-55CF-4542-5876-BF928E95962C}"/>
              </a:ext>
            </a:extLst>
          </p:cNvPr>
          <p:cNvSpPr>
            <a:spLocks noGrp="1" noChangeArrowheads="1"/>
          </p:cNvSpPr>
          <p:nvPr>
            <p:ph type="title"/>
          </p:nvPr>
        </p:nvSpPr>
        <p:spPr>
          <a:xfrm>
            <a:off x="533400" y="0"/>
            <a:ext cx="8305800" cy="984250"/>
          </a:xfrm>
          <a:noFill/>
        </p:spPr>
        <p:txBody>
          <a:bodyPr/>
          <a:lstStyle/>
          <a:p>
            <a:pPr eaLnBrk="1" hangingPunct="1"/>
            <a:r>
              <a:rPr lang="en-US" altLang="en-US"/>
              <a:t>Chemical Hygiene Plan </a:t>
            </a:r>
            <a:br>
              <a:rPr lang="en-US" altLang="en-US" sz="3200"/>
            </a:br>
            <a:r>
              <a:rPr lang="en-US" altLang="en-US" sz="2800"/>
              <a:t>Chemical Hygiene Officer</a:t>
            </a:r>
            <a:endParaRPr lang="en-US" altLang="en-US" sz="3200"/>
          </a:p>
        </p:txBody>
      </p:sp>
      <p:sp>
        <p:nvSpPr>
          <p:cNvPr id="5" name="TextBox 4">
            <a:extLst>
              <a:ext uri="{FF2B5EF4-FFF2-40B4-BE49-F238E27FC236}">
                <a16:creationId xmlns:a16="http://schemas.microsoft.com/office/drawing/2014/main" id="{733016FF-C62D-E74C-46EA-685EB957102B}"/>
              </a:ext>
            </a:extLst>
          </p:cNvPr>
          <p:cNvSpPr txBox="1"/>
          <p:nvPr/>
        </p:nvSpPr>
        <p:spPr>
          <a:xfrm>
            <a:off x="5562600" y="609600"/>
            <a:ext cx="3070225" cy="369888"/>
          </a:xfrm>
          <a:prstGeom prst="rect">
            <a:avLst/>
          </a:prstGeom>
          <a:noFill/>
        </p:spPr>
        <p:txBody>
          <a:bodyPr wrap="none">
            <a:spAutoFit/>
          </a:bodyPr>
          <a:lstStyle/>
          <a:p>
            <a:pPr>
              <a:defRPr/>
            </a:pPr>
            <a:r>
              <a:rPr lang="en-US" dirty="0">
                <a:latin typeface="+mj-lt"/>
              </a:rPr>
              <a:t>29 CFR 1910.1450(e)(3)(vii)</a:t>
            </a:r>
          </a:p>
        </p:txBody>
      </p:sp>
      <p:pic>
        <p:nvPicPr>
          <p:cNvPr id="124933" name="Picture 8">
            <a:extLst>
              <a:ext uri="{FF2B5EF4-FFF2-40B4-BE49-F238E27FC236}">
                <a16:creationId xmlns:a16="http://schemas.microsoft.com/office/drawing/2014/main" id="{EAF8E8B3-5330-E250-E62A-288D7D311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3810000"/>
            <a:ext cx="192087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Rounded Rectangle 6">
            <a:extLst>
              <a:ext uri="{FF2B5EF4-FFF2-40B4-BE49-F238E27FC236}">
                <a16:creationId xmlns:a16="http://schemas.microsoft.com/office/drawing/2014/main" id="{7C961804-5420-5D61-96E8-DAB4E10864B6}"/>
              </a:ext>
            </a:extLst>
          </p:cNvPr>
          <p:cNvSpPr>
            <a:spLocks noChangeArrowheads="1"/>
          </p:cNvSpPr>
          <p:nvPr/>
        </p:nvSpPr>
        <p:spPr bwMode="auto">
          <a:xfrm>
            <a:off x="6629400" y="5791200"/>
            <a:ext cx="1676400" cy="152400"/>
          </a:xfrm>
          <a:prstGeom prst="roundRect">
            <a:avLst>
              <a:gd name="adj" fmla="val 16667"/>
            </a:avLst>
          </a:prstGeom>
          <a:solidFill>
            <a:schemeClr val="bg1"/>
          </a:solidFill>
          <a:ln w="9525" algn="ctr">
            <a:solidFill>
              <a:schemeClr val="bg1"/>
            </a:solidFill>
            <a:miter lim="800000"/>
            <a:headEnd/>
            <a:tailEnd/>
          </a:ln>
        </p:spPr>
        <p:txBody>
          <a:bodyPr wrap="none"/>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1800">
              <a:latin typeface="Verdana" panose="020B0604030504040204" pitchFamily="34" charset="0"/>
            </a:endParaRPr>
          </a:p>
        </p:txBody>
      </p:sp>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16F50582-E118-84DC-B196-1F8CDE26376A}"/>
              </a:ext>
            </a:extLst>
          </p:cNvPr>
          <p:cNvSpPr>
            <a:spLocks noGrp="1" noChangeArrowheads="1"/>
          </p:cNvSpPr>
          <p:nvPr>
            <p:ph type="body" idx="1"/>
          </p:nvPr>
        </p:nvSpPr>
        <p:spPr>
          <a:xfrm>
            <a:off x="533400" y="1219200"/>
            <a:ext cx="8153400" cy="5181600"/>
          </a:xfrm>
        </p:spPr>
        <p:txBody>
          <a:bodyPr/>
          <a:lstStyle/>
          <a:p>
            <a:pPr marL="288925" indent="-288925" eaLnBrk="1" hangingPunct="1">
              <a:lnSpc>
                <a:spcPct val="90000"/>
              </a:lnSpc>
            </a:pPr>
            <a:r>
              <a:rPr lang="en-US" altLang="en-US" sz="2400"/>
              <a:t>Provisions for additional employee protection for “select carcinogens”, reproductive toxins, and substances with a high degree of acute toxicity.</a:t>
            </a:r>
          </a:p>
          <a:p>
            <a:pPr marL="974725" lvl="1" indent="-280988" eaLnBrk="1" hangingPunct="1">
              <a:lnSpc>
                <a:spcPct val="150000"/>
              </a:lnSpc>
            </a:pPr>
            <a:r>
              <a:rPr lang="en-US" altLang="en-US" sz="2000"/>
              <a:t>Establish designated area</a:t>
            </a:r>
          </a:p>
          <a:p>
            <a:pPr marL="974725" lvl="1" indent="-280988" eaLnBrk="1" hangingPunct="1">
              <a:lnSpc>
                <a:spcPct val="150000"/>
              </a:lnSpc>
            </a:pPr>
            <a:r>
              <a:rPr lang="en-US" altLang="en-US" sz="2000"/>
              <a:t>Use of containment devices</a:t>
            </a:r>
          </a:p>
          <a:p>
            <a:pPr marL="974725" lvl="1" indent="-280988" eaLnBrk="1" hangingPunct="1">
              <a:lnSpc>
                <a:spcPct val="150000"/>
              </a:lnSpc>
            </a:pPr>
            <a:r>
              <a:rPr lang="en-US" altLang="en-US" sz="2000"/>
              <a:t>Disposal/removal of waste</a:t>
            </a:r>
          </a:p>
          <a:p>
            <a:pPr marL="974725" lvl="1" indent="-280988" eaLnBrk="1" hangingPunct="1">
              <a:lnSpc>
                <a:spcPct val="150000"/>
              </a:lnSpc>
            </a:pPr>
            <a:r>
              <a:rPr lang="en-US" altLang="en-US" sz="2000"/>
              <a:t>Decontamination procedures</a:t>
            </a:r>
          </a:p>
          <a:p>
            <a:pPr marL="288925" indent="-288925" eaLnBrk="1" hangingPunct="1">
              <a:lnSpc>
                <a:spcPct val="90000"/>
              </a:lnSpc>
              <a:buFontTx/>
              <a:buNone/>
            </a:pPr>
            <a:endParaRPr lang="en-US" altLang="en-US" sz="1200"/>
          </a:p>
          <a:p>
            <a:pPr marL="288925" indent="-288925" eaLnBrk="1" hangingPunct="1">
              <a:lnSpc>
                <a:spcPct val="90000"/>
              </a:lnSpc>
              <a:buFont typeface="Wingdings" panose="05000000000000000000" pitchFamily="2" charset="2"/>
              <a:buNone/>
            </a:pPr>
            <a:r>
              <a:rPr lang="en-US" altLang="en-US" sz="2000" i="1"/>
              <a:t>	</a:t>
            </a:r>
          </a:p>
          <a:p>
            <a:pPr marL="288925" indent="-288925" eaLnBrk="1" hangingPunct="1">
              <a:lnSpc>
                <a:spcPct val="90000"/>
              </a:lnSpc>
              <a:buFont typeface="Wingdings" panose="05000000000000000000" pitchFamily="2" charset="2"/>
              <a:buNone/>
            </a:pPr>
            <a:endParaRPr lang="en-US" altLang="en-US" sz="2000" b="1" i="1"/>
          </a:p>
          <a:p>
            <a:pPr marL="288925" indent="-288925" eaLnBrk="1" hangingPunct="1">
              <a:lnSpc>
                <a:spcPct val="90000"/>
              </a:lnSpc>
              <a:buFont typeface="Wingdings" panose="05000000000000000000" pitchFamily="2" charset="2"/>
              <a:buNone/>
            </a:pPr>
            <a:r>
              <a:rPr lang="en-US" altLang="en-US" sz="2000" b="1" i="1"/>
              <a:t>	</a:t>
            </a:r>
            <a:r>
              <a:rPr lang="en-US" altLang="en-US" sz="2000" b="1"/>
              <a:t>Note: </a:t>
            </a:r>
            <a:r>
              <a:rPr lang="en-US" altLang="en-US" sz="2000"/>
              <a:t>This section with (e)(3)(ii) regarding extremely hazardous substances, and (e)(3)(iv) regarding prior approval may all be combined in the CHP.</a:t>
            </a:r>
          </a:p>
        </p:txBody>
      </p:sp>
      <p:sp>
        <p:nvSpPr>
          <p:cNvPr id="126979" name="Rectangle 6">
            <a:extLst>
              <a:ext uri="{FF2B5EF4-FFF2-40B4-BE49-F238E27FC236}">
                <a16:creationId xmlns:a16="http://schemas.microsoft.com/office/drawing/2014/main" id="{025F62AF-DA81-FA9C-9215-54039B4D5D7A}"/>
              </a:ext>
            </a:extLst>
          </p:cNvPr>
          <p:cNvSpPr>
            <a:spLocks noGrp="1" noChangeArrowheads="1"/>
          </p:cNvSpPr>
          <p:nvPr>
            <p:ph type="title"/>
          </p:nvPr>
        </p:nvSpPr>
        <p:spPr>
          <a:xfrm>
            <a:off x="533400" y="0"/>
            <a:ext cx="8305800" cy="984250"/>
          </a:xfrm>
          <a:noFill/>
        </p:spPr>
        <p:txBody>
          <a:bodyPr/>
          <a:lstStyle/>
          <a:p>
            <a:pPr eaLnBrk="1" hangingPunct="1"/>
            <a:r>
              <a:rPr lang="en-US" altLang="en-US"/>
              <a:t>Chemical Hygiene Plan  </a:t>
            </a:r>
            <a:br>
              <a:rPr lang="en-US" altLang="en-US" sz="2800"/>
            </a:br>
            <a:r>
              <a:rPr lang="en-US" altLang="en-US" sz="2800"/>
              <a:t>Particularly Hazardous Substances</a:t>
            </a:r>
          </a:p>
        </p:txBody>
      </p:sp>
      <p:sp>
        <p:nvSpPr>
          <p:cNvPr id="5" name="TextBox 4">
            <a:extLst>
              <a:ext uri="{FF2B5EF4-FFF2-40B4-BE49-F238E27FC236}">
                <a16:creationId xmlns:a16="http://schemas.microsoft.com/office/drawing/2014/main" id="{727624F0-7CB4-E4D7-540A-796E849D7E39}"/>
              </a:ext>
            </a:extLst>
          </p:cNvPr>
          <p:cNvSpPr txBox="1"/>
          <p:nvPr/>
        </p:nvSpPr>
        <p:spPr>
          <a:xfrm>
            <a:off x="5715000" y="152400"/>
            <a:ext cx="3121025" cy="369888"/>
          </a:xfrm>
          <a:prstGeom prst="rect">
            <a:avLst/>
          </a:prstGeom>
          <a:noFill/>
        </p:spPr>
        <p:txBody>
          <a:bodyPr wrap="none">
            <a:spAutoFit/>
          </a:bodyPr>
          <a:lstStyle/>
          <a:p>
            <a:pPr>
              <a:defRPr/>
            </a:pPr>
            <a:r>
              <a:rPr lang="en-US" dirty="0">
                <a:latin typeface="+mj-lt"/>
              </a:rPr>
              <a:t>29 CFR 1910.1450(e)(3)(viii)</a:t>
            </a:r>
          </a:p>
        </p:txBody>
      </p:sp>
      <p:pic>
        <p:nvPicPr>
          <p:cNvPr id="126981" name="Picture 8">
            <a:extLst>
              <a:ext uri="{FF2B5EF4-FFF2-40B4-BE49-F238E27FC236}">
                <a16:creationId xmlns:a16="http://schemas.microsoft.com/office/drawing/2014/main" id="{602FDD1C-558E-6A8F-83F7-524D08147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3">
            <a:extLst>
              <a:ext uri="{FF2B5EF4-FFF2-40B4-BE49-F238E27FC236}">
                <a16:creationId xmlns:a16="http://schemas.microsoft.com/office/drawing/2014/main" id="{4D15630F-C14A-3645-71E8-E462D5EAD038}"/>
              </a:ext>
            </a:extLst>
          </p:cNvPr>
          <p:cNvSpPr>
            <a:spLocks noGrp="1" noChangeArrowheads="1"/>
          </p:cNvSpPr>
          <p:nvPr>
            <p:ph type="body" idx="1"/>
          </p:nvPr>
        </p:nvSpPr>
        <p:spPr>
          <a:xfrm>
            <a:off x="533400" y="1219200"/>
            <a:ext cx="7924800" cy="4525963"/>
          </a:xfrm>
        </p:spPr>
        <p:txBody>
          <a:bodyPr/>
          <a:lstStyle/>
          <a:p>
            <a:pPr eaLnBrk="1" hangingPunct="1"/>
            <a:r>
              <a:rPr lang="en-US" altLang="en-US"/>
              <a:t>Review </a:t>
            </a:r>
            <a:r>
              <a:rPr lang="en-US" altLang="en-US" b="1"/>
              <a:t>AND</a:t>
            </a:r>
            <a:r>
              <a:rPr lang="en-US" altLang="en-US"/>
              <a:t> evaluate the effectiveness of the Chemical Hygiene Plan at least </a:t>
            </a:r>
            <a:r>
              <a:rPr lang="en-US" altLang="en-US" b="1"/>
              <a:t>annually</a:t>
            </a:r>
            <a:r>
              <a:rPr lang="en-US" altLang="en-US"/>
              <a:t> and update as necessary</a:t>
            </a:r>
          </a:p>
        </p:txBody>
      </p:sp>
      <p:pic>
        <p:nvPicPr>
          <p:cNvPr id="129027" name="Picture 4" descr="pe01451_">
            <a:extLst>
              <a:ext uri="{FF2B5EF4-FFF2-40B4-BE49-F238E27FC236}">
                <a16:creationId xmlns:a16="http://schemas.microsoft.com/office/drawing/2014/main" id="{AD4CCAE0-2513-DB40-F415-9C9A3ACA0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71800"/>
            <a:ext cx="342265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ectangle 6">
            <a:extLst>
              <a:ext uri="{FF2B5EF4-FFF2-40B4-BE49-F238E27FC236}">
                <a16:creationId xmlns:a16="http://schemas.microsoft.com/office/drawing/2014/main" id="{8114FF9E-4738-7599-1A63-DA7DCAA1240A}"/>
              </a:ext>
            </a:extLst>
          </p:cNvPr>
          <p:cNvSpPr>
            <a:spLocks noGrp="1" noChangeArrowheads="1"/>
          </p:cNvSpPr>
          <p:nvPr>
            <p:ph type="title"/>
          </p:nvPr>
        </p:nvSpPr>
        <p:spPr>
          <a:xfrm>
            <a:off x="533400" y="46038"/>
            <a:ext cx="8305800" cy="944562"/>
          </a:xfrm>
          <a:noFill/>
        </p:spPr>
        <p:txBody>
          <a:bodyPr/>
          <a:lstStyle/>
          <a:p>
            <a:pPr eaLnBrk="1" hangingPunct="1"/>
            <a:r>
              <a:rPr lang="en-US" altLang="en-US"/>
              <a:t>Chemical Hygiene Plan  </a:t>
            </a:r>
            <a:br>
              <a:rPr lang="en-US" altLang="en-US" sz="3200"/>
            </a:br>
            <a:r>
              <a:rPr lang="en-US" altLang="en-US" sz="2800"/>
              <a:t>Review</a:t>
            </a:r>
            <a:br>
              <a:rPr lang="en-US" altLang="en-US" sz="3200"/>
            </a:br>
            <a:endParaRPr lang="en-US" altLang="en-US" sz="3200"/>
          </a:p>
        </p:txBody>
      </p:sp>
      <p:sp>
        <p:nvSpPr>
          <p:cNvPr id="5" name="TextBox 4">
            <a:extLst>
              <a:ext uri="{FF2B5EF4-FFF2-40B4-BE49-F238E27FC236}">
                <a16:creationId xmlns:a16="http://schemas.microsoft.com/office/drawing/2014/main" id="{166776A9-2DE6-D962-39FE-C2E18968FDDB}"/>
              </a:ext>
            </a:extLst>
          </p:cNvPr>
          <p:cNvSpPr txBox="1"/>
          <p:nvPr/>
        </p:nvSpPr>
        <p:spPr>
          <a:xfrm>
            <a:off x="5715000" y="609600"/>
            <a:ext cx="2774950" cy="369888"/>
          </a:xfrm>
          <a:prstGeom prst="rect">
            <a:avLst/>
          </a:prstGeom>
          <a:noFill/>
        </p:spPr>
        <p:txBody>
          <a:bodyPr wrap="none">
            <a:spAutoFit/>
          </a:bodyPr>
          <a:lstStyle/>
          <a:p>
            <a:pPr>
              <a:defRPr/>
            </a:pPr>
            <a:r>
              <a:rPr lang="en-US" dirty="0">
                <a:latin typeface="+mj-lt"/>
              </a:rPr>
              <a:t>29 CFR 1910.1450(e)(4)</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95E6DAFE-8044-EC8B-0043-7572E3DF90A4}"/>
              </a:ext>
            </a:extLst>
          </p:cNvPr>
          <p:cNvSpPr>
            <a:spLocks noGrp="1" noChangeArrowheads="1"/>
          </p:cNvSpPr>
          <p:nvPr>
            <p:ph type="body" idx="1"/>
          </p:nvPr>
        </p:nvSpPr>
        <p:spPr>
          <a:xfrm>
            <a:off x="609600" y="1219200"/>
            <a:ext cx="7924800" cy="4525963"/>
          </a:xfrm>
        </p:spPr>
        <p:txBody>
          <a:bodyPr/>
          <a:lstStyle/>
          <a:p>
            <a:pPr marL="393700" indent="-393700" eaLnBrk="1" hangingPunct="1">
              <a:lnSpc>
                <a:spcPct val="90000"/>
              </a:lnSpc>
            </a:pPr>
            <a:r>
              <a:rPr lang="en-US" altLang="en-US" b="1"/>
              <a:t>Laboratory use</a:t>
            </a:r>
            <a:r>
              <a:rPr lang="en-US" altLang="en-US" sz="2400"/>
              <a:t>  </a:t>
            </a:r>
          </a:p>
          <a:p>
            <a:pPr marL="793750" lvl="1" indent="-393700" eaLnBrk="1" hangingPunct="1"/>
            <a:r>
              <a:rPr lang="en-US" altLang="en-US"/>
              <a:t>Handling or use of such chemicals in which ALL the following conditions are met:</a:t>
            </a:r>
          </a:p>
          <a:p>
            <a:pPr marL="793750" lvl="1" indent="-393700" eaLnBrk="1" hangingPunct="1"/>
            <a:endParaRPr lang="en-US" altLang="en-US" sz="500"/>
          </a:p>
          <a:p>
            <a:pPr marL="1420813" lvl="2" indent="-330200" eaLnBrk="1" hangingPunct="1"/>
            <a:r>
              <a:rPr lang="en-US" altLang="en-US"/>
              <a:t>Chemical manipulations are carried out on a “laboratory scale”</a:t>
            </a:r>
          </a:p>
          <a:p>
            <a:pPr marL="1420813" lvl="2" indent="-330200" eaLnBrk="1" hangingPunct="1"/>
            <a:endParaRPr lang="en-US" altLang="en-US" sz="500"/>
          </a:p>
          <a:p>
            <a:pPr marL="1420813" lvl="2" indent="-330200" eaLnBrk="1" hangingPunct="1"/>
            <a:r>
              <a:rPr lang="en-US" altLang="en-US"/>
              <a:t>Multiple chemical procedures or chemicals are used</a:t>
            </a:r>
          </a:p>
          <a:p>
            <a:pPr marL="1420813" lvl="2" indent="-330200" eaLnBrk="1" hangingPunct="1"/>
            <a:endParaRPr lang="en-US" altLang="en-US" sz="500"/>
          </a:p>
          <a:p>
            <a:pPr marL="1420813" lvl="2" indent="-330200" eaLnBrk="1" hangingPunct="1"/>
            <a:r>
              <a:rPr lang="en-US" altLang="en-US"/>
              <a:t>The procedures involved are </a:t>
            </a:r>
            <a:r>
              <a:rPr lang="en-US" altLang="en-US">
                <a:solidFill>
                  <a:schemeClr val="hlink"/>
                </a:solidFill>
              </a:rPr>
              <a:t>NOT part of a production process</a:t>
            </a:r>
          </a:p>
          <a:p>
            <a:pPr marL="1420813" lvl="2" indent="-330200" eaLnBrk="1" hangingPunct="1"/>
            <a:endParaRPr lang="en-US" altLang="en-US" sz="500"/>
          </a:p>
          <a:p>
            <a:pPr marL="1420813" lvl="2" indent="-330200" eaLnBrk="1" hangingPunct="1"/>
            <a:r>
              <a:rPr lang="en-US" altLang="en-US"/>
              <a:t>“Protective laboratory practices and equipment” are available and in common use</a:t>
            </a:r>
          </a:p>
        </p:txBody>
      </p:sp>
      <p:pic>
        <p:nvPicPr>
          <p:cNvPr id="15363" name="Picture 4" descr="j0076135">
            <a:extLst>
              <a:ext uri="{FF2B5EF4-FFF2-40B4-BE49-F238E27FC236}">
                <a16:creationId xmlns:a16="http://schemas.microsoft.com/office/drawing/2014/main" id="{CBD7D019-AC74-1F8E-A211-AE64B6E3BF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43400"/>
            <a:ext cx="25146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a:extLst>
              <a:ext uri="{FF2B5EF4-FFF2-40B4-BE49-F238E27FC236}">
                <a16:creationId xmlns:a16="http://schemas.microsoft.com/office/drawing/2014/main" id="{ED187C06-B539-C6F0-D53F-4089D8A8C93B}"/>
              </a:ext>
            </a:extLst>
          </p:cNvPr>
          <p:cNvSpPr>
            <a:spLocks noGrp="1" noChangeArrowheads="1"/>
          </p:cNvSpPr>
          <p:nvPr>
            <p:ph type="title"/>
          </p:nvPr>
        </p:nvSpPr>
        <p:spPr>
          <a:noFill/>
        </p:spPr>
        <p:txBody>
          <a:bodyPr/>
          <a:lstStyle/>
          <a:p>
            <a:pPr eaLnBrk="1" hangingPunct="1"/>
            <a:r>
              <a:rPr lang="en-US" altLang="en-US"/>
              <a:t>Definitions</a:t>
            </a:r>
          </a:p>
        </p:txBody>
      </p:sp>
      <p:sp>
        <p:nvSpPr>
          <p:cNvPr id="5" name="TextBox 4">
            <a:extLst>
              <a:ext uri="{FF2B5EF4-FFF2-40B4-BE49-F238E27FC236}">
                <a16:creationId xmlns:a16="http://schemas.microsoft.com/office/drawing/2014/main" id="{F62DCD84-0BBC-8816-915E-0E07242ED62E}"/>
              </a:ext>
            </a:extLst>
          </p:cNvPr>
          <p:cNvSpPr txBox="1"/>
          <p:nvPr/>
        </p:nvSpPr>
        <p:spPr>
          <a:xfrm>
            <a:off x="6172200" y="457200"/>
            <a:ext cx="2479675" cy="646113"/>
          </a:xfrm>
          <a:prstGeom prst="rect">
            <a:avLst/>
          </a:prstGeom>
          <a:noFill/>
        </p:spPr>
        <p:txBody>
          <a:bodyPr wrap="none">
            <a:spAutoFit/>
          </a:bodyPr>
          <a:lstStyle/>
          <a:p>
            <a:pPr>
              <a:defRPr/>
            </a:pPr>
            <a:r>
              <a:rPr lang="en-US" dirty="0">
                <a:latin typeface="+mj-lt"/>
              </a:rPr>
              <a:t>29 CFR 1910.1450(b) </a:t>
            </a:r>
          </a:p>
          <a:p>
            <a:pPr>
              <a:defRPr/>
            </a:pPr>
            <a:endParaRPr lang="en-US" dirty="0"/>
          </a:p>
        </p:txBody>
      </p:sp>
    </p:spTree>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id="{FC9BA8A9-403D-209C-A460-E8A10580215B}"/>
              </a:ext>
            </a:extLst>
          </p:cNvPr>
          <p:cNvSpPr>
            <a:spLocks noGrp="1" noChangeArrowheads="1"/>
          </p:cNvSpPr>
          <p:nvPr>
            <p:ph type="body" idx="1"/>
          </p:nvPr>
        </p:nvSpPr>
        <p:spPr>
          <a:xfrm>
            <a:off x="609600" y="1219200"/>
            <a:ext cx="8210550" cy="4687888"/>
          </a:xfrm>
        </p:spPr>
        <p:txBody>
          <a:bodyPr/>
          <a:lstStyle/>
          <a:p>
            <a:pPr eaLnBrk="1" hangingPunct="1">
              <a:buClr>
                <a:srgbClr val="990000"/>
              </a:buClr>
              <a:buSzPct val="85000"/>
            </a:pPr>
            <a:r>
              <a:rPr lang="en-US" altLang="en-US" b="1"/>
              <a:t>Purpose</a:t>
            </a:r>
          </a:p>
          <a:p>
            <a:pPr eaLnBrk="1" hangingPunct="1">
              <a:buClr>
                <a:srgbClr val="990000"/>
              </a:buClr>
              <a:buSzPct val="85000"/>
            </a:pPr>
            <a:endParaRPr lang="en-US" altLang="en-US" sz="800" b="1"/>
          </a:p>
          <a:p>
            <a:pPr lvl="1" eaLnBrk="1" hangingPunct="1">
              <a:buClr>
                <a:srgbClr val="990000"/>
              </a:buClr>
              <a:buSzPct val="85000"/>
            </a:pPr>
            <a:r>
              <a:rPr lang="en-US" altLang="en-US"/>
              <a:t>To ensure employees are apprised of the hazards of chemicals in their work area</a:t>
            </a:r>
          </a:p>
          <a:p>
            <a:pPr eaLnBrk="1" hangingPunct="1">
              <a:buClr>
                <a:srgbClr val="990000"/>
              </a:buClr>
              <a:buSzPct val="85000"/>
            </a:pPr>
            <a:endParaRPr lang="en-US" altLang="en-US" sz="2400"/>
          </a:p>
          <a:p>
            <a:pPr eaLnBrk="1" hangingPunct="1">
              <a:buClr>
                <a:srgbClr val="990000"/>
              </a:buClr>
              <a:buSzPct val="85000"/>
            </a:pPr>
            <a:r>
              <a:rPr lang="en-US" altLang="en-US" b="1"/>
              <a:t>When</a:t>
            </a:r>
          </a:p>
          <a:p>
            <a:pPr eaLnBrk="1" hangingPunct="1">
              <a:buClr>
                <a:srgbClr val="990000"/>
              </a:buClr>
              <a:buSzPct val="85000"/>
            </a:pPr>
            <a:endParaRPr lang="en-US" altLang="en-US" sz="800" b="1"/>
          </a:p>
          <a:p>
            <a:pPr lvl="1" eaLnBrk="1" hangingPunct="1">
              <a:buClr>
                <a:schemeClr val="bg2"/>
              </a:buClr>
              <a:buSzPct val="85000"/>
            </a:pPr>
            <a:r>
              <a:rPr lang="en-US" altLang="en-US"/>
              <a:t>Initial assignment</a:t>
            </a:r>
          </a:p>
          <a:p>
            <a:pPr lvl="1" eaLnBrk="1" hangingPunct="1">
              <a:buClr>
                <a:schemeClr val="bg2"/>
              </a:buClr>
              <a:buSzPct val="85000"/>
            </a:pPr>
            <a:endParaRPr lang="en-US" altLang="en-US" sz="900"/>
          </a:p>
          <a:p>
            <a:pPr lvl="1" eaLnBrk="1" hangingPunct="1">
              <a:buClr>
                <a:schemeClr val="bg2"/>
              </a:buClr>
              <a:buSzPct val="85000"/>
            </a:pPr>
            <a:r>
              <a:rPr lang="en-US" altLang="en-US"/>
              <a:t>Prior to assignments involving new exposure situations</a:t>
            </a:r>
          </a:p>
          <a:p>
            <a:pPr lvl="1" eaLnBrk="1" hangingPunct="1">
              <a:buClr>
                <a:schemeClr val="bg2"/>
              </a:buClr>
              <a:buSzPct val="85000"/>
            </a:pPr>
            <a:endParaRPr lang="en-US" altLang="en-US" sz="800"/>
          </a:p>
          <a:p>
            <a:pPr lvl="1" eaLnBrk="1" hangingPunct="1">
              <a:buClr>
                <a:schemeClr val="bg2"/>
              </a:buClr>
              <a:buSzPct val="85000"/>
            </a:pPr>
            <a:r>
              <a:rPr lang="en-US" altLang="en-US"/>
              <a:t>Frequency of refresher training TBD by the employer</a:t>
            </a:r>
          </a:p>
          <a:p>
            <a:pPr eaLnBrk="1" hangingPunct="1">
              <a:buClr>
                <a:srgbClr val="990000"/>
              </a:buClr>
              <a:buSzPct val="85000"/>
            </a:pPr>
            <a:endParaRPr lang="en-US" altLang="en-US" sz="2400"/>
          </a:p>
        </p:txBody>
      </p:sp>
      <p:pic>
        <p:nvPicPr>
          <p:cNvPr id="130051" name="Picture 4" descr="bd05179_">
            <a:extLst>
              <a:ext uri="{FF2B5EF4-FFF2-40B4-BE49-F238E27FC236}">
                <a16:creationId xmlns:a16="http://schemas.microsoft.com/office/drawing/2014/main" id="{182DE063-CB7F-3E04-D066-9E56D75E1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62200"/>
            <a:ext cx="1419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Rectangle 6">
            <a:extLst>
              <a:ext uri="{FF2B5EF4-FFF2-40B4-BE49-F238E27FC236}">
                <a16:creationId xmlns:a16="http://schemas.microsoft.com/office/drawing/2014/main" id="{844811E9-1FFE-5D03-9705-2BF456553663}"/>
              </a:ext>
            </a:extLst>
          </p:cNvPr>
          <p:cNvSpPr>
            <a:spLocks noGrp="1" noChangeArrowheads="1"/>
          </p:cNvSpPr>
          <p:nvPr>
            <p:ph type="title"/>
          </p:nvPr>
        </p:nvSpPr>
        <p:spPr>
          <a:xfrm>
            <a:off x="609600" y="0"/>
            <a:ext cx="8229600" cy="984250"/>
          </a:xfrm>
          <a:noFill/>
        </p:spPr>
        <p:txBody>
          <a:bodyPr/>
          <a:lstStyle/>
          <a:p>
            <a:pPr eaLnBrk="1" hangingPunct="1"/>
            <a:r>
              <a:rPr lang="en-US" altLang="en-US"/>
              <a:t>Objective 3 </a:t>
            </a:r>
            <a:br>
              <a:rPr lang="en-US" altLang="en-US" sz="3200"/>
            </a:br>
            <a:r>
              <a:rPr lang="en-US" altLang="en-US" sz="2800"/>
              <a:t>Information and Training</a:t>
            </a:r>
          </a:p>
        </p:txBody>
      </p:sp>
      <p:sp>
        <p:nvSpPr>
          <p:cNvPr id="5" name="TextBox 4">
            <a:extLst>
              <a:ext uri="{FF2B5EF4-FFF2-40B4-BE49-F238E27FC236}">
                <a16:creationId xmlns:a16="http://schemas.microsoft.com/office/drawing/2014/main" id="{79026819-69B8-1CCD-8C5A-8801DDD5D7D5}"/>
              </a:ext>
            </a:extLst>
          </p:cNvPr>
          <p:cNvSpPr txBox="1"/>
          <p:nvPr/>
        </p:nvSpPr>
        <p:spPr>
          <a:xfrm>
            <a:off x="6172200" y="609600"/>
            <a:ext cx="2428875" cy="369888"/>
          </a:xfrm>
          <a:prstGeom prst="rect">
            <a:avLst/>
          </a:prstGeom>
          <a:noFill/>
        </p:spPr>
        <p:txBody>
          <a:bodyPr wrap="none">
            <a:spAutoFit/>
          </a:bodyPr>
          <a:lstStyle/>
          <a:p>
            <a:pPr>
              <a:defRPr/>
            </a:pPr>
            <a:r>
              <a:rPr lang="en-US" dirty="0">
                <a:latin typeface="+mj-lt"/>
              </a:rPr>
              <a:t>29 CFR 1910.1450(f)</a:t>
            </a:r>
          </a:p>
        </p:txBody>
      </p:sp>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8DBC5B2F-AF24-E995-F7F6-B313FB59235A}"/>
              </a:ext>
            </a:extLst>
          </p:cNvPr>
          <p:cNvSpPr>
            <a:spLocks noGrp="1" noChangeArrowheads="1"/>
          </p:cNvSpPr>
          <p:nvPr>
            <p:ph type="title"/>
          </p:nvPr>
        </p:nvSpPr>
        <p:spPr>
          <a:xfrm>
            <a:off x="609600" y="15875"/>
            <a:ext cx="8345488" cy="984250"/>
          </a:xfrm>
        </p:spPr>
        <p:txBody>
          <a:bodyPr/>
          <a:lstStyle/>
          <a:p>
            <a:pPr eaLnBrk="1" hangingPunct="1"/>
            <a:br>
              <a:rPr lang="en-US" altLang="en-US" sz="3200"/>
            </a:br>
            <a:r>
              <a:rPr lang="en-US" altLang="en-US" sz="3200"/>
              <a:t>Employee Information</a:t>
            </a:r>
          </a:p>
        </p:txBody>
      </p:sp>
      <p:sp>
        <p:nvSpPr>
          <p:cNvPr id="132099" name="Rectangle 3">
            <a:extLst>
              <a:ext uri="{FF2B5EF4-FFF2-40B4-BE49-F238E27FC236}">
                <a16:creationId xmlns:a16="http://schemas.microsoft.com/office/drawing/2014/main" id="{98EBD067-362D-BD13-3AA7-1C75C0D8EBD5}"/>
              </a:ext>
            </a:extLst>
          </p:cNvPr>
          <p:cNvSpPr>
            <a:spLocks noGrp="1" noChangeArrowheads="1"/>
          </p:cNvSpPr>
          <p:nvPr>
            <p:ph type="body" idx="1"/>
          </p:nvPr>
        </p:nvSpPr>
        <p:spPr>
          <a:xfrm>
            <a:off x="609600" y="1295400"/>
            <a:ext cx="8210550" cy="3657600"/>
          </a:xfrm>
        </p:spPr>
        <p:txBody>
          <a:bodyPr/>
          <a:lstStyle/>
          <a:p>
            <a:pPr eaLnBrk="1" hangingPunct="1"/>
            <a:r>
              <a:rPr lang="en-US" altLang="en-US" sz="2400"/>
              <a:t>Contents of standard and appendices; shall be made available</a:t>
            </a:r>
          </a:p>
          <a:p>
            <a:pPr eaLnBrk="1" hangingPunct="1"/>
            <a:endParaRPr lang="en-US" altLang="en-US" sz="2400"/>
          </a:p>
          <a:p>
            <a:pPr eaLnBrk="1" hangingPunct="1"/>
            <a:r>
              <a:rPr lang="en-US" altLang="en-US" sz="2400"/>
              <a:t>Location and availability of Chemical Hygiene Plan</a:t>
            </a:r>
          </a:p>
          <a:p>
            <a:pPr eaLnBrk="1" hangingPunct="1"/>
            <a:endParaRPr lang="en-US" altLang="en-US" sz="2400">
              <a:solidFill>
                <a:schemeClr val="tx2"/>
              </a:solidFill>
            </a:endParaRPr>
          </a:p>
          <a:p>
            <a:pPr eaLnBrk="1" hangingPunct="1"/>
            <a:r>
              <a:rPr lang="en-US" altLang="en-US" sz="2400"/>
              <a:t>The </a:t>
            </a:r>
            <a:r>
              <a:rPr lang="en-US" altLang="en-US" sz="2400" b="1"/>
              <a:t>PELs or RELs </a:t>
            </a:r>
            <a:r>
              <a:rPr lang="en-US" altLang="en-US" sz="2400"/>
              <a:t>(NIOSH) for substances with no OSHA PEL</a:t>
            </a:r>
          </a:p>
          <a:p>
            <a:pPr eaLnBrk="1" hangingPunct="1"/>
            <a:endParaRPr lang="en-US" altLang="en-US" sz="2400"/>
          </a:p>
        </p:txBody>
      </p:sp>
      <p:sp>
        <p:nvSpPr>
          <p:cNvPr id="132100" name="WordArt 4">
            <a:extLst>
              <a:ext uri="{FF2B5EF4-FFF2-40B4-BE49-F238E27FC236}">
                <a16:creationId xmlns:a16="http://schemas.microsoft.com/office/drawing/2014/main" id="{78892832-DE36-5C6F-2E45-4D281A907B79}"/>
              </a:ext>
            </a:extLst>
          </p:cNvPr>
          <p:cNvSpPr>
            <a:spLocks noChangeArrowheads="1" noChangeShapeType="1" noTextEdit="1"/>
          </p:cNvSpPr>
          <p:nvPr/>
        </p:nvSpPr>
        <p:spPr bwMode="auto">
          <a:xfrm>
            <a:off x="4191000" y="5181600"/>
            <a:ext cx="4114800" cy="419100"/>
          </a:xfrm>
          <a:prstGeom prst="rect">
            <a:avLst/>
          </a:prstGeom>
        </p:spPr>
        <p:txBody>
          <a:bodyPr wrap="none" fromWordArt="1">
            <a:prstTxWarp prst="textPlain">
              <a:avLst>
                <a:gd name="adj" fmla="val 50000"/>
              </a:avLst>
            </a:prstTxWarp>
          </a:bodyPr>
          <a:lstStyle/>
          <a:p>
            <a:pPr algn="ctr"/>
            <a:r>
              <a:rPr lang="en-US" sz="3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Informed of What?</a:t>
            </a:r>
          </a:p>
        </p:txBody>
      </p:sp>
      <p:sp>
        <p:nvSpPr>
          <p:cNvPr id="5" name="TextBox 4">
            <a:extLst>
              <a:ext uri="{FF2B5EF4-FFF2-40B4-BE49-F238E27FC236}">
                <a16:creationId xmlns:a16="http://schemas.microsoft.com/office/drawing/2014/main" id="{1538CE30-99AA-E1EA-44B0-FD6C32B04410}"/>
              </a:ext>
            </a:extLst>
          </p:cNvPr>
          <p:cNvSpPr txBox="1"/>
          <p:nvPr/>
        </p:nvSpPr>
        <p:spPr>
          <a:xfrm>
            <a:off x="5867400" y="609600"/>
            <a:ext cx="2633663" cy="369888"/>
          </a:xfrm>
          <a:prstGeom prst="rect">
            <a:avLst/>
          </a:prstGeom>
          <a:noFill/>
        </p:spPr>
        <p:txBody>
          <a:bodyPr wrap="none">
            <a:spAutoFit/>
          </a:bodyPr>
          <a:lstStyle/>
          <a:p>
            <a:pPr>
              <a:defRPr/>
            </a:pPr>
            <a:r>
              <a:rPr lang="en-US" dirty="0">
                <a:latin typeface="+mj-lt"/>
              </a:rPr>
              <a:t>29 CFR 1910.1450(f)(3)</a:t>
            </a:r>
          </a:p>
        </p:txBody>
      </p:sp>
    </p:spTree>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ECBD3E7F-67F4-41B1-5D82-725FA9B6D837}"/>
              </a:ext>
            </a:extLst>
          </p:cNvPr>
          <p:cNvSpPr>
            <a:spLocks noGrp="1" noChangeArrowheads="1"/>
          </p:cNvSpPr>
          <p:nvPr>
            <p:ph type="title"/>
          </p:nvPr>
        </p:nvSpPr>
        <p:spPr>
          <a:xfrm>
            <a:off x="533400" y="15875"/>
            <a:ext cx="8421688" cy="984250"/>
          </a:xfrm>
        </p:spPr>
        <p:txBody>
          <a:bodyPr/>
          <a:lstStyle/>
          <a:p>
            <a:pPr eaLnBrk="1" hangingPunct="1"/>
            <a:br>
              <a:rPr lang="en-US" altLang="en-US" sz="3200"/>
            </a:br>
            <a:r>
              <a:rPr lang="en-US" altLang="en-US" sz="3200"/>
              <a:t>Employee Information</a:t>
            </a:r>
          </a:p>
        </p:txBody>
      </p:sp>
      <p:sp>
        <p:nvSpPr>
          <p:cNvPr id="133123" name="Rectangle 3">
            <a:extLst>
              <a:ext uri="{FF2B5EF4-FFF2-40B4-BE49-F238E27FC236}">
                <a16:creationId xmlns:a16="http://schemas.microsoft.com/office/drawing/2014/main" id="{C28BC878-D34B-687C-56AB-FC047218D379}"/>
              </a:ext>
            </a:extLst>
          </p:cNvPr>
          <p:cNvSpPr>
            <a:spLocks noGrp="1" noChangeArrowheads="1"/>
          </p:cNvSpPr>
          <p:nvPr>
            <p:ph type="body" idx="1"/>
          </p:nvPr>
        </p:nvSpPr>
        <p:spPr>
          <a:xfrm>
            <a:off x="609600" y="1295400"/>
            <a:ext cx="8208963" cy="4114800"/>
          </a:xfrm>
        </p:spPr>
        <p:txBody>
          <a:bodyPr/>
          <a:lstStyle/>
          <a:p>
            <a:pPr eaLnBrk="1" hangingPunct="1"/>
            <a:r>
              <a:rPr lang="en-US" altLang="en-US" sz="2400" b="1"/>
              <a:t>Signs and symptoms </a:t>
            </a:r>
            <a:r>
              <a:rPr lang="en-US" altLang="en-US" sz="2400"/>
              <a:t>associated with exposures to chemicals used in the laboratory</a:t>
            </a:r>
          </a:p>
          <a:p>
            <a:pPr eaLnBrk="1" hangingPunct="1"/>
            <a:endParaRPr lang="en-US" altLang="en-US" sz="2400"/>
          </a:p>
          <a:p>
            <a:pPr eaLnBrk="1" hangingPunct="1"/>
            <a:r>
              <a:rPr lang="en-US" altLang="en-US" sz="2400"/>
              <a:t>Location and availability of </a:t>
            </a:r>
            <a:r>
              <a:rPr lang="en-US" altLang="en-US" sz="2400" b="1"/>
              <a:t>reference materials </a:t>
            </a:r>
            <a:r>
              <a:rPr lang="en-US" altLang="en-US" sz="2400"/>
              <a:t>on hazards, safe handling, storage and disposal, </a:t>
            </a:r>
            <a:r>
              <a:rPr lang="en-US" altLang="en-US" sz="2400" b="1"/>
              <a:t>BUT not limited to MSDSs!!</a:t>
            </a:r>
          </a:p>
          <a:p>
            <a:pPr eaLnBrk="1" hangingPunct="1"/>
            <a:endParaRPr lang="en-US" altLang="en-US" sz="2400"/>
          </a:p>
        </p:txBody>
      </p:sp>
      <p:sp>
        <p:nvSpPr>
          <p:cNvPr id="6" name="TextBox 5">
            <a:extLst>
              <a:ext uri="{FF2B5EF4-FFF2-40B4-BE49-F238E27FC236}">
                <a16:creationId xmlns:a16="http://schemas.microsoft.com/office/drawing/2014/main" id="{14433213-8B80-1FE6-0491-4E032421E31C}"/>
              </a:ext>
            </a:extLst>
          </p:cNvPr>
          <p:cNvSpPr txBox="1"/>
          <p:nvPr/>
        </p:nvSpPr>
        <p:spPr>
          <a:xfrm>
            <a:off x="5257800" y="609600"/>
            <a:ext cx="3300413" cy="369888"/>
          </a:xfrm>
          <a:prstGeom prst="rect">
            <a:avLst/>
          </a:prstGeom>
          <a:noFill/>
        </p:spPr>
        <p:txBody>
          <a:bodyPr wrap="none">
            <a:spAutoFit/>
          </a:bodyPr>
          <a:lstStyle/>
          <a:p>
            <a:pPr>
              <a:defRPr/>
            </a:pPr>
            <a:r>
              <a:rPr lang="en-US" dirty="0">
                <a:latin typeface="+mj-lt"/>
              </a:rPr>
              <a:t>29 CFR 1910.1450(f)(3)(iv)-(v)</a:t>
            </a:r>
          </a:p>
        </p:txBody>
      </p:sp>
      <p:pic>
        <p:nvPicPr>
          <p:cNvPr id="133125" name="Picture 6">
            <a:extLst>
              <a:ext uri="{FF2B5EF4-FFF2-40B4-BE49-F238E27FC236}">
                <a16:creationId xmlns:a16="http://schemas.microsoft.com/office/drawing/2014/main" id="{3F648F5F-72FA-793F-86A0-DA77265CA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038600"/>
            <a:ext cx="17526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C4AF7AA2-88A2-570A-2DF1-D03F7274E295}"/>
              </a:ext>
            </a:extLst>
          </p:cNvPr>
          <p:cNvSpPr>
            <a:spLocks noGrp="1" noChangeArrowheads="1"/>
          </p:cNvSpPr>
          <p:nvPr>
            <p:ph type="title"/>
          </p:nvPr>
        </p:nvSpPr>
        <p:spPr>
          <a:xfrm>
            <a:off x="609600" y="0"/>
            <a:ext cx="8229600" cy="984250"/>
          </a:xfrm>
        </p:spPr>
        <p:txBody>
          <a:bodyPr/>
          <a:lstStyle/>
          <a:p>
            <a:pPr eaLnBrk="1" hangingPunct="1"/>
            <a:br>
              <a:rPr lang="en-US" altLang="en-US" sz="3200"/>
            </a:br>
            <a:r>
              <a:rPr lang="en-US" altLang="en-US" sz="3200"/>
              <a:t>Employee Training</a:t>
            </a:r>
          </a:p>
        </p:txBody>
      </p:sp>
      <p:sp>
        <p:nvSpPr>
          <p:cNvPr id="135171" name="Rectangle 3">
            <a:extLst>
              <a:ext uri="{FF2B5EF4-FFF2-40B4-BE49-F238E27FC236}">
                <a16:creationId xmlns:a16="http://schemas.microsoft.com/office/drawing/2014/main" id="{355EA446-6F92-397B-E192-D67F18ED4600}"/>
              </a:ext>
            </a:extLst>
          </p:cNvPr>
          <p:cNvSpPr>
            <a:spLocks noGrp="1" noChangeArrowheads="1"/>
          </p:cNvSpPr>
          <p:nvPr>
            <p:ph type="body" idx="1"/>
          </p:nvPr>
        </p:nvSpPr>
        <p:spPr>
          <a:xfrm>
            <a:off x="609600" y="1295400"/>
            <a:ext cx="8001000" cy="4525963"/>
          </a:xfrm>
        </p:spPr>
        <p:txBody>
          <a:bodyPr/>
          <a:lstStyle/>
          <a:p>
            <a:pPr eaLnBrk="1" hangingPunct="1">
              <a:lnSpc>
                <a:spcPct val="90000"/>
              </a:lnSpc>
            </a:pPr>
            <a:r>
              <a:rPr lang="en-US" altLang="en-US" sz="2400"/>
              <a:t>Methods and observations to </a:t>
            </a:r>
            <a:r>
              <a:rPr lang="en-US" altLang="en-US" sz="2400" b="1"/>
              <a:t>detect presence or release</a:t>
            </a:r>
            <a:r>
              <a:rPr lang="en-US" altLang="en-US" sz="2400"/>
              <a:t> of hazardous chemical</a:t>
            </a:r>
          </a:p>
          <a:p>
            <a:pPr eaLnBrk="1" hangingPunct="1">
              <a:lnSpc>
                <a:spcPct val="90000"/>
              </a:lnSpc>
            </a:pPr>
            <a:endParaRPr lang="en-US" altLang="en-US" sz="2400"/>
          </a:p>
          <a:p>
            <a:pPr eaLnBrk="1" hangingPunct="1">
              <a:lnSpc>
                <a:spcPct val="90000"/>
              </a:lnSpc>
            </a:pPr>
            <a:r>
              <a:rPr lang="en-US" altLang="en-US" sz="2400"/>
              <a:t>BOTH </a:t>
            </a:r>
            <a:r>
              <a:rPr lang="en-US" altLang="en-US" sz="2400" b="1"/>
              <a:t>physical</a:t>
            </a:r>
            <a:r>
              <a:rPr lang="en-US" altLang="en-US" sz="2400"/>
              <a:t> and </a:t>
            </a:r>
            <a:r>
              <a:rPr lang="en-US" altLang="en-US" sz="2400" b="1"/>
              <a:t>health</a:t>
            </a:r>
            <a:r>
              <a:rPr lang="en-US" altLang="en-US" sz="2400"/>
              <a:t> hazards of chemicals used</a:t>
            </a:r>
          </a:p>
          <a:p>
            <a:pPr eaLnBrk="1" hangingPunct="1">
              <a:lnSpc>
                <a:spcPct val="90000"/>
              </a:lnSpc>
            </a:pPr>
            <a:endParaRPr lang="en-US" altLang="en-US" sz="2400"/>
          </a:p>
          <a:p>
            <a:pPr eaLnBrk="1" hangingPunct="1">
              <a:lnSpc>
                <a:spcPct val="90000"/>
              </a:lnSpc>
            </a:pPr>
            <a:r>
              <a:rPr lang="en-US" altLang="en-US" sz="2400" b="1"/>
              <a:t>Methods to protect </a:t>
            </a:r>
            <a:r>
              <a:rPr lang="en-US" altLang="en-US" sz="2400"/>
              <a:t>from hazards inc. specific procedures, work practice, emergency procedures, and PPE</a:t>
            </a:r>
          </a:p>
        </p:txBody>
      </p:sp>
      <p:sp>
        <p:nvSpPr>
          <p:cNvPr id="135172" name="WordArt 4">
            <a:extLst>
              <a:ext uri="{FF2B5EF4-FFF2-40B4-BE49-F238E27FC236}">
                <a16:creationId xmlns:a16="http://schemas.microsoft.com/office/drawing/2014/main" id="{9483CE7E-D460-F64E-D459-BF30CCFD50D8}"/>
              </a:ext>
            </a:extLst>
          </p:cNvPr>
          <p:cNvSpPr>
            <a:spLocks noChangeArrowheads="1" noChangeShapeType="1" noTextEdit="1"/>
          </p:cNvSpPr>
          <p:nvPr/>
        </p:nvSpPr>
        <p:spPr bwMode="auto">
          <a:xfrm>
            <a:off x="990600" y="5029200"/>
            <a:ext cx="6877050" cy="419100"/>
          </a:xfrm>
          <a:prstGeom prst="rect">
            <a:avLst/>
          </a:prstGeom>
        </p:spPr>
        <p:txBody>
          <a:bodyPr wrap="none" fromWordArt="1">
            <a:prstTxWarp prst="textPlain">
              <a:avLst>
                <a:gd name="adj" fmla="val 50000"/>
              </a:avLst>
            </a:prstTxWarp>
          </a:bodyPr>
          <a:lstStyle/>
          <a:p>
            <a:pPr algn="ctr"/>
            <a:r>
              <a:rPr lang="en-US" sz="3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Training shall include WHAT?</a:t>
            </a:r>
          </a:p>
        </p:txBody>
      </p:sp>
      <p:sp>
        <p:nvSpPr>
          <p:cNvPr id="6" name="TextBox 5">
            <a:extLst>
              <a:ext uri="{FF2B5EF4-FFF2-40B4-BE49-F238E27FC236}">
                <a16:creationId xmlns:a16="http://schemas.microsoft.com/office/drawing/2014/main" id="{DE501062-257A-81C2-5FB8-6B99CC9A10FA}"/>
              </a:ext>
            </a:extLst>
          </p:cNvPr>
          <p:cNvSpPr txBox="1"/>
          <p:nvPr/>
        </p:nvSpPr>
        <p:spPr>
          <a:xfrm>
            <a:off x="5791200" y="609600"/>
            <a:ext cx="2711450" cy="369888"/>
          </a:xfrm>
          <a:prstGeom prst="rect">
            <a:avLst/>
          </a:prstGeom>
          <a:noFill/>
        </p:spPr>
        <p:txBody>
          <a:bodyPr wrap="none">
            <a:spAutoFit/>
          </a:bodyPr>
          <a:lstStyle/>
          <a:p>
            <a:pPr>
              <a:defRPr/>
            </a:pPr>
            <a:r>
              <a:rPr lang="en-US" dirty="0">
                <a:latin typeface="+mj-lt"/>
              </a:rPr>
              <a:t>29 CFR 1910.1450(f)(4)</a:t>
            </a:r>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79C6B22A-87D2-867B-5585-0791F50A9072}"/>
              </a:ext>
            </a:extLst>
          </p:cNvPr>
          <p:cNvSpPr>
            <a:spLocks noGrp="1" noChangeArrowheads="1"/>
          </p:cNvSpPr>
          <p:nvPr>
            <p:ph type="title"/>
          </p:nvPr>
        </p:nvSpPr>
        <p:spPr>
          <a:xfrm>
            <a:off x="609600" y="-1588"/>
            <a:ext cx="8345488" cy="984251"/>
          </a:xfrm>
        </p:spPr>
        <p:txBody>
          <a:bodyPr/>
          <a:lstStyle/>
          <a:p>
            <a:pPr eaLnBrk="1" hangingPunct="1"/>
            <a:br>
              <a:rPr lang="en-US" altLang="en-US" sz="3200"/>
            </a:br>
            <a:r>
              <a:rPr lang="en-US" altLang="en-US" sz="3200"/>
              <a:t>Employee Training</a:t>
            </a:r>
          </a:p>
        </p:txBody>
      </p:sp>
      <p:sp>
        <p:nvSpPr>
          <p:cNvPr id="137219" name="Rectangle 3">
            <a:extLst>
              <a:ext uri="{FF2B5EF4-FFF2-40B4-BE49-F238E27FC236}">
                <a16:creationId xmlns:a16="http://schemas.microsoft.com/office/drawing/2014/main" id="{F5A23982-DDC6-180E-6E3F-3E4157F71F70}"/>
              </a:ext>
            </a:extLst>
          </p:cNvPr>
          <p:cNvSpPr>
            <a:spLocks noGrp="1" noChangeArrowheads="1"/>
          </p:cNvSpPr>
          <p:nvPr>
            <p:ph type="body" idx="1"/>
          </p:nvPr>
        </p:nvSpPr>
        <p:spPr>
          <a:xfrm>
            <a:off x="533400" y="1219200"/>
            <a:ext cx="8229600" cy="4530725"/>
          </a:xfrm>
        </p:spPr>
        <p:txBody>
          <a:bodyPr/>
          <a:lstStyle/>
          <a:p>
            <a:pPr eaLnBrk="1" hangingPunct="1">
              <a:lnSpc>
                <a:spcPct val="90000"/>
              </a:lnSpc>
            </a:pPr>
            <a:r>
              <a:rPr lang="en-US" altLang="en-US"/>
              <a:t>The </a:t>
            </a:r>
            <a:r>
              <a:rPr lang="en-US" altLang="en-US" b="1"/>
              <a:t>applicable details </a:t>
            </a:r>
            <a:r>
              <a:rPr lang="en-US" altLang="en-US"/>
              <a:t>of the employer’s written </a:t>
            </a:r>
            <a:r>
              <a:rPr lang="en-US" altLang="en-US" b="1"/>
              <a:t>chemical hygiene plan</a:t>
            </a:r>
            <a:r>
              <a:rPr lang="en-US" altLang="en-US"/>
              <a:t>, which includes:</a:t>
            </a:r>
          </a:p>
          <a:p>
            <a:pPr lvl="1" eaLnBrk="1" hangingPunct="1">
              <a:lnSpc>
                <a:spcPct val="90000"/>
              </a:lnSpc>
            </a:pPr>
            <a:endParaRPr lang="en-US" altLang="en-US" sz="800"/>
          </a:p>
          <a:p>
            <a:pPr lvl="1" eaLnBrk="1" hangingPunct="1">
              <a:lnSpc>
                <a:spcPct val="90000"/>
              </a:lnSpc>
            </a:pPr>
            <a:r>
              <a:rPr lang="en-US" altLang="en-US"/>
              <a:t>Standard operating procedures</a:t>
            </a:r>
          </a:p>
          <a:p>
            <a:pPr lvl="1" eaLnBrk="1" hangingPunct="1">
              <a:lnSpc>
                <a:spcPct val="90000"/>
              </a:lnSpc>
            </a:pPr>
            <a:endParaRPr lang="en-US" altLang="en-US" sz="1000"/>
          </a:p>
          <a:p>
            <a:pPr lvl="1" eaLnBrk="1" hangingPunct="1"/>
            <a:r>
              <a:rPr lang="en-US" altLang="en-US"/>
              <a:t>Prior approval protocols, and procedures for handling select carcinogens, reproductive toxins, and substances with a high degree of acute toxicity (particularly hazardous substances).</a:t>
            </a:r>
          </a:p>
          <a:p>
            <a:pPr eaLnBrk="1" hangingPunct="1"/>
            <a:endParaRPr lang="en-US" altLang="en-US" sz="2400"/>
          </a:p>
        </p:txBody>
      </p:sp>
      <p:pic>
        <p:nvPicPr>
          <p:cNvPr id="137220" name="Picture 5" descr="pe01561_">
            <a:extLst>
              <a:ext uri="{FF2B5EF4-FFF2-40B4-BE49-F238E27FC236}">
                <a16:creationId xmlns:a16="http://schemas.microsoft.com/office/drawing/2014/main" id="{FBDBC5BC-08E8-366C-CFF4-AAF2226B8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25" y="4191000"/>
            <a:ext cx="228917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AEDDE37-D8AA-87C0-9B65-D4BF6A472F5E}"/>
              </a:ext>
            </a:extLst>
          </p:cNvPr>
          <p:cNvSpPr txBox="1"/>
          <p:nvPr/>
        </p:nvSpPr>
        <p:spPr>
          <a:xfrm>
            <a:off x="5715000" y="609600"/>
            <a:ext cx="2890838" cy="369888"/>
          </a:xfrm>
          <a:prstGeom prst="rect">
            <a:avLst/>
          </a:prstGeom>
          <a:noFill/>
        </p:spPr>
        <p:txBody>
          <a:bodyPr wrap="none">
            <a:spAutoFit/>
          </a:bodyPr>
          <a:lstStyle/>
          <a:p>
            <a:pPr>
              <a:defRPr/>
            </a:pPr>
            <a:r>
              <a:rPr lang="en-US" dirty="0">
                <a:latin typeface="+mj-lt"/>
              </a:rPr>
              <a:t>29 CFR 1910.1450(f)(4)(ii)</a:t>
            </a:r>
          </a:p>
        </p:txBody>
      </p:sp>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a:extLst>
              <a:ext uri="{FF2B5EF4-FFF2-40B4-BE49-F238E27FC236}">
                <a16:creationId xmlns:a16="http://schemas.microsoft.com/office/drawing/2014/main" id="{C93476DD-6FB8-465F-6834-D3FD55E9B331}"/>
              </a:ext>
            </a:extLst>
          </p:cNvPr>
          <p:cNvSpPr>
            <a:spLocks noGrp="1" noChangeArrowheads="1"/>
          </p:cNvSpPr>
          <p:nvPr>
            <p:ph type="body" idx="1"/>
          </p:nvPr>
        </p:nvSpPr>
        <p:spPr>
          <a:xfrm>
            <a:off x="609600" y="1219200"/>
            <a:ext cx="8077200" cy="4525963"/>
          </a:xfrm>
        </p:spPr>
        <p:txBody>
          <a:bodyPr/>
          <a:lstStyle/>
          <a:p>
            <a:pPr eaLnBrk="1" hangingPunct="1"/>
            <a:r>
              <a:rPr lang="en-US" altLang="en-US"/>
              <a:t>All employees must be provided with an opportunity to receive medical attention, including any follow-up examinations, under the following circumstances:</a:t>
            </a:r>
          </a:p>
          <a:p>
            <a:pPr eaLnBrk="1" hangingPunct="1">
              <a:buFont typeface="Wingdings" panose="05000000000000000000" pitchFamily="2" charset="2"/>
              <a:buNone/>
            </a:pPr>
            <a:endParaRPr lang="en-US" altLang="en-US"/>
          </a:p>
        </p:txBody>
      </p:sp>
      <p:pic>
        <p:nvPicPr>
          <p:cNvPr id="139267" name="Picture 4" descr="bd20120_">
            <a:extLst>
              <a:ext uri="{FF2B5EF4-FFF2-40B4-BE49-F238E27FC236}">
                <a16:creationId xmlns:a16="http://schemas.microsoft.com/office/drawing/2014/main" id="{FFA8C716-4893-1C63-3388-81C4B1FF2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05200"/>
            <a:ext cx="36242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Rectangle 6">
            <a:extLst>
              <a:ext uri="{FF2B5EF4-FFF2-40B4-BE49-F238E27FC236}">
                <a16:creationId xmlns:a16="http://schemas.microsoft.com/office/drawing/2014/main" id="{684F49E4-7B69-5B1B-E30C-67FE2B033A3A}"/>
              </a:ext>
            </a:extLst>
          </p:cNvPr>
          <p:cNvSpPr>
            <a:spLocks noGrp="1" noChangeArrowheads="1"/>
          </p:cNvSpPr>
          <p:nvPr>
            <p:ph type="title"/>
          </p:nvPr>
        </p:nvSpPr>
        <p:spPr>
          <a:xfrm>
            <a:off x="609600" y="76200"/>
            <a:ext cx="8229600" cy="984250"/>
          </a:xfrm>
          <a:noFill/>
        </p:spPr>
        <p:txBody>
          <a:bodyPr/>
          <a:lstStyle/>
          <a:p>
            <a:pPr eaLnBrk="1" hangingPunct="1"/>
            <a:r>
              <a:rPr lang="en-US" altLang="en-US" sz="3200"/>
              <a:t>Medical Consultation and Medical Examinations</a:t>
            </a:r>
          </a:p>
        </p:txBody>
      </p:sp>
      <p:sp>
        <p:nvSpPr>
          <p:cNvPr id="5" name="TextBox 4">
            <a:extLst>
              <a:ext uri="{FF2B5EF4-FFF2-40B4-BE49-F238E27FC236}">
                <a16:creationId xmlns:a16="http://schemas.microsoft.com/office/drawing/2014/main" id="{55AAE53C-1E46-44EF-1B15-D4A55CF21BB0}"/>
              </a:ext>
            </a:extLst>
          </p:cNvPr>
          <p:cNvSpPr txBox="1"/>
          <p:nvPr/>
        </p:nvSpPr>
        <p:spPr>
          <a:xfrm>
            <a:off x="5867400" y="609600"/>
            <a:ext cx="2698750" cy="369888"/>
          </a:xfrm>
          <a:prstGeom prst="rect">
            <a:avLst/>
          </a:prstGeom>
          <a:noFill/>
        </p:spPr>
        <p:txBody>
          <a:bodyPr wrap="none">
            <a:spAutoFit/>
          </a:bodyPr>
          <a:lstStyle/>
          <a:p>
            <a:pPr>
              <a:defRPr/>
            </a:pPr>
            <a:r>
              <a:rPr lang="en-US" dirty="0">
                <a:latin typeface="+mj-lt"/>
              </a:rPr>
              <a:t>29 CFR 1910.1450(g)(1)</a:t>
            </a:r>
          </a:p>
        </p:txBody>
      </p:sp>
    </p:spTree>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a:extLst>
              <a:ext uri="{FF2B5EF4-FFF2-40B4-BE49-F238E27FC236}">
                <a16:creationId xmlns:a16="http://schemas.microsoft.com/office/drawing/2014/main" id="{B85A7AAB-489E-407B-C39B-7FBFD3CA7D31}"/>
              </a:ext>
            </a:extLst>
          </p:cNvPr>
          <p:cNvSpPr>
            <a:spLocks noGrp="1" noChangeArrowheads="1"/>
          </p:cNvSpPr>
          <p:nvPr>
            <p:ph type="body" idx="1"/>
          </p:nvPr>
        </p:nvSpPr>
        <p:spPr>
          <a:xfrm>
            <a:off x="609600" y="1219200"/>
            <a:ext cx="7924800" cy="4916488"/>
          </a:xfrm>
        </p:spPr>
        <p:txBody>
          <a:bodyPr/>
          <a:lstStyle/>
          <a:p>
            <a:pPr eaLnBrk="1" hangingPunct="1"/>
            <a:r>
              <a:rPr lang="en-US" altLang="en-US" sz="2400"/>
              <a:t>An employee </a:t>
            </a:r>
            <a:r>
              <a:rPr lang="en-US" altLang="en-US" sz="2400" b="1"/>
              <a:t>develops signs or symptoms </a:t>
            </a:r>
            <a:r>
              <a:rPr lang="en-US" altLang="en-US" sz="2400"/>
              <a:t>associated with chemical</a:t>
            </a:r>
          </a:p>
          <a:p>
            <a:pPr eaLnBrk="1" hangingPunct="1"/>
            <a:endParaRPr lang="en-US" altLang="en-US" sz="2400"/>
          </a:p>
          <a:p>
            <a:pPr eaLnBrk="1" hangingPunct="1"/>
            <a:r>
              <a:rPr lang="en-US" altLang="en-US" sz="2400" b="1"/>
              <a:t>Exposure monitoring reveals </a:t>
            </a:r>
            <a:r>
              <a:rPr lang="en-US" altLang="en-US" sz="2400"/>
              <a:t>an </a:t>
            </a:r>
            <a:r>
              <a:rPr lang="en-US" altLang="en-US" sz="2400" i="1"/>
              <a:t>exposure level routinely above</a:t>
            </a:r>
            <a:r>
              <a:rPr lang="en-US" altLang="en-US" sz="2400"/>
              <a:t> the AL or PEL </a:t>
            </a:r>
          </a:p>
          <a:p>
            <a:pPr eaLnBrk="1" hangingPunct="1"/>
            <a:endParaRPr lang="en-US" altLang="en-US" sz="800"/>
          </a:p>
          <a:p>
            <a:pPr lvl="1" eaLnBrk="1" hangingPunct="1"/>
            <a:r>
              <a:rPr lang="en-US" altLang="en-US" sz="2000"/>
              <a:t>For an OSHA regulated substance for which there are exposure monitoring and medical surveillance requirements</a:t>
            </a:r>
          </a:p>
          <a:p>
            <a:pPr lvl="1" eaLnBrk="1" hangingPunct="1"/>
            <a:endParaRPr lang="en-US" altLang="en-US" sz="800"/>
          </a:p>
          <a:p>
            <a:pPr lvl="1" eaLnBrk="1" hangingPunct="1"/>
            <a:r>
              <a:rPr lang="en-US" altLang="en-US" sz="2000"/>
              <a:t>Follow the procedure as prescribed by the particular standard</a:t>
            </a:r>
          </a:p>
          <a:p>
            <a:pPr eaLnBrk="1" hangingPunct="1"/>
            <a:endParaRPr lang="en-US" altLang="en-US" sz="2400"/>
          </a:p>
        </p:txBody>
      </p:sp>
      <p:pic>
        <p:nvPicPr>
          <p:cNvPr id="141315" name="Picture 4" descr="bs01181_">
            <a:extLst>
              <a:ext uri="{FF2B5EF4-FFF2-40B4-BE49-F238E27FC236}">
                <a16:creationId xmlns:a16="http://schemas.microsoft.com/office/drawing/2014/main" id="{E268C6B0-4267-A9AA-DF2C-CC3307F21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4478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Rectangle 6">
            <a:extLst>
              <a:ext uri="{FF2B5EF4-FFF2-40B4-BE49-F238E27FC236}">
                <a16:creationId xmlns:a16="http://schemas.microsoft.com/office/drawing/2014/main" id="{48DB9C6C-B224-AEAA-E64F-CCA865584C43}"/>
              </a:ext>
            </a:extLst>
          </p:cNvPr>
          <p:cNvSpPr>
            <a:spLocks noGrp="1" noChangeArrowheads="1"/>
          </p:cNvSpPr>
          <p:nvPr>
            <p:ph type="title"/>
          </p:nvPr>
        </p:nvSpPr>
        <p:spPr>
          <a:xfrm>
            <a:off x="609600" y="76200"/>
            <a:ext cx="8229600" cy="984250"/>
          </a:xfrm>
          <a:noFill/>
        </p:spPr>
        <p:txBody>
          <a:bodyPr/>
          <a:lstStyle/>
          <a:p>
            <a:pPr eaLnBrk="1" hangingPunct="1"/>
            <a:r>
              <a:rPr lang="en-US" altLang="en-US" sz="3200"/>
              <a:t>Medical Consultation and Medical Examinations</a:t>
            </a:r>
          </a:p>
        </p:txBody>
      </p:sp>
      <p:sp>
        <p:nvSpPr>
          <p:cNvPr id="8" name="TextBox 7">
            <a:extLst>
              <a:ext uri="{FF2B5EF4-FFF2-40B4-BE49-F238E27FC236}">
                <a16:creationId xmlns:a16="http://schemas.microsoft.com/office/drawing/2014/main" id="{D8BFA077-C5A6-13C0-5C86-947027F80F17}"/>
              </a:ext>
            </a:extLst>
          </p:cNvPr>
          <p:cNvSpPr txBox="1"/>
          <p:nvPr/>
        </p:nvSpPr>
        <p:spPr>
          <a:xfrm>
            <a:off x="5410200" y="609600"/>
            <a:ext cx="3236913" cy="369888"/>
          </a:xfrm>
          <a:prstGeom prst="rect">
            <a:avLst/>
          </a:prstGeom>
          <a:noFill/>
        </p:spPr>
        <p:txBody>
          <a:bodyPr wrap="none">
            <a:spAutoFit/>
          </a:bodyPr>
          <a:lstStyle/>
          <a:p>
            <a:pPr>
              <a:defRPr/>
            </a:pPr>
            <a:r>
              <a:rPr lang="en-US" dirty="0">
                <a:latin typeface="+mj-lt"/>
              </a:rPr>
              <a:t>29 CFR 1910.1450(g)(1)(</a:t>
            </a:r>
            <a:r>
              <a:rPr lang="en-US" dirty="0" err="1">
                <a:latin typeface="+mj-lt"/>
              </a:rPr>
              <a:t>i</a:t>
            </a:r>
            <a:r>
              <a:rPr lang="en-US" dirty="0">
                <a:latin typeface="+mj-lt"/>
              </a:rPr>
              <a:t>)-(ii)</a:t>
            </a:r>
          </a:p>
        </p:txBody>
      </p:sp>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3">
            <a:extLst>
              <a:ext uri="{FF2B5EF4-FFF2-40B4-BE49-F238E27FC236}">
                <a16:creationId xmlns:a16="http://schemas.microsoft.com/office/drawing/2014/main" id="{7C675057-CAC8-D6EB-4262-63D54258DDF5}"/>
              </a:ext>
            </a:extLst>
          </p:cNvPr>
          <p:cNvSpPr>
            <a:spLocks noGrp="1" noChangeArrowheads="1"/>
          </p:cNvSpPr>
          <p:nvPr>
            <p:ph type="body" idx="1"/>
          </p:nvPr>
        </p:nvSpPr>
        <p:spPr>
          <a:xfrm>
            <a:off x="609600" y="1371600"/>
            <a:ext cx="7924800" cy="4525963"/>
          </a:xfrm>
        </p:spPr>
        <p:txBody>
          <a:bodyPr/>
          <a:lstStyle/>
          <a:p>
            <a:pPr eaLnBrk="1" hangingPunct="1">
              <a:lnSpc>
                <a:spcPct val="90000"/>
              </a:lnSpc>
            </a:pPr>
            <a:r>
              <a:rPr lang="en-US" altLang="en-US"/>
              <a:t>Whenever </a:t>
            </a:r>
            <a:r>
              <a:rPr lang="en-US" altLang="en-US" b="1"/>
              <a:t>an event </a:t>
            </a:r>
            <a:r>
              <a:rPr lang="en-US" altLang="en-US"/>
              <a:t>such as a spill, leak, explosion, or other occurrence </a:t>
            </a:r>
            <a:r>
              <a:rPr lang="en-US" altLang="en-US" b="1"/>
              <a:t>resulting in exposure</a:t>
            </a:r>
          </a:p>
        </p:txBody>
      </p:sp>
      <p:sp>
        <p:nvSpPr>
          <p:cNvPr id="143363" name="WordArt 4">
            <a:extLst>
              <a:ext uri="{FF2B5EF4-FFF2-40B4-BE49-F238E27FC236}">
                <a16:creationId xmlns:a16="http://schemas.microsoft.com/office/drawing/2014/main" id="{13D08207-8ED0-0FB1-177F-291C5830B9BA}"/>
              </a:ext>
            </a:extLst>
          </p:cNvPr>
          <p:cNvSpPr>
            <a:spLocks noChangeArrowheads="1" noChangeShapeType="1" noTextEdit="1"/>
          </p:cNvSpPr>
          <p:nvPr/>
        </p:nvSpPr>
        <p:spPr bwMode="auto">
          <a:xfrm>
            <a:off x="838200" y="5257800"/>
            <a:ext cx="2133600" cy="4191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Also when...</a:t>
            </a:r>
          </a:p>
        </p:txBody>
      </p:sp>
      <p:pic>
        <p:nvPicPr>
          <p:cNvPr id="143364" name="Picture 7" descr="na01594_">
            <a:extLst>
              <a:ext uri="{FF2B5EF4-FFF2-40B4-BE49-F238E27FC236}">
                <a16:creationId xmlns:a16="http://schemas.microsoft.com/office/drawing/2014/main" id="{36E043B7-A006-4A11-AF6B-B1AA968A5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08288"/>
            <a:ext cx="2506663"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Rectangle 6">
            <a:extLst>
              <a:ext uri="{FF2B5EF4-FFF2-40B4-BE49-F238E27FC236}">
                <a16:creationId xmlns:a16="http://schemas.microsoft.com/office/drawing/2014/main" id="{29FE1176-BA78-D271-F0D5-32F57BCC5A42}"/>
              </a:ext>
            </a:extLst>
          </p:cNvPr>
          <p:cNvSpPr>
            <a:spLocks noGrp="1" noChangeArrowheads="1"/>
          </p:cNvSpPr>
          <p:nvPr>
            <p:ph type="title"/>
          </p:nvPr>
        </p:nvSpPr>
        <p:spPr>
          <a:xfrm>
            <a:off x="609600" y="76200"/>
            <a:ext cx="8229600" cy="984250"/>
          </a:xfrm>
          <a:noFill/>
        </p:spPr>
        <p:txBody>
          <a:bodyPr/>
          <a:lstStyle/>
          <a:p>
            <a:pPr eaLnBrk="1" hangingPunct="1"/>
            <a:r>
              <a:rPr lang="en-US" altLang="en-US" sz="3200"/>
              <a:t>Medical Consultation and Medical Examinations</a:t>
            </a:r>
          </a:p>
        </p:txBody>
      </p:sp>
      <p:sp>
        <p:nvSpPr>
          <p:cNvPr id="10" name="TextBox 9">
            <a:extLst>
              <a:ext uri="{FF2B5EF4-FFF2-40B4-BE49-F238E27FC236}">
                <a16:creationId xmlns:a16="http://schemas.microsoft.com/office/drawing/2014/main" id="{6E5DCCED-A595-B867-EBBE-9C4EFEFB719A}"/>
              </a:ext>
            </a:extLst>
          </p:cNvPr>
          <p:cNvSpPr txBox="1"/>
          <p:nvPr/>
        </p:nvSpPr>
        <p:spPr>
          <a:xfrm>
            <a:off x="5451475" y="609600"/>
            <a:ext cx="3006725" cy="369888"/>
          </a:xfrm>
          <a:prstGeom prst="rect">
            <a:avLst/>
          </a:prstGeom>
          <a:noFill/>
        </p:spPr>
        <p:txBody>
          <a:bodyPr wrap="none">
            <a:spAutoFit/>
          </a:bodyPr>
          <a:lstStyle/>
          <a:p>
            <a:pPr>
              <a:defRPr/>
            </a:pPr>
            <a:r>
              <a:rPr lang="en-US" dirty="0">
                <a:latin typeface="+mj-lt"/>
              </a:rPr>
              <a:t>29 CFR 1910.1450(g)(1)(iii)</a:t>
            </a:r>
          </a:p>
        </p:txBody>
      </p:sp>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3">
            <a:extLst>
              <a:ext uri="{FF2B5EF4-FFF2-40B4-BE49-F238E27FC236}">
                <a16:creationId xmlns:a16="http://schemas.microsoft.com/office/drawing/2014/main" id="{B95052FE-8893-75D2-ED0B-EF79DED710ED}"/>
              </a:ext>
            </a:extLst>
          </p:cNvPr>
          <p:cNvSpPr>
            <a:spLocks noGrp="1" noChangeArrowheads="1"/>
          </p:cNvSpPr>
          <p:nvPr>
            <p:ph type="body" idx="1"/>
          </p:nvPr>
        </p:nvSpPr>
        <p:spPr/>
        <p:txBody>
          <a:bodyPr/>
          <a:lstStyle/>
          <a:p>
            <a:pPr eaLnBrk="1" hangingPunct="1"/>
            <a:r>
              <a:rPr lang="en-US" altLang="en-US"/>
              <a:t>Identity of chemical</a:t>
            </a:r>
          </a:p>
          <a:p>
            <a:pPr eaLnBrk="1" hangingPunct="1"/>
            <a:endParaRPr lang="en-US" altLang="en-US"/>
          </a:p>
          <a:p>
            <a:pPr eaLnBrk="1" hangingPunct="1"/>
            <a:r>
              <a:rPr lang="en-US" altLang="en-US"/>
              <a:t>Description of conditions (inc. quantitative exposure data, if available)</a:t>
            </a:r>
          </a:p>
          <a:p>
            <a:pPr eaLnBrk="1" hangingPunct="1"/>
            <a:endParaRPr lang="en-US" altLang="en-US"/>
          </a:p>
          <a:p>
            <a:pPr eaLnBrk="1" hangingPunct="1"/>
            <a:r>
              <a:rPr lang="en-US" altLang="en-US"/>
              <a:t>Description of signs and symptoms</a:t>
            </a:r>
          </a:p>
        </p:txBody>
      </p:sp>
      <p:sp>
        <p:nvSpPr>
          <p:cNvPr id="145411" name="WordArt 4">
            <a:extLst>
              <a:ext uri="{FF2B5EF4-FFF2-40B4-BE49-F238E27FC236}">
                <a16:creationId xmlns:a16="http://schemas.microsoft.com/office/drawing/2014/main" id="{7C830342-A6A4-A697-730D-9A564708A5F4}"/>
              </a:ext>
            </a:extLst>
          </p:cNvPr>
          <p:cNvSpPr>
            <a:spLocks noChangeArrowheads="1" noChangeShapeType="1" noTextEdit="1"/>
          </p:cNvSpPr>
          <p:nvPr/>
        </p:nvSpPr>
        <p:spPr bwMode="auto">
          <a:xfrm>
            <a:off x="1371600" y="5181600"/>
            <a:ext cx="6324600" cy="495300"/>
          </a:xfrm>
          <a:prstGeom prst="rect">
            <a:avLst/>
          </a:prstGeom>
        </p:spPr>
        <p:txBody>
          <a:bodyPr wrap="none" fromWordArt="1">
            <a:prstTxWarp prst="textPlain">
              <a:avLst>
                <a:gd name="adj" fmla="val 50000"/>
              </a:avLst>
            </a:prstTxWarp>
          </a:bodyPr>
          <a:lstStyle/>
          <a:p>
            <a:pPr algn="ctr"/>
            <a:r>
              <a:rPr lang="en-US"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Information provided to the physician</a:t>
            </a:r>
          </a:p>
        </p:txBody>
      </p:sp>
      <p:sp>
        <p:nvSpPr>
          <p:cNvPr id="145412" name="Rectangle 6">
            <a:extLst>
              <a:ext uri="{FF2B5EF4-FFF2-40B4-BE49-F238E27FC236}">
                <a16:creationId xmlns:a16="http://schemas.microsoft.com/office/drawing/2014/main" id="{E8210699-1F06-7A0B-FEDE-06C6DFC0257C}"/>
              </a:ext>
            </a:extLst>
          </p:cNvPr>
          <p:cNvSpPr>
            <a:spLocks noGrp="1" noChangeArrowheads="1"/>
          </p:cNvSpPr>
          <p:nvPr>
            <p:ph type="title"/>
          </p:nvPr>
        </p:nvSpPr>
        <p:spPr>
          <a:xfrm>
            <a:off x="609600" y="76200"/>
            <a:ext cx="8229600" cy="984250"/>
          </a:xfrm>
          <a:noFill/>
        </p:spPr>
        <p:txBody>
          <a:bodyPr/>
          <a:lstStyle/>
          <a:p>
            <a:pPr eaLnBrk="1" hangingPunct="1"/>
            <a:r>
              <a:rPr lang="en-US" altLang="en-US" sz="3200"/>
              <a:t>Medical Consultation and Medical Examinations</a:t>
            </a:r>
          </a:p>
        </p:txBody>
      </p:sp>
      <p:sp>
        <p:nvSpPr>
          <p:cNvPr id="8" name="TextBox 7">
            <a:extLst>
              <a:ext uri="{FF2B5EF4-FFF2-40B4-BE49-F238E27FC236}">
                <a16:creationId xmlns:a16="http://schemas.microsoft.com/office/drawing/2014/main" id="{F3D575BE-F6E2-2787-455C-E3532801BF1C}"/>
              </a:ext>
            </a:extLst>
          </p:cNvPr>
          <p:cNvSpPr txBox="1"/>
          <p:nvPr/>
        </p:nvSpPr>
        <p:spPr>
          <a:xfrm>
            <a:off x="5410200" y="609600"/>
            <a:ext cx="3287713" cy="369888"/>
          </a:xfrm>
          <a:prstGeom prst="rect">
            <a:avLst/>
          </a:prstGeom>
          <a:noFill/>
        </p:spPr>
        <p:txBody>
          <a:bodyPr wrap="none">
            <a:spAutoFit/>
          </a:bodyPr>
          <a:lstStyle/>
          <a:p>
            <a:pPr>
              <a:defRPr/>
            </a:pPr>
            <a:r>
              <a:rPr lang="en-US" dirty="0">
                <a:latin typeface="+mj-lt"/>
              </a:rPr>
              <a:t>29 CFR 1910.1450(g)(3)(</a:t>
            </a:r>
            <a:r>
              <a:rPr lang="en-US" dirty="0" err="1">
                <a:latin typeface="+mj-lt"/>
              </a:rPr>
              <a:t>i</a:t>
            </a:r>
            <a:r>
              <a:rPr lang="en-US" dirty="0">
                <a:latin typeface="+mj-lt"/>
              </a:rPr>
              <a:t>)-(iii)</a:t>
            </a:r>
          </a:p>
        </p:txBody>
      </p:sp>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5" name="Rectangle 3">
            <a:extLst>
              <a:ext uri="{FF2B5EF4-FFF2-40B4-BE49-F238E27FC236}">
                <a16:creationId xmlns:a16="http://schemas.microsoft.com/office/drawing/2014/main" id="{547626B7-EED8-24C4-D149-3DCCA7E5926E}"/>
              </a:ext>
            </a:extLst>
          </p:cNvPr>
          <p:cNvSpPr>
            <a:spLocks noGrp="1" noChangeArrowheads="1"/>
          </p:cNvSpPr>
          <p:nvPr>
            <p:ph type="body" sz="half" idx="1"/>
          </p:nvPr>
        </p:nvSpPr>
        <p:spPr>
          <a:xfrm>
            <a:off x="609600" y="1219200"/>
            <a:ext cx="7924800" cy="4114800"/>
          </a:xfrm>
        </p:spPr>
        <p:txBody>
          <a:bodyPr/>
          <a:lstStyle/>
          <a:p>
            <a:pPr marL="288925" indent="-288925" eaLnBrk="1" hangingPunct="1">
              <a:defRPr/>
            </a:pPr>
            <a:r>
              <a:rPr lang="en-US" dirty="0"/>
              <a:t>Physician’s written opinion shall include</a:t>
            </a:r>
            <a:r>
              <a:rPr lang="en-US" sz="2400" dirty="0"/>
              <a:t>:</a:t>
            </a:r>
          </a:p>
          <a:p>
            <a:pPr marL="288925" indent="-288925" eaLnBrk="1" hangingPunct="1">
              <a:defRPr/>
            </a:pPr>
            <a:endParaRPr lang="en-US" sz="800" dirty="0"/>
          </a:p>
          <a:p>
            <a:pPr marL="750888" lvl="1" eaLnBrk="1" hangingPunct="1">
              <a:defRPr/>
            </a:pPr>
            <a:r>
              <a:rPr lang="en-US" dirty="0"/>
              <a:t>Any recommendation for medical follow-up</a:t>
            </a:r>
          </a:p>
          <a:p>
            <a:pPr marL="750888" lvl="1" eaLnBrk="1" hangingPunct="1">
              <a:defRPr/>
            </a:pPr>
            <a:endParaRPr lang="en-US" sz="800" dirty="0"/>
          </a:p>
          <a:p>
            <a:pPr marL="750888" lvl="1" eaLnBrk="1" hangingPunct="1">
              <a:defRPr/>
            </a:pPr>
            <a:r>
              <a:rPr lang="en-US" dirty="0"/>
              <a:t>Results of exams/tests</a:t>
            </a:r>
          </a:p>
          <a:p>
            <a:pPr marL="750888" lvl="1" eaLnBrk="1" hangingPunct="1">
              <a:defRPr/>
            </a:pPr>
            <a:endParaRPr lang="en-US" sz="900" dirty="0"/>
          </a:p>
          <a:p>
            <a:pPr marL="750888" lvl="1" eaLnBrk="1" hangingPunct="1">
              <a:defRPr/>
            </a:pPr>
            <a:r>
              <a:rPr lang="en-US" dirty="0"/>
              <a:t>Any </a:t>
            </a:r>
            <a:r>
              <a:rPr lang="en-US" b="1" dirty="0"/>
              <a:t>medical condition </a:t>
            </a:r>
            <a:r>
              <a:rPr lang="en-US" dirty="0"/>
              <a:t>revealed that may </a:t>
            </a:r>
            <a:r>
              <a:rPr lang="en-US" b="1" dirty="0"/>
              <a:t>increase risk</a:t>
            </a:r>
            <a:r>
              <a:rPr lang="en-US" dirty="0"/>
              <a:t> as result of exposure to chemical</a:t>
            </a:r>
          </a:p>
          <a:p>
            <a:pPr marL="750888" lvl="1" eaLnBrk="1" hangingPunct="1">
              <a:defRPr/>
            </a:pPr>
            <a:endParaRPr lang="en-US" sz="800" dirty="0"/>
          </a:p>
          <a:p>
            <a:pPr marL="750888" lvl="1" eaLnBrk="1" hangingPunct="1">
              <a:defRPr/>
            </a:pPr>
            <a:r>
              <a:rPr lang="en-US" dirty="0"/>
              <a:t>A statement that the employee has been notified of findings</a:t>
            </a:r>
          </a:p>
          <a:p>
            <a:pPr marL="750888" lvl="1" eaLnBrk="1" hangingPunct="1">
              <a:defRPr/>
            </a:pPr>
            <a:endParaRPr lang="en-US" sz="800" dirty="0"/>
          </a:p>
          <a:p>
            <a:pPr marL="688975" lvl="1" indent="-288925" eaLnBrk="1" hangingPunct="1">
              <a:defRPr/>
            </a:pPr>
            <a:r>
              <a:rPr lang="en-US" dirty="0"/>
              <a:t>Shall</a:t>
            </a:r>
            <a:r>
              <a:rPr lang="en-US" i="1" dirty="0"/>
              <a:t> </a:t>
            </a:r>
            <a:r>
              <a:rPr lang="en-US" b="1" i="1" dirty="0"/>
              <a:t>NOT</a:t>
            </a:r>
            <a:r>
              <a:rPr lang="en-US" dirty="0"/>
              <a:t> reveal any specific findings</a:t>
            </a:r>
          </a:p>
          <a:p>
            <a:pPr marL="688975" lvl="1" indent="-288925" eaLnBrk="1" hangingPunct="1">
              <a:buFont typeface="Symbol" panose="05050102010706020507" pitchFamily="18" charset="2"/>
              <a:buNone/>
              <a:defRPr/>
            </a:pPr>
            <a:r>
              <a:rPr lang="en-US" dirty="0"/>
              <a:t>    unrelated to occupational exposure</a:t>
            </a:r>
          </a:p>
        </p:txBody>
      </p:sp>
      <p:pic>
        <p:nvPicPr>
          <p:cNvPr id="147459" name="Picture 5" descr="bd06937_">
            <a:extLst>
              <a:ext uri="{FF2B5EF4-FFF2-40B4-BE49-F238E27FC236}">
                <a16:creationId xmlns:a16="http://schemas.microsoft.com/office/drawing/2014/main" id="{C686E931-FF92-666B-B3F0-94EC2475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91000"/>
            <a:ext cx="1878013"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6">
            <a:extLst>
              <a:ext uri="{FF2B5EF4-FFF2-40B4-BE49-F238E27FC236}">
                <a16:creationId xmlns:a16="http://schemas.microsoft.com/office/drawing/2014/main" id="{A2D7AE37-3C07-BB8A-4326-6BDFD2DB16B4}"/>
              </a:ext>
            </a:extLst>
          </p:cNvPr>
          <p:cNvSpPr>
            <a:spLocks noGrp="1" noChangeArrowheads="1"/>
          </p:cNvSpPr>
          <p:nvPr>
            <p:ph type="title"/>
          </p:nvPr>
        </p:nvSpPr>
        <p:spPr>
          <a:xfrm>
            <a:off x="609600" y="76200"/>
            <a:ext cx="8229600" cy="984250"/>
          </a:xfrm>
          <a:noFill/>
        </p:spPr>
        <p:txBody>
          <a:bodyPr/>
          <a:lstStyle/>
          <a:p>
            <a:pPr eaLnBrk="1" hangingPunct="1"/>
            <a:r>
              <a:rPr lang="en-US" altLang="en-US" sz="3200"/>
              <a:t>Medical Consultation and Medical Examinations</a:t>
            </a:r>
          </a:p>
        </p:txBody>
      </p:sp>
      <p:sp>
        <p:nvSpPr>
          <p:cNvPr id="7" name="TextBox 6">
            <a:extLst>
              <a:ext uri="{FF2B5EF4-FFF2-40B4-BE49-F238E27FC236}">
                <a16:creationId xmlns:a16="http://schemas.microsoft.com/office/drawing/2014/main" id="{EC76723A-B187-B375-6C4D-C500BF3A23FD}"/>
              </a:ext>
            </a:extLst>
          </p:cNvPr>
          <p:cNvSpPr txBox="1"/>
          <p:nvPr/>
        </p:nvSpPr>
        <p:spPr>
          <a:xfrm>
            <a:off x="5410200" y="609600"/>
            <a:ext cx="3287713" cy="369888"/>
          </a:xfrm>
          <a:prstGeom prst="rect">
            <a:avLst/>
          </a:prstGeom>
          <a:noFill/>
        </p:spPr>
        <p:txBody>
          <a:bodyPr wrap="none">
            <a:spAutoFit/>
          </a:bodyPr>
          <a:lstStyle/>
          <a:p>
            <a:pPr>
              <a:defRPr/>
            </a:pPr>
            <a:r>
              <a:rPr lang="en-US" dirty="0">
                <a:latin typeface="+mj-lt"/>
              </a:rPr>
              <a:t>29 CFR 1910.1450(g)(4)(</a:t>
            </a:r>
            <a:r>
              <a:rPr lang="en-US" dirty="0" err="1">
                <a:latin typeface="+mj-lt"/>
              </a:rPr>
              <a:t>i</a:t>
            </a:r>
            <a:r>
              <a:rPr lang="en-US" dirty="0">
                <a:latin typeface="+mj-lt"/>
              </a:rPr>
              <a:t>)-(ii)</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9757EED9-F9EE-A4A5-C98D-8E8F59368BC2}"/>
              </a:ext>
            </a:extLst>
          </p:cNvPr>
          <p:cNvSpPr>
            <a:spLocks noGrp="1" noChangeArrowheads="1"/>
          </p:cNvSpPr>
          <p:nvPr>
            <p:ph type="body" idx="1"/>
          </p:nvPr>
        </p:nvSpPr>
        <p:spPr>
          <a:xfrm>
            <a:off x="533400" y="1295400"/>
            <a:ext cx="7924800" cy="4525963"/>
          </a:xfrm>
        </p:spPr>
        <p:txBody>
          <a:bodyPr/>
          <a:lstStyle/>
          <a:p>
            <a:pPr eaLnBrk="1" hangingPunct="1">
              <a:lnSpc>
                <a:spcPct val="90000"/>
              </a:lnSpc>
            </a:pPr>
            <a:r>
              <a:rPr lang="en-US" altLang="en-US" b="1"/>
              <a:t>Laboratory scale</a:t>
            </a:r>
          </a:p>
          <a:p>
            <a:pPr eaLnBrk="1" hangingPunct="1">
              <a:lnSpc>
                <a:spcPct val="90000"/>
              </a:lnSpc>
            </a:pPr>
            <a:endParaRPr lang="en-US" altLang="en-US" sz="800" b="1"/>
          </a:p>
          <a:p>
            <a:pPr lvl="1" eaLnBrk="1" hangingPunct="1">
              <a:lnSpc>
                <a:spcPct val="90000"/>
              </a:lnSpc>
            </a:pPr>
            <a:r>
              <a:rPr lang="en-US" altLang="en-US"/>
              <a:t>Containers used for reactions, transfers, and other handling of substances are designed to be </a:t>
            </a:r>
            <a:r>
              <a:rPr lang="en-US" altLang="en-US" i="1">
                <a:solidFill>
                  <a:schemeClr val="hlink"/>
                </a:solidFill>
              </a:rPr>
              <a:t>easily and safely manipulated by one person.</a:t>
            </a:r>
            <a:endParaRPr lang="en-US" altLang="en-US" i="1"/>
          </a:p>
          <a:p>
            <a:pPr eaLnBrk="1" hangingPunct="1">
              <a:lnSpc>
                <a:spcPct val="90000"/>
              </a:lnSpc>
              <a:buFont typeface="Wingdings" panose="05000000000000000000" pitchFamily="2" charset="2"/>
              <a:buNone/>
            </a:pPr>
            <a:endParaRPr lang="en-US" altLang="en-US" sz="2400" i="1"/>
          </a:p>
          <a:p>
            <a:pPr eaLnBrk="1" hangingPunct="1">
              <a:lnSpc>
                <a:spcPct val="90000"/>
              </a:lnSpc>
              <a:buFont typeface="Wingdings" panose="05000000000000000000" pitchFamily="2" charset="2"/>
              <a:buNone/>
            </a:pPr>
            <a:r>
              <a:rPr lang="en-US" altLang="en-US" sz="2400" i="1"/>
              <a:t>	</a:t>
            </a:r>
            <a:r>
              <a:rPr lang="en-US" altLang="en-US" sz="2000" i="1"/>
              <a:t>(Excludes</a:t>
            </a:r>
            <a:r>
              <a:rPr lang="en-US" altLang="en-US" sz="2000"/>
              <a:t> those workplaces whose function is to </a:t>
            </a:r>
            <a:r>
              <a:rPr lang="en-US" altLang="en-US" sz="2000" i="1"/>
              <a:t>produce commercial quantities of materials</a:t>
            </a:r>
            <a:r>
              <a:rPr lang="en-US" altLang="en-US" sz="2000"/>
              <a:t>.)</a:t>
            </a:r>
          </a:p>
        </p:txBody>
      </p:sp>
      <p:pic>
        <p:nvPicPr>
          <p:cNvPr id="17411" name="Picture 4" descr="in00463_">
            <a:extLst>
              <a:ext uri="{FF2B5EF4-FFF2-40B4-BE49-F238E27FC236}">
                <a16:creationId xmlns:a16="http://schemas.microsoft.com/office/drawing/2014/main" id="{8954BB14-2D66-3ECA-EF90-98A869645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14800"/>
            <a:ext cx="2209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a:extLst>
              <a:ext uri="{FF2B5EF4-FFF2-40B4-BE49-F238E27FC236}">
                <a16:creationId xmlns:a16="http://schemas.microsoft.com/office/drawing/2014/main" id="{64B515F0-8E55-A07C-5065-70BE7E3DD882}"/>
              </a:ext>
            </a:extLst>
          </p:cNvPr>
          <p:cNvSpPr>
            <a:spLocks noGrp="1" noChangeArrowheads="1"/>
          </p:cNvSpPr>
          <p:nvPr>
            <p:ph type="title"/>
          </p:nvPr>
        </p:nvSpPr>
        <p:spPr>
          <a:noFill/>
        </p:spPr>
        <p:txBody>
          <a:bodyPr/>
          <a:lstStyle/>
          <a:p>
            <a:pPr eaLnBrk="1" hangingPunct="1"/>
            <a:r>
              <a:rPr lang="en-US" altLang="en-US"/>
              <a:t>Definitions</a:t>
            </a:r>
          </a:p>
        </p:txBody>
      </p:sp>
      <p:sp>
        <p:nvSpPr>
          <p:cNvPr id="5" name="TextBox 4">
            <a:extLst>
              <a:ext uri="{FF2B5EF4-FFF2-40B4-BE49-F238E27FC236}">
                <a16:creationId xmlns:a16="http://schemas.microsoft.com/office/drawing/2014/main" id="{2FDA4BBE-F88F-FB95-D4DC-3C4813727398}"/>
              </a:ext>
            </a:extLst>
          </p:cNvPr>
          <p:cNvSpPr txBox="1"/>
          <p:nvPr/>
        </p:nvSpPr>
        <p:spPr>
          <a:xfrm>
            <a:off x="6172200" y="457200"/>
            <a:ext cx="2479675" cy="646113"/>
          </a:xfrm>
          <a:prstGeom prst="rect">
            <a:avLst/>
          </a:prstGeom>
          <a:noFill/>
        </p:spPr>
        <p:txBody>
          <a:bodyPr wrap="none">
            <a:spAutoFit/>
          </a:bodyPr>
          <a:lstStyle/>
          <a:p>
            <a:pPr>
              <a:defRPr/>
            </a:pPr>
            <a:r>
              <a:rPr lang="en-US" dirty="0">
                <a:latin typeface="+mj-lt"/>
              </a:rPr>
              <a:t>29 CFR 1910.1450(b) </a:t>
            </a:r>
          </a:p>
          <a:p>
            <a:pPr>
              <a:defRPr/>
            </a:pPr>
            <a:endParaRPr lang="en-US" dirty="0"/>
          </a:p>
        </p:txBody>
      </p:sp>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3" descr="funny5">
            <a:extLst>
              <a:ext uri="{FF2B5EF4-FFF2-40B4-BE49-F238E27FC236}">
                <a16:creationId xmlns:a16="http://schemas.microsoft.com/office/drawing/2014/main" id="{4595217A-12DC-6D80-6E6A-8260C5EE2DFC}"/>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1219200"/>
            <a:ext cx="7467600" cy="4703763"/>
          </a:xfrm>
          <a:noFill/>
        </p:spPr>
      </p:pic>
      <p:sp>
        <p:nvSpPr>
          <p:cNvPr id="149507" name="Rectangle 5">
            <a:extLst>
              <a:ext uri="{FF2B5EF4-FFF2-40B4-BE49-F238E27FC236}">
                <a16:creationId xmlns:a16="http://schemas.microsoft.com/office/drawing/2014/main" id="{5E73E1B3-35D6-0064-682A-825B2D734361}"/>
              </a:ext>
            </a:extLst>
          </p:cNvPr>
          <p:cNvSpPr>
            <a:spLocks noGrp="1" noChangeArrowheads="1"/>
          </p:cNvSpPr>
          <p:nvPr>
            <p:ph type="title"/>
          </p:nvPr>
        </p:nvSpPr>
        <p:spPr>
          <a:xfrm>
            <a:off x="609600" y="0"/>
            <a:ext cx="8229600" cy="1046163"/>
          </a:xfrm>
          <a:noFill/>
        </p:spPr>
        <p:txBody>
          <a:bodyPr/>
          <a:lstStyle/>
          <a:p>
            <a:pPr eaLnBrk="1" hangingPunct="1"/>
            <a:br>
              <a:rPr lang="en-US" altLang="en-US" sz="3200"/>
            </a:br>
            <a:r>
              <a:rPr lang="en-US" altLang="en-US"/>
              <a:t>Hazard Identification</a:t>
            </a:r>
          </a:p>
        </p:txBody>
      </p:sp>
      <p:sp>
        <p:nvSpPr>
          <p:cNvPr id="4" name="TextBox 3">
            <a:extLst>
              <a:ext uri="{FF2B5EF4-FFF2-40B4-BE49-F238E27FC236}">
                <a16:creationId xmlns:a16="http://schemas.microsoft.com/office/drawing/2014/main" id="{10878AB9-3F8E-9D57-D49F-91957266894A}"/>
              </a:ext>
            </a:extLst>
          </p:cNvPr>
          <p:cNvSpPr txBox="1"/>
          <p:nvPr/>
        </p:nvSpPr>
        <p:spPr>
          <a:xfrm>
            <a:off x="6019800" y="609600"/>
            <a:ext cx="2492375" cy="369888"/>
          </a:xfrm>
          <a:prstGeom prst="rect">
            <a:avLst/>
          </a:prstGeom>
          <a:noFill/>
        </p:spPr>
        <p:txBody>
          <a:bodyPr wrap="none">
            <a:spAutoFit/>
          </a:bodyPr>
          <a:lstStyle/>
          <a:p>
            <a:pPr>
              <a:defRPr/>
            </a:pPr>
            <a:r>
              <a:rPr lang="en-US" dirty="0">
                <a:latin typeface="+mj-lt"/>
              </a:rPr>
              <a:t>29 CFR 1910.1450(h)</a:t>
            </a:r>
          </a:p>
        </p:txBody>
      </p:sp>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3">
            <a:extLst>
              <a:ext uri="{FF2B5EF4-FFF2-40B4-BE49-F238E27FC236}">
                <a16:creationId xmlns:a16="http://schemas.microsoft.com/office/drawing/2014/main" id="{875B1947-5392-C0D7-9CFF-18F029782E26}"/>
              </a:ext>
            </a:extLst>
          </p:cNvPr>
          <p:cNvSpPr>
            <a:spLocks noGrp="1" noChangeArrowheads="1"/>
          </p:cNvSpPr>
          <p:nvPr>
            <p:ph type="body" sz="half" idx="1"/>
          </p:nvPr>
        </p:nvSpPr>
        <p:spPr>
          <a:xfrm>
            <a:off x="609600" y="1219200"/>
            <a:ext cx="7848600" cy="4114800"/>
          </a:xfrm>
        </p:spPr>
        <p:txBody>
          <a:bodyPr/>
          <a:lstStyle/>
          <a:p>
            <a:pPr marL="288925" indent="-288925" eaLnBrk="1" hangingPunct="1"/>
            <a:r>
              <a:rPr lang="en-US" altLang="en-US" sz="2400"/>
              <a:t>With respect to labels and MSDSs</a:t>
            </a:r>
          </a:p>
          <a:p>
            <a:pPr marL="288925" indent="-288925" eaLnBrk="1" hangingPunct="1"/>
            <a:endParaRPr lang="en-US" altLang="en-US" sz="800"/>
          </a:p>
          <a:p>
            <a:pPr lvl="1" eaLnBrk="1" hangingPunct="1"/>
            <a:r>
              <a:rPr lang="en-US" altLang="en-US" sz="2000"/>
              <a:t>Employers shall ensure that labels on </a:t>
            </a:r>
            <a:r>
              <a:rPr lang="en-US" altLang="en-US" sz="2000" b="1"/>
              <a:t>incoming</a:t>
            </a:r>
            <a:r>
              <a:rPr lang="en-US" altLang="en-US" sz="2000"/>
              <a:t> containers are </a:t>
            </a:r>
            <a:r>
              <a:rPr lang="en-US" altLang="en-US" sz="2000" b="1"/>
              <a:t>not removed or defaced</a:t>
            </a:r>
          </a:p>
          <a:p>
            <a:pPr lvl="1" eaLnBrk="1" hangingPunct="1"/>
            <a:endParaRPr lang="en-US" altLang="en-US" sz="1000" u="sng"/>
          </a:p>
          <a:p>
            <a:pPr lvl="1" eaLnBrk="1" hangingPunct="1"/>
            <a:r>
              <a:rPr lang="en-US" altLang="en-US" sz="2000"/>
              <a:t>Employers shall maintain any MSDSs received on </a:t>
            </a:r>
            <a:r>
              <a:rPr lang="en-US" altLang="en-US" sz="2000" b="1"/>
              <a:t>incoming</a:t>
            </a:r>
            <a:r>
              <a:rPr lang="en-US" altLang="en-US" sz="2000"/>
              <a:t> chemicals and ensure that they are readily accessible</a:t>
            </a:r>
          </a:p>
          <a:p>
            <a:pPr marL="288925" indent="-288925" eaLnBrk="1" hangingPunct="1"/>
            <a:endParaRPr lang="en-US" altLang="en-US" sz="2000"/>
          </a:p>
        </p:txBody>
      </p:sp>
      <p:pic>
        <p:nvPicPr>
          <p:cNvPr id="150531" name="Picture 5" descr="dukelabel">
            <a:extLst>
              <a:ext uri="{FF2B5EF4-FFF2-40B4-BE49-F238E27FC236}">
                <a16:creationId xmlns:a16="http://schemas.microsoft.com/office/drawing/2014/main" id="{B0C6838F-F460-3839-3089-BC24DF3F4913}"/>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1600" y="3429000"/>
            <a:ext cx="3200400" cy="2401888"/>
          </a:xfrm>
          <a:noFill/>
          <a:ln>
            <a:solidFill>
              <a:srgbClr val="BFBFBF"/>
            </a:solidFill>
            <a:miter lim="800000"/>
            <a:headEnd/>
            <a:tailEnd/>
          </a:ln>
        </p:spPr>
      </p:pic>
      <p:sp>
        <p:nvSpPr>
          <p:cNvPr id="150532" name="Rectangle 7">
            <a:extLst>
              <a:ext uri="{FF2B5EF4-FFF2-40B4-BE49-F238E27FC236}">
                <a16:creationId xmlns:a16="http://schemas.microsoft.com/office/drawing/2014/main" id="{FEF446D2-9C76-0AC7-05BC-8CB59D9586D0}"/>
              </a:ext>
            </a:extLst>
          </p:cNvPr>
          <p:cNvSpPr>
            <a:spLocks noGrp="1" noChangeArrowheads="1"/>
          </p:cNvSpPr>
          <p:nvPr>
            <p:ph type="title"/>
          </p:nvPr>
        </p:nvSpPr>
        <p:spPr>
          <a:xfrm>
            <a:off x="609600" y="0"/>
            <a:ext cx="8229600" cy="1046163"/>
          </a:xfrm>
          <a:noFill/>
        </p:spPr>
        <p:txBody>
          <a:bodyPr/>
          <a:lstStyle/>
          <a:p>
            <a:pPr eaLnBrk="1" hangingPunct="1"/>
            <a:br>
              <a:rPr lang="en-US" altLang="en-US" sz="3200"/>
            </a:br>
            <a:r>
              <a:rPr lang="en-US" altLang="en-US"/>
              <a:t>Hazard Identification</a:t>
            </a:r>
          </a:p>
        </p:txBody>
      </p:sp>
      <p:sp>
        <p:nvSpPr>
          <p:cNvPr id="5" name="TextBox 4">
            <a:extLst>
              <a:ext uri="{FF2B5EF4-FFF2-40B4-BE49-F238E27FC236}">
                <a16:creationId xmlns:a16="http://schemas.microsoft.com/office/drawing/2014/main" id="{8A960B05-FE63-4FB5-022D-036D158DE940}"/>
              </a:ext>
            </a:extLst>
          </p:cNvPr>
          <p:cNvSpPr txBox="1"/>
          <p:nvPr/>
        </p:nvSpPr>
        <p:spPr>
          <a:xfrm>
            <a:off x="6019800" y="609600"/>
            <a:ext cx="2698750" cy="369888"/>
          </a:xfrm>
          <a:prstGeom prst="rect">
            <a:avLst/>
          </a:prstGeom>
          <a:noFill/>
        </p:spPr>
        <p:txBody>
          <a:bodyPr wrap="none">
            <a:spAutoFit/>
          </a:bodyPr>
          <a:lstStyle/>
          <a:p>
            <a:pPr>
              <a:defRPr/>
            </a:pPr>
            <a:r>
              <a:rPr lang="en-US" dirty="0">
                <a:latin typeface="+mj-lt"/>
              </a:rPr>
              <a:t>29 CFR 1910.1450(h)(1)</a:t>
            </a:r>
          </a:p>
        </p:txBody>
      </p:sp>
    </p:spTree>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3">
            <a:extLst>
              <a:ext uri="{FF2B5EF4-FFF2-40B4-BE49-F238E27FC236}">
                <a16:creationId xmlns:a16="http://schemas.microsoft.com/office/drawing/2014/main" id="{71172467-C588-D5D5-7210-A817D458C509}"/>
              </a:ext>
            </a:extLst>
          </p:cNvPr>
          <p:cNvSpPr>
            <a:spLocks noGrp="1" noChangeArrowheads="1"/>
          </p:cNvSpPr>
          <p:nvPr>
            <p:ph type="body" sz="half" idx="2"/>
          </p:nvPr>
        </p:nvSpPr>
        <p:spPr>
          <a:xfrm>
            <a:off x="533400" y="1143000"/>
            <a:ext cx="8077200" cy="4530725"/>
          </a:xfrm>
        </p:spPr>
        <p:txBody>
          <a:bodyPr/>
          <a:lstStyle/>
          <a:p>
            <a:pPr marL="288925" indent="-288925" eaLnBrk="1" hangingPunct="1"/>
            <a:r>
              <a:rPr lang="en-US" altLang="en-US" sz="2400"/>
              <a:t>For chemicals developed in the lab</a:t>
            </a:r>
          </a:p>
          <a:p>
            <a:pPr marL="288925" indent="-288925" eaLnBrk="1" hangingPunct="1"/>
            <a:endParaRPr lang="en-US" altLang="en-US" sz="800"/>
          </a:p>
          <a:p>
            <a:pPr lvl="1" eaLnBrk="1" hangingPunct="1"/>
            <a:r>
              <a:rPr lang="en-US" altLang="en-US" sz="2000"/>
              <a:t>If chemical is produced exclusively for the lab’s use, and the composition is known, the employer shall provide appropriate training as required by paragraph (f)</a:t>
            </a:r>
          </a:p>
          <a:p>
            <a:pPr marL="288925" indent="-288925" eaLnBrk="1" hangingPunct="1">
              <a:buFont typeface="Wingdings" panose="05000000000000000000" pitchFamily="2" charset="2"/>
              <a:buNone/>
            </a:pPr>
            <a:endParaRPr lang="en-US" altLang="en-US" sz="2000"/>
          </a:p>
        </p:txBody>
      </p:sp>
      <p:pic>
        <p:nvPicPr>
          <p:cNvPr id="152579" name="Picture 4" descr="bd10917_">
            <a:extLst>
              <a:ext uri="{FF2B5EF4-FFF2-40B4-BE49-F238E27FC236}">
                <a16:creationId xmlns:a16="http://schemas.microsoft.com/office/drawing/2014/main" id="{D5BFCA8A-D84A-F8B4-651B-C29E9B34F72C}"/>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90600" y="3200400"/>
            <a:ext cx="2195513" cy="2743200"/>
          </a:xfrm>
          <a:noFill/>
        </p:spPr>
      </p:pic>
      <p:pic>
        <p:nvPicPr>
          <p:cNvPr id="152580" name="Picture 5" descr="bd05176_">
            <a:extLst>
              <a:ext uri="{FF2B5EF4-FFF2-40B4-BE49-F238E27FC236}">
                <a16:creationId xmlns:a16="http://schemas.microsoft.com/office/drawing/2014/main" id="{1F7632FB-191A-CBC3-A558-4A209B44B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124200"/>
            <a:ext cx="11176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Line 7">
            <a:extLst>
              <a:ext uri="{FF2B5EF4-FFF2-40B4-BE49-F238E27FC236}">
                <a16:creationId xmlns:a16="http://schemas.microsoft.com/office/drawing/2014/main" id="{44AD70D3-6DAC-3B01-5ABE-9211A9198749}"/>
              </a:ext>
            </a:extLst>
          </p:cNvPr>
          <p:cNvSpPr>
            <a:spLocks noChangeShapeType="1"/>
          </p:cNvSpPr>
          <p:nvPr/>
        </p:nvSpPr>
        <p:spPr bwMode="auto">
          <a:xfrm flipH="1">
            <a:off x="3200400" y="3810000"/>
            <a:ext cx="37338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152582" name="Picture 8" descr="pe02374_">
            <a:extLst>
              <a:ext uri="{FF2B5EF4-FFF2-40B4-BE49-F238E27FC236}">
                <a16:creationId xmlns:a16="http://schemas.microsoft.com/office/drawing/2014/main" id="{05D0D004-39C6-1557-8BCE-58134FFB3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105400"/>
            <a:ext cx="939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Line 9">
            <a:extLst>
              <a:ext uri="{FF2B5EF4-FFF2-40B4-BE49-F238E27FC236}">
                <a16:creationId xmlns:a16="http://schemas.microsoft.com/office/drawing/2014/main" id="{E3298F2E-E776-4284-D5F0-507F20894692}"/>
              </a:ext>
            </a:extLst>
          </p:cNvPr>
          <p:cNvSpPr>
            <a:spLocks noChangeShapeType="1"/>
          </p:cNvSpPr>
          <p:nvPr/>
        </p:nvSpPr>
        <p:spPr bwMode="auto">
          <a:xfrm>
            <a:off x="3200400" y="5029200"/>
            <a:ext cx="3886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2584" name="Rectangle 12">
            <a:extLst>
              <a:ext uri="{FF2B5EF4-FFF2-40B4-BE49-F238E27FC236}">
                <a16:creationId xmlns:a16="http://schemas.microsoft.com/office/drawing/2014/main" id="{D34459A9-AD27-284B-2EBD-27D0AE3380C1}"/>
              </a:ext>
            </a:extLst>
          </p:cNvPr>
          <p:cNvSpPr>
            <a:spLocks noGrp="1" noChangeArrowheads="1"/>
          </p:cNvSpPr>
          <p:nvPr>
            <p:ph type="title"/>
          </p:nvPr>
        </p:nvSpPr>
        <p:spPr>
          <a:xfrm>
            <a:off x="609600" y="-76200"/>
            <a:ext cx="8229600" cy="1046163"/>
          </a:xfrm>
          <a:noFill/>
        </p:spPr>
        <p:txBody>
          <a:bodyPr/>
          <a:lstStyle/>
          <a:p>
            <a:pPr eaLnBrk="1" hangingPunct="1"/>
            <a:br>
              <a:rPr lang="en-US" altLang="en-US" sz="3200"/>
            </a:br>
            <a:r>
              <a:rPr lang="en-US" altLang="en-US"/>
              <a:t>Hazard Identification</a:t>
            </a:r>
          </a:p>
        </p:txBody>
      </p:sp>
      <p:sp>
        <p:nvSpPr>
          <p:cNvPr id="9" name="TextBox 8">
            <a:extLst>
              <a:ext uri="{FF2B5EF4-FFF2-40B4-BE49-F238E27FC236}">
                <a16:creationId xmlns:a16="http://schemas.microsoft.com/office/drawing/2014/main" id="{760BE688-ADA0-DF95-D93B-BC61389EDA3D}"/>
              </a:ext>
            </a:extLst>
          </p:cNvPr>
          <p:cNvSpPr txBox="1"/>
          <p:nvPr/>
        </p:nvSpPr>
        <p:spPr>
          <a:xfrm>
            <a:off x="5638800" y="533400"/>
            <a:ext cx="2903538" cy="369888"/>
          </a:xfrm>
          <a:prstGeom prst="rect">
            <a:avLst/>
          </a:prstGeom>
          <a:noFill/>
        </p:spPr>
        <p:txBody>
          <a:bodyPr wrap="none">
            <a:spAutoFit/>
          </a:bodyPr>
          <a:lstStyle/>
          <a:p>
            <a:pPr>
              <a:defRPr/>
            </a:pPr>
            <a:r>
              <a:rPr lang="en-US" dirty="0">
                <a:latin typeface="+mj-lt"/>
              </a:rPr>
              <a:t>29 CFR 1910.1450(h)(2)(</a:t>
            </a:r>
            <a:r>
              <a:rPr lang="en-US" dirty="0" err="1">
                <a:latin typeface="+mj-lt"/>
              </a:rPr>
              <a:t>i</a:t>
            </a:r>
            <a:r>
              <a:rPr lang="en-US" dirty="0">
                <a:latin typeface="+mj-lt"/>
              </a:rPr>
              <a:t>)</a:t>
            </a:r>
          </a:p>
        </p:txBody>
      </p:sp>
    </p:spTree>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DF48A114-9BFF-0C97-48AD-AC2E3D232BC5}"/>
              </a:ext>
            </a:extLst>
          </p:cNvPr>
          <p:cNvSpPr>
            <a:spLocks noGrp="1" noChangeArrowheads="1"/>
          </p:cNvSpPr>
          <p:nvPr>
            <p:ph type="title"/>
          </p:nvPr>
        </p:nvSpPr>
        <p:spPr>
          <a:xfrm>
            <a:off x="609600" y="0"/>
            <a:ext cx="8345488" cy="1046163"/>
          </a:xfrm>
        </p:spPr>
        <p:txBody>
          <a:bodyPr/>
          <a:lstStyle/>
          <a:p>
            <a:pPr eaLnBrk="1" hangingPunct="1"/>
            <a:br>
              <a:rPr lang="en-US" altLang="en-US" sz="3200"/>
            </a:br>
            <a:r>
              <a:rPr lang="en-US" altLang="en-US"/>
              <a:t>Hazard Identification</a:t>
            </a:r>
          </a:p>
        </p:txBody>
      </p:sp>
      <p:sp>
        <p:nvSpPr>
          <p:cNvPr id="154627" name="Rectangle 3">
            <a:extLst>
              <a:ext uri="{FF2B5EF4-FFF2-40B4-BE49-F238E27FC236}">
                <a16:creationId xmlns:a16="http://schemas.microsoft.com/office/drawing/2014/main" id="{A3677439-7E13-C439-DE50-E5C78F3234A5}"/>
              </a:ext>
            </a:extLst>
          </p:cNvPr>
          <p:cNvSpPr>
            <a:spLocks noGrp="1" noChangeArrowheads="1"/>
          </p:cNvSpPr>
          <p:nvPr>
            <p:ph type="body" sz="half" idx="1"/>
          </p:nvPr>
        </p:nvSpPr>
        <p:spPr>
          <a:xfrm>
            <a:off x="609600" y="1219200"/>
            <a:ext cx="7924800" cy="4525963"/>
          </a:xfrm>
        </p:spPr>
        <p:txBody>
          <a:bodyPr/>
          <a:lstStyle/>
          <a:p>
            <a:pPr marL="288925" indent="-288925" eaLnBrk="1" hangingPunct="1"/>
            <a:r>
              <a:rPr lang="en-US" altLang="en-US" sz="2400"/>
              <a:t>For chemical developed in the lab</a:t>
            </a:r>
          </a:p>
          <a:p>
            <a:pPr marL="288925" indent="-288925" eaLnBrk="1" hangingPunct="1"/>
            <a:endParaRPr lang="en-US" altLang="en-US" sz="800"/>
          </a:p>
          <a:p>
            <a:pPr lvl="1" eaLnBrk="1" hangingPunct="1"/>
            <a:r>
              <a:rPr lang="en-US" altLang="en-US" sz="2200"/>
              <a:t>Chemical produced is a byproduct whose composition is not known, assume hazardous, and implement paragraph (e) (Chemical Hygiene Plan)</a:t>
            </a:r>
          </a:p>
          <a:p>
            <a:pPr marL="288925" indent="-288925" eaLnBrk="1" hangingPunct="1">
              <a:buFont typeface="Wingdings" panose="05000000000000000000" pitchFamily="2" charset="2"/>
              <a:buNone/>
            </a:pPr>
            <a:endParaRPr lang="en-US" altLang="en-US" sz="2400"/>
          </a:p>
        </p:txBody>
      </p:sp>
      <p:pic>
        <p:nvPicPr>
          <p:cNvPr id="154628" name="Picture 5" descr="in00455_">
            <a:extLst>
              <a:ext uri="{FF2B5EF4-FFF2-40B4-BE49-F238E27FC236}">
                <a16:creationId xmlns:a16="http://schemas.microsoft.com/office/drawing/2014/main" id="{F3791E96-F0C3-B51F-806F-5C559289F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05200"/>
            <a:ext cx="16764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WordArt 6">
            <a:extLst>
              <a:ext uri="{FF2B5EF4-FFF2-40B4-BE49-F238E27FC236}">
                <a16:creationId xmlns:a16="http://schemas.microsoft.com/office/drawing/2014/main" id="{A3319DAC-06B4-97B2-6B9A-46849F34FA78}"/>
              </a:ext>
            </a:extLst>
          </p:cNvPr>
          <p:cNvSpPr>
            <a:spLocks noChangeArrowheads="1" noChangeShapeType="1" noTextEdit="1"/>
          </p:cNvSpPr>
          <p:nvPr/>
        </p:nvSpPr>
        <p:spPr bwMode="auto">
          <a:xfrm>
            <a:off x="1905000" y="3429000"/>
            <a:ext cx="2590800" cy="2133600"/>
          </a:xfrm>
          <a:prstGeom prst="rect">
            <a:avLst/>
          </a:prstGeom>
        </p:spPr>
        <p:txBody>
          <a:bodyPr spcFirstLastPara="1" wrap="none" fromWordArt="1">
            <a:prstTxWarp prst="textCircle">
              <a:avLst>
                <a:gd name="adj" fmla="val 10822284"/>
              </a:avLst>
            </a:prstTxWarp>
          </a:bodyPr>
          <a:lstStyle/>
          <a:p>
            <a:pPr algn="ctr"/>
            <a:r>
              <a:rPr lang="en-US" sz="2000" kern="10">
                <a:ln w="9525">
                  <a:solidFill>
                    <a:srgbClr val="000000"/>
                  </a:solidFill>
                  <a:round/>
                  <a:headEnd/>
                  <a:tailEnd/>
                </a:ln>
                <a:solidFill>
                  <a:srgbClr val="993366"/>
                </a:solidFill>
                <a:latin typeface="Arial Black" panose="020B0A04020102020204" pitchFamily="34" charset="0"/>
              </a:rPr>
              <a:t>?     ?     ?     ?     ?     </a:t>
            </a:r>
          </a:p>
        </p:txBody>
      </p:sp>
      <p:pic>
        <p:nvPicPr>
          <p:cNvPr id="154630" name="Picture 8" descr="pe02481_">
            <a:extLst>
              <a:ext uri="{FF2B5EF4-FFF2-40B4-BE49-F238E27FC236}">
                <a16:creationId xmlns:a16="http://schemas.microsoft.com/office/drawing/2014/main" id="{CA1E85E5-0FD3-C3F0-0781-D8AFCEB77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950" y="3352800"/>
            <a:ext cx="15938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DA1DED4-7AAC-A07E-8EAD-B777AC1001B6}"/>
              </a:ext>
            </a:extLst>
          </p:cNvPr>
          <p:cNvSpPr txBox="1"/>
          <p:nvPr/>
        </p:nvSpPr>
        <p:spPr>
          <a:xfrm>
            <a:off x="5638800" y="609600"/>
            <a:ext cx="2954338" cy="369888"/>
          </a:xfrm>
          <a:prstGeom prst="rect">
            <a:avLst/>
          </a:prstGeom>
          <a:noFill/>
        </p:spPr>
        <p:txBody>
          <a:bodyPr wrap="none">
            <a:spAutoFit/>
          </a:bodyPr>
          <a:lstStyle/>
          <a:p>
            <a:pPr>
              <a:defRPr/>
            </a:pPr>
            <a:r>
              <a:rPr lang="en-US" dirty="0">
                <a:latin typeface="+mj-lt"/>
              </a:rPr>
              <a:t>29 CFR 1910.1450(h)(2)(ii)</a:t>
            </a:r>
          </a:p>
        </p:txBody>
      </p:sp>
    </p:spTree>
  </p:cSld>
  <p:clrMapOvr>
    <a:masterClrMapping/>
  </p:clrMapOvr>
  <p:transition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3D5C3BBB-DDBD-51D3-F121-7646A5E180C0}"/>
              </a:ext>
            </a:extLst>
          </p:cNvPr>
          <p:cNvSpPr>
            <a:spLocks noGrp="1" noChangeArrowheads="1"/>
          </p:cNvSpPr>
          <p:nvPr>
            <p:ph type="title"/>
          </p:nvPr>
        </p:nvSpPr>
        <p:spPr>
          <a:xfrm>
            <a:off x="609600" y="0"/>
            <a:ext cx="8345488" cy="1046163"/>
          </a:xfrm>
        </p:spPr>
        <p:txBody>
          <a:bodyPr/>
          <a:lstStyle/>
          <a:p>
            <a:pPr eaLnBrk="1" hangingPunct="1"/>
            <a:br>
              <a:rPr lang="en-US" altLang="en-US" sz="3200"/>
            </a:br>
            <a:r>
              <a:rPr lang="en-US" altLang="en-US"/>
              <a:t>Hazard Identification</a:t>
            </a:r>
          </a:p>
        </p:txBody>
      </p:sp>
      <p:sp>
        <p:nvSpPr>
          <p:cNvPr id="156675" name="Rectangle 3">
            <a:extLst>
              <a:ext uri="{FF2B5EF4-FFF2-40B4-BE49-F238E27FC236}">
                <a16:creationId xmlns:a16="http://schemas.microsoft.com/office/drawing/2014/main" id="{0C0EECE5-E9DC-19E7-6839-88956720506B}"/>
              </a:ext>
            </a:extLst>
          </p:cNvPr>
          <p:cNvSpPr>
            <a:spLocks noGrp="1" noChangeArrowheads="1"/>
          </p:cNvSpPr>
          <p:nvPr>
            <p:ph type="body" idx="1"/>
          </p:nvPr>
        </p:nvSpPr>
        <p:spPr>
          <a:xfrm>
            <a:off x="609600" y="1219200"/>
            <a:ext cx="7924800" cy="4525963"/>
          </a:xfrm>
        </p:spPr>
        <p:txBody>
          <a:bodyPr/>
          <a:lstStyle/>
          <a:p>
            <a:pPr eaLnBrk="1" hangingPunct="1"/>
            <a:r>
              <a:rPr lang="en-US" altLang="en-US"/>
              <a:t>For chemical developed in the lab</a:t>
            </a:r>
          </a:p>
          <a:p>
            <a:pPr eaLnBrk="1" hangingPunct="1"/>
            <a:endParaRPr lang="en-US" altLang="en-US" sz="800"/>
          </a:p>
          <a:p>
            <a:pPr lvl="1" eaLnBrk="1" hangingPunct="1"/>
            <a:r>
              <a:rPr lang="en-US" altLang="en-US"/>
              <a:t>If chemical is produced for another user </a:t>
            </a:r>
            <a:r>
              <a:rPr lang="en-US" altLang="en-US" b="1"/>
              <a:t>outside</a:t>
            </a:r>
            <a:r>
              <a:rPr lang="en-US" altLang="en-US"/>
              <a:t> of the laboratory, the employer shall comply with the Haz Com standard (1910.1200), including the preparation of MSDSs and labeling</a:t>
            </a:r>
          </a:p>
          <a:p>
            <a:pPr eaLnBrk="1" hangingPunct="1">
              <a:buFont typeface="Wingdings" panose="05000000000000000000" pitchFamily="2" charset="2"/>
              <a:buNone/>
            </a:pPr>
            <a:endParaRPr lang="en-US" altLang="en-US"/>
          </a:p>
        </p:txBody>
      </p:sp>
      <p:pic>
        <p:nvPicPr>
          <p:cNvPr id="156676" name="Picture 5" descr="hazcom">
            <a:extLst>
              <a:ext uri="{FF2B5EF4-FFF2-40B4-BE49-F238E27FC236}">
                <a16:creationId xmlns:a16="http://schemas.microsoft.com/office/drawing/2014/main" id="{E55A96D8-9A7A-E058-5AE2-DAC3A592D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267200"/>
            <a:ext cx="42672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26F9453-553E-D801-605B-9A6342DA7500}"/>
              </a:ext>
            </a:extLst>
          </p:cNvPr>
          <p:cNvSpPr txBox="1"/>
          <p:nvPr/>
        </p:nvSpPr>
        <p:spPr>
          <a:xfrm>
            <a:off x="5638800" y="609600"/>
            <a:ext cx="3006725" cy="369888"/>
          </a:xfrm>
          <a:prstGeom prst="rect">
            <a:avLst/>
          </a:prstGeom>
          <a:noFill/>
        </p:spPr>
        <p:txBody>
          <a:bodyPr wrap="none">
            <a:spAutoFit/>
          </a:bodyPr>
          <a:lstStyle/>
          <a:p>
            <a:pPr>
              <a:defRPr/>
            </a:pPr>
            <a:r>
              <a:rPr lang="en-US" dirty="0">
                <a:latin typeface="+mj-lt"/>
              </a:rPr>
              <a:t>29 CFR 1910.1450(h)(2)(iii)</a:t>
            </a:r>
          </a:p>
        </p:txBody>
      </p:sp>
    </p:spTree>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a:extLst>
              <a:ext uri="{FF2B5EF4-FFF2-40B4-BE49-F238E27FC236}">
                <a16:creationId xmlns:a16="http://schemas.microsoft.com/office/drawing/2014/main" id="{6A724B72-F51B-87B1-2DAE-77F780272D12}"/>
              </a:ext>
            </a:extLst>
          </p:cNvPr>
          <p:cNvSpPr>
            <a:spLocks noGrp="1" noChangeArrowheads="1"/>
          </p:cNvSpPr>
          <p:nvPr>
            <p:ph type="body" idx="1"/>
          </p:nvPr>
        </p:nvSpPr>
        <p:spPr/>
        <p:txBody>
          <a:bodyPr/>
          <a:lstStyle/>
          <a:p>
            <a:pPr eaLnBrk="1" hangingPunct="1"/>
            <a:r>
              <a:rPr lang="en-US" altLang="en-US"/>
              <a:t>Where the use of respirators is necessary to maintain exposures below the PELs, the employer must </a:t>
            </a:r>
            <a:r>
              <a:rPr lang="en-US" altLang="en-US" b="1"/>
              <a:t>comply with </a:t>
            </a:r>
            <a:r>
              <a:rPr lang="en-US" altLang="en-US"/>
              <a:t>the requirements in the </a:t>
            </a:r>
            <a:r>
              <a:rPr lang="en-US" altLang="en-US" b="1"/>
              <a:t>respiratory protection standard, 29 CFR 1910.134</a:t>
            </a:r>
          </a:p>
        </p:txBody>
      </p:sp>
      <p:pic>
        <p:nvPicPr>
          <p:cNvPr id="158723" name="Picture 4" descr="in00407_">
            <a:extLst>
              <a:ext uri="{FF2B5EF4-FFF2-40B4-BE49-F238E27FC236}">
                <a16:creationId xmlns:a16="http://schemas.microsoft.com/office/drawing/2014/main" id="{960AEA31-46B0-614B-368B-4CBB678F9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0"/>
            <a:ext cx="16811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Rectangle 6">
            <a:extLst>
              <a:ext uri="{FF2B5EF4-FFF2-40B4-BE49-F238E27FC236}">
                <a16:creationId xmlns:a16="http://schemas.microsoft.com/office/drawing/2014/main" id="{BCA4E430-6E92-75E5-C71E-DC150CF19181}"/>
              </a:ext>
            </a:extLst>
          </p:cNvPr>
          <p:cNvSpPr>
            <a:spLocks noGrp="1" noChangeArrowheads="1"/>
          </p:cNvSpPr>
          <p:nvPr>
            <p:ph type="title"/>
          </p:nvPr>
        </p:nvSpPr>
        <p:spPr>
          <a:xfrm>
            <a:off x="609600" y="441325"/>
            <a:ext cx="8229600" cy="549275"/>
          </a:xfrm>
          <a:noFill/>
        </p:spPr>
        <p:txBody>
          <a:bodyPr/>
          <a:lstStyle/>
          <a:p>
            <a:pPr eaLnBrk="1" hangingPunct="1"/>
            <a:r>
              <a:rPr lang="en-US" altLang="en-US"/>
              <a:t>Use of Respirators</a:t>
            </a:r>
          </a:p>
        </p:txBody>
      </p:sp>
      <p:sp>
        <p:nvSpPr>
          <p:cNvPr id="5" name="TextBox 4">
            <a:extLst>
              <a:ext uri="{FF2B5EF4-FFF2-40B4-BE49-F238E27FC236}">
                <a16:creationId xmlns:a16="http://schemas.microsoft.com/office/drawing/2014/main" id="{C01416FA-49DC-56A4-22A8-BE08FB23D15E}"/>
              </a:ext>
            </a:extLst>
          </p:cNvPr>
          <p:cNvSpPr txBox="1"/>
          <p:nvPr/>
        </p:nvSpPr>
        <p:spPr>
          <a:xfrm>
            <a:off x="6196013" y="533400"/>
            <a:ext cx="2338387" cy="369888"/>
          </a:xfrm>
          <a:prstGeom prst="rect">
            <a:avLst/>
          </a:prstGeom>
          <a:noFill/>
        </p:spPr>
        <p:txBody>
          <a:bodyPr wrap="none">
            <a:spAutoFit/>
          </a:bodyPr>
          <a:lstStyle/>
          <a:p>
            <a:pPr>
              <a:defRPr/>
            </a:pPr>
            <a:r>
              <a:rPr lang="en-US" dirty="0">
                <a:latin typeface="+mj-lt"/>
              </a:rPr>
              <a:t>29 CFR 1910.1450(</a:t>
            </a:r>
            <a:r>
              <a:rPr lang="en-US" dirty="0" err="1">
                <a:latin typeface="+mj-lt"/>
              </a:rPr>
              <a:t>i</a:t>
            </a:r>
            <a:r>
              <a:rPr lang="en-US" dirty="0">
                <a:latin typeface="+mj-lt"/>
              </a:rPr>
              <a:t>)</a:t>
            </a:r>
          </a:p>
        </p:txBody>
      </p:sp>
    </p:spTree>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a:extLst>
              <a:ext uri="{FF2B5EF4-FFF2-40B4-BE49-F238E27FC236}">
                <a16:creationId xmlns:a16="http://schemas.microsoft.com/office/drawing/2014/main" id="{018D6D10-E7E3-A62B-A55F-CE2F305E200A}"/>
              </a:ext>
            </a:extLst>
          </p:cNvPr>
          <p:cNvSpPr>
            <a:spLocks noGrp="1" noChangeArrowheads="1"/>
          </p:cNvSpPr>
          <p:nvPr>
            <p:ph type="body" sz="half" idx="2"/>
          </p:nvPr>
        </p:nvSpPr>
        <p:spPr>
          <a:xfrm>
            <a:off x="609600" y="1295400"/>
            <a:ext cx="7924800" cy="4525963"/>
          </a:xfrm>
        </p:spPr>
        <p:txBody>
          <a:bodyPr/>
          <a:lstStyle/>
          <a:p>
            <a:pPr marL="288925" indent="-288925" eaLnBrk="1" hangingPunct="1"/>
            <a:r>
              <a:rPr lang="en-US" altLang="en-US" sz="2400"/>
              <a:t>The employer shall establish and maintain an accurate record of any exposure monitoring </a:t>
            </a:r>
            <a:r>
              <a:rPr lang="en-US" altLang="en-US" sz="2400" b="1"/>
              <a:t>and</a:t>
            </a:r>
            <a:r>
              <a:rPr lang="en-US" altLang="en-US" sz="2400"/>
              <a:t> medical consultation/ examination</a:t>
            </a:r>
          </a:p>
          <a:p>
            <a:pPr marL="288925" indent="-288925" eaLnBrk="1" hangingPunct="1"/>
            <a:endParaRPr lang="en-US" altLang="en-US" sz="2400" u="sng"/>
          </a:p>
          <a:p>
            <a:pPr marL="288925" indent="-288925" eaLnBrk="1" hangingPunct="1"/>
            <a:r>
              <a:rPr lang="en-US" altLang="en-US" sz="2400"/>
              <a:t>Employer shall ensure records are kept per 1910.1020</a:t>
            </a:r>
          </a:p>
          <a:p>
            <a:pPr marL="288925" indent="-288925" eaLnBrk="1" hangingPunct="1"/>
            <a:endParaRPr lang="en-US" altLang="en-US" sz="2400"/>
          </a:p>
          <a:p>
            <a:pPr marL="288925" indent="-288925" eaLnBrk="1" hangingPunct="1"/>
            <a:r>
              <a:rPr lang="en-US" altLang="en-US" sz="2400"/>
              <a:t>Employment plus </a:t>
            </a:r>
            <a:r>
              <a:rPr lang="en-US" altLang="en-US" sz="2400">
                <a:solidFill>
                  <a:srgbClr val="FF3300"/>
                </a:solidFill>
              </a:rPr>
              <a:t>30</a:t>
            </a:r>
            <a:r>
              <a:rPr lang="en-US" altLang="en-US" sz="2400"/>
              <a:t> years</a:t>
            </a:r>
          </a:p>
        </p:txBody>
      </p:sp>
      <p:pic>
        <p:nvPicPr>
          <p:cNvPr id="160771" name="Picture 4" descr="bd04947_">
            <a:extLst>
              <a:ext uri="{FF2B5EF4-FFF2-40B4-BE49-F238E27FC236}">
                <a16:creationId xmlns:a16="http://schemas.microsoft.com/office/drawing/2014/main" id="{2BB2A25B-69D7-7633-3BDC-FF54D27286CD}"/>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943600" y="3595688"/>
            <a:ext cx="2365375" cy="2268537"/>
          </a:xfrm>
          <a:noFill/>
        </p:spPr>
      </p:pic>
      <p:sp>
        <p:nvSpPr>
          <p:cNvPr id="160772" name="Rectangle 8">
            <a:extLst>
              <a:ext uri="{FF2B5EF4-FFF2-40B4-BE49-F238E27FC236}">
                <a16:creationId xmlns:a16="http://schemas.microsoft.com/office/drawing/2014/main" id="{1AF54F3B-11C9-C398-FEE8-B26EBFF5F296}"/>
              </a:ext>
            </a:extLst>
          </p:cNvPr>
          <p:cNvSpPr>
            <a:spLocks noGrp="1" noChangeArrowheads="1"/>
          </p:cNvSpPr>
          <p:nvPr>
            <p:ph type="title"/>
          </p:nvPr>
        </p:nvSpPr>
        <p:spPr>
          <a:noFill/>
        </p:spPr>
        <p:txBody>
          <a:bodyPr/>
          <a:lstStyle/>
          <a:p>
            <a:pPr eaLnBrk="1" hangingPunct="1"/>
            <a:r>
              <a:rPr lang="en-US" altLang="en-US"/>
              <a:t>Recordkeeping</a:t>
            </a:r>
          </a:p>
        </p:txBody>
      </p:sp>
      <p:sp>
        <p:nvSpPr>
          <p:cNvPr id="5" name="TextBox 4">
            <a:extLst>
              <a:ext uri="{FF2B5EF4-FFF2-40B4-BE49-F238E27FC236}">
                <a16:creationId xmlns:a16="http://schemas.microsoft.com/office/drawing/2014/main" id="{CE097397-FAAB-77AA-8845-59A0A86E47FC}"/>
              </a:ext>
            </a:extLst>
          </p:cNvPr>
          <p:cNvSpPr txBox="1"/>
          <p:nvPr/>
        </p:nvSpPr>
        <p:spPr>
          <a:xfrm>
            <a:off x="5638800" y="533400"/>
            <a:ext cx="2979738" cy="369888"/>
          </a:xfrm>
          <a:prstGeom prst="rect">
            <a:avLst/>
          </a:prstGeom>
          <a:noFill/>
        </p:spPr>
        <p:txBody>
          <a:bodyPr wrap="none">
            <a:spAutoFit/>
          </a:bodyPr>
          <a:lstStyle/>
          <a:p>
            <a:pPr>
              <a:defRPr/>
            </a:pPr>
            <a:r>
              <a:rPr lang="en-US" dirty="0">
                <a:latin typeface="+mj-lt"/>
              </a:rPr>
              <a:t>29 CFR 1910.1450(j)(1)-(2)</a:t>
            </a:r>
          </a:p>
        </p:txBody>
      </p:sp>
    </p:spTree>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a:extLst>
              <a:ext uri="{FF2B5EF4-FFF2-40B4-BE49-F238E27FC236}">
                <a16:creationId xmlns:a16="http://schemas.microsoft.com/office/drawing/2014/main" id="{92E17827-550E-36DA-F6E8-A1B1B4BC17E9}"/>
              </a:ext>
            </a:extLst>
          </p:cNvPr>
          <p:cNvSpPr>
            <a:spLocks noGrp="1" noChangeArrowheads="1"/>
          </p:cNvSpPr>
          <p:nvPr>
            <p:ph type="title"/>
          </p:nvPr>
        </p:nvSpPr>
        <p:spPr>
          <a:noFill/>
        </p:spPr>
        <p:txBody>
          <a:bodyPr/>
          <a:lstStyle/>
          <a:p>
            <a:pPr eaLnBrk="1" hangingPunct="1"/>
            <a:r>
              <a:rPr lang="en-US" altLang="en-US"/>
              <a:t>What else do we look for, and Why?</a:t>
            </a:r>
          </a:p>
        </p:txBody>
      </p:sp>
      <p:pic>
        <p:nvPicPr>
          <p:cNvPr id="162819" name="Picture 7">
            <a:extLst>
              <a:ext uri="{FF2B5EF4-FFF2-40B4-BE49-F238E27FC236}">
                <a16:creationId xmlns:a16="http://schemas.microsoft.com/office/drawing/2014/main" id="{9DF9E1B1-1476-FB95-658D-5B4257C77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a:extLst>
              <a:ext uri="{FF2B5EF4-FFF2-40B4-BE49-F238E27FC236}">
                <a16:creationId xmlns:a16="http://schemas.microsoft.com/office/drawing/2014/main" id="{DEA4CA4F-55E3-033E-9D88-194F57C7C400}"/>
              </a:ext>
            </a:extLst>
          </p:cNvPr>
          <p:cNvSpPr>
            <a:spLocks noGrp="1" noChangeArrowheads="1"/>
          </p:cNvSpPr>
          <p:nvPr>
            <p:ph type="body" idx="1"/>
          </p:nvPr>
        </p:nvSpPr>
        <p:spPr/>
        <p:txBody>
          <a:bodyPr/>
          <a:lstStyle/>
          <a:p>
            <a:pPr eaLnBrk="1" hangingPunct="1"/>
            <a:r>
              <a:rPr lang="en-US" altLang="en-US"/>
              <a:t>Please ask for additional information, if interested.  </a:t>
            </a:r>
          </a:p>
          <a:p>
            <a:pPr eaLnBrk="1" hangingPunct="1"/>
            <a:endParaRPr lang="en-US" altLang="en-US"/>
          </a:p>
          <a:p>
            <a:pPr eaLnBrk="1" hangingPunct="1"/>
            <a:r>
              <a:rPr lang="en-US" altLang="en-US"/>
              <a:t>I only included a few extra slides due to the limited time of the presentation.</a:t>
            </a:r>
          </a:p>
        </p:txBody>
      </p:sp>
      <p:sp>
        <p:nvSpPr>
          <p:cNvPr id="163843" name="Rectangle 5">
            <a:extLst>
              <a:ext uri="{FF2B5EF4-FFF2-40B4-BE49-F238E27FC236}">
                <a16:creationId xmlns:a16="http://schemas.microsoft.com/office/drawing/2014/main" id="{B4770CDD-0EDA-CC80-3BB2-A00C893B272F}"/>
              </a:ext>
            </a:extLst>
          </p:cNvPr>
          <p:cNvSpPr>
            <a:spLocks noGrp="1" noChangeArrowheads="1"/>
          </p:cNvSpPr>
          <p:nvPr>
            <p:ph type="title"/>
          </p:nvPr>
        </p:nvSpPr>
        <p:spPr>
          <a:noFill/>
        </p:spPr>
        <p:txBody>
          <a:bodyPr/>
          <a:lstStyle/>
          <a:p>
            <a:pPr eaLnBrk="1" hangingPunct="1"/>
            <a:r>
              <a:rPr lang="en-US" altLang="en-US"/>
              <a:t>What else do we look for, and Why?</a:t>
            </a:r>
          </a:p>
        </p:txBody>
      </p:sp>
      <p:pic>
        <p:nvPicPr>
          <p:cNvPr id="163844" name="Picture 7" descr="Detective Clip Art">
            <a:extLst>
              <a:ext uri="{FF2B5EF4-FFF2-40B4-BE49-F238E27FC236}">
                <a16:creationId xmlns:a16="http://schemas.microsoft.com/office/drawing/2014/main" id="{1C0F146A-6A78-F8B9-1E24-5D66DFD53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563" y="3733800"/>
            <a:ext cx="2541587"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a:extLst>
              <a:ext uri="{FF2B5EF4-FFF2-40B4-BE49-F238E27FC236}">
                <a16:creationId xmlns:a16="http://schemas.microsoft.com/office/drawing/2014/main" id="{B08DE5E5-2E28-50D7-81A6-C1C61E6E44E6}"/>
              </a:ext>
            </a:extLst>
          </p:cNvPr>
          <p:cNvSpPr>
            <a:spLocks noGrp="1" noChangeArrowheads="1"/>
          </p:cNvSpPr>
          <p:nvPr>
            <p:ph type="body" idx="1"/>
          </p:nvPr>
        </p:nvSpPr>
        <p:spPr>
          <a:xfrm>
            <a:off x="533400" y="1219200"/>
            <a:ext cx="7924800" cy="4525963"/>
          </a:xfrm>
        </p:spPr>
        <p:txBody>
          <a:bodyPr/>
          <a:lstStyle/>
          <a:p>
            <a:pPr eaLnBrk="1" hangingPunct="1">
              <a:lnSpc>
                <a:spcPct val="90000"/>
              </a:lnSpc>
            </a:pPr>
            <a:r>
              <a:rPr lang="en-US" altLang="en-US" sz="2400"/>
              <a:t>Never heat with an open flame</a:t>
            </a:r>
          </a:p>
          <a:p>
            <a:pPr eaLnBrk="1" hangingPunct="1">
              <a:lnSpc>
                <a:spcPct val="90000"/>
              </a:lnSpc>
            </a:pPr>
            <a:endParaRPr lang="en-US" altLang="en-US" sz="2400"/>
          </a:p>
          <a:p>
            <a:pPr eaLnBrk="1" hangingPunct="1">
              <a:lnSpc>
                <a:spcPct val="90000"/>
              </a:lnSpc>
            </a:pPr>
            <a:r>
              <a:rPr lang="en-US" altLang="en-US" sz="2400"/>
              <a:t>Do not expose to sources of ignition (electric motors, bunsen burner flames, etc)</a:t>
            </a:r>
          </a:p>
          <a:p>
            <a:pPr eaLnBrk="1" hangingPunct="1">
              <a:lnSpc>
                <a:spcPct val="90000"/>
              </a:lnSpc>
            </a:pPr>
            <a:endParaRPr lang="en-US" altLang="en-US" sz="2400"/>
          </a:p>
          <a:p>
            <a:pPr eaLnBrk="1" hangingPunct="1">
              <a:lnSpc>
                <a:spcPct val="90000"/>
              </a:lnSpc>
            </a:pPr>
            <a:r>
              <a:rPr lang="en-US" altLang="en-US" sz="2400"/>
              <a:t>All containers must be labeled</a:t>
            </a:r>
          </a:p>
          <a:p>
            <a:pPr eaLnBrk="1" hangingPunct="1">
              <a:lnSpc>
                <a:spcPct val="90000"/>
              </a:lnSpc>
            </a:pPr>
            <a:endParaRPr lang="en-US" altLang="en-US" sz="2400"/>
          </a:p>
          <a:p>
            <a:pPr eaLnBrk="1" hangingPunct="1">
              <a:lnSpc>
                <a:spcPct val="90000"/>
              </a:lnSpc>
            </a:pPr>
            <a:r>
              <a:rPr lang="en-US" altLang="en-US" sz="2400"/>
              <a:t>Beware of static electricity…</a:t>
            </a:r>
          </a:p>
        </p:txBody>
      </p:sp>
      <p:pic>
        <p:nvPicPr>
          <p:cNvPr id="164867" name="Picture 4" descr="in00391_">
            <a:extLst>
              <a:ext uri="{FF2B5EF4-FFF2-40B4-BE49-F238E27FC236}">
                <a16:creationId xmlns:a16="http://schemas.microsoft.com/office/drawing/2014/main" id="{C27E5B49-2934-C6F5-AD3A-1E1859BAF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14800"/>
            <a:ext cx="14573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8" name="Picture 5" descr="openflame">
            <a:extLst>
              <a:ext uri="{FF2B5EF4-FFF2-40B4-BE49-F238E27FC236}">
                <a16:creationId xmlns:a16="http://schemas.microsoft.com/office/drawing/2014/main" id="{C1325F6D-B1AC-CB84-B5FA-F7FBF99F1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38400"/>
            <a:ext cx="2209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Rectangle 7">
            <a:extLst>
              <a:ext uri="{FF2B5EF4-FFF2-40B4-BE49-F238E27FC236}">
                <a16:creationId xmlns:a16="http://schemas.microsoft.com/office/drawing/2014/main" id="{0D233267-77A6-C34F-AC35-E4222D45570D}"/>
              </a:ext>
            </a:extLst>
          </p:cNvPr>
          <p:cNvSpPr>
            <a:spLocks noGrp="1" noChangeArrowheads="1"/>
          </p:cNvSpPr>
          <p:nvPr>
            <p:ph type="title"/>
          </p:nvPr>
        </p:nvSpPr>
        <p:spPr>
          <a:xfrm>
            <a:off x="609600" y="76200"/>
            <a:ext cx="8229600" cy="984250"/>
          </a:xfrm>
          <a:noFill/>
        </p:spPr>
        <p:txBody>
          <a:bodyPr/>
          <a:lstStyle/>
          <a:p>
            <a:pPr eaLnBrk="1" hangingPunct="1"/>
            <a:r>
              <a:rPr lang="en-US" altLang="en-US" sz="3200"/>
              <a:t>General Handling and Storage of </a:t>
            </a:r>
            <a:br>
              <a:rPr lang="en-US" altLang="en-US" sz="3200"/>
            </a:br>
            <a:r>
              <a:rPr lang="en-US" altLang="en-US" sz="3200"/>
              <a:t>Flammable Chemicals</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70240185-5893-9BAD-9E3F-EB9DE286C6CB}"/>
              </a:ext>
            </a:extLst>
          </p:cNvPr>
          <p:cNvSpPr>
            <a:spLocks noGrp="1" noChangeArrowheads="1"/>
          </p:cNvSpPr>
          <p:nvPr>
            <p:ph type="body" idx="1"/>
          </p:nvPr>
        </p:nvSpPr>
        <p:spPr/>
        <p:txBody>
          <a:bodyPr/>
          <a:lstStyle/>
          <a:p>
            <a:pPr eaLnBrk="1" hangingPunct="1"/>
            <a:r>
              <a:rPr lang="en-US" altLang="en-US" b="1"/>
              <a:t>Laboratory</a:t>
            </a:r>
          </a:p>
          <a:p>
            <a:pPr eaLnBrk="1" hangingPunct="1"/>
            <a:endParaRPr lang="en-US" altLang="en-US" sz="800" b="1"/>
          </a:p>
          <a:p>
            <a:pPr lvl="1" eaLnBrk="1" hangingPunct="1"/>
            <a:r>
              <a:rPr lang="en-US" altLang="en-US"/>
              <a:t>A facility where the “</a:t>
            </a:r>
            <a:r>
              <a:rPr lang="en-US" altLang="en-US" i="1"/>
              <a:t>laboratory use</a:t>
            </a:r>
            <a:r>
              <a:rPr lang="en-US" altLang="en-US"/>
              <a:t> of hazardous chemicals” occurs.  </a:t>
            </a:r>
          </a:p>
          <a:p>
            <a:pPr lvl="1" eaLnBrk="1" hangingPunct="1"/>
            <a:endParaRPr lang="en-US" altLang="en-US" sz="800"/>
          </a:p>
          <a:p>
            <a:pPr lvl="1" eaLnBrk="1" hangingPunct="1"/>
            <a:r>
              <a:rPr lang="en-US" altLang="en-US"/>
              <a:t>It is a workplace where </a:t>
            </a:r>
            <a:r>
              <a:rPr lang="en-US" altLang="en-US" i="1">
                <a:solidFill>
                  <a:schemeClr val="hlink"/>
                </a:solidFill>
              </a:rPr>
              <a:t>relatively small quantities</a:t>
            </a:r>
            <a:r>
              <a:rPr lang="en-US" altLang="en-US"/>
              <a:t> of hazardous chemicals are used on a </a:t>
            </a:r>
            <a:r>
              <a:rPr lang="en-US" altLang="en-US" i="1">
                <a:solidFill>
                  <a:schemeClr val="hlink"/>
                </a:solidFill>
              </a:rPr>
              <a:t>non-production basis.</a:t>
            </a:r>
          </a:p>
        </p:txBody>
      </p:sp>
      <p:pic>
        <p:nvPicPr>
          <p:cNvPr id="19459" name="Picture 5" descr="hm00494_">
            <a:extLst>
              <a:ext uri="{FF2B5EF4-FFF2-40B4-BE49-F238E27FC236}">
                <a16:creationId xmlns:a16="http://schemas.microsoft.com/office/drawing/2014/main" id="{FCA614AC-965A-0A9E-5C42-FCD38EC64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197802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7">
            <a:extLst>
              <a:ext uri="{FF2B5EF4-FFF2-40B4-BE49-F238E27FC236}">
                <a16:creationId xmlns:a16="http://schemas.microsoft.com/office/drawing/2014/main" id="{ECB5FF27-C000-3717-E81B-DDD3188A39FF}"/>
              </a:ext>
            </a:extLst>
          </p:cNvPr>
          <p:cNvSpPr>
            <a:spLocks noGrp="1" noChangeArrowheads="1"/>
          </p:cNvSpPr>
          <p:nvPr>
            <p:ph type="title"/>
          </p:nvPr>
        </p:nvSpPr>
        <p:spPr>
          <a:noFill/>
        </p:spPr>
        <p:txBody>
          <a:bodyPr/>
          <a:lstStyle/>
          <a:p>
            <a:pPr eaLnBrk="1" hangingPunct="1"/>
            <a:r>
              <a:rPr lang="en-US" altLang="en-US"/>
              <a:t>Definitions</a:t>
            </a:r>
          </a:p>
        </p:txBody>
      </p:sp>
      <p:sp>
        <p:nvSpPr>
          <p:cNvPr id="5" name="TextBox 4">
            <a:extLst>
              <a:ext uri="{FF2B5EF4-FFF2-40B4-BE49-F238E27FC236}">
                <a16:creationId xmlns:a16="http://schemas.microsoft.com/office/drawing/2014/main" id="{9D88904D-053C-3E66-08CE-FDD6CE87F87E}"/>
              </a:ext>
            </a:extLst>
          </p:cNvPr>
          <p:cNvSpPr txBox="1"/>
          <p:nvPr/>
        </p:nvSpPr>
        <p:spPr>
          <a:xfrm>
            <a:off x="6172200" y="457200"/>
            <a:ext cx="2479675" cy="646113"/>
          </a:xfrm>
          <a:prstGeom prst="rect">
            <a:avLst/>
          </a:prstGeom>
          <a:noFill/>
        </p:spPr>
        <p:txBody>
          <a:bodyPr wrap="none">
            <a:spAutoFit/>
          </a:bodyPr>
          <a:lstStyle/>
          <a:p>
            <a:pPr>
              <a:defRPr/>
            </a:pPr>
            <a:r>
              <a:rPr lang="en-US" dirty="0">
                <a:latin typeface="+mj-lt"/>
              </a:rPr>
              <a:t>29 CFR 1910.1450(b) </a:t>
            </a:r>
          </a:p>
          <a:p>
            <a:pPr>
              <a:defRPr/>
            </a:pPr>
            <a:endParaRPr lang="en-US" dirty="0"/>
          </a:p>
        </p:txBody>
      </p:sp>
    </p:spTree>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a:extLst>
              <a:ext uri="{FF2B5EF4-FFF2-40B4-BE49-F238E27FC236}">
                <a16:creationId xmlns:a16="http://schemas.microsoft.com/office/drawing/2014/main" id="{0BF0981A-BC1A-A92A-F6FE-E6CBA4DD6867}"/>
              </a:ext>
            </a:extLst>
          </p:cNvPr>
          <p:cNvSpPr>
            <a:spLocks noGrp="1" noChangeArrowheads="1"/>
          </p:cNvSpPr>
          <p:nvPr>
            <p:ph type="body" idx="1"/>
          </p:nvPr>
        </p:nvSpPr>
        <p:spPr/>
        <p:txBody>
          <a:bodyPr/>
          <a:lstStyle/>
          <a:p>
            <a:pPr eaLnBrk="1" hangingPunct="1"/>
            <a:r>
              <a:rPr lang="en-US" altLang="en-US" sz="2400"/>
              <a:t>When dispensing flammable liquids (metal to metal), the dispensing container and safety can must be well grounded and bonded</a:t>
            </a:r>
          </a:p>
        </p:txBody>
      </p:sp>
      <p:pic>
        <p:nvPicPr>
          <p:cNvPr id="166915" name="Picture 4" descr="Bonding">
            <a:extLst>
              <a:ext uri="{FF2B5EF4-FFF2-40B4-BE49-F238E27FC236}">
                <a16:creationId xmlns:a16="http://schemas.microsoft.com/office/drawing/2014/main" id="{DCBFD963-9A1D-401D-61C5-39EEEA7AA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38862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6" name="Picture 5" descr="BondedPour">
            <a:extLst>
              <a:ext uri="{FF2B5EF4-FFF2-40B4-BE49-F238E27FC236}">
                <a16:creationId xmlns:a16="http://schemas.microsoft.com/office/drawing/2014/main" id="{979191CF-8D64-FA63-CA69-0307BD636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24200"/>
            <a:ext cx="3779838"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Rectangle 7">
            <a:extLst>
              <a:ext uri="{FF2B5EF4-FFF2-40B4-BE49-F238E27FC236}">
                <a16:creationId xmlns:a16="http://schemas.microsoft.com/office/drawing/2014/main" id="{9A7211B0-E195-F33C-0185-1FB911CFD5D1}"/>
              </a:ext>
            </a:extLst>
          </p:cNvPr>
          <p:cNvSpPr>
            <a:spLocks noGrp="1" noChangeArrowheads="1"/>
          </p:cNvSpPr>
          <p:nvPr>
            <p:ph type="title"/>
          </p:nvPr>
        </p:nvSpPr>
        <p:spPr>
          <a:xfrm>
            <a:off x="609600" y="76200"/>
            <a:ext cx="8229600" cy="984250"/>
          </a:xfrm>
          <a:noFill/>
        </p:spPr>
        <p:txBody>
          <a:bodyPr/>
          <a:lstStyle/>
          <a:p>
            <a:pPr eaLnBrk="1" hangingPunct="1"/>
            <a:r>
              <a:rPr lang="en-US" altLang="en-US" sz="3200"/>
              <a:t>General Handling and Storage of </a:t>
            </a:r>
            <a:br>
              <a:rPr lang="en-US" altLang="en-US" sz="3200"/>
            </a:br>
            <a:r>
              <a:rPr lang="en-US" altLang="en-US" sz="3200"/>
              <a:t>Flammable Chemicals</a:t>
            </a:r>
          </a:p>
        </p:txBody>
      </p:sp>
    </p:spTree>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a:extLst>
              <a:ext uri="{FF2B5EF4-FFF2-40B4-BE49-F238E27FC236}">
                <a16:creationId xmlns:a16="http://schemas.microsoft.com/office/drawing/2014/main" id="{D518D851-4313-2312-EB49-86AC509C31B6}"/>
              </a:ext>
            </a:extLst>
          </p:cNvPr>
          <p:cNvSpPr>
            <a:spLocks noGrp="1" noChangeArrowheads="1"/>
          </p:cNvSpPr>
          <p:nvPr>
            <p:ph type="body" sz="half" idx="1"/>
          </p:nvPr>
        </p:nvSpPr>
        <p:spPr>
          <a:xfrm>
            <a:off x="609600" y="1219200"/>
            <a:ext cx="7848600" cy="4525963"/>
          </a:xfrm>
        </p:spPr>
        <p:txBody>
          <a:bodyPr/>
          <a:lstStyle/>
          <a:p>
            <a:pPr marL="288925" indent="-288925" eaLnBrk="1" hangingPunct="1"/>
            <a:r>
              <a:rPr lang="en-US" altLang="en-US" b="1"/>
              <a:t>Explosive chemicals</a:t>
            </a:r>
          </a:p>
          <a:p>
            <a:pPr lvl="1" eaLnBrk="1" hangingPunct="1"/>
            <a:r>
              <a:rPr lang="en-US" altLang="en-US"/>
              <a:t>Some types of peroxides can be handled with relative safety, an insidious and treacherous hazard concerning peroxides is their formation from certain classes of compounds </a:t>
            </a:r>
            <a:r>
              <a:rPr lang="en-US" altLang="en-US" b="1"/>
              <a:t>AFTER exposure to air</a:t>
            </a:r>
          </a:p>
          <a:p>
            <a:pPr marL="288925" indent="-288925" eaLnBrk="1" hangingPunct="1"/>
            <a:endParaRPr lang="en-US" altLang="en-US" sz="800" b="1" u="sng"/>
          </a:p>
          <a:p>
            <a:pPr marL="1089025" lvl="2" indent="-288925" eaLnBrk="1" hangingPunct="1"/>
            <a:r>
              <a:rPr lang="en-US" altLang="en-US" b="1"/>
              <a:t>Examples:  </a:t>
            </a:r>
          </a:p>
          <a:p>
            <a:pPr marL="1546225" lvl="3" indent="-288925" eaLnBrk="1" hangingPunct="1"/>
            <a:r>
              <a:rPr lang="en-US" altLang="en-US"/>
              <a:t>1,4-dioxane, ethyl ether, isopropyl </a:t>
            </a:r>
          </a:p>
          <a:p>
            <a:pPr marL="1546225" lvl="3" indent="-288925" eaLnBrk="1" hangingPunct="1">
              <a:buFontTx/>
              <a:buNone/>
            </a:pPr>
            <a:r>
              <a:rPr lang="en-US" altLang="en-US"/>
              <a:t>     ether, THF, tetralin, cylcohexane, </a:t>
            </a:r>
          </a:p>
          <a:p>
            <a:pPr marL="1546225" lvl="3" indent="-288925" eaLnBrk="1" hangingPunct="1">
              <a:buFontTx/>
              <a:buNone/>
            </a:pPr>
            <a:r>
              <a:rPr lang="en-US" altLang="en-US"/>
              <a:t>     decalin</a:t>
            </a:r>
          </a:p>
          <a:p>
            <a:pPr marL="288925" indent="-288925" eaLnBrk="1" hangingPunct="1"/>
            <a:endParaRPr lang="en-US" altLang="en-US" sz="2000" b="1" u="sng"/>
          </a:p>
          <a:p>
            <a:pPr marL="288925" indent="-288925" eaLnBrk="1" hangingPunct="1">
              <a:buFont typeface="Wingdings" panose="05000000000000000000" pitchFamily="2" charset="2"/>
              <a:buNone/>
            </a:pPr>
            <a:endParaRPr lang="en-US" altLang="en-US" sz="2000"/>
          </a:p>
        </p:txBody>
      </p:sp>
      <p:sp>
        <p:nvSpPr>
          <p:cNvPr id="167939" name="Rectangle 4">
            <a:extLst>
              <a:ext uri="{FF2B5EF4-FFF2-40B4-BE49-F238E27FC236}">
                <a16:creationId xmlns:a16="http://schemas.microsoft.com/office/drawing/2014/main" id="{B45D6E9C-0989-1250-5FE1-98436CE134D3}"/>
              </a:ext>
            </a:extLst>
          </p:cNvPr>
          <p:cNvSpPr>
            <a:spLocks noGrp="1" noChangeArrowheads="1"/>
          </p:cNvSpPr>
          <p:nvPr>
            <p:ph type="body" sz="half" idx="2"/>
          </p:nvPr>
        </p:nvSpPr>
        <p:spPr>
          <a:xfrm>
            <a:off x="4495800" y="2057400"/>
            <a:ext cx="4495800" cy="4419600"/>
          </a:xfrm>
        </p:spPr>
        <p:txBody>
          <a:bodyPr/>
          <a:lstStyle/>
          <a:p>
            <a:pPr marL="0" indent="0" eaLnBrk="1" hangingPunct="1">
              <a:lnSpc>
                <a:spcPct val="90000"/>
              </a:lnSpc>
            </a:pPr>
            <a:endParaRPr lang="en-US" altLang="en-US" sz="2000"/>
          </a:p>
          <a:p>
            <a:pPr marL="0" indent="0" eaLnBrk="1" hangingPunct="1">
              <a:lnSpc>
                <a:spcPct val="90000"/>
              </a:lnSpc>
            </a:pPr>
            <a:endParaRPr lang="en-US" altLang="en-US" sz="2000"/>
          </a:p>
          <a:p>
            <a:pPr marL="0" indent="0" eaLnBrk="1" hangingPunct="1">
              <a:lnSpc>
                <a:spcPct val="90000"/>
              </a:lnSpc>
            </a:pPr>
            <a:endParaRPr lang="en-US" altLang="en-US" sz="2000"/>
          </a:p>
          <a:p>
            <a:pPr marL="0" indent="0" eaLnBrk="1" hangingPunct="1">
              <a:lnSpc>
                <a:spcPct val="90000"/>
              </a:lnSpc>
            </a:pPr>
            <a:endParaRPr lang="en-US" altLang="en-US" sz="2000"/>
          </a:p>
          <a:p>
            <a:pPr marL="0" indent="0" eaLnBrk="1" hangingPunct="1">
              <a:lnSpc>
                <a:spcPct val="90000"/>
              </a:lnSpc>
            </a:pPr>
            <a:endParaRPr lang="en-US" altLang="en-US" sz="2000"/>
          </a:p>
          <a:p>
            <a:pPr marL="0" indent="0" eaLnBrk="1" hangingPunct="1">
              <a:lnSpc>
                <a:spcPct val="90000"/>
              </a:lnSpc>
            </a:pPr>
            <a:endParaRPr lang="en-US" altLang="en-US" sz="2000"/>
          </a:p>
          <a:p>
            <a:pPr marL="0" indent="0" eaLnBrk="1" hangingPunct="1">
              <a:lnSpc>
                <a:spcPct val="90000"/>
              </a:lnSpc>
            </a:pPr>
            <a:endParaRPr lang="en-US" altLang="en-US" sz="1800"/>
          </a:p>
          <a:p>
            <a:pPr marL="0" indent="0" eaLnBrk="1" hangingPunct="1">
              <a:lnSpc>
                <a:spcPct val="90000"/>
              </a:lnSpc>
            </a:pPr>
            <a:endParaRPr lang="en-US" altLang="en-US" sz="1800"/>
          </a:p>
          <a:p>
            <a:pPr marL="0" indent="0" eaLnBrk="1" hangingPunct="1">
              <a:lnSpc>
                <a:spcPct val="90000"/>
              </a:lnSpc>
              <a:buFont typeface="Wingdings" panose="05000000000000000000" pitchFamily="2" charset="2"/>
              <a:buNone/>
            </a:pPr>
            <a:endParaRPr lang="en-US" altLang="en-US" sz="1800"/>
          </a:p>
        </p:txBody>
      </p:sp>
      <p:pic>
        <p:nvPicPr>
          <p:cNvPr id="167940" name="Picture 6" descr="crystals">
            <a:extLst>
              <a:ext uri="{FF2B5EF4-FFF2-40B4-BE49-F238E27FC236}">
                <a16:creationId xmlns:a16="http://schemas.microsoft.com/office/drawing/2014/main" id="{A5F1D48C-BA12-6B92-AD80-8E6E1DEBB6BA}"/>
              </a:ext>
            </a:extLst>
          </p:cNvPr>
          <p:cNvPicPr>
            <a:picLocks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096000" y="4038600"/>
            <a:ext cx="2336800" cy="1752600"/>
          </a:xfrm>
          <a:noFill/>
        </p:spPr>
      </p:pic>
      <p:sp>
        <p:nvSpPr>
          <p:cNvPr id="167941" name="Rectangle 8">
            <a:extLst>
              <a:ext uri="{FF2B5EF4-FFF2-40B4-BE49-F238E27FC236}">
                <a16:creationId xmlns:a16="http://schemas.microsoft.com/office/drawing/2014/main" id="{DFBDDE8D-4296-18EF-CC9D-0AE400D0BB3C}"/>
              </a:ext>
            </a:extLst>
          </p:cNvPr>
          <p:cNvSpPr>
            <a:spLocks noGrp="1" noChangeArrowheads="1"/>
          </p:cNvSpPr>
          <p:nvPr>
            <p:ph type="title"/>
          </p:nvPr>
        </p:nvSpPr>
        <p:spPr>
          <a:xfrm>
            <a:off x="533400" y="457200"/>
            <a:ext cx="8305800" cy="523875"/>
          </a:xfrm>
          <a:noFill/>
        </p:spPr>
        <p:txBody>
          <a:bodyPr/>
          <a:lstStyle/>
          <a:p>
            <a:pPr eaLnBrk="1" hangingPunct="1"/>
            <a:r>
              <a:rPr lang="en-US" altLang="en-US" sz="3400"/>
              <a:t>Specific Hazards of Organic Peroxides</a:t>
            </a:r>
          </a:p>
        </p:txBody>
      </p:sp>
    </p:spTree>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a:extLst>
              <a:ext uri="{FF2B5EF4-FFF2-40B4-BE49-F238E27FC236}">
                <a16:creationId xmlns:a16="http://schemas.microsoft.com/office/drawing/2014/main" id="{580792FD-7D69-B4BB-8CAB-A7B1DC7A1BE6}"/>
              </a:ext>
            </a:extLst>
          </p:cNvPr>
          <p:cNvSpPr>
            <a:spLocks noGrp="1" noChangeArrowheads="1"/>
          </p:cNvSpPr>
          <p:nvPr>
            <p:ph type="body" sz="half" idx="1"/>
          </p:nvPr>
        </p:nvSpPr>
        <p:spPr>
          <a:xfrm>
            <a:off x="609600" y="1219200"/>
            <a:ext cx="7848600" cy="4343400"/>
          </a:xfrm>
        </p:spPr>
        <p:txBody>
          <a:bodyPr/>
          <a:lstStyle/>
          <a:p>
            <a:pPr marL="288925" indent="-288925" eaLnBrk="1" hangingPunct="1">
              <a:lnSpc>
                <a:spcPct val="90000"/>
              </a:lnSpc>
            </a:pPr>
            <a:r>
              <a:rPr lang="en-US" altLang="en-US" b="1"/>
              <a:t>Explosive chemicals</a:t>
            </a:r>
          </a:p>
          <a:p>
            <a:pPr marL="288925" indent="-288925" eaLnBrk="1" hangingPunct="1">
              <a:lnSpc>
                <a:spcPct val="90000"/>
              </a:lnSpc>
            </a:pPr>
            <a:endParaRPr lang="en-US" altLang="en-US" sz="800"/>
          </a:p>
          <a:p>
            <a:pPr marL="688975" lvl="1" indent="-288925" eaLnBrk="1" hangingPunct="1">
              <a:lnSpc>
                <a:spcPct val="90000"/>
              </a:lnSpc>
            </a:pPr>
            <a:r>
              <a:rPr lang="en-US" altLang="en-US"/>
              <a:t>Ethyl Ether preferably stored in metal cans</a:t>
            </a:r>
          </a:p>
          <a:p>
            <a:pPr marL="688975" lvl="1" indent="-288925" eaLnBrk="1" hangingPunct="1">
              <a:lnSpc>
                <a:spcPct val="90000"/>
              </a:lnSpc>
            </a:pPr>
            <a:endParaRPr lang="en-US" altLang="en-US" sz="800"/>
          </a:p>
          <a:p>
            <a:pPr lvl="2" eaLnBrk="1" hangingPunct="1"/>
            <a:r>
              <a:rPr lang="en-US" altLang="en-US"/>
              <a:t>Inhibited grades can be used longer - no more than 6 months</a:t>
            </a:r>
          </a:p>
          <a:p>
            <a:pPr lvl="2" eaLnBrk="1" hangingPunct="1"/>
            <a:endParaRPr lang="en-US" altLang="en-US" sz="800"/>
          </a:p>
          <a:p>
            <a:pPr lvl="2" eaLnBrk="1" hangingPunct="1"/>
            <a:r>
              <a:rPr lang="en-US" altLang="en-US"/>
              <a:t>Pure, non-inhibited - dispose w/in a few weeks of exposure to air</a:t>
            </a:r>
          </a:p>
          <a:p>
            <a:pPr marL="288925" indent="-288925" eaLnBrk="1" hangingPunct="1">
              <a:lnSpc>
                <a:spcPct val="90000"/>
              </a:lnSpc>
            </a:pPr>
            <a:endParaRPr lang="en-US" altLang="en-US" sz="1800"/>
          </a:p>
        </p:txBody>
      </p:sp>
      <p:pic>
        <p:nvPicPr>
          <p:cNvPr id="168963" name="Picture 4" descr="ER_058">
            <a:extLst>
              <a:ext uri="{FF2B5EF4-FFF2-40B4-BE49-F238E27FC236}">
                <a16:creationId xmlns:a16="http://schemas.microsoft.com/office/drawing/2014/main" id="{D4407C49-E884-A151-E740-0242700F2E04}"/>
              </a:ext>
            </a:extLst>
          </p:cNvPr>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3395663"/>
            <a:ext cx="3429000" cy="2540000"/>
          </a:xfrm>
          <a:noFill/>
        </p:spPr>
      </p:pic>
      <p:sp>
        <p:nvSpPr>
          <p:cNvPr id="168964" name="Rectangle 7">
            <a:extLst>
              <a:ext uri="{FF2B5EF4-FFF2-40B4-BE49-F238E27FC236}">
                <a16:creationId xmlns:a16="http://schemas.microsoft.com/office/drawing/2014/main" id="{DDE93737-431C-ABD5-DA06-D9B654E0EAD9}"/>
              </a:ext>
            </a:extLst>
          </p:cNvPr>
          <p:cNvSpPr>
            <a:spLocks noGrp="1" noChangeArrowheads="1"/>
          </p:cNvSpPr>
          <p:nvPr>
            <p:ph type="title"/>
          </p:nvPr>
        </p:nvSpPr>
        <p:spPr>
          <a:noFill/>
        </p:spPr>
        <p:txBody>
          <a:bodyPr/>
          <a:lstStyle/>
          <a:p>
            <a:pPr eaLnBrk="1" hangingPunct="1"/>
            <a:r>
              <a:rPr lang="en-US" altLang="en-US"/>
              <a:t>Specific Hazards of Ethers…</a:t>
            </a:r>
          </a:p>
        </p:txBody>
      </p:sp>
    </p:spTree>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a:extLst>
              <a:ext uri="{FF2B5EF4-FFF2-40B4-BE49-F238E27FC236}">
                <a16:creationId xmlns:a16="http://schemas.microsoft.com/office/drawing/2014/main" id="{9D90671D-5150-B9AD-B90D-2C39B0E7E27B}"/>
              </a:ext>
            </a:extLst>
          </p:cNvPr>
          <p:cNvSpPr>
            <a:spLocks noGrp="1" noChangeArrowheads="1"/>
          </p:cNvSpPr>
          <p:nvPr>
            <p:ph type="body" idx="1"/>
          </p:nvPr>
        </p:nvSpPr>
        <p:spPr>
          <a:xfrm>
            <a:off x="609600" y="1219200"/>
            <a:ext cx="7924800" cy="2209800"/>
          </a:xfrm>
        </p:spPr>
        <p:txBody>
          <a:bodyPr/>
          <a:lstStyle/>
          <a:p>
            <a:pPr eaLnBrk="1" hangingPunct="1"/>
            <a:r>
              <a:rPr lang="en-US" altLang="en-US" sz="2400"/>
              <a:t>Protective caps should be kept on cylinders when not in use</a:t>
            </a:r>
          </a:p>
          <a:p>
            <a:pPr eaLnBrk="1" hangingPunct="1"/>
            <a:endParaRPr lang="en-US" altLang="en-US" sz="2400"/>
          </a:p>
          <a:p>
            <a:pPr eaLnBrk="1" hangingPunct="1"/>
            <a:r>
              <a:rPr lang="en-US" altLang="en-US" sz="2400"/>
              <a:t>Secured by straps, chains, or stand (more than halfway up the cylinder)</a:t>
            </a:r>
          </a:p>
        </p:txBody>
      </p:sp>
      <p:pic>
        <p:nvPicPr>
          <p:cNvPr id="169987" name="Picture 4" descr="UnrestrainedCyl">
            <a:extLst>
              <a:ext uri="{FF2B5EF4-FFF2-40B4-BE49-F238E27FC236}">
                <a16:creationId xmlns:a16="http://schemas.microsoft.com/office/drawing/2014/main" id="{4CF4AD1A-B4C4-C0B1-6C07-44FB07FA5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2800"/>
            <a:ext cx="37338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8" name="Picture 5" descr="Cylinders">
            <a:extLst>
              <a:ext uri="{FF2B5EF4-FFF2-40B4-BE49-F238E27FC236}">
                <a16:creationId xmlns:a16="http://schemas.microsoft.com/office/drawing/2014/main" id="{72ED73D2-E4FE-3C59-F068-75B3C94FD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800"/>
            <a:ext cx="37338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9" name="Rectangle 7">
            <a:extLst>
              <a:ext uri="{FF2B5EF4-FFF2-40B4-BE49-F238E27FC236}">
                <a16:creationId xmlns:a16="http://schemas.microsoft.com/office/drawing/2014/main" id="{405CFB87-F8D3-5420-8EB9-A5CEFD94F5A1}"/>
              </a:ext>
            </a:extLst>
          </p:cNvPr>
          <p:cNvSpPr>
            <a:spLocks noGrp="1" noChangeArrowheads="1"/>
          </p:cNvSpPr>
          <p:nvPr>
            <p:ph type="title"/>
          </p:nvPr>
        </p:nvSpPr>
        <p:spPr>
          <a:xfrm>
            <a:off x="609600" y="422275"/>
            <a:ext cx="7924800" cy="554038"/>
          </a:xfrm>
          <a:noFill/>
        </p:spPr>
        <p:txBody>
          <a:bodyPr/>
          <a:lstStyle/>
          <a:p>
            <a:pPr eaLnBrk="1" hangingPunct="1"/>
            <a:r>
              <a:rPr lang="en-US" altLang="en-US"/>
              <a:t>Other Hazards: Compressed Gases </a:t>
            </a:r>
          </a:p>
        </p:txBody>
      </p:sp>
    </p:spTree>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a:extLst>
              <a:ext uri="{FF2B5EF4-FFF2-40B4-BE49-F238E27FC236}">
                <a16:creationId xmlns:a16="http://schemas.microsoft.com/office/drawing/2014/main" id="{D11A697D-F914-71E8-75D3-4B2555BE454D}"/>
              </a:ext>
            </a:extLst>
          </p:cNvPr>
          <p:cNvSpPr>
            <a:spLocks noGrp="1" noChangeArrowheads="1"/>
          </p:cNvSpPr>
          <p:nvPr>
            <p:ph type="body" idx="1"/>
          </p:nvPr>
        </p:nvSpPr>
        <p:spPr>
          <a:xfrm>
            <a:off x="609600" y="1295400"/>
            <a:ext cx="7924800" cy="2514600"/>
          </a:xfrm>
        </p:spPr>
        <p:txBody>
          <a:bodyPr/>
          <a:lstStyle/>
          <a:p>
            <a:pPr eaLnBrk="1" hangingPunct="1">
              <a:lnSpc>
                <a:spcPct val="150000"/>
              </a:lnSpc>
            </a:pPr>
            <a:r>
              <a:rPr lang="en-US" altLang="en-US" sz="2400"/>
              <a:t>Grounding</a:t>
            </a:r>
          </a:p>
          <a:p>
            <a:pPr eaLnBrk="1" hangingPunct="1">
              <a:lnSpc>
                <a:spcPct val="150000"/>
              </a:lnSpc>
            </a:pPr>
            <a:r>
              <a:rPr lang="en-US" altLang="en-US" sz="2400"/>
              <a:t>Protect from static electricity</a:t>
            </a:r>
          </a:p>
          <a:p>
            <a:pPr eaLnBrk="1" hangingPunct="1">
              <a:lnSpc>
                <a:spcPct val="150000"/>
              </a:lnSpc>
            </a:pPr>
            <a:r>
              <a:rPr lang="en-US" altLang="en-US" sz="2400"/>
              <a:t>High voltage equipment caged or completely insulated</a:t>
            </a:r>
          </a:p>
        </p:txBody>
      </p:sp>
      <p:pic>
        <p:nvPicPr>
          <p:cNvPr id="171011" name="Picture 4" descr="ElectricMess">
            <a:extLst>
              <a:ext uri="{FF2B5EF4-FFF2-40B4-BE49-F238E27FC236}">
                <a16:creationId xmlns:a16="http://schemas.microsoft.com/office/drawing/2014/main" id="{83FCD37D-816D-EC17-8BB7-E36D29B6A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29000"/>
            <a:ext cx="36576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2" name="Picture 5" descr="WasteElec">
            <a:extLst>
              <a:ext uri="{FF2B5EF4-FFF2-40B4-BE49-F238E27FC236}">
                <a16:creationId xmlns:a16="http://schemas.microsoft.com/office/drawing/2014/main" id="{F202942B-2103-DA11-1BAB-2B34D2BC8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29000"/>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Rectangle 7">
            <a:extLst>
              <a:ext uri="{FF2B5EF4-FFF2-40B4-BE49-F238E27FC236}">
                <a16:creationId xmlns:a16="http://schemas.microsoft.com/office/drawing/2014/main" id="{D176AC3C-647F-258A-3F61-6A6C5F326ADC}"/>
              </a:ext>
            </a:extLst>
          </p:cNvPr>
          <p:cNvSpPr>
            <a:spLocks noGrp="1" noChangeArrowheads="1"/>
          </p:cNvSpPr>
          <p:nvPr>
            <p:ph type="title"/>
          </p:nvPr>
        </p:nvSpPr>
        <p:spPr>
          <a:noFill/>
        </p:spPr>
        <p:txBody>
          <a:bodyPr/>
          <a:lstStyle/>
          <a:p>
            <a:pPr eaLnBrk="1" hangingPunct="1"/>
            <a:r>
              <a:rPr lang="en-US" altLang="en-US"/>
              <a:t>Other Hazards: Electrical Safety</a:t>
            </a:r>
          </a:p>
        </p:txBody>
      </p:sp>
    </p:spTree>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3" descr="RadSign">
            <a:extLst>
              <a:ext uri="{FF2B5EF4-FFF2-40B4-BE49-F238E27FC236}">
                <a16:creationId xmlns:a16="http://schemas.microsoft.com/office/drawing/2014/main" id="{9BA6A072-94D2-0F26-DDD5-C2004E63A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4008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Rectangle 5">
            <a:extLst>
              <a:ext uri="{FF2B5EF4-FFF2-40B4-BE49-F238E27FC236}">
                <a16:creationId xmlns:a16="http://schemas.microsoft.com/office/drawing/2014/main" id="{90E34E85-F833-7778-41B5-673A862E561D}"/>
              </a:ext>
            </a:extLst>
          </p:cNvPr>
          <p:cNvSpPr>
            <a:spLocks noGrp="1" noChangeArrowheads="1"/>
          </p:cNvSpPr>
          <p:nvPr>
            <p:ph type="title"/>
          </p:nvPr>
        </p:nvSpPr>
        <p:spPr>
          <a:xfrm>
            <a:off x="609600" y="76200"/>
            <a:ext cx="7848600" cy="984250"/>
          </a:xfrm>
          <a:noFill/>
        </p:spPr>
        <p:txBody>
          <a:bodyPr/>
          <a:lstStyle/>
          <a:p>
            <a:pPr eaLnBrk="1" hangingPunct="1"/>
            <a:r>
              <a:rPr lang="en-US" altLang="en-US" sz="3200"/>
              <a:t>Other Hazards: Radiation Safety and Lasers</a:t>
            </a:r>
          </a:p>
        </p:txBody>
      </p:sp>
    </p:spTree>
  </p:cSld>
  <p:clrMapOvr>
    <a:masterClrMapping/>
  </p:clrMapOvr>
  <p:transition advClick="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3" descr="jobsafetylecture">
            <a:extLst>
              <a:ext uri="{FF2B5EF4-FFF2-40B4-BE49-F238E27FC236}">
                <a16:creationId xmlns:a16="http://schemas.microsoft.com/office/drawing/2014/main" id="{FF95E222-1E55-034C-9D2E-1A999D047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92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5">
            <a:extLst>
              <a:ext uri="{FF2B5EF4-FFF2-40B4-BE49-F238E27FC236}">
                <a16:creationId xmlns:a16="http://schemas.microsoft.com/office/drawing/2014/main" id="{CDE6A5A4-1772-6F71-E20E-F2AEDA04A40D}"/>
              </a:ext>
            </a:extLst>
          </p:cNvPr>
          <p:cNvSpPr>
            <a:spLocks noGrp="1" noChangeArrowheads="1"/>
          </p:cNvSpPr>
          <p:nvPr>
            <p:ph type="title"/>
          </p:nvPr>
        </p:nvSpPr>
        <p:spPr>
          <a:xfrm>
            <a:off x="609600" y="381000"/>
            <a:ext cx="8229600" cy="487363"/>
          </a:xfrm>
          <a:noFill/>
        </p:spPr>
        <p:txBody>
          <a:bodyPr/>
          <a:lstStyle/>
          <a:p>
            <a:pPr eaLnBrk="1" hangingPunct="1"/>
            <a:r>
              <a:rPr lang="en-US" altLang="en-US" sz="3200"/>
              <a:t>Other Hazards: Biological Safety</a:t>
            </a:r>
          </a:p>
        </p:txBody>
      </p:sp>
    </p:spTree>
  </p:cSld>
  <p:clrMapOvr>
    <a:masterClrMapping/>
  </p:clrMapOvr>
  <p:transition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a:extLst>
              <a:ext uri="{FF2B5EF4-FFF2-40B4-BE49-F238E27FC236}">
                <a16:creationId xmlns:a16="http://schemas.microsoft.com/office/drawing/2014/main" id="{D69846E0-A152-4924-3B06-0022BDD50A99}"/>
              </a:ext>
            </a:extLst>
          </p:cNvPr>
          <p:cNvSpPr>
            <a:spLocks noGrp="1" noChangeArrowheads="1"/>
          </p:cNvSpPr>
          <p:nvPr>
            <p:ph type="body" sz="half" idx="2"/>
          </p:nvPr>
        </p:nvSpPr>
        <p:spPr>
          <a:xfrm>
            <a:off x="609600" y="1219200"/>
            <a:ext cx="7010400" cy="4525963"/>
          </a:xfrm>
        </p:spPr>
        <p:txBody>
          <a:bodyPr/>
          <a:lstStyle/>
          <a:p>
            <a:pPr marL="288925" indent="-288925" eaLnBrk="1" hangingPunct="1"/>
            <a:r>
              <a:rPr lang="en-US" altLang="en-US"/>
              <a:t>Containment</a:t>
            </a:r>
          </a:p>
          <a:p>
            <a:pPr marL="288925" indent="-288925" eaLnBrk="1" hangingPunct="1"/>
            <a:endParaRPr lang="en-US" altLang="en-US" sz="800"/>
          </a:p>
          <a:p>
            <a:pPr marL="688975" lvl="1" indent="-288925" eaLnBrk="1" hangingPunct="1"/>
            <a:r>
              <a:rPr lang="en-US" altLang="en-US"/>
              <a:t>Biosafety Levels (1,2,3,4)</a:t>
            </a:r>
          </a:p>
          <a:p>
            <a:pPr marL="288925" indent="-288925" eaLnBrk="1" hangingPunct="1"/>
            <a:endParaRPr lang="en-US" altLang="en-US"/>
          </a:p>
          <a:p>
            <a:pPr marL="288925" indent="-288925" eaLnBrk="1" hangingPunct="1"/>
            <a:r>
              <a:rPr lang="en-US" altLang="en-US"/>
              <a:t>Who’s on First?</a:t>
            </a:r>
          </a:p>
          <a:p>
            <a:pPr marL="288925" indent="-288925" eaLnBrk="1" hangingPunct="1"/>
            <a:endParaRPr lang="en-US" altLang="en-US" sz="2400"/>
          </a:p>
        </p:txBody>
      </p:sp>
      <p:pic>
        <p:nvPicPr>
          <p:cNvPr id="174083" name="Picture 4" descr="who'sonfirstbiocab">
            <a:extLst>
              <a:ext uri="{FF2B5EF4-FFF2-40B4-BE49-F238E27FC236}">
                <a16:creationId xmlns:a16="http://schemas.microsoft.com/office/drawing/2014/main" id="{9F36B5A6-373F-FEAB-14F1-AC2D4EC87334}"/>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876800" y="2362200"/>
            <a:ext cx="3429000" cy="3429000"/>
          </a:xfrm>
          <a:noFill/>
          <a:ln>
            <a:solidFill>
              <a:srgbClr val="D9D9D9"/>
            </a:solidFill>
            <a:miter lim="800000"/>
            <a:headEnd/>
            <a:tailEnd/>
          </a:ln>
        </p:spPr>
      </p:pic>
      <p:sp>
        <p:nvSpPr>
          <p:cNvPr id="174084" name="Rectangle 6">
            <a:extLst>
              <a:ext uri="{FF2B5EF4-FFF2-40B4-BE49-F238E27FC236}">
                <a16:creationId xmlns:a16="http://schemas.microsoft.com/office/drawing/2014/main" id="{F94C4F41-4403-4617-05FF-01DC6D7FEC2D}"/>
              </a:ext>
            </a:extLst>
          </p:cNvPr>
          <p:cNvSpPr>
            <a:spLocks noGrp="1" noChangeArrowheads="1"/>
          </p:cNvSpPr>
          <p:nvPr>
            <p:ph type="title"/>
          </p:nvPr>
        </p:nvSpPr>
        <p:spPr>
          <a:xfrm>
            <a:off x="609600" y="381000"/>
            <a:ext cx="8229600" cy="492125"/>
          </a:xfrm>
          <a:noFill/>
        </p:spPr>
        <p:txBody>
          <a:bodyPr/>
          <a:lstStyle/>
          <a:p>
            <a:pPr eaLnBrk="1" hangingPunct="1"/>
            <a:r>
              <a:rPr lang="en-US" altLang="en-US" sz="3200"/>
              <a:t>Other Hazards: Biological Safety</a:t>
            </a:r>
          </a:p>
        </p:txBody>
      </p:sp>
      <p:pic>
        <p:nvPicPr>
          <p:cNvPr id="174085" name="Picture 8">
            <a:extLst>
              <a:ext uri="{FF2B5EF4-FFF2-40B4-BE49-F238E27FC236}">
                <a16:creationId xmlns:a16="http://schemas.microsoft.com/office/drawing/2014/main" id="{95576B9B-6258-8E59-A189-86F6AC5D7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276600"/>
            <a:ext cx="2019300" cy="246380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a:extLst>
              <a:ext uri="{FF2B5EF4-FFF2-40B4-BE49-F238E27FC236}">
                <a16:creationId xmlns:a16="http://schemas.microsoft.com/office/drawing/2014/main" id="{AAFB1F8D-295F-3C36-69DA-F659EC47DC9F}"/>
              </a:ext>
            </a:extLst>
          </p:cNvPr>
          <p:cNvSpPr>
            <a:spLocks noGrp="1" noChangeArrowheads="1"/>
          </p:cNvSpPr>
          <p:nvPr>
            <p:ph type="body" sz="half" idx="1"/>
          </p:nvPr>
        </p:nvSpPr>
        <p:spPr>
          <a:xfrm>
            <a:off x="609600" y="1295400"/>
            <a:ext cx="3884613" cy="4525963"/>
          </a:xfrm>
        </p:spPr>
        <p:txBody>
          <a:bodyPr/>
          <a:lstStyle/>
          <a:p>
            <a:pPr marL="288925" indent="-288925" eaLnBrk="1" hangingPunct="1"/>
            <a:r>
              <a:rPr lang="en-US" altLang="en-US" sz="2400" b="1"/>
              <a:t>Pipetting safety</a:t>
            </a:r>
          </a:p>
          <a:p>
            <a:pPr marL="288925" indent="-288925" eaLnBrk="1" hangingPunct="1"/>
            <a:endParaRPr lang="en-US" altLang="en-US" sz="2400" b="1"/>
          </a:p>
          <a:p>
            <a:pPr marL="288925" indent="-288925" eaLnBrk="1" hangingPunct="1"/>
            <a:r>
              <a:rPr lang="en-US" altLang="en-US" sz="2400" b="1"/>
              <a:t>Biosafety cabinet</a:t>
            </a:r>
          </a:p>
          <a:p>
            <a:pPr marL="288925" indent="-288925" eaLnBrk="1" hangingPunct="1"/>
            <a:endParaRPr lang="en-US" altLang="en-US" sz="2400"/>
          </a:p>
        </p:txBody>
      </p:sp>
      <p:pic>
        <p:nvPicPr>
          <p:cNvPr id="176131" name="Picture 5" descr="pipetteaerosol">
            <a:extLst>
              <a:ext uri="{FF2B5EF4-FFF2-40B4-BE49-F238E27FC236}">
                <a16:creationId xmlns:a16="http://schemas.microsoft.com/office/drawing/2014/main" id="{7562016B-A0AC-666D-3ABA-9FC6F68AE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19200"/>
            <a:ext cx="1870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2" name="Picture 6" descr="type2Absc">
            <a:extLst>
              <a:ext uri="{FF2B5EF4-FFF2-40B4-BE49-F238E27FC236}">
                <a16:creationId xmlns:a16="http://schemas.microsoft.com/office/drawing/2014/main" id="{B39F382A-2454-0960-D964-B97A3C3E9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0"/>
            <a:ext cx="31289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Line 7">
            <a:extLst>
              <a:ext uri="{FF2B5EF4-FFF2-40B4-BE49-F238E27FC236}">
                <a16:creationId xmlns:a16="http://schemas.microsoft.com/office/drawing/2014/main" id="{D0F3C57F-5B98-9A2B-AAB0-C5EFB34B616B}"/>
              </a:ext>
            </a:extLst>
          </p:cNvPr>
          <p:cNvSpPr>
            <a:spLocks noChangeShapeType="1"/>
          </p:cNvSpPr>
          <p:nvPr/>
        </p:nvSpPr>
        <p:spPr bwMode="auto">
          <a:xfrm>
            <a:off x="3124200" y="1600200"/>
            <a:ext cx="2362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6134" name="Line 8">
            <a:extLst>
              <a:ext uri="{FF2B5EF4-FFF2-40B4-BE49-F238E27FC236}">
                <a16:creationId xmlns:a16="http://schemas.microsoft.com/office/drawing/2014/main" id="{593511B7-66AA-BFBF-83F4-EC4C9CFC488F}"/>
              </a:ext>
            </a:extLst>
          </p:cNvPr>
          <p:cNvSpPr>
            <a:spLocks noChangeShapeType="1"/>
          </p:cNvSpPr>
          <p:nvPr/>
        </p:nvSpPr>
        <p:spPr bwMode="auto">
          <a:xfrm>
            <a:off x="1066800" y="2438400"/>
            <a:ext cx="1371600" cy="15240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6135" name="Rectangle 10">
            <a:extLst>
              <a:ext uri="{FF2B5EF4-FFF2-40B4-BE49-F238E27FC236}">
                <a16:creationId xmlns:a16="http://schemas.microsoft.com/office/drawing/2014/main" id="{90945595-D799-0353-1323-84AC4FA76D27}"/>
              </a:ext>
            </a:extLst>
          </p:cNvPr>
          <p:cNvSpPr>
            <a:spLocks noGrp="1" noChangeArrowheads="1"/>
          </p:cNvSpPr>
          <p:nvPr>
            <p:ph type="title"/>
          </p:nvPr>
        </p:nvSpPr>
        <p:spPr>
          <a:xfrm>
            <a:off x="609600" y="381000"/>
            <a:ext cx="8229600" cy="487363"/>
          </a:xfrm>
          <a:noFill/>
        </p:spPr>
        <p:txBody>
          <a:bodyPr/>
          <a:lstStyle/>
          <a:p>
            <a:pPr eaLnBrk="1" hangingPunct="1"/>
            <a:r>
              <a:rPr lang="en-US" altLang="en-US" sz="3200"/>
              <a:t>Other Hazards: Biological Safety, cont’d</a:t>
            </a:r>
          </a:p>
        </p:txBody>
      </p:sp>
    </p:spTree>
  </p:cSld>
  <p:clrMapOvr>
    <a:masterClrMapping/>
  </p:clrMapOvr>
  <p:transition advClick="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3" descr="centrifuge">
            <a:extLst>
              <a:ext uri="{FF2B5EF4-FFF2-40B4-BE49-F238E27FC236}">
                <a16:creationId xmlns:a16="http://schemas.microsoft.com/office/drawing/2014/main" id="{188312D2-FE67-9D82-4403-E769C5BA8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36417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5" descr="Centrifuge">
            <a:extLst>
              <a:ext uri="{FF2B5EF4-FFF2-40B4-BE49-F238E27FC236}">
                <a16:creationId xmlns:a16="http://schemas.microsoft.com/office/drawing/2014/main" id="{F5E0140E-E6F0-FBCD-0B66-9EA530ED5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Rectangle 7">
            <a:extLst>
              <a:ext uri="{FF2B5EF4-FFF2-40B4-BE49-F238E27FC236}">
                <a16:creationId xmlns:a16="http://schemas.microsoft.com/office/drawing/2014/main" id="{D54439FA-38E5-CD24-F303-789278A05E65}"/>
              </a:ext>
            </a:extLst>
          </p:cNvPr>
          <p:cNvSpPr>
            <a:spLocks noGrp="1" noChangeArrowheads="1"/>
          </p:cNvSpPr>
          <p:nvPr>
            <p:ph type="title"/>
          </p:nvPr>
        </p:nvSpPr>
        <p:spPr>
          <a:xfrm>
            <a:off x="609600" y="381000"/>
            <a:ext cx="8229600" cy="487363"/>
          </a:xfrm>
          <a:noFill/>
        </p:spPr>
        <p:txBody>
          <a:bodyPr/>
          <a:lstStyle/>
          <a:p>
            <a:pPr eaLnBrk="1" hangingPunct="1"/>
            <a:r>
              <a:rPr lang="en-US" altLang="en-US" sz="3200"/>
              <a:t>Other Hazards: Centrifuge Safety</a:t>
            </a:r>
          </a:p>
        </p:txBody>
      </p:sp>
      <p:pic>
        <p:nvPicPr>
          <p:cNvPr id="177157" name="Picture 9">
            <a:extLst>
              <a:ext uri="{FF2B5EF4-FFF2-40B4-BE49-F238E27FC236}">
                <a16:creationId xmlns:a16="http://schemas.microsoft.com/office/drawing/2014/main" id="{25BBEC5D-985A-C7C3-3E0D-D5394EE83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000"/>
            <a:ext cx="38862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11">
            <a:extLst>
              <a:ext uri="{FF2B5EF4-FFF2-40B4-BE49-F238E27FC236}">
                <a16:creationId xmlns:a16="http://schemas.microsoft.com/office/drawing/2014/main" id="{D1F70F73-373E-6C53-4D4F-008F93796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38600"/>
            <a:ext cx="3886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2928</TotalTime>
  <Words>10758</Words>
  <Application>Microsoft Office PowerPoint</Application>
  <PresentationFormat>On-screen Show (4:3)</PresentationFormat>
  <Paragraphs>1054</Paragraphs>
  <Slides>100</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Verdana</vt:lpstr>
      <vt:lpstr>Arial</vt:lpstr>
      <vt:lpstr>Wingdings</vt:lpstr>
      <vt:lpstr>Symbol</vt:lpstr>
      <vt:lpstr>Times New Roman</vt:lpstr>
      <vt:lpstr>NCDOL  Standard</vt:lpstr>
      <vt:lpstr>N.C. Department of Labor OSH Division</vt:lpstr>
      <vt:lpstr>Frankenstein’s Lab, SIC 8731…</vt:lpstr>
      <vt:lpstr>Course Objectives </vt:lpstr>
      <vt:lpstr>Objective 1 Correctly Cite the Lab Standard</vt:lpstr>
      <vt:lpstr>Scope and Application </vt:lpstr>
      <vt:lpstr>Scope and Application</vt:lpstr>
      <vt:lpstr>Definitions</vt:lpstr>
      <vt:lpstr>Definitions</vt:lpstr>
      <vt:lpstr>Definitions</vt:lpstr>
      <vt:lpstr>Definitions</vt:lpstr>
      <vt:lpstr>Definitions</vt:lpstr>
      <vt:lpstr>Definitions</vt:lpstr>
      <vt:lpstr>When are employees covered?</vt:lpstr>
      <vt:lpstr>The Formaldehyde Exception</vt:lpstr>
      <vt:lpstr>Does the lab standard apply?</vt:lpstr>
      <vt:lpstr>Does the lab standard apply?</vt:lpstr>
      <vt:lpstr>Does the lab standard apply?</vt:lpstr>
      <vt:lpstr>Does the lab standard apply?</vt:lpstr>
      <vt:lpstr>Does the lab standard apply?</vt:lpstr>
      <vt:lpstr>Does the lab standard apply?</vt:lpstr>
      <vt:lpstr>Does the lab standard apply?</vt:lpstr>
      <vt:lpstr>Does the lab standard apply?</vt:lpstr>
      <vt:lpstr>PELs</vt:lpstr>
      <vt:lpstr>Employee Exposure Determination</vt:lpstr>
      <vt:lpstr>Employee Exposure Determination</vt:lpstr>
      <vt:lpstr>Objective 2 Chemical Hygiene Plan </vt:lpstr>
      <vt:lpstr>Chemical Hygiene Plan</vt:lpstr>
      <vt:lpstr>Chemical Hygiene Plan</vt:lpstr>
      <vt:lpstr>NCSU’s Chemistry Department Chemical explosion</vt:lpstr>
      <vt:lpstr>SOP’s = Chemical Explosion</vt:lpstr>
      <vt:lpstr>Chemical Explosion</vt:lpstr>
      <vt:lpstr>How can the employer ensure safety and health through SOPs?</vt:lpstr>
      <vt:lpstr>Chemical Hygiene Plan  Control Measures</vt:lpstr>
      <vt:lpstr>PowerPoint Presentation</vt:lpstr>
      <vt:lpstr>Examples of Engineering Controls</vt:lpstr>
      <vt:lpstr>Examples of Engineering Controls</vt:lpstr>
      <vt:lpstr>Engineering Controls  Laboratory Ventilation </vt:lpstr>
      <vt:lpstr>Engineering Controls  Laboratory Ventilation </vt:lpstr>
      <vt:lpstr>Engineering Controls  Laboratory Ventilation </vt:lpstr>
      <vt:lpstr>Engineering Controls  Transport of Chemicals</vt:lpstr>
      <vt:lpstr>Engineering Controls  Transport of Chemicals</vt:lpstr>
      <vt:lpstr>Engineering Controls  Flammable Storage</vt:lpstr>
      <vt:lpstr>Engineering Controls  Flammable Storage</vt:lpstr>
      <vt:lpstr>PowerPoint Presentation</vt:lpstr>
      <vt:lpstr>Engineering Controls  Flammable Storage</vt:lpstr>
      <vt:lpstr>Engineering Controls  Sharps Use</vt:lpstr>
      <vt:lpstr>PowerPoint Presentation</vt:lpstr>
      <vt:lpstr>PPE and Hygiene Practices</vt:lpstr>
      <vt:lpstr>PPE and Hygiene Practices</vt:lpstr>
      <vt:lpstr>Why we need the right glove…</vt:lpstr>
      <vt:lpstr>PPE  Hand Protection</vt:lpstr>
      <vt:lpstr>PPE  Hand Protection</vt:lpstr>
      <vt:lpstr>PPE  Hand Protection</vt:lpstr>
      <vt:lpstr>PPE  Hand Protection</vt:lpstr>
      <vt:lpstr>PPE  Eye and Face Protection</vt:lpstr>
      <vt:lpstr>PPE  Skin Protection</vt:lpstr>
      <vt:lpstr>PPE  Foot Protection</vt:lpstr>
      <vt:lpstr>Hygiene Practices</vt:lpstr>
      <vt:lpstr>Hygiene Practices</vt:lpstr>
      <vt:lpstr>PowerPoint Presentation</vt:lpstr>
      <vt:lpstr>Extremely Hazardous Chemicals</vt:lpstr>
      <vt:lpstr>Extremely Hazardous Chemicals</vt:lpstr>
      <vt:lpstr>Chemical Hygiene Plan  Fume Hoods/Other Protective Equipment</vt:lpstr>
      <vt:lpstr>Chemical Hygiene Plan  Information and Training</vt:lpstr>
      <vt:lpstr>Chemical Hygiene Plan  Prior Approval</vt:lpstr>
      <vt:lpstr>Chemical Hygiene Plan  Medical Consultation</vt:lpstr>
      <vt:lpstr>Chemical Hygiene Plan  Chemical Hygiene Officer</vt:lpstr>
      <vt:lpstr>Chemical Hygiene Plan   Particularly Hazardous Substances</vt:lpstr>
      <vt:lpstr>Chemical Hygiene Plan   Review </vt:lpstr>
      <vt:lpstr>Objective 3  Information and Training</vt:lpstr>
      <vt:lpstr> Employee Information</vt:lpstr>
      <vt:lpstr> Employee Information</vt:lpstr>
      <vt:lpstr> Employee Training</vt:lpstr>
      <vt:lpstr> Employee Training</vt:lpstr>
      <vt:lpstr>Medical Consultation and Medical Examinations</vt:lpstr>
      <vt:lpstr>Medical Consultation and Medical Examinations</vt:lpstr>
      <vt:lpstr>Medical Consultation and Medical Examinations</vt:lpstr>
      <vt:lpstr>Medical Consultation and Medical Examinations</vt:lpstr>
      <vt:lpstr>Medical Consultation and Medical Examinations</vt:lpstr>
      <vt:lpstr> Hazard Identification</vt:lpstr>
      <vt:lpstr> Hazard Identification</vt:lpstr>
      <vt:lpstr> Hazard Identification</vt:lpstr>
      <vt:lpstr> Hazard Identification</vt:lpstr>
      <vt:lpstr> Hazard Identification</vt:lpstr>
      <vt:lpstr>Use of Respirators</vt:lpstr>
      <vt:lpstr>Recordkeeping</vt:lpstr>
      <vt:lpstr>What else do we look for, and Why?</vt:lpstr>
      <vt:lpstr>What else do we look for, and Why?</vt:lpstr>
      <vt:lpstr>General Handling and Storage of  Flammable Chemicals</vt:lpstr>
      <vt:lpstr>General Handling and Storage of  Flammable Chemicals</vt:lpstr>
      <vt:lpstr>Specific Hazards of Organic Peroxides</vt:lpstr>
      <vt:lpstr>Specific Hazards of Ethers…</vt:lpstr>
      <vt:lpstr>Other Hazards: Compressed Gases </vt:lpstr>
      <vt:lpstr>Other Hazards: Electrical Safety</vt:lpstr>
      <vt:lpstr>Other Hazards: Radiation Safety and Lasers</vt:lpstr>
      <vt:lpstr>Other Hazards: Biological Safety</vt:lpstr>
      <vt:lpstr>Other Hazards: Biological Safety</vt:lpstr>
      <vt:lpstr>Other Hazards: Biological Safety, cont’d</vt:lpstr>
      <vt:lpstr>Other Hazards: Centrifuge Safety</vt:lpstr>
      <vt:lpstr>Thank You For Attending!</vt:lpstr>
    </vt:vector>
  </TitlesOfParts>
  <Company>NC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 &amp; Health</dc:title>
  <dc:subject>29 CFR 1910.1450</dc:subject>
  <dc:creator>Hollis Yelverton</dc:creator>
  <cp:lastModifiedBy>Lagoe, Wanda</cp:lastModifiedBy>
  <cp:revision>75</cp:revision>
  <dcterms:created xsi:type="dcterms:W3CDTF">2001-09-05T15:49:29Z</dcterms:created>
  <dcterms:modified xsi:type="dcterms:W3CDTF">2022-10-13T17:22:15Z</dcterms:modified>
</cp:coreProperties>
</file>