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5"/>
  </p:notesMasterIdLst>
  <p:handoutMasterIdLst>
    <p:handoutMasterId r:id="rId26"/>
  </p:handoutMasterIdLst>
  <p:sldIdLst>
    <p:sldId id="400" r:id="rId2"/>
    <p:sldId id="401" r:id="rId3"/>
    <p:sldId id="465" r:id="rId4"/>
    <p:sldId id="462" r:id="rId5"/>
    <p:sldId id="463" r:id="rId6"/>
    <p:sldId id="471" r:id="rId7"/>
    <p:sldId id="468" r:id="rId8"/>
    <p:sldId id="470" r:id="rId9"/>
    <p:sldId id="466" r:id="rId10"/>
    <p:sldId id="467" r:id="rId11"/>
    <p:sldId id="469" r:id="rId12"/>
    <p:sldId id="472" r:id="rId13"/>
    <p:sldId id="473" r:id="rId14"/>
    <p:sldId id="474" r:id="rId15"/>
    <p:sldId id="476" r:id="rId16"/>
    <p:sldId id="475" r:id="rId17"/>
    <p:sldId id="477" r:id="rId18"/>
    <p:sldId id="478" r:id="rId19"/>
    <p:sldId id="479" r:id="rId20"/>
    <p:sldId id="480" r:id="rId21"/>
    <p:sldId id="481" r:id="rId22"/>
    <p:sldId id="460" r:id="rId23"/>
    <p:sldId id="461" r:id="rId24"/>
  </p:sldIdLst>
  <p:sldSz cx="9144000" cy="6858000" type="letter"/>
  <p:notesSz cx="6954838" cy="9240838"/>
  <p:defaultTextStyle>
    <a:defPPr>
      <a:defRPr lang="en-US"/>
    </a:defPPr>
    <a:lvl1pPr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3600" u="sng" kern="1200">
        <a:solidFill>
          <a:schemeClr val="tx1"/>
        </a:solidFill>
        <a:latin typeface="Times New Roman" panose="02020603050405020304" pitchFamily="18" charset="0"/>
        <a:ea typeface="+mn-ea"/>
        <a:cs typeface="+mn-cs"/>
      </a:defRPr>
    </a:lvl5pPr>
    <a:lvl6pPr marL="2286000" algn="l" defTabSz="914400" rtl="0" eaLnBrk="1" latinLnBrk="0" hangingPunct="1">
      <a:defRPr sz="3600" u="sng" kern="1200">
        <a:solidFill>
          <a:schemeClr val="tx1"/>
        </a:solidFill>
        <a:latin typeface="Times New Roman" panose="02020603050405020304" pitchFamily="18" charset="0"/>
        <a:ea typeface="+mn-ea"/>
        <a:cs typeface="+mn-cs"/>
      </a:defRPr>
    </a:lvl6pPr>
    <a:lvl7pPr marL="2743200" algn="l" defTabSz="914400" rtl="0" eaLnBrk="1" latinLnBrk="0" hangingPunct="1">
      <a:defRPr sz="3600" u="sng" kern="1200">
        <a:solidFill>
          <a:schemeClr val="tx1"/>
        </a:solidFill>
        <a:latin typeface="Times New Roman" panose="02020603050405020304" pitchFamily="18" charset="0"/>
        <a:ea typeface="+mn-ea"/>
        <a:cs typeface="+mn-cs"/>
      </a:defRPr>
    </a:lvl7pPr>
    <a:lvl8pPr marL="3200400" algn="l" defTabSz="914400" rtl="0" eaLnBrk="1" latinLnBrk="0" hangingPunct="1">
      <a:defRPr sz="3600" u="sng" kern="1200">
        <a:solidFill>
          <a:schemeClr val="tx1"/>
        </a:solidFill>
        <a:latin typeface="Times New Roman" panose="02020603050405020304" pitchFamily="18" charset="0"/>
        <a:ea typeface="+mn-ea"/>
        <a:cs typeface="+mn-cs"/>
      </a:defRPr>
    </a:lvl8pPr>
    <a:lvl9pPr marL="3657600" algn="l" defTabSz="914400" rtl="0" eaLnBrk="1" latinLnBrk="0" hangingPunct="1">
      <a:defRPr sz="3600" u="sng"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1" userDrawn="1">
          <p15:clr>
            <a:srgbClr val="A4A3A4"/>
          </p15:clr>
        </p15:guide>
        <p15:guide id="2" pos="219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der, Tom" initials="WT" lastIdx="1" clrIdx="0"/>
  <p:cmAuthor id="2" name="Lagoe, Wanda" initials="LW"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99"/>
    <a:srgbClr val="0000CC"/>
    <a:srgbClr val="008000"/>
    <a:srgbClr val="33CC33"/>
    <a:srgbClr val="000000"/>
    <a:srgbClr val="FFFFFF"/>
    <a:srgbClr val="FF5050"/>
    <a:srgbClr val="FF00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67" autoAdjust="0"/>
    <p:restoredTop sz="72574" autoAdjust="0"/>
  </p:normalViewPr>
  <p:slideViewPr>
    <p:cSldViewPr>
      <p:cViewPr varScale="1">
        <p:scale>
          <a:sx n="53" d="100"/>
          <a:sy n="53" d="100"/>
        </p:scale>
        <p:origin x="175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3320"/>
    </p:cViewPr>
  </p:sorterViewPr>
  <p:notesViewPr>
    <p:cSldViewPr>
      <p:cViewPr varScale="1">
        <p:scale>
          <a:sx n="79" d="100"/>
          <a:sy n="79" d="100"/>
        </p:scale>
        <p:origin x="1998" y="102"/>
      </p:cViewPr>
      <p:guideLst>
        <p:guide orient="horz" pos="2911"/>
        <p:guide pos="219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13764" cy="462441"/>
          </a:xfrm>
          <a:prstGeom prst="rect">
            <a:avLst/>
          </a:prstGeom>
          <a:noFill/>
          <a:ln w="9525">
            <a:noFill/>
            <a:miter lim="800000"/>
            <a:headEnd/>
            <a:tailEnd/>
          </a:ln>
          <a:effectLst/>
        </p:spPr>
        <p:txBody>
          <a:bodyPr vert="horz" wrap="square" lIns="19577" tIns="0" rIns="19577" bIns="0" numCol="1" anchor="t" anchorCtr="0" compatLnSpc="1">
            <a:prstTxWarp prst="textNoShape">
              <a:avLst/>
            </a:prstTxWarp>
          </a:bodyPr>
          <a:lstStyle>
            <a:lvl1pPr defTabSz="939826">
              <a:defRPr sz="1000" i="1" u="none"/>
            </a:lvl1pPr>
          </a:lstStyle>
          <a:p>
            <a:pPr>
              <a:defRPr/>
            </a:pPr>
            <a:endParaRPr lang="en-US"/>
          </a:p>
        </p:txBody>
      </p:sp>
      <p:sp>
        <p:nvSpPr>
          <p:cNvPr id="3075" name="Rectangle 3"/>
          <p:cNvSpPr>
            <a:spLocks noGrp="1" noChangeArrowheads="1"/>
          </p:cNvSpPr>
          <p:nvPr>
            <p:ph type="dt" sz="quarter" idx="1"/>
          </p:nvPr>
        </p:nvSpPr>
        <p:spPr bwMode="auto">
          <a:xfrm>
            <a:off x="3941075" y="0"/>
            <a:ext cx="3013764" cy="462441"/>
          </a:xfrm>
          <a:prstGeom prst="rect">
            <a:avLst/>
          </a:prstGeom>
          <a:noFill/>
          <a:ln w="9525">
            <a:noFill/>
            <a:miter lim="800000"/>
            <a:headEnd/>
            <a:tailEnd/>
          </a:ln>
          <a:effectLst/>
        </p:spPr>
        <p:txBody>
          <a:bodyPr vert="horz" wrap="square" lIns="19577" tIns="0" rIns="19577" bIns="0" numCol="1" anchor="t" anchorCtr="0" compatLnSpc="1">
            <a:prstTxWarp prst="textNoShape">
              <a:avLst/>
            </a:prstTxWarp>
          </a:bodyPr>
          <a:lstStyle>
            <a:lvl1pPr algn="r" defTabSz="939826">
              <a:defRPr sz="1000" i="1" u="none"/>
            </a:lvl1pPr>
          </a:lstStyle>
          <a:p>
            <a:pPr>
              <a:defRPr/>
            </a:pPr>
            <a:endParaRPr lang="en-US"/>
          </a:p>
        </p:txBody>
      </p:sp>
      <p:sp>
        <p:nvSpPr>
          <p:cNvPr id="3076" name="Rectangle 4"/>
          <p:cNvSpPr>
            <a:spLocks noGrp="1" noChangeArrowheads="1"/>
          </p:cNvSpPr>
          <p:nvPr>
            <p:ph type="ftr" sz="quarter" idx="2"/>
          </p:nvPr>
        </p:nvSpPr>
        <p:spPr bwMode="auto">
          <a:xfrm>
            <a:off x="0" y="8778398"/>
            <a:ext cx="3013764" cy="462441"/>
          </a:xfrm>
          <a:prstGeom prst="rect">
            <a:avLst/>
          </a:prstGeom>
          <a:noFill/>
          <a:ln w="9525">
            <a:noFill/>
            <a:miter lim="800000"/>
            <a:headEnd/>
            <a:tailEnd/>
          </a:ln>
          <a:effectLst/>
        </p:spPr>
        <p:txBody>
          <a:bodyPr vert="horz" wrap="square" lIns="19577" tIns="0" rIns="19577" bIns="0" numCol="1" anchor="b" anchorCtr="0" compatLnSpc="1">
            <a:prstTxWarp prst="textNoShape">
              <a:avLst/>
            </a:prstTxWarp>
          </a:bodyPr>
          <a:lstStyle>
            <a:lvl1pPr defTabSz="939826">
              <a:defRPr sz="1000" i="1" u="none"/>
            </a:lvl1pPr>
          </a:lstStyle>
          <a:p>
            <a:pPr>
              <a:defRPr/>
            </a:pPr>
            <a:endParaRPr lang="en-US"/>
          </a:p>
        </p:txBody>
      </p:sp>
      <p:sp>
        <p:nvSpPr>
          <p:cNvPr id="3077" name="Rectangle 5"/>
          <p:cNvSpPr>
            <a:spLocks noGrp="1" noChangeArrowheads="1"/>
          </p:cNvSpPr>
          <p:nvPr>
            <p:ph type="sldNum" sz="quarter" idx="3"/>
          </p:nvPr>
        </p:nvSpPr>
        <p:spPr bwMode="auto">
          <a:xfrm>
            <a:off x="3941075" y="8778398"/>
            <a:ext cx="3013764" cy="462441"/>
          </a:xfrm>
          <a:prstGeom prst="rect">
            <a:avLst/>
          </a:prstGeom>
          <a:noFill/>
          <a:ln w="9525">
            <a:noFill/>
            <a:miter lim="800000"/>
            <a:headEnd/>
            <a:tailEnd/>
          </a:ln>
          <a:effectLst/>
        </p:spPr>
        <p:txBody>
          <a:bodyPr vert="horz" wrap="square" lIns="19577" tIns="0" rIns="19577" bIns="0" numCol="1" anchor="b" anchorCtr="0" compatLnSpc="1">
            <a:prstTxWarp prst="textNoShape">
              <a:avLst/>
            </a:prstTxWarp>
          </a:bodyPr>
          <a:lstStyle>
            <a:lvl1pPr algn="r" defTabSz="939826">
              <a:defRPr sz="1000" i="1" u="none"/>
            </a:lvl1pPr>
          </a:lstStyle>
          <a:p>
            <a:fld id="{DDAC06DB-EFDA-4CD5-821B-BDAACBD20BA2}" type="slidenum">
              <a:rPr lang="en-US" altLang="en-US"/>
              <a:pPr/>
              <a:t>‹#›</a:t>
            </a:fld>
            <a:endParaRPr lang="en-US" altLang="en-US"/>
          </a:p>
        </p:txBody>
      </p:sp>
    </p:spTree>
    <p:extLst>
      <p:ext uri="{BB962C8B-B14F-4D97-AF65-F5344CB8AC3E}">
        <p14:creationId xmlns:p14="http://schemas.microsoft.com/office/powerpoint/2010/main" val="3344730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13764" cy="462441"/>
          </a:xfrm>
          <a:prstGeom prst="rect">
            <a:avLst/>
          </a:prstGeom>
          <a:noFill/>
          <a:ln w="9525">
            <a:noFill/>
            <a:miter lim="800000"/>
            <a:headEnd/>
            <a:tailEnd/>
          </a:ln>
          <a:effectLst/>
        </p:spPr>
        <p:txBody>
          <a:bodyPr vert="horz" wrap="square" lIns="19577" tIns="0" rIns="19577" bIns="0" numCol="1" anchor="t" anchorCtr="0" compatLnSpc="1">
            <a:prstTxWarp prst="textNoShape">
              <a:avLst/>
            </a:prstTxWarp>
          </a:bodyPr>
          <a:lstStyle>
            <a:lvl1pPr defTabSz="939826">
              <a:defRPr sz="1000" i="1" u="none"/>
            </a:lvl1pPr>
          </a:lstStyle>
          <a:p>
            <a:pPr>
              <a:defRPr/>
            </a:pPr>
            <a:endParaRPr lang="en-US"/>
          </a:p>
        </p:txBody>
      </p:sp>
      <p:sp>
        <p:nvSpPr>
          <p:cNvPr id="2051" name="Rectangle 3"/>
          <p:cNvSpPr>
            <a:spLocks noGrp="1" noChangeArrowheads="1"/>
          </p:cNvSpPr>
          <p:nvPr>
            <p:ph type="dt" idx="1"/>
          </p:nvPr>
        </p:nvSpPr>
        <p:spPr bwMode="auto">
          <a:xfrm>
            <a:off x="3941075" y="0"/>
            <a:ext cx="3013764" cy="462441"/>
          </a:xfrm>
          <a:prstGeom prst="rect">
            <a:avLst/>
          </a:prstGeom>
          <a:noFill/>
          <a:ln w="9525">
            <a:noFill/>
            <a:miter lim="800000"/>
            <a:headEnd/>
            <a:tailEnd/>
          </a:ln>
          <a:effectLst/>
        </p:spPr>
        <p:txBody>
          <a:bodyPr vert="horz" wrap="square" lIns="19577" tIns="0" rIns="19577" bIns="0" numCol="1" anchor="t" anchorCtr="0" compatLnSpc="1">
            <a:prstTxWarp prst="textNoShape">
              <a:avLst/>
            </a:prstTxWarp>
          </a:bodyPr>
          <a:lstStyle>
            <a:lvl1pPr algn="r" defTabSz="939826">
              <a:defRPr sz="1000" i="1" u="none"/>
            </a:lvl1pPr>
          </a:lstStyle>
          <a:p>
            <a:pPr>
              <a:defRPr/>
            </a:pPr>
            <a:endParaRPr lang="en-US"/>
          </a:p>
        </p:txBody>
      </p:sp>
      <p:sp>
        <p:nvSpPr>
          <p:cNvPr id="2052" name="Rectangle 4"/>
          <p:cNvSpPr>
            <a:spLocks noGrp="1" noChangeArrowheads="1"/>
          </p:cNvSpPr>
          <p:nvPr>
            <p:ph type="ftr" sz="quarter" idx="4"/>
          </p:nvPr>
        </p:nvSpPr>
        <p:spPr bwMode="auto">
          <a:xfrm>
            <a:off x="0" y="8778398"/>
            <a:ext cx="3013764" cy="462441"/>
          </a:xfrm>
          <a:prstGeom prst="rect">
            <a:avLst/>
          </a:prstGeom>
          <a:noFill/>
          <a:ln w="9525">
            <a:noFill/>
            <a:miter lim="800000"/>
            <a:headEnd/>
            <a:tailEnd/>
          </a:ln>
          <a:effectLst/>
        </p:spPr>
        <p:txBody>
          <a:bodyPr vert="horz" wrap="square" lIns="19577" tIns="0" rIns="19577" bIns="0" numCol="1" anchor="b" anchorCtr="0" compatLnSpc="1">
            <a:prstTxWarp prst="textNoShape">
              <a:avLst/>
            </a:prstTxWarp>
          </a:bodyPr>
          <a:lstStyle>
            <a:lvl1pPr defTabSz="939826">
              <a:defRPr sz="1000" i="1" u="none"/>
            </a:lvl1pPr>
          </a:lstStyle>
          <a:p>
            <a:pPr>
              <a:defRPr/>
            </a:pPr>
            <a:endParaRPr lang="en-US"/>
          </a:p>
        </p:txBody>
      </p:sp>
      <p:sp>
        <p:nvSpPr>
          <p:cNvPr id="2053" name="Rectangle 5"/>
          <p:cNvSpPr>
            <a:spLocks noGrp="1" noChangeArrowheads="1"/>
          </p:cNvSpPr>
          <p:nvPr>
            <p:ph type="sldNum" sz="quarter" idx="5"/>
          </p:nvPr>
        </p:nvSpPr>
        <p:spPr bwMode="auto">
          <a:xfrm>
            <a:off x="3941075" y="8778398"/>
            <a:ext cx="3013764" cy="462441"/>
          </a:xfrm>
          <a:prstGeom prst="rect">
            <a:avLst/>
          </a:prstGeom>
          <a:noFill/>
          <a:ln w="9525">
            <a:noFill/>
            <a:miter lim="800000"/>
            <a:headEnd/>
            <a:tailEnd/>
          </a:ln>
          <a:effectLst/>
        </p:spPr>
        <p:txBody>
          <a:bodyPr vert="horz" wrap="square" lIns="19577" tIns="0" rIns="19577" bIns="0" numCol="1" anchor="b" anchorCtr="0" compatLnSpc="1">
            <a:prstTxWarp prst="textNoShape">
              <a:avLst/>
            </a:prstTxWarp>
          </a:bodyPr>
          <a:lstStyle>
            <a:lvl1pPr algn="r" defTabSz="939826">
              <a:defRPr sz="1000" i="1" u="none"/>
            </a:lvl1pPr>
          </a:lstStyle>
          <a:p>
            <a:fld id="{DB3F8F3D-5445-4B2D-8E34-6319E2745A18}" type="slidenum">
              <a:rPr lang="en-US" altLang="en-US"/>
              <a:pPr/>
              <a:t>‹#›</a:t>
            </a:fld>
            <a:endParaRPr lang="en-US" altLang="en-US"/>
          </a:p>
        </p:txBody>
      </p:sp>
      <p:sp>
        <p:nvSpPr>
          <p:cNvPr id="2054" name="Rectangle 6"/>
          <p:cNvSpPr>
            <a:spLocks noGrp="1" noChangeArrowheads="1"/>
          </p:cNvSpPr>
          <p:nvPr>
            <p:ph type="body" sz="quarter" idx="3"/>
          </p:nvPr>
        </p:nvSpPr>
        <p:spPr bwMode="auto">
          <a:xfrm>
            <a:off x="927312" y="4389997"/>
            <a:ext cx="5100215" cy="4158775"/>
          </a:xfrm>
          <a:prstGeom prst="rect">
            <a:avLst/>
          </a:prstGeom>
          <a:noFill/>
          <a:ln w="9525">
            <a:noFill/>
            <a:miter lim="800000"/>
            <a:headEnd/>
            <a:tailEnd/>
          </a:ln>
          <a:effectLst/>
        </p:spPr>
        <p:txBody>
          <a:bodyPr vert="horz" wrap="square" lIns="94618" tIns="47308" rIns="94618" bIns="47308"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9095" name="Rectangle 7"/>
          <p:cNvSpPr>
            <a:spLocks noGrp="1" noRot="1" noChangeAspect="1" noChangeArrowheads="1" noTextEdit="1"/>
          </p:cNvSpPr>
          <p:nvPr>
            <p:ph type="sldImg" idx="2"/>
          </p:nvPr>
        </p:nvSpPr>
        <p:spPr bwMode="auto">
          <a:xfrm>
            <a:off x="1176338" y="698500"/>
            <a:ext cx="4602162" cy="3452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8000096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457200" algn="l" rtl="0" eaLnBrk="0" fontAlgn="base" hangingPunct="0">
      <a:spcBef>
        <a:spcPct val="30000"/>
      </a:spcBef>
      <a:spcAft>
        <a:spcPct val="0"/>
      </a:spcAft>
      <a:defRPr sz="1000" kern="1200">
        <a:solidFill>
          <a:schemeClr val="tx1"/>
        </a:solidFill>
        <a:latin typeface="Arial" charset="0"/>
        <a:ea typeface="+mn-ea"/>
        <a:cs typeface="+mn-cs"/>
      </a:defRPr>
    </a:lvl2pPr>
    <a:lvl3pPr marL="914400" algn="l" rtl="0" eaLnBrk="0" fontAlgn="base" hangingPunct="0">
      <a:spcBef>
        <a:spcPct val="30000"/>
      </a:spcBef>
      <a:spcAft>
        <a:spcPct val="0"/>
      </a:spcAft>
      <a:defRPr sz="1000" kern="1200">
        <a:solidFill>
          <a:schemeClr val="tx1"/>
        </a:solidFill>
        <a:latin typeface="Arial" charset="0"/>
        <a:ea typeface="+mn-ea"/>
        <a:cs typeface="+mn-cs"/>
      </a:defRPr>
    </a:lvl3pPr>
    <a:lvl4pPr marL="1371600" algn="l" rtl="0" eaLnBrk="0" fontAlgn="base" hangingPunct="0">
      <a:spcBef>
        <a:spcPct val="30000"/>
      </a:spcBef>
      <a:spcAft>
        <a:spcPct val="0"/>
      </a:spcAft>
      <a:defRPr sz="1000" kern="1200">
        <a:solidFill>
          <a:schemeClr val="tx1"/>
        </a:solidFill>
        <a:latin typeface="Arial" charset="0"/>
        <a:ea typeface="+mn-ea"/>
        <a:cs typeface="+mn-cs"/>
      </a:defRPr>
    </a:lvl4pPr>
    <a:lvl5pPr marL="1828800" algn="l" rtl="0" eaLnBrk="0" fontAlgn="base" hangingPunct="0">
      <a:spcBef>
        <a:spcPct val="30000"/>
      </a:spcBef>
      <a:spcAft>
        <a:spcPct val="0"/>
      </a:spcAft>
      <a:defRPr sz="10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684">
              <a:defRPr sz="3600" b="1" u="sng">
                <a:solidFill>
                  <a:schemeClr val="tx1"/>
                </a:solidFill>
                <a:latin typeface="Times New Roman" panose="02020603050405020304" pitchFamily="18" charset="0"/>
              </a:defRPr>
            </a:lvl1pPr>
            <a:lvl2pPr marL="742858" indent="-285714" defTabSz="939684">
              <a:defRPr sz="3600" b="1" u="sng">
                <a:solidFill>
                  <a:schemeClr val="tx1"/>
                </a:solidFill>
                <a:latin typeface="Times New Roman" panose="02020603050405020304" pitchFamily="18" charset="0"/>
              </a:defRPr>
            </a:lvl2pPr>
            <a:lvl3pPr marL="1142859" indent="-228572" defTabSz="939684">
              <a:defRPr sz="3600" b="1" u="sng">
                <a:solidFill>
                  <a:schemeClr val="tx1"/>
                </a:solidFill>
                <a:latin typeface="Times New Roman" panose="02020603050405020304" pitchFamily="18" charset="0"/>
              </a:defRPr>
            </a:lvl3pPr>
            <a:lvl4pPr marL="1600002" indent="-228572" defTabSz="939684">
              <a:defRPr sz="3600" b="1" u="sng">
                <a:solidFill>
                  <a:schemeClr val="tx1"/>
                </a:solidFill>
                <a:latin typeface="Times New Roman" panose="02020603050405020304" pitchFamily="18" charset="0"/>
              </a:defRPr>
            </a:lvl4pPr>
            <a:lvl5pPr marL="2057146" indent="-228572" defTabSz="939684">
              <a:defRPr sz="3600" b="1" u="sng">
                <a:solidFill>
                  <a:schemeClr val="tx1"/>
                </a:solidFill>
                <a:latin typeface="Times New Roman" panose="02020603050405020304" pitchFamily="18" charset="0"/>
              </a:defRPr>
            </a:lvl5pPr>
            <a:lvl6pPr marL="2514289" indent="-228572" defTabSz="939684" eaLnBrk="0" fontAlgn="base" hangingPunct="0">
              <a:spcBef>
                <a:spcPct val="0"/>
              </a:spcBef>
              <a:spcAft>
                <a:spcPct val="0"/>
              </a:spcAft>
              <a:defRPr sz="3600" b="1" u="sng">
                <a:solidFill>
                  <a:schemeClr val="tx1"/>
                </a:solidFill>
                <a:latin typeface="Times New Roman" panose="02020603050405020304" pitchFamily="18" charset="0"/>
              </a:defRPr>
            </a:lvl6pPr>
            <a:lvl7pPr marL="2971433" indent="-228572" defTabSz="939684" eaLnBrk="0" fontAlgn="base" hangingPunct="0">
              <a:spcBef>
                <a:spcPct val="0"/>
              </a:spcBef>
              <a:spcAft>
                <a:spcPct val="0"/>
              </a:spcAft>
              <a:defRPr sz="3600" b="1" u="sng">
                <a:solidFill>
                  <a:schemeClr val="tx1"/>
                </a:solidFill>
                <a:latin typeface="Times New Roman" panose="02020603050405020304" pitchFamily="18" charset="0"/>
              </a:defRPr>
            </a:lvl7pPr>
            <a:lvl8pPr marL="3428577" indent="-228572" defTabSz="939684" eaLnBrk="0" fontAlgn="base" hangingPunct="0">
              <a:spcBef>
                <a:spcPct val="0"/>
              </a:spcBef>
              <a:spcAft>
                <a:spcPct val="0"/>
              </a:spcAft>
              <a:defRPr sz="3600" b="1" u="sng">
                <a:solidFill>
                  <a:schemeClr val="tx1"/>
                </a:solidFill>
                <a:latin typeface="Times New Roman" panose="02020603050405020304" pitchFamily="18" charset="0"/>
              </a:defRPr>
            </a:lvl8pPr>
            <a:lvl9pPr marL="3885720" indent="-228572" defTabSz="939684" eaLnBrk="0" fontAlgn="base" hangingPunct="0">
              <a:spcBef>
                <a:spcPct val="0"/>
              </a:spcBef>
              <a:spcAft>
                <a:spcPct val="0"/>
              </a:spcAft>
              <a:defRPr sz="3600" b="1" u="sng">
                <a:solidFill>
                  <a:schemeClr val="tx1"/>
                </a:solidFill>
                <a:latin typeface="Times New Roman" panose="02020603050405020304" pitchFamily="18" charset="0"/>
              </a:defRPr>
            </a:lvl9pPr>
          </a:lstStyle>
          <a:p>
            <a:fld id="{2BB3FCF9-9383-4379-920D-9299EF0BC8E5}" type="slidenum">
              <a:rPr lang="en-US" altLang="en-US" sz="1000" b="0" u="none"/>
              <a:pPr/>
              <a:t>1</a:t>
            </a:fld>
            <a:endParaRPr lang="en-US" altLang="en-US" sz="1000" b="0" u="none"/>
          </a:p>
        </p:txBody>
      </p:sp>
      <p:sp>
        <p:nvSpPr>
          <p:cNvPr id="75779" name="Rectangle 2"/>
          <p:cNvSpPr>
            <a:spLocks noGrp="1" noRot="1" noChangeAspect="1" noChangeArrowheads="1" noTextEdit="1"/>
          </p:cNvSpPr>
          <p:nvPr>
            <p:ph type="sldImg"/>
          </p:nvPr>
        </p:nvSpPr>
        <p:spPr>
          <a:xfrm>
            <a:off x="1162050" y="776288"/>
            <a:ext cx="4602163" cy="3452812"/>
          </a:xfrm>
          <a:ln/>
        </p:spPr>
      </p:sp>
      <p:sp>
        <p:nvSpPr>
          <p:cNvPr id="75780" name="Rectangle 3"/>
          <p:cNvSpPr>
            <a:spLocks noGrp="1" noChangeArrowheads="1"/>
          </p:cNvSpPr>
          <p:nvPr>
            <p:ph type="body" idx="1"/>
          </p:nvPr>
        </p:nvSpPr>
        <p:spPr>
          <a:xfrm>
            <a:off x="482064" y="4359310"/>
            <a:ext cx="5915825" cy="4159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800" b="1">
                <a:latin typeface="Arial" panose="020B0604020202020204" pitchFamily="34" charset="0"/>
              </a:rPr>
              <a:t>Revised 2020</a:t>
            </a:r>
            <a:endParaRPr lang="en-US" altLang="en-US" sz="800" b="1" dirty="0">
              <a:latin typeface="Arial" panose="020B0604020202020204" pitchFamily="34" charset="0"/>
            </a:endParaRPr>
          </a:p>
          <a:p>
            <a:endParaRPr lang="en-US" altLang="en-US" sz="800" dirty="0">
              <a:latin typeface="Arial" panose="020B0604020202020204" pitchFamily="34" charset="0"/>
            </a:endParaRPr>
          </a:p>
          <a:p>
            <a:r>
              <a:rPr lang="en-US" altLang="en-US" sz="800" dirty="0">
                <a:latin typeface="Arial" panose="020B0604020202020204" pitchFamily="34" charset="0"/>
              </a:rPr>
              <a:t>The information in this presentation is provided voluntarily by the N.C. Department of Labor, Education Training and Technical Assistance Bureau as a public service and is made available in good faith. This presentation is designed to assist trainers conducting OSHA outreach training for workers.  Since workers are the target audience, this presentation emphasizes hazard identification, avoidance, and control – not standards.  No attempt has been made to treat the topic exhaustively.  It is essential that trainers tailor their presentations to the needs and understanding of their audience.</a:t>
            </a:r>
          </a:p>
          <a:p>
            <a:r>
              <a:rPr lang="en-US" altLang="en-US" sz="800" dirty="0">
                <a:latin typeface="Arial" panose="020B0604020202020204" pitchFamily="34" charset="0"/>
              </a:rPr>
              <a:t>The information and advice provided on this Site and on Linked Sites is provided solely on the basis that users will be responsible for making their own assessment of the matters discussed herein and are advised to verify all relevant representations, statements, and information.</a:t>
            </a:r>
          </a:p>
          <a:p>
            <a:r>
              <a:rPr lang="en-US" altLang="en-US" sz="800" dirty="0">
                <a:latin typeface="Arial" panose="020B0604020202020204" pitchFamily="34" charset="0"/>
              </a:rPr>
              <a:t>This presentation is not a substitute for any of the provisions of the Occupational Safety and Health Act of North Carolina or for any standards issued by the N.C. Department of Labor.  Mention of trade names, commercial products, or organizations does not imply endorsement by the N.C. Department of Labor.</a:t>
            </a:r>
          </a:p>
          <a:p>
            <a:r>
              <a:rPr lang="en-US" altLang="en-US" sz="800" b="1" dirty="0">
                <a:latin typeface="Arial" panose="020B0604020202020204" pitchFamily="34" charset="0"/>
              </a:rPr>
              <a:t>NCDOL Resources:</a:t>
            </a:r>
          </a:p>
          <a:p>
            <a:r>
              <a:rPr lang="en-US" sz="800" dirty="0"/>
              <a:t>SN 56A Heavy and Light Duty Pneumatic Staplers</a:t>
            </a:r>
          </a:p>
          <a:p>
            <a:r>
              <a:rPr lang="en-US" sz="800" dirty="0"/>
              <a:t>STD 1-12.1 Guarding of Fan Blades </a:t>
            </a:r>
          </a:p>
          <a:p>
            <a:r>
              <a:rPr lang="en-US" sz="800" dirty="0"/>
              <a:t>STD 1-12.4 Radial Saws - Labeling </a:t>
            </a:r>
          </a:p>
          <a:p>
            <a:r>
              <a:rPr lang="en-US" sz="800" dirty="0"/>
              <a:t>STD 1-12.14 Power Transmission Belts </a:t>
            </a:r>
          </a:p>
          <a:p>
            <a:r>
              <a:rPr lang="en-US" sz="800" dirty="0"/>
              <a:t>STD 1-12.15 Automatic Cut-off Saws - Guards </a:t>
            </a:r>
          </a:p>
          <a:p>
            <a:r>
              <a:rPr lang="en-US" sz="800" dirty="0"/>
              <a:t>STD 1-12.17 Radial Saws - Guards </a:t>
            </a:r>
          </a:p>
          <a:p>
            <a:r>
              <a:rPr lang="en-US" sz="800" dirty="0"/>
              <a:t>STD 1-12.18 Ripsaws, Cutoff Saws, &amp; Radial Saws </a:t>
            </a:r>
          </a:p>
          <a:p>
            <a:r>
              <a:rPr lang="en-US" sz="800" dirty="0"/>
              <a:t>STD 1-12.19 Sewing Machines - Guards </a:t>
            </a:r>
          </a:p>
          <a:p>
            <a:r>
              <a:rPr lang="en-US" sz="800" dirty="0"/>
              <a:t>STD 1-12.22 Engraving Presses – Guards </a:t>
            </a:r>
          </a:p>
          <a:p>
            <a:r>
              <a:rPr lang="en-US" sz="800" dirty="0"/>
              <a:t>STD 1-12.23A Three-Roller Printing Ink Mills - Guards </a:t>
            </a:r>
          </a:p>
          <a:p>
            <a:r>
              <a:rPr lang="en-US" sz="800" dirty="0"/>
              <a:t>STD 1-12.25A Metal Cutting Shears – Awareness Barriers </a:t>
            </a:r>
          </a:p>
          <a:p>
            <a:r>
              <a:rPr lang="en-US" sz="800" dirty="0"/>
              <a:t>STD 1-12.26A Cutoff Wheels and Masonry Saws </a:t>
            </a:r>
          </a:p>
          <a:p>
            <a:r>
              <a:rPr lang="en-US" sz="800" dirty="0"/>
              <a:t>STD 1-12.27 Mechanical Power Presses and Iron Workers</a:t>
            </a:r>
          </a:p>
          <a:p>
            <a:pPr defTabSz="900775">
              <a:defRPr/>
            </a:pPr>
            <a:r>
              <a:rPr lang="en-US" sz="800" dirty="0"/>
              <a:t>STD 1-13.1 Air Nozzle Pressure for Cleaning </a:t>
            </a:r>
            <a:endParaRPr lang="en-US" altLang="en-US" sz="800" dirty="0">
              <a:latin typeface="Arial" panose="020B0604020202020204" pitchFamily="34" charset="0"/>
            </a:endParaRPr>
          </a:p>
          <a:p>
            <a:r>
              <a:rPr lang="en-US" sz="800" dirty="0"/>
              <a:t>STD 1-13.4 Portable Belt Sanders - Guards </a:t>
            </a:r>
          </a:p>
          <a:p>
            <a:endParaRPr lang="en-US" altLang="en-US" sz="800" dirty="0">
              <a:latin typeface="Arial" panose="020B0604020202020204" pitchFamily="34" charset="0"/>
            </a:endParaRPr>
          </a:p>
          <a:p>
            <a:pPr eaLnBrk="1" hangingPunct="1"/>
            <a:endParaRPr lang="en-US" altLang="en-US" sz="800" dirty="0">
              <a:latin typeface="Arial" panose="020B0604020202020204" pitchFamily="34" charset="0"/>
            </a:endParaRPr>
          </a:p>
        </p:txBody>
      </p:sp>
    </p:spTree>
    <p:extLst>
      <p:ext uri="{BB962C8B-B14F-4D97-AF65-F5344CB8AC3E}">
        <p14:creationId xmlns:p14="http://schemas.microsoft.com/office/powerpoint/2010/main" val="33712681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20</a:t>
            </a:fld>
            <a:endParaRPr lang="en-US" altLang="en-US"/>
          </a:p>
        </p:txBody>
      </p:sp>
    </p:spTree>
    <p:extLst>
      <p:ext uri="{BB962C8B-B14F-4D97-AF65-F5344CB8AC3E}">
        <p14:creationId xmlns:p14="http://schemas.microsoft.com/office/powerpoint/2010/main" val="698684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21</a:t>
            </a:fld>
            <a:endParaRPr lang="en-US" altLang="en-US"/>
          </a:p>
        </p:txBody>
      </p:sp>
    </p:spTree>
    <p:extLst>
      <p:ext uri="{BB962C8B-B14F-4D97-AF65-F5344CB8AC3E}">
        <p14:creationId xmlns:p14="http://schemas.microsoft.com/office/powerpoint/2010/main" val="17389575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684">
              <a:defRPr sz="3600" b="1" u="sng">
                <a:solidFill>
                  <a:schemeClr val="tx1"/>
                </a:solidFill>
                <a:latin typeface="Times New Roman" panose="02020603050405020304" pitchFamily="18" charset="0"/>
              </a:defRPr>
            </a:lvl1pPr>
            <a:lvl2pPr marL="742858" indent="-285714" defTabSz="939684">
              <a:defRPr sz="3600" b="1" u="sng">
                <a:solidFill>
                  <a:schemeClr val="tx1"/>
                </a:solidFill>
                <a:latin typeface="Times New Roman" panose="02020603050405020304" pitchFamily="18" charset="0"/>
              </a:defRPr>
            </a:lvl2pPr>
            <a:lvl3pPr marL="1142859" indent="-228572" defTabSz="939684">
              <a:defRPr sz="3600" b="1" u="sng">
                <a:solidFill>
                  <a:schemeClr val="tx1"/>
                </a:solidFill>
                <a:latin typeface="Times New Roman" panose="02020603050405020304" pitchFamily="18" charset="0"/>
              </a:defRPr>
            </a:lvl3pPr>
            <a:lvl4pPr marL="1600002" indent="-228572" defTabSz="939684">
              <a:defRPr sz="3600" b="1" u="sng">
                <a:solidFill>
                  <a:schemeClr val="tx1"/>
                </a:solidFill>
                <a:latin typeface="Times New Roman" panose="02020603050405020304" pitchFamily="18" charset="0"/>
              </a:defRPr>
            </a:lvl4pPr>
            <a:lvl5pPr marL="2057146" indent="-228572" defTabSz="939684">
              <a:defRPr sz="3600" b="1" u="sng">
                <a:solidFill>
                  <a:schemeClr val="tx1"/>
                </a:solidFill>
                <a:latin typeface="Times New Roman" panose="02020603050405020304" pitchFamily="18" charset="0"/>
              </a:defRPr>
            </a:lvl5pPr>
            <a:lvl6pPr marL="2514289" indent="-228572" defTabSz="939684" eaLnBrk="0" fontAlgn="base" hangingPunct="0">
              <a:spcBef>
                <a:spcPct val="0"/>
              </a:spcBef>
              <a:spcAft>
                <a:spcPct val="0"/>
              </a:spcAft>
              <a:defRPr sz="3600" b="1" u="sng">
                <a:solidFill>
                  <a:schemeClr val="tx1"/>
                </a:solidFill>
                <a:latin typeface="Times New Roman" panose="02020603050405020304" pitchFamily="18" charset="0"/>
              </a:defRPr>
            </a:lvl6pPr>
            <a:lvl7pPr marL="2971433" indent="-228572" defTabSz="939684" eaLnBrk="0" fontAlgn="base" hangingPunct="0">
              <a:spcBef>
                <a:spcPct val="0"/>
              </a:spcBef>
              <a:spcAft>
                <a:spcPct val="0"/>
              </a:spcAft>
              <a:defRPr sz="3600" b="1" u="sng">
                <a:solidFill>
                  <a:schemeClr val="tx1"/>
                </a:solidFill>
                <a:latin typeface="Times New Roman" panose="02020603050405020304" pitchFamily="18" charset="0"/>
              </a:defRPr>
            </a:lvl7pPr>
            <a:lvl8pPr marL="3428577" indent="-228572" defTabSz="939684" eaLnBrk="0" fontAlgn="base" hangingPunct="0">
              <a:spcBef>
                <a:spcPct val="0"/>
              </a:spcBef>
              <a:spcAft>
                <a:spcPct val="0"/>
              </a:spcAft>
              <a:defRPr sz="3600" b="1" u="sng">
                <a:solidFill>
                  <a:schemeClr val="tx1"/>
                </a:solidFill>
                <a:latin typeface="Times New Roman" panose="02020603050405020304" pitchFamily="18" charset="0"/>
              </a:defRPr>
            </a:lvl8pPr>
            <a:lvl9pPr marL="3885720" indent="-228572" defTabSz="939684" eaLnBrk="0" fontAlgn="base" hangingPunct="0">
              <a:spcBef>
                <a:spcPct val="0"/>
              </a:spcBef>
              <a:spcAft>
                <a:spcPct val="0"/>
              </a:spcAft>
              <a:defRPr sz="3600" b="1" u="sng">
                <a:solidFill>
                  <a:schemeClr val="tx1"/>
                </a:solidFill>
                <a:latin typeface="Times New Roman" panose="02020603050405020304" pitchFamily="18" charset="0"/>
              </a:defRPr>
            </a:lvl9pPr>
          </a:lstStyle>
          <a:p>
            <a:fld id="{3D53B31E-F298-4710-899C-E80872B40131}" type="slidenum">
              <a:rPr lang="en-US" altLang="en-US" sz="1000" b="0" u="none"/>
              <a:pPr/>
              <a:t>22</a:t>
            </a:fld>
            <a:endParaRPr lang="en-US" altLang="en-US" sz="1000" b="0" u="none"/>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xfrm>
            <a:off x="1184101" y="4389438"/>
            <a:ext cx="4586636" cy="4159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8805151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826">
              <a:defRPr sz="3600" u="sng">
                <a:solidFill>
                  <a:schemeClr val="tx1"/>
                </a:solidFill>
                <a:latin typeface="Times New Roman" panose="02020603050405020304" pitchFamily="18" charset="0"/>
              </a:defRPr>
            </a:lvl1pPr>
            <a:lvl2pPr marL="749299" indent="-288192" defTabSz="939826">
              <a:defRPr sz="3600" u="sng">
                <a:solidFill>
                  <a:schemeClr val="tx1"/>
                </a:solidFill>
                <a:latin typeface="Times New Roman" panose="02020603050405020304" pitchFamily="18" charset="0"/>
              </a:defRPr>
            </a:lvl2pPr>
            <a:lvl3pPr marL="1152767" indent="-230554" defTabSz="939826">
              <a:defRPr sz="3600" u="sng">
                <a:solidFill>
                  <a:schemeClr val="tx1"/>
                </a:solidFill>
                <a:latin typeface="Times New Roman" panose="02020603050405020304" pitchFamily="18" charset="0"/>
              </a:defRPr>
            </a:lvl3pPr>
            <a:lvl4pPr marL="1613875" indent="-230554" defTabSz="939826">
              <a:defRPr sz="3600" u="sng">
                <a:solidFill>
                  <a:schemeClr val="tx1"/>
                </a:solidFill>
                <a:latin typeface="Times New Roman" panose="02020603050405020304" pitchFamily="18" charset="0"/>
              </a:defRPr>
            </a:lvl4pPr>
            <a:lvl5pPr marL="2074981" indent="-230554" defTabSz="939826">
              <a:defRPr sz="3600" u="sng">
                <a:solidFill>
                  <a:schemeClr val="tx1"/>
                </a:solidFill>
                <a:latin typeface="Times New Roman" panose="02020603050405020304" pitchFamily="18" charset="0"/>
              </a:defRPr>
            </a:lvl5pPr>
            <a:lvl6pPr marL="2536088" indent="-230554" defTabSz="939826" eaLnBrk="0" fontAlgn="base" hangingPunct="0">
              <a:spcBef>
                <a:spcPct val="0"/>
              </a:spcBef>
              <a:spcAft>
                <a:spcPct val="0"/>
              </a:spcAft>
              <a:defRPr sz="3600" u="sng">
                <a:solidFill>
                  <a:schemeClr val="tx1"/>
                </a:solidFill>
                <a:latin typeface="Times New Roman" panose="02020603050405020304" pitchFamily="18" charset="0"/>
              </a:defRPr>
            </a:lvl6pPr>
            <a:lvl7pPr marL="2997195" indent="-230554" defTabSz="939826" eaLnBrk="0" fontAlgn="base" hangingPunct="0">
              <a:spcBef>
                <a:spcPct val="0"/>
              </a:spcBef>
              <a:spcAft>
                <a:spcPct val="0"/>
              </a:spcAft>
              <a:defRPr sz="3600" u="sng">
                <a:solidFill>
                  <a:schemeClr val="tx1"/>
                </a:solidFill>
                <a:latin typeface="Times New Roman" panose="02020603050405020304" pitchFamily="18" charset="0"/>
              </a:defRPr>
            </a:lvl7pPr>
            <a:lvl8pPr marL="3458302" indent="-230554" defTabSz="939826" eaLnBrk="0" fontAlgn="base" hangingPunct="0">
              <a:spcBef>
                <a:spcPct val="0"/>
              </a:spcBef>
              <a:spcAft>
                <a:spcPct val="0"/>
              </a:spcAft>
              <a:defRPr sz="3600" u="sng">
                <a:solidFill>
                  <a:schemeClr val="tx1"/>
                </a:solidFill>
                <a:latin typeface="Times New Roman" panose="02020603050405020304" pitchFamily="18" charset="0"/>
              </a:defRPr>
            </a:lvl8pPr>
            <a:lvl9pPr marL="3919409" indent="-230554" defTabSz="939826" eaLnBrk="0" fontAlgn="base" hangingPunct="0">
              <a:spcBef>
                <a:spcPct val="0"/>
              </a:spcBef>
              <a:spcAft>
                <a:spcPct val="0"/>
              </a:spcAft>
              <a:defRPr sz="3600" u="sng">
                <a:solidFill>
                  <a:schemeClr val="tx1"/>
                </a:solidFill>
                <a:latin typeface="Times New Roman" panose="02020603050405020304" pitchFamily="18" charset="0"/>
              </a:defRPr>
            </a:lvl9pPr>
          </a:lstStyle>
          <a:p>
            <a:fld id="{2F3C2436-C4E8-4546-A4FE-45BE9A2A79F2}" type="slidenum">
              <a:rPr lang="en-US" altLang="en-US" sz="1000" u="none"/>
              <a:pPr/>
              <a:t>23</a:t>
            </a:fld>
            <a:endParaRPr lang="en-US" altLang="en-US" sz="1000" u="none"/>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303694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9684">
              <a:defRPr sz="3600" b="1" u="sng">
                <a:solidFill>
                  <a:schemeClr val="tx1"/>
                </a:solidFill>
                <a:latin typeface="Times New Roman" panose="02020603050405020304" pitchFamily="18" charset="0"/>
              </a:defRPr>
            </a:lvl1pPr>
            <a:lvl2pPr marL="742858" indent="-285714" defTabSz="939684">
              <a:defRPr sz="3600" b="1" u="sng">
                <a:solidFill>
                  <a:schemeClr val="tx1"/>
                </a:solidFill>
                <a:latin typeface="Times New Roman" panose="02020603050405020304" pitchFamily="18" charset="0"/>
              </a:defRPr>
            </a:lvl2pPr>
            <a:lvl3pPr marL="1142859" indent="-228572" defTabSz="939684">
              <a:defRPr sz="3600" b="1" u="sng">
                <a:solidFill>
                  <a:schemeClr val="tx1"/>
                </a:solidFill>
                <a:latin typeface="Times New Roman" panose="02020603050405020304" pitchFamily="18" charset="0"/>
              </a:defRPr>
            </a:lvl3pPr>
            <a:lvl4pPr marL="1600002" indent="-228572" defTabSz="939684">
              <a:defRPr sz="3600" b="1" u="sng">
                <a:solidFill>
                  <a:schemeClr val="tx1"/>
                </a:solidFill>
                <a:latin typeface="Times New Roman" panose="02020603050405020304" pitchFamily="18" charset="0"/>
              </a:defRPr>
            </a:lvl4pPr>
            <a:lvl5pPr marL="2057146" indent="-228572" defTabSz="939684">
              <a:defRPr sz="3600" b="1" u="sng">
                <a:solidFill>
                  <a:schemeClr val="tx1"/>
                </a:solidFill>
                <a:latin typeface="Times New Roman" panose="02020603050405020304" pitchFamily="18" charset="0"/>
              </a:defRPr>
            </a:lvl5pPr>
            <a:lvl6pPr marL="2514289" indent="-228572" defTabSz="939684" eaLnBrk="0" fontAlgn="base" hangingPunct="0">
              <a:spcBef>
                <a:spcPct val="0"/>
              </a:spcBef>
              <a:spcAft>
                <a:spcPct val="0"/>
              </a:spcAft>
              <a:defRPr sz="3600" b="1" u="sng">
                <a:solidFill>
                  <a:schemeClr val="tx1"/>
                </a:solidFill>
                <a:latin typeface="Times New Roman" panose="02020603050405020304" pitchFamily="18" charset="0"/>
              </a:defRPr>
            </a:lvl6pPr>
            <a:lvl7pPr marL="2971433" indent="-228572" defTabSz="939684" eaLnBrk="0" fontAlgn="base" hangingPunct="0">
              <a:spcBef>
                <a:spcPct val="0"/>
              </a:spcBef>
              <a:spcAft>
                <a:spcPct val="0"/>
              </a:spcAft>
              <a:defRPr sz="3600" b="1" u="sng">
                <a:solidFill>
                  <a:schemeClr val="tx1"/>
                </a:solidFill>
                <a:latin typeface="Times New Roman" panose="02020603050405020304" pitchFamily="18" charset="0"/>
              </a:defRPr>
            </a:lvl7pPr>
            <a:lvl8pPr marL="3428577" indent="-228572" defTabSz="939684" eaLnBrk="0" fontAlgn="base" hangingPunct="0">
              <a:spcBef>
                <a:spcPct val="0"/>
              </a:spcBef>
              <a:spcAft>
                <a:spcPct val="0"/>
              </a:spcAft>
              <a:defRPr sz="3600" b="1" u="sng">
                <a:solidFill>
                  <a:schemeClr val="tx1"/>
                </a:solidFill>
                <a:latin typeface="Times New Roman" panose="02020603050405020304" pitchFamily="18" charset="0"/>
              </a:defRPr>
            </a:lvl8pPr>
            <a:lvl9pPr marL="3885720" indent="-228572" defTabSz="939684" eaLnBrk="0" fontAlgn="base" hangingPunct="0">
              <a:spcBef>
                <a:spcPct val="0"/>
              </a:spcBef>
              <a:spcAft>
                <a:spcPct val="0"/>
              </a:spcAft>
              <a:defRPr sz="3600" b="1" u="sng">
                <a:solidFill>
                  <a:schemeClr val="tx1"/>
                </a:solidFill>
                <a:latin typeface="Times New Roman" panose="02020603050405020304" pitchFamily="18" charset="0"/>
              </a:defRPr>
            </a:lvl9pPr>
          </a:lstStyle>
          <a:p>
            <a:fld id="{85CAE58E-B7B0-413B-947F-79FFADDF0B3A}" type="slidenum">
              <a:rPr lang="en-US" altLang="en-US" sz="1000" b="0" u="none"/>
              <a:pPr/>
              <a:t>2</a:t>
            </a:fld>
            <a:endParaRPr lang="en-US" altLang="en-US" sz="1000" b="0" u="none"/>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xfrm>
            <a:off x="1184101" y="4389438"/>
            <a:ext cx="4586636" cy="4159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Describe the objectives to the students, explaining what they will learn in this course.  </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249397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12</a:t>
            </a:fld>
            <a:endParaRPr lang="en-US" altLang="en-US"/>
          </a:p>
        </p:txBody>
      </p:sp>
    </p:spTree>
    <p:extLst>
      <p:ext uri="{BB962C8B-B14F-4D97-AF65-F5344CB8AC3E}">
        <p14:creationId xmlns:p14="http://schemas.microsoft.com/office/powerpoint/2010/main" val="2125028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13</a:t>
            </a:fld>
            <a:endParaRPr lang="en-US" altLang="en-US"/>
          </a:p>
        </p:txBody>
      </p:sp>
    </p:spTree>
    <p:extLst>
      <p:ext uri="{BB962C8B-B14F-4D97-AF65-F5344CB8AC3E}">
        <p14:creationId xmlns:p14="http://schemas.microsoft.com/office/powerpoint/2010/main" val="279881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14</a:t>
            </a:fld>
            <a:endParaRPr lang="en-US" altLang="en-US"/>
          </a:p>
        </p:txBody>
      </p:sp>
    </p:spTree>
    <p:extLst>
      <p:ext uri="{BB962C8B-B14F-4D97-AF65-F5344CB8AC3E}">
        <p14:creationId xmlns:p14="http://schemas.microsoft.com/office/powerpoint/2010/main" val="183869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15</a:t>
            </a:fld>
            <a:endParaRPr lang="en-US" altLang="en-US"/>
          </a:p>
        </p:txBody>
      </p:sp>
    </p:spTree>
    <p:extLst>
      <p:ext uri="{BB962C8B-B14F-4D97-AF65-F5344CB8AC3E}">
        <p14:creationId xmlns:p14="http://schemas.microsoft.com/office/powerpoint/2010/main" val="84954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17</a:t>
            </a:fld>
            <a:endParaRPr lang="en-US" altLang="en-US"/>
          </a:p>
        </p:txBody>
      </p:sp>
    </p:spTree>
    <p:extLst>
      <p:ext uri="{BB962C8B-B14F-4D97-AF65-F5344CB8AC3E}">
        <p14:creationId xmlns:p14="http://schemas.microsoft.com/office/powerpoint/2010/main" val="1560807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18</a:t>
            </a:fld>
            <a:endParaRPr lang="en-US" altLang="en-US"/>
          </a:p>
        </p:txBody>
      </p:sp>
    </p:spTree>
    <p:extLst>
      <p:ext uri="{BB962C8B-B14F-4D97-AF65-F5344CB8AC3E}">
        <p14:creationId xmlns:p14="http://schemas.microsoft.com/office/powerpoint/2010/main" val="352669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3F8F3D-5445-4B2D-8E34-6319E2745A18}" type="slidenum">
              <a:rPr lang="en-US" altLang="en-US" smtClean="0"/>
              <a:pPr/>
              <a:t>19</a:t>
            </a:fld>
            <a:endParaRPr lang="en-US" altLang="en-US"/>
          </a:p>
        </p:txBody>
      </p:sp>
    </p:spTree>
    <p:extLst>
      <p:ext uri="{BB962C8B-B14F-4D97-AF65-F5344CB8AC3E}">
        <p14:creationId xmlns:p14="http://schemas.microsoft.com/office/powerpoint/2010/main" val="15686306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Line 22"/>
          <p:cNvSpPr>
            <a:spLocks noChangeShapeType="1"/>
          </p:cNvSpPr>
          <p:nvPr userDrawn="1"/>
        </p:nvSpPr>
        <p:spPr bwMode="auto">
          <a:xfrm>
            <a:off x="609600" y="1066800"/>
            <a:ext cx="7924800" cy="0"/>
          </a:xfrm>
          <a:prstGeom prst="line">
            <a:avLst/>
          </a:prstGeom>
          <a:noFill/>
          <a:ln w="50800">
            <a:solidFill>
              <a:srgbClr val="007030"/>
            </a:solidFill>
            <a:round/>
            <a:headEnd type="none" w="sm" len="sm"/>
            <a:tailEnd type="none" w="sm" len="sm"/>
          </a:ln>
          <a:effectLst/>
        </p:spPr>
        <p:txBody>
          <a:bodyPr/>
          <a:lstStyle/>
          <a:p>
            <a:pPr>
              <a:defRPr/>
            </a:pPr>
            <a:endParaRPr lang="en-US"/>
          </a:p>
        </p:txBody>
      </p:sp>
      <p:sp>
        <p:nvSpPr>
          <p:cNvPr id="6" name="Line 24"/>
          <p:cNvSpPr>
            <a:spLocks noChangeShapeType="1"/>
          </p:cNvSpPr>
          <p:nvPr userDrawn="1"/>
        </p:nvSpPr>
        <p:spPr bwMode="auto">
          <a:xfrm flipV="1">
            <a:off x="685800" y="6019800"/>
            <a:ext cx="7772400" cy="0"/>
          </a:xfrm>
          <a:prstGeom prst="line">
            <a:avLst/>
          </a:prstGeom>
          <a:noFill/>
          <a:ln w="25400">
            <a:solidFill>
              <a:srgbClr val="007030"/>
            </a:solidFill>
            <a:round/>
            <a:headEnd type="none" w="sm" len="sm"/>
            <a:tailEnd type="none" w="sm" len="sm"/>
          </a:ln>
          <a:effectLst/>
        </p:spPr>
        <p:txBody>
          <a:bodyPr/>
          <a:lstStyle/>
          <a:p>
            <a:pPr>
              <a:defRPr/>
            </a:pPr>
            <a:endParaRPr lang="en-US"/>
          </a:p>
        </p:txBody>
      </p:sp>
      <p:sp>
        <p:nvSpPr>
          <p:cNvPr id="7" name="TextBox 6"/>
          <p:cNvSpPr txBox="1"/>
          <p:nvPr userDrawn="1"/>
        </p:nvSpPr>
        <p:spPr>
          <a:xfrm>
            <a:off x="6477000" y="6200775"/>
            <a:ext cx="2168525" cy="276225"/>
          </a:xfrm>
          <a:prstGeom prst="rect">
            <a:avLst/>
          </a:prstGeom>
          <a:noFill/>
        </p:spPr>
        <p:txBody>
          <a:bodyPr wrap="none">
            <a:spAutoFit/>
          </a:bodyPr>
          <a:lstStyle/>
          <a:p>
            <a:pPr>
              <a:defRPr/>
            </a:pPr>
            <a:r>
              <a:rPr lang="en-US" sz="1200" u="none" dirty="0">
                <a:solidFill>
                  <a:srgbClr val="003399"/>
                </a:solidFill>
                <a:latin typeface="+mn-lt"/>
              </a:rPr>
              <a:t>For Public Officials’ Use Only</a:t>
            </a:r>
          </a:p>
        </p:txBody>
      </p:sp>
      <p:sp>
        <p:nvSpPr>
          <p:cNvPr id="312329" name="Rectangle 9"/>
          <p:cNvSpPr>
            <a:spLocks noGrp="1" noChangeArrowheads="1"/>
          </p:cNvSpPr>
          <p:nvPr>
            <p:ph type="ctrTitle" sz="quarter"/>
          </p:nvPr>
        </p:nvSpPr>
        <p:spPr bwMode="auto">
          <a:xfrm>
            <a:off x="2260600" y="2900363"/>
            <a:ext cx="6235700" cy="752475"/>
          </a:xfrm>
        </p:spPr>
        <p:txBody>
          <a:bodyPr lIns="82550" tIns="41275" rIns="82550" bIns="41275" anchor="ctr"/>
          <a:lstStyle>
            <a:lvl1pPr>
              <a:defRPr sz="4400"/>
            </a:lvl1pPr>
          </a:lstStyle>
          <a:p>
            <a:endParaRPr lang="en-US" dirty="0"/>
          </a:p>
        </p:txBody>
      </p:sp>
      <p:sp>
        <p:nvSpPr>
          <p:cNvPr id="312330" name="Rectangle 10"/>
          <p:cNvSpPr>
            <a:spLocks noGrp="1" noChangeArrowheads="1"/>
          </p:cNvSpPr>
          <p:nvPr>
            <p:ph type="subTitle" sz="quarter" idx="1"/>
          </p:nvPr>
        </p:nvSpPr>
        <p:spPr>
          <a:xfrm>
            <a:off x="2819400" y="4435475"/>
            <a:ext cx="5721350" cy="509588"/>
          </a:xfrm>
        </p:spPr>
        <p:txBody>
          <a:bodyPr lIns="82550" tIns="41275" rIns="82550" bIns="41275" anchor="ctr">
            <a:spAutoFit/>
          </a:bodyPr>
          <a:lstStyle>
            <a:lvl1pPr marL="287338" indent="-287338">
              <a:defRPr>
                <a:solidFill>
                  <a:srgbClr val="012D9A"/>
                </a:solidFill>
              </a:defRPr>
            </a:lvl1pPr>
          </a:lstStyle>
          <a:p>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6319" y="6062472"/>
            <a:ext cx="2348281" cy="795528"/>
          </a:xfrm>
          <a:prstGeom prst="rect">
            <a:avLst/>
          </a:prstGeom>
        </p:spPr>
      </p:pic>
    </p:spTree>
    <p:extLst>
      <p:ext uri="{BB962C8B-B14F-4D97-AF65-F5344CB8AC3E}">
        <p14:creationId xmlns:p14="http://schemas.microsoft.com/office/powerpoint/2010/main" val="90875319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549275"/>
          </a:xfrm>
        </p:spPr>
        <p:txBody>
          <a:bodyPr/>
          <a:lstStyle/>
          <a:p>
            <a:r>
              <a:rPr lang="en-US" dirty="0"/>
              <a:t>Click to edit Master title style</a:t>
            </a:r>
          </a:p>
        </p:txBody>
      </p:sp>
      <p:sp>
        <p:nvSpPr>
          <p:cNvPr id="3" name="Content Placeholder 2"/>
          <p:cNvSpPr>
            <a:spLocks noGrp="1"/>
          </p:cNvSpPr>
          <p:nvPr>
            <p:ph idx="1"/>
          </p:nvPr>
        </p:nvSpPr>
        <p:spPr>
          <a:xfrm>
            <a:off x="609600" y="1219200"/>
            <a:ext cx="8001000" cy="4724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0"/>
          </p:nvPr>
        </p:nvSpPr>
        <p:spPr>
          <a:xfrm>
            <a:off x="6400800" y="609600"/>
            <a:ext cx="2133600" cy="381000"/>
          </a:xfrm>
        </p:spPr>
        <p:txBody>
          <a:bodyPr/>
          <a:lstStyle>
            <a:lvl1pPr>
              <a:buNone/>
              <a:defRPr sz="2000"/>
            </a:lvl1pPr>
            <a:lvl2pPr>
              <a:buNone/>
              <a:defRPr sz="2000"/>
            </a:lvl2pPr>
            <a:lvl3pPr>
              <a:buNone/>
              <a:defRPr sz="2000"/>
            </a:lvl3pPr>
            <a:lvl4pPr>
              <a:buNone/>
              <a:defRPr sz="2000"/>
            </a:lvl4pPr>
            <a:lvl5pPr>
              <a:buNone/>
              <a:defRPr sz="2000"/>
            </a:lvl5pPr>
          </a:lstStyle>
          <a:p>
            <a:pPr lvl="0"/>
            <a:r>
              <a:rPr lang="en-US" dirty="0"/>
              <a:t>Click to edit Master text styles</a:t>
            </a:r>
          </a:p>
        </p:txBody>
      </p:sp>
    </p:spTree>
    <p:extLst>
      <p:ext uri="{BB962C8B-B14F-4D97-AF65-F5344CB8AC3E}">
        <p14:creationId xmlns:p14="http://schemas.microsoft.com/office/powerpoint/2010/main" val="43884834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9982188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519024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4002526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404765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533400"/>
            <a:ext cx="2114550" cy="5287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533400"/>
            <a:ext cx="6191250" cy="5287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456133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6400800" cy="549275"/>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9956931"/>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549275"/>
          </a:xfrm>
        </p:spPr>
        <p:txBody>
          <a:bodyPr/>
          <a:lstStyle/>
          <a:p>
            <a:r>
              <a:rPr lang="en-US"/>
              <a:t>Click to edit Master title style</a:t>
            </a:r>
          </a:p>
        </p:txBody>
      </p:sp>
      <p:sp>
        <p:nvSpPr>
          <p:cNvPr id="3" name="Text Placeholder 2"/>
          <p:cNvSpPr>
            <a:spLocks noGrp="1"/>
          </p:cNvSpPr>
          <p:nvPr>
            <p:ph type="body" sz="half" idx="1"/>
          </p:nvPr>
        </p:nvSpPr>
        <p:spPr>
          <a:xfrm>
            <a:off x="609600" y="1295400"/>
            <a:ext cx="39624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9624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4552497"/>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4"/>
          <p:cNvSpPr>
            <a:spLocks noGrp="1" noChangeArrowheads="1"/>
          </p:cNvSpPr>
          <p:nvPr>
            <p:ph type="title"/>
          </p:nvPr>
        </p:nvSpPr>
        <p:spPr bwMode="gray">
          <a:xfrm>
            <a:off x="609600" y="457200"/>
            <a:ext cx="79248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6038" tIns="0" rIns="46038" bIns="0" numCol="1" anchor="t" anchorCtr="0" compatLnSpc="1">
            <a:prstTxWarp prst="textNoShape">
              <a:avLst/>
            </a:prstTxWarp>
            <a:spAutoFit/>
          </a:bodyPr>
          <a:lstStyle/>
          <a:p>
            <a:pPr lvl="0"/>
            <a:r>
              <a:rPr lang="en-US" altLang="en-US"/>
              <a:t>Title of Slide in Caps &amp; Lower Case</a:t>
            </a:r>
          </a:p>
        </p:txBody>
      </p:sp>
      <p:sp>
        <p:nvSpPr>
          <p:cNvPr id="1048" name="Line 24"/>
          <p:cNvSpPr>
            <a:spLocks noChangeShapeType="1"/>
          </p:cNvSpPr>
          <p:nvPr userDrawn="1"/>
        </p:nvSpPr>
        <p:spPr bwMode="auto">
          <a:xfrm>
            <a:off x="609600" y="1066800"/>
            <a:ext cx="7924800" cy="0"/>
          </a:xfrm>
          <a:prstGeom prst="line">
            <a:avLst/>
          </a:prstGeom>
          <a:noFill/>
          <a:ln w="50800">
            <a:solidFill>
              <a:srgbClr val="007030"/>
            </a:solidFill>
            <a:round/>
            <a:headEnd type="none" w="sm" len="sm"/>
            <a:tailEnd type="none" w="sm" len="sm"/>
          </a:ln>
          <a:effectLst/>
        </p:spPr>
        <p:txBody>
          <a:bodyPr/>
          <a:lstStyle/>
          <a:p>
            <a:pPr>
              <a:defRPr/>
            </a:pPr>
            <a:endParaRPr lang="en-US"/>
          </a:p>
        </p:txBody>
      </p:sp>
      <p:sp>
        <p:nvSpPr>
          <p:cNvPr id="1049" name="Line 25"/>
          <p:cNvSpPr>
            <a:spLocks noChangeShapeType="1"/>
          </p:cNvSpPr>
          <p:nvPr userDrawn="1"/>
        </p:nvSpPr>
        <p:spPr bwMode="auto">
          <a:xfrm flipV="1">
            <a:off x="685800" y="6019800"/>
            <a:ext cx="7772400" cy="0"/>
          </a:xfrm>
          <a:prstGeom prst="line">
            <a:avLst/>
          </a:prstGeom>
          <a:noFill/>
          <a:ln w="25400">
            <a:solidFill>
              <a:srgbClr val="007030"/>
            </a:solidFill>
            <a:round/>
            <a:headEnd type="none" w="sm" len="sm"/>
            <a:tailEnd type="none" w="sm" len="sm"/>
          </a:ln>
          <a:effectLst/>
        </p:spPr>
        <p:txBody>
          <a:bodyPr/>
          <a:lstStyle/>
          <a:p>
            <a:pPr>
              <a:defRPr/>
            </a:pPr>
            <a:endParaRPr lang="en-US"/>
          </a:p>
        </p:txBody>
      </p:sp>
      <p:sp>
        <p:nvSpPr>
          <p:cNvPr id="1029" name="Rectangle 28"/>
          <p:cNvSpPr>
            <a:spLocks noGrp="1" noChangeArrowheads="1"/>
          </p:cNvSpPr>
          <p:nvPr>
            <p:ph type="body" idx="1"/>
          </p:nvPr>
        </p:nvSpPr>
        <p:spPr bwMode="auto">
          <a:xfrm>
            <a:off x="609600" y="1295400"/>
            <a:ext cx="8001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4" name="TextBox 13"/>
          <p:cNvSpPr txBox="1"/>
          <p:nvPr userDrawn="1"/>
        </p:nvSpPr>
        <p:spPr>
          <a:xfrm>
            <a:off x="6477000" y="6186071"/>
            <a:ext cx="2168525" cy="276225"/>
          </a:xfrm>
          <a:prstGeom prst="rect">
            <a:avLst/>
          </a:prstGeom>
          <a:noFill/>
        </p:spPr>
        <p:txBody>
          <a:bodyPr wrap="none">
            <a:spAutoFit/>
          </a:bodyPr>
          <a:lstStyle/>
          <a:p>
            <a:pPr>
              <a:defRPr/>
            </a:pPr>
            <a:r>
              <a:rPr lang="en-US" sz="1200" u="none" dirty="0">
                <a:solidFill>
                  <a:srgbClr val="003399"/>
                </a:solidFill>
                <a:latin typeface="+mn-lt"/>
              </a:rPr>
              <a:t>For Public Officials’ Use Only</a:t>
            </a:r>
          </a:p>
        </p:txBody>
      </p:sp>
      <p:pic>
        <p:nvPicPr>
          <p:cNvPr id="10" name="Picture 9"/>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66319" y="6062472"/>
            <a:ext cx="2348281" cy="795528"/>
          </a:xfrm>
          <a:prstGeom prst="rect">
            <a:avLst/>
          </a:prstGeom>
        </p:spPr>
      </p:pic>
    </p:spTree>
  </p:cSld>
  <p:clrMap bg1="lt1" tx1="dk1" bg2="lt2" tx2="dk2" accent1="accent1" accent2="accent2" accent3="accent3" accent4="accent4" accent5="accent5" accent6="accent6" hlink="hlink" folHlink="folHlink"/>
  <p:sldLayoutIdLst>
    <p:sldLayoutId id="2147483975" r:id="rId1"/>
    <p:sldLayoutId id="2147483967" r:id="rId2"/>
    <p:sldLayoutId id="2147483968" r:id="rId3"/>
    <p:sldLayoutId id="2147483969" r:id="rId4"/>
    <p:sldLayoutId id="2147483970" r:id="rId5"/>
    <p:sldLayoutId id="2147483971" r:id="rId6"/>
    <p:sldLayoutId id="2147483972" r:id="rId7"/>
    <p:sldLayoutId id="2147483976" r:id="rId8"/>
    <p:sldLayoutId id="2147483978" r:id="rId9"/>
  </p:sldLayoutIdLst>
  <p:transition/>
  <p:txStyles>
    <p:titleStyle>
      <a:lvl1pPr algn="l" rtl="0" eaLnBrk="0" fontAlgn="base" hangingPunct="0">
        <a:spcBef>
          <a:spcPct val="0"/>
        </a:spcBef>
        <a:spcAft>
          <a:spcPct val="0"/>
        </a:spcAft>
        <a:defRPr sz="3600" b="1">
          <a:solidFill>
            <a:srgbClr val="012D9A"/>
          </a:solidFill>
          <a:latin typeface="+mj-lt"/>
          <a:ea typeface="+mj-ea"/>
          <a:cs typeface="+mj-cs"/>
        </a:defRPr>
      </a:lvl1pPr>
      <a:lvl2pPr algn="l" rtl="0" eaLnBrk="0" fontAlgn="base" hangingPunct="0">
        <a:spcBef>
          <a:spcPct val="0"/>
        </a:spcBef>
        <a:spcAft>
          <a:spcPct val="0"/>
        </a:spcAft>
        <a:defRPr sz="3600" b="1">
          <a:solidFill>
            <a:srgbClr val="012D9A"/>
          </a:solidFill>
          <a:latin typeface="Arial" charset="0"/>
        </a:defRPr>
      </a:lvl2pPr>
      <a:lvl3pPr algn="l" rtl="0" eaLnBrk="0" fontAlgn="base" hangingPunct="0">
        <a:spcBef>
          <a:spcPct val="0"/>
        </a:spcBef>
        <a:spcAft>
          <a:spcPct val="0"/>
        </a:spcAft>
        <a:defRPr sz="3600" b="1">
          <a:solidFill>
            <a:srgbClr val="012D9A"/>
          </a:solidFill>
          <a:latin typeface="Arial" charset="0"/>
        </a:defRPr>
      </a:lvl3pPr>
      <a:lvl4pPr algn="l" rtl="0" eaLnBrk="0" fontAlgn="base" hangingPunct="0">
        <a:spcBef>
          <a:spcPct val="0"/>
        </a:spcBef>
        <a:spcAft>
          <a:spcPct val="0"/>
        </a:spcAft>
        <a:defRPr sz="3600" b="1">
          <a:solidFill>
            <a:srgbClr val="012D9A"/>
          </a:solidFill>
          <a:latin typeface="Arial" charset="0"/>
        </a:defRPr>
      </a:lvl4pPr>
      <a:lvl5pPr algn="l" rtl="0" eaLnBrk="0" fontAlgn="base" hangingPunct="0">
        <a:spcBef>
          <a:spcPct val="0"/>
        </a:spcBef>
        <a:spcAft>
          <a:spcPct val="0"/>
        </a:spcAft>
        <a:defRPr sz="3600" b="1">
          <a:solidFill>
            <a:srgbClr val="012D9A"/>
          </a:solidFill>
          <a:latin typeface="Arial" charset="0"/>
        </a:defRPr>
      </a:lvl5pPr>
      <a:lvl6pPr marL="457200" algn="l" rtl="0" eaLnBrk="0" fontAlgn="base" hangingPunct="0">
        <a:spcBef>
          <a:spcPct val="0"/>
        </a:spcBef>
        <a:spcAft>
          <a:spcPct val="0"/>
        </a:spcAft>
        <a:defRPr sz="3600" b="1">
          <a:solidFill>
            <a:srgbClr val="012D9A"/>
          </a:solidFill>
          <a:latin typeface="Arial" charset="0"/>
        </a:defRPr>
      </a:lvl6pPr>
      <a:lvl7pPr marL="914400" algn="l" rtl="0" eaLnBrk="0" fontAlgn="base" hangingPunct="0">
        <a:spcBef>
          <a:spcPct val="0"/>
        </a:spcBef>
        <a:spcAft>
          <a:spcPct val="0"/>
        </a:spcAft>
        <a:defRPr sz="3600" b="1">
          <a:solidFill>
            <a:srgbClr val="012D9A"/>
          </a:solidFill>
          <a:latin typeface="Arial" charset="0"/>
        </a:defRPr>
      </a:lvl7pPr>
      <a:lvl8pPr marL="1371600" algn="l" rtl="0" eaLnBrk="0" fontAlgn="base" hangingPunct="0">
        <a:spcBef>
          <a:spcPct val="0"/>
        </a:spcBef>
        <a:spcAft>
          <a:spcPct val="0"/>
        </a:spcAft>
        <a:defRPr sz="3600" b="1">
          <a:solidFill>
            <a:srgbClr val="012D9A"/>
          </a:solidFill>
          <a:latin typeface="Arial" charset="0"/>
        </a:defRPr>
      </a:lvl8pPr>
      <a:lvl9pPr marL="1828800" algn="l" rtl="0" eaLnBrk="0" fontAlgn="base" hangingPunct="0">
        <a:spcBef>
          <a:spcPct val="0"/>
        </a:spcBef>
        <a:spcAft>
          <a:spcPct val="0"/>
        </a:spcAft>
        <a:defRPr sz="3600" b="1">
          <a:solidFill>
            <a:srgbClr val="012D9A"/>
          </a:solidFill>
          <a:latin typeface="Arial" charset="0"/>
        </a:defRPr>
      </a:lvl9pPr>
    </p:titleStyle>
    <p:bodyStyle>
      <a:lvl1pPr marL="342900" indent="-342900" algn="l" rtl="0" eaLnBrk="0" fontAlgn="base" hangingPunct="0">
        <a:spcBef>
          <a:spcPct val="0"/>
        </a:spcBef>
        <a:spcAft>
          <a:spcPct val="0"/>
        </a:spcAft>
        <a:buClr>
          <a:srgbClr val="910046"/>
        </a:buClr>
        <a:buSzPct val="84000"/>
        <a:buFont typeface="Wingdings" panose="05000000000000000000" pitchFamily="2" charset="2"/>
        <a:buChar char="l"/>
        <a:defRPr sz="2800">
          <a:solidFill>
            <a:schemeClr val="tx1"/>
          </a:solidFill>
          <a:latin typeface="+mn-lt"/>
          <a:ea typeface="+mn-ea"/>
          <a:cs typeface="+mn-cs"/>
        </a:defRPr>
      </a:lvl1pPr>
      <a:lvl2pPr marL="690563" indent="-233363" algn="l" rtl="0" eaLnBrk="0" fontAlgn="base" hangingPunct="0">
        <a:spcBef>
          <a:spcPct val="0"/>
        </a:spcBef>
        <a:spcAft>
          <a:spcPct val="0"/>
        </a:spcAft>
        <a:buClr>
          <a:srgbClr val="012D9A"/>
        </a:buClr>
        <a:buFont typeface="Symbol" panose="05050102010706020507" pitchFamily="18" charset="2"/>
        <a:buChar char="-"/>
        <a:defRPr sz="2400">
          <a:solidFill>
            <a:schemeClr val="tx1"/>
          </a:solidFill>
          <a:latin typeface="+mn-lt"/>
        </a:defRPr>
      </a:lvl2pPr>
      <a:lvl3pPr marL="1084263" indent="-169863" algn="l" rtl="0" eaLnBrk="0" fontAlgn="base" hangingPunct="0">
        <a:spcBef>
          <a:spcPct val="0"/>
        </a:spcBef>
        <a:spcAft>
          <a:spcPct val="0"/>
        </a:spcAft>
        <a:buClr>
          <a:srgbClr val="012D9A"/>
        </a:buClr>
        <a:buChar char="»"/>
        <a:defRPr sz="2000">
          <a:solidFill>
            <a:schemeClr val="tx1"/>
          </a:solidFill>
          <a:latin typeface="+mn-lt"/>
        </a:defRPr>
      </a:lvl3pPr>
      <a:lvl4pPr marL="1423988" indent="-169863" algn="l" rtl="0" eaLnBrk="0" fontAlgn="base" hangingPunct="0">
        <a:spcBef>
          <a:spcPct val="0"/>
        </a:spcBef>
        <a:spcAft>
          <a:spcPct val="0"/>
        </a:spcAft>
        <a:buClr>
          <a:srgbClr val="012D9A"/>
        </a:buClr>
        <a:buChar char="•"/>
        <a:defRPr sz="2000">
          <a:solidFill>
            <a:schemeClr val="tx1"/>
          </a:solidFill>
          <a:latin typeface="+mn-lt"/>
        </a:defRPr>
      </a:lvl4pPr>
      <a:lvl5pPr marL="1776413" indent="-234950" algn="l" rtl="0" eaLnBrk="0" fontAlgn="base" hangingPunct="0">
        <a:spcBef>
          <a:spcPct val="0"/>
        </a:spcBef>
        <a:spcAft>
          <a:spcPct val="0"/>
        </a:spcAft>
        <a:buClr>
          <a:srgbClr val="012D9A"/>
        </a:buClr>
        <a:buChar char="–"/>
        <a:defRPr sz="1600">
          <a:solidFill>
            <a:schemeClr val="tx1"/>
          </a:solidFill>
          <a:latin typeface="+mn-lt"/>
        </a:defRPr>
      </a:lvl5pPr>
      <a:lvl6pPr marL="2514600" indent="-228600" algn="l" rtl="0" eaLnBrk="0" fontAlgn="base" hangingPunct="0">
        <a:spcBef>
          <a:spcPct val="0"/>
        </a:spcBef>
        <a:spcAft>
          <a:spcPct val="0"/>
        </a:spcAft>
        <a:buClr>
          <a:srgbClr val="012D9A"/>
        </a:buClr>
        <a:buChar char="–"/>
        <a:defRPr sz="1600">
          <a:solidFill>
            <a:schemeClr val="tx1"/>
          </a:solidFill>
          <a:latin typeface="+mn-lt"/>
        </a:defRPr>
      </a:lvl6pPr>
      <a:lvl7pPr marL="2971800" indent="-228600" algn="l" rtl="0" eaLnBrk="0" fontAlgn="base" hangingPunct="0">
        <a:spcBef>
          <a:spcPct val="0"/>
        </a:spcBef>
        <a:spcAft>
          <a:spcPct val="0"/>
        </a:spcAft>
        <a:buClr>
          <a:srgbClr val="012D9A"/>
        </a:buClr>
        <a:buChar char="–"/>
        <a:defRPr sz="1600">
          <a:solidFill>
            <a:schemeClr val="tx1"/>
          </a:solidFill>
          <a:latin typeface="+mn-lt"/>
        </a:defRPr>
      </a:lvl7pPr>
      <a:lvl8pPr marL="3429000" indent="-228600" algn="l" rtl="0" eaLnBrk="0" fontAlgn="base" hangingPunct="0">
        <a:spcBef>
          <a:spcPct val="0"/>
        </a:spcBef>
        <a:spcAft>
          <a:spcPct val="0"/>
        </a:spcAft>
        <a:buClr>
          <a:srgbClr val="012D9A"/>
        </a:buClr>
        <a:buChar char="–"/>
        <a:defRPr sz="1600">
          <a:solidFill>
            <a:schemeClr val="tx1"/>
          </a:solidFill>
          <a:latin typeface="+mn-lt"/>
        </a:defRPr>
      </a:lvl8pPr>
      <a:lvl9pPr marL="3886200" indent="-228600" algn="l" rtl="0" eaLnBrk="0" fontAlgn="base" hangingPunct="0">
        <a:spcBef>
          <a:spcPct val="0"/>
        </a:spcBef>
        <a:spcAft>
          <a:spcPct val="0"/>
        </a:spcAft>
        <a:buClr>
          <a:srgbClr val="012D9A"/>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9.xml"/><Relationship Id="rId4" Type="http://schemas.openxmlformats.org/officeDocument/2006/relationships/image" Target="../media/image21.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9.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9.xml"/><Relationship Id="rId6" Type="http://schemas.openxmlformats.org/officeDocument/2006/relationships/image" Target="../media/image9.png"/><Relationship Id="rId5" Type="http://schemas.openxmlformats.org/officeDocument/2006/relationships/image" Target="../media/image8.gif"/><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9.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9.xml"/><Relationship Id="rId4" Type="http://schemas.openxmlformats.org/officeDocument/2006/relationships/image" Target="../media/image1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2435424"/>
            <a:ext cx="7188200" cy="1314462"/>
          </a:xfrm>
        </p:spPr>
        <p:txBody>
          <a:bodyPr/>
          <a:lstStyle/>
          <a:p>
            <a:r>
              <a:rPr lang="en-US" altLang="en-US" sz="4000" dirty="0"/>
              <a:t>Industrial Hygiene Equipment Overview</a:t>
            </a:r>
          </a:p>
        </p:txBody>
      </p:sp>
      <p:sp>
        <p:nvSpPr>
          <p:cNvPr id="4099" name="Rectangle 3"/>
          <p:cNvSpPr>
            <a:spLocks noGrp="1" noChangeArrowheads="1"/>
          </p:cNvSpPr>
          <p:nvPr>
            <p:ph type="subTitle" idx="1"/>
          </p:nvPr>
        </p:nvSpPr>
        <p:spPr>
          <a:xfrm>
            <a:off x="1993900" y="3602470"/>
            <a:ext cx="6400800" cy="512763"/>
          </a:xfr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en-US" b="1" i="1" dirty="0"/>
              <a:t>if you want it, we got it</a:t>
            </a:r>
            <a:r>
              <a:rPr lang="mr-IN" altLang="en-US" b="1" i="1" dirty="0"/>
              <a:t>…</a:t>
            </a:r>
            <a:endParaRPr lang="en-US" altLang="en-US" b="1" i="1" dirty="0"/>
          </a:p>
        </p:txBody>
      </p:sp>
      <p:sp>
        <p:nvSpPr>
          <p:cNvPr id="4100" name="Rectangle 8"/>
          <p:cNvSpPr>
            <a:spLocks noChangeArrowheads="1"/>
          </p:cNvSpPr>
          <p:nvPr/>
        </p:nvSpPr>
        <p:spPr bwMode="auto">
          <a:xfrm>
            <a:off x="533400" y="5572125"/>
            <a:ext cx="807720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50" tIns="41275" rIns="82550" bIns="41275" anchor="ctr">
            <a:spAutoFit/>
          </a:bodyPr>
          <a:lstStyle>
            <a:lvl1pPr>
              <a:defRPr sz="3600" b="1" u="sng">
                <a:solidFill>
                  <a:schemeClr val="tx1"/>
                </a:solidFill>
                <a:latin typeface="Times New Roman" panose="02020603050405020304" pitchFamily="18" charset="0"/>
              </a:defRPr>
            </a:lvl1pPr>
            <a:lvl2pPr marL="742950" indent="-285750">
              <a:defRPr sz="3600" b="1" u="sng">
                <a:solidFill>
                  <a:schemeClr val="tx1"/>
                </a:solidFill>
                <a:latin typeface="Times New Roman" panose="02020603050405020304" pitchFamily="18" charset="0"/>
              </a:defRPr>
            </a:lvl2pPr>
            <a:lvl3pPr marL="1143000" indent="-228600">
              <a:defRPr sz="3600" b="1" u="sng">
                <a:solidFill>
                  <a:schemeClr val="tx1"/>
                </a:solidFill>
                <a:latin typeface="Times New Roman" panose="02020603050405020304" pitchFamily="18" charset="0"/>
              </a:defRPr>
            </a:lvl3pPr>
            <a:lvl4pPr marL="1600200" indent="-228600">
              <a:defRPr sz="3600" b="1" u="sng">
                <a:solidFill>
                  <a:schemeClr val="tx1"/>
                </a:solidFill>
                <a:latin typeface="Times New Roman" panose="02020603050405020304" pitchFamily="18" charset="0"/>
              </a:defRPr>
            </a:lvl4pPr>
            <a:lvl5pPr marL="2057400" indent="-228600">
              <a:defRPr sz="3600" b="1"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u="sng">
                <a:solidFill>
                  <a:schemeClr val="tx1"/>
                </a:solidFill>
                <a:latin typeface="Times New Roman" panose="02020603050405020304" pitchFamily="18" charset="0"/>
              </a:defRPr>
            </a:lvl9pPr>
          </a:lstStyle>
          <a:p>
            <a:pPr>
              <a:lnSpc>
                <a:spcPct val="110000"/>
              </a:lnSpc>
              <a:buClr>
                <a:srgbClr val="910046"/>
              </a:buClr>
              <a:buSzPct val="90000"/>
              <a:buFont typeface="Wingdings" panose="05000000000000000000" pitchFamily="2" charset="2"/>
              <a:buNone/>
            </a:pPr>
            <a:r>
              <a:rPr lang="en-US" altLang="en-US" sz="1600" u="none" dirty="0">
                <a:solidFill>
                  <a:srgbClr val="012D9A"/>
                </a:solidFill>
                <a:latin typeface="Arial" panose="020B0604020202020204" pitchFamily="34" charset="0"/>
              </a:rPr>
              <a:t>Presented by</a:t>
            </a:r>
            <a:r>
              <a:rPr lang="en-US" altLang="en-US" sz="1600" b="0" u="none" dirty="0">
                <a:solidFill>
                  <a:srgbClr val="777777"/>
                </a:solidFill>
                <a:latin typeface="Arial" panose="020B0604020202020204" pitchFamily="34" charset="0"/>
              </a:rPr>
              <a:t>: ETTA Bureau, OSH Division, 919-707-7876</a:t>
            </a:r>
          </a:p>
        </p:txBody>
      </p:sp>
    </p:spTree>
    <p:extLst>
      <p:ext uri="{BB962C8B-B14F-4D97-AF65-F5344CB8AC3E}">
        <p14:creationId xmlns:p14="http://schemas.microsoft.com/office/powerpoint/2010/main" val="218181792"/>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IH Equipment</a:t>
            </a:r>
            <a:endParaRPr lang="en-US" dirty="0"/>
          </a:p>
        </p:txBody>
      </p:sp>
      <p:sp>
        <p:nvSpPr>
          <p:cNvPr id="4" name="Text Placeholder 3"/>
          <p:cNvSpPr>
            <a:spLocks noGrp="1"/>
          </p:cNvSpPr>
          <p:nvPr>
            <p:ph type="body" sz="half" idx="1"/>
          </p:nvPr>
        </p:nvSpPr>
        <p:spPr/>
        <p:txBody>
          <a:bodyPr/>
          <a:lstStyle/>
          <a:p>
            <a:endParaRPr lang="en-US" dirty="0"/>
          </a:p>
          <a:p>
            <a:endParaRPr lang="en-US" dirty="0"/>
          </a:p>
        </p:txBody>
      </p:sp>
      <p:sp>
        <p:nvSpPr>
          <p:cNvPr id="3" name="Content Placeholder 2"/>
          <p:cNvSpPr>
            <a:spLocks noGrp="1"/>
          </p:cNvSpPr>
          <p:nvPr>
            <p:ph sz="half" idx="2"/>
          </p:nvPr>
        </p:nvSpPr>
        <p:spPr>
          <a:xfrm>
            <a:off x="613144" y="1275907"/>
            <a:ext cx="4416056" cy="4525963"/>
          </a:xfrm>
        </p:spPr>
        <p:txBody>
          <a:bodyPr/>
          <a:lstStyle/>
          <a:p>
            <a:r>
              <a:rPr lang="en-US" dirty="0" err="1"/>
              <a:t>ToxiRAE</a:t>
            </a:r>
            <a:r>
              <a:rPr lang="en-US" dirty="0"/>
              <a:t> – Single Gas</a:t>
            </a:r>
          </a:p>
          <a:p>
            <a:pPr lvl="1"/>
            <a:r>
              <a:rPr lang="en-US" dirty="0"/>
              <a:t>CO</a:t>
            </a:r>
          </a:p>
          <a:p>
            <a:pPr lvl="1"/>
            <a:r>
              <a:rPr lang="en-US" dirty="0"/>
              <a:t>CO2</a:t>
            </a:r>
          </a:p>
          <a:p>
            <a:pPr lvl="1"/>
            <a:r>
              <a:rPr lang="en-US" dirty="0"/>
              <a:t>CL</a:t>
            </a:r>
          </a:p>
          <a:p>
            <a:pPr lvl="1"/>
            <a:r>
              <a:rPr lang="en-US" dirty="0"/>
              <a:t>NH3</a:t>
            </a:r>
          </a:p>
          <a:p>
            <a:r>
              <a:rPr lang="en-US" dirty="0" err="1"/>
              <a:t>ToxiRAE</a:t>
            </a:r>
            <a:r>
              <a:rPr lang="en-US" dirty="0"/>
              <a:t> PID</a:t>
            </a:r>
          </a:p>
          <a:p>
            <a:pPr lvl="1"/>
            <a:r>
              <a:rPr lang="en-US" dirty="0"/>
              <a:t>VOC</a:t>
            </a:r>
          </a:p>
          <a:p>
            <a:pPr lvl="1"/>
            <a:r>
              <a:rPr lang="en-US" dirty="0"/>
              <a:t>10.6 lamp</a:t>
            </a:r>
          </a:p>
        </p:txBody>
      </p:sp>
      <p:pic>
        <p:nvPicPr>
          <p:cNvPr id="5126" name="Picture 6" descr="oxiRAE Pro Series (ToxiRAE Pro, ToxiRAE Pro LEL, ToxiRAE Pro PID, ToxiRAE  Pro CO2)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2362200"/>
            <a:ext cx="4343400" cy="29234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0316068"/>
      </p:ext>
    </p:extLst>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IH Equipment</a:t>
            </a:r>
          </a:p>
        </p:txBody>
      </p:sp>
      <p:sp>
        <p:nvSpPr>
          <p:cNvPr id="4" name="Text Placeholder 3"/>
          <p:cNvSpPr>
            <a:spLocks noGrp="1"/>
          </p:cNvSpPr>
          <p:nvPr>
            <p:ph type="body" sz="half" idx="1"/>
          </p:nvPr>
        </p:nvSpPr>
        <p:spPr/>
        <p:txBody>
          <a:bodyPr/>
          <a:lstStyle/>
          <a:p>
            <a:endParaRPr lang="en-US" dirty="0"/>
          </a:p>
          <a:p>
            <a:endParaRPr lang="en-US" dirty="0"/>
          </a:p>
        </p:txBody>
      </p:sp>
      <p:sp>
        <p:nvSpPr>
          <p:cNvPr id="3" name="Content Placeholder 2"/>
          <p:cNvSpPr>
            <a:spLocks noGrp="1"/>
          </p:cNvSpPr>
          <p:nvPr>
            <p:ph sz="half" idx="2"/>
          </p:nvPr>
        </p:nvSpPr>
        <p:spPr>
          <a:xfrm>
            <a:off x="613144" y="1275907"/>
            <a:ext cx="4416056" cy="4525963"/>
          </a:xfrm>
        </p:spPr>
        <p:txBody>
          <a:bodyPr/>
          <a:lstStyle/>
          <a:p>
            <a:r>
              <a:rPr lang="en-US" dirty="0"/>
              <a:t>Jerome J405</a:t>
            </a:r>
          </a:p>
          <a:p>
            <a:pPr lvl="1"/>
            <a:r>
              <a:rPr lang="en-US" dirty="0"/>
              <a:t>Mercury vapor</a:t>
            </a:r>
          </a:p>
          <a:p>
            <a:endParaRPr lang="en-US" dirty="0"/>
          </a:p>
          <a:p>
            <a:r>
              <a:rPr lang="en-US" dirty="0" err="1"/>
              <a:t>Extech</a:t>
            </a:r>
            <a:r>
              <a:rPr lang="en-US" dirty="0"/>
              <a:t> </a:t>
            </a:r>
          </a:p>
          <a:p>
            <a:pPr lvl="1"/>
            <a:r>
              <a:rPr lang="en-US" dirty="0"/>
              <a:t>EMF </a:t>
            </a:r>
          </a:p>
          <a:p>
            <a:endParaRPr lang="en-US" dirty="0"/>
          </a:p>
          <a:p>
            <a:r>
              <a:rPr lang="en-US" dirty="0"/>
              <a:t>TIFF 5650</a:t>
            </a:r>
          </a:p>
          <a:p>
            <a:pPr lvl="1"/>
            <a:r>
              <a:rPr lang="en-US" dirty="0"/>
              <a:t>Halogen detector</a:t>
            </a:r>
          </a:p>
          <a:p>
            <a:pPr lvl="1"/>
            <a:endParaRPr lang="en-US" dirty="0"/>
          </a:p>
          <a:p>
            <a:endParaRPr lang="en-US" dirty="0"/>
          </a:p>
          <a:p>
            <a:endParaRPr lang="en-US" dirty="0"/>
          </a:p>
          <a:p>
            <a:endParaRPr lang="en-US" dirty="0"/>
          </a:p>
        </p:txBody>
      </p:sp>
      <p:pic>
        <p:nvPicPr>
          <p:cNvPr id="7170" name="Picture 2" descr="rizona Instruments Jerome J405 Mercury Vapor Analyzer - RENTAL -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1600200"/>
            <a:ext cx="2857500" cy="2562225"/>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xtech-480846 | Thiết bị đo điện từ trường Extech-480846 | Thiết Bị, 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4912" y="4038600"/>
            <a:ext cx="1905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SED TIF 5650 A/C Automatic Halogen Leak Detector - $85.00 | PicClic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4419" y="4372494"/>
            <a:ext cx="2134781" cy="1601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809260"/>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Equipment</a:t>
            </a:r>
          </a:p>
        </p:txBody>
      </p:sp>
      <p:sp>
        <p:nvSpPr>
          <p:cNvPr id="4" name="Text Placeholder 3"/>
          <p:cNvSpPr>
            <a:spLocks noGrp="1"/>
          </p:cNvSpPr>
          <p:nvPr>
            <p:ph type="body" sz="half" idx="1"/>
          </p:nvPr>
        </p:nvSpPr>
        <p:spPr/>
        <p:txBody>
          <a:bodyPr/>
          <a:lstStyle/>
          <a:p>
            <a:endParaRPr lang="en-US" dirty="0"/>
          </a:p>
          <a:p>
            <a:endParaRPr lang="en-US" dirty="0"/>
          </a:p>
        </p:txBody>
      </p:sp>
      <p:sp>
        <p:nvSpPr>
          <p:cNvPr id="3" name="Content Placeholder 2"/>
          <p:cNvSpPr>
            <a:spLocks noGrp="1"/>
          </p:cNvSpPr>
          <p:nvPr>
            <p:ph sz="half" idx="2"/>
          </p:nvPr>
        </p:nvSpPr>
        <p:spPr>
          <a:xfrm>
            <a:off x="609600" y="1279489"/>
            <a:ext cx="4416056" cy="4525963"/>
          </a:xfrm>
        </p:spPr>
        <p:txBody>
          <a:bodyPr/>
          <a:lstStyle/>
          <a:p>
            <a:r>
              <a:rPr lang="en-US" dirty="0"/>
              <a:t>Tachometer</a:t>
            </a:r>
          </a:p>
          <a:p>
            <a:r>
              <a:rPr lang="en-US" dirty="0"/>
              <a:t>Force gauge</a:t>
            </a:r>
          </a:p>
          <a:p>
            <a:r>
              <a:rPr lang="en-US" dirty="0"/>
              <a:t>pH monitor</a:t>
            </a:r>
          </a:p>
          <a:p>
            <a:r>
              <a:rPr lang="en-US" dirty="0"/>
              <a:t>Light meter</a:t>
            </a:r>
          </a:p>
          <a:p>
            <a:r>
              <a:rPr lang="en-US" dirty="0"/>
              <a:t>Calipers </a:t>
            </a:r>
          </a:p>
          <a:p>
            <a:r>
              <a:rPr lang="en-US" dirty="0"/>
              <a:t>Screens</a:t>
            </a:r>
          </a:p>
          <a:p>
            <a:r>
              <a:rPr lang="en-US" dirty="0"/>
              <a:t>Slip meter</a:t>
            </a:r>
          </a:p>
          <a:p>
            <a:r>
              <a:rPr lang="en-US" dirty="0"/>
              <a:t>Measuring wheel</a:t>
            </a:r>
          </a:p>
          <a:p>
            <a:r>
              <a:rPr lang="en-US" dirty="0"/>
              <a:t>Intrinsically safe camera</a:t>
            </a:r>
          </a:p>
          <a:p>
            <a:endParaRPr lang="en-US" dirty="0"/>
          </a:p>
          <a:p>
            <a:endParaRPr lang="en-US" dirty="0"/>
          </a:p>
          <a:p>
            <a:endParaRPr lang="en-US" dirty="0"/>
          </a:p>
        </p:txBody>
      </p:sp>
    </p:spTree>
    <p:extLst>
      <p:ext uri="{BB962C8B-B14F-4D97-AF65-F5344CB8AC3E}">
        <p14:creationId xmlns:p14="http://schemas.microsoft.com/office/powerpoint/2010/main" val="215880913"/>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Calibration and accuracy</a:t>
            </a:r>
          </a:p>
        </p:txBody>
      </p:sp>
      <p:sp>
        <p:nvSpPr>
          <p:cNvPr id="4" name="Text Placeholder 3"/>
          <p:cNvSpPr>
            <a:spLocks noGrp="1"/>
          </p:cNvSpPr>
          <p:nvPr>
            <p:ph type="body" sz="half" idx="1"/>
          </p:nvPr>
        </p:nvSpPr>
        <p:spPr/>
        <p:txBody>
          <a:bodyPr/>
          <a:lstStyle/>
          <a:p>
            <a:endParaRPr lang="en-US" dirty="0"/>
          </a:p>
          <a:p>
            <a:endParaRPr lang="en-US" dirty="0"/>
          </a:p>
        </p:txBody>
      </p:sp>
      <p:sp>
        <p:nvSpPr>
          <p:cNvPr id="3" name="Content Placeholder 2"/>
          <p:cNvSpPr>
            <a:spLocks noGrp="1"/>
          </p:cNvSpPr>
          <p:nvPr>
            <p:ph sz="half" idx="2"/>
          </p:nvPr>
        </p:nvSpPr>
        <p:spPr>
          <a:xfrm>
            <a:off x="609600" y="1279489"/>
            <a:ext cx="4416056" cy="4525963"/>
          </a:xfrm>
        </p:spPr>
        <p:txBody>
          <a:bodyPr/>
          <a:lstStyle/>
          <a:p>
            <a:r>
              <a:rPr lang="en-US" dirty="0"/>
              <a:t>Annual calibrations</a:t>
            </a:r>
          </a:p>
          <a:p>
            <a:pPr lvl="1"/>
            <a:r>
              <a:rPr lang="en-US" dirty="0" err="1"/>
              <a:t>Dustrak</a:t>
            </a:r>
            <a:endParaRPr lang="en-US" dirty="0"/>
          </a:p>
          <a:p>
            <a:pPr lvl="1"/>
            <a:r>
              <a:rPr lang="en-US" dirty="0" err="1"/>
              <a:t>Qtrak</a:t>
            </a:r>
            <a:endParaRPr lang="en-US" dirty="0"/>
          </a:p>
          <a:p>
            <a:pPr lvl="1"/>
            <a:r>
              <a:rPr lang="en-US" dirty="0"/>
              <a:t>WBGT</a:t>
            </a:r>
          </a:p>
          <a:p>
            <a:pPr lvl="1"/>
            <a:r>
              <a:rPr lang="en-US" dirty="0"/>
              <a:t>Dosimeters</a:t>
            </a:r>
          </a:p>
          <a:p>
            <a:pPr lvl="1"/>
            <a:r>
              <a:rPr lang="en-US" dirty="0"/>
              <a:t>Calibrators</a:t>
            </a:r>
          </a:p>
          <a:p>
            <a:r>
              <a:rPr lang="en-US" dirty="0"/>
              <a:t>Maintain these records</a:t>
            </a:r>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306161165"/>
      </p:ext>
    </p:extLst>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Calibration and accuracy</a:t>
            </a:r>
          </a:p>
        </p:txBody>
      </p:sp>
      <p:sp>
        <p:nvSpPr>
          <p:cNvPr id="4" name="Text Placeholder 3"/>
          <p:cNvSpPr>
            <a:spLocks noGrp="1"/>
          </p:cNvSpPr>
          <p:nvPr>
            <p:ph type="body" sz="half" idx="1"/>
          </p:nvPr>
        </p:nvSpPr>
        <p:spPr/>
        <p:txBody>
          <a:bodyPr/>
          <a:lstStyle/>
          <a:p>
            <a:endParaRPr lang="en-US" dirty="0"/>
          </a:p>
          <a:p>
            <a:endParaRPr lang="en-US" dirty="0"/>
          </a:p>
        </p:txBody>
      </p:sp>
      <p:sp>
        <p:nvSpPr>
          <p:cNvPr id="3" name="Content Placeholder 2"/>
          <p:cNvSpPr>
            <a:spLocks noGrp="1"/>
          </p:cNvSpPr>
          <p:nvPr>
            <p:ph sz="half" idx="2"/>
          </p:nvPr>
        </p:nvSpPr>
        <p:spPr>
          <a:xfrm>
            <a:off x="609600" y="1279489"/>
            <a:ext cx="4416056" cy="4525963"/>
          </a:xfrm>
        </p:spPr>
        <p:txBody>
          <a:bodyPr/>
          <a:lstStyle/>
          <a:p>
            <a:r>
              <a:rPr lang="en-US" dirty="0"/>
              <a:t>Calibration gas</a:t>
            </a:r>
          </a:p>
          <a:p>
            <a:pPr lvl="1"/>
            <a:r>
              <a:rPr lang="en-US" dirty="0"/>
              <a:t>Single gas</a:t>
            </a:r>
          </a:p>
          <a:p>
            <a:pPr lvl="1"/>
            <a:r>
              <a:rPr lang="en-US" dirty="0"/>
              <a:t>VOC</a:t>
            </a:r>
          </a:p>
          <a:p>
            <a:pPr lvl="1"/>
            <a:r>
              <a:rPr lang="en-US" dirty="0"/>
              <a:t>4-gas</a:t>
            </a:r>
          </a:p>
          <a:p>
            <a:pPr lvl="1"/>
            <a:endParaRPr lang="en-US" dirty="0"/>
          </a:p>
          <a:p>
            <a:r>
              <a:rPr lang="en-US" dirty="0"/>
              <a:t>Active air sampling</a:t>
            </a:r>
          </a:p>
          <a:p>
            <a:pPr lvl="1"/>
            <a:r>
              <a:rPr lang="en-US" dirty="0"/>
              <a:t>Within 5%</a:t>
            </a:r>
          </a:p>
          <a:p>
            <a:pPr lvl="1"/>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1876359923"/>
      </p:ext>
    </p:extLst>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Calibration and accuracy</a:t>
            </a:r>
          </a:p>
        </p:txBody>
      </p:sp>
      <p:sp>
        <p:nvSpPr>
          <p:cNvPr id="4" name="Text Placeholder 3"/>
          <p:cNvSpPr>
            <a:spLocks noGrp="1"/>
          </p:cNvSpPr>
          <p:nvPr>
            <p:ph type="body" sz="half" idx="1"/>
          </p:nvPr>
        </p:nvSpPr>
        <p:spPr/>
        <p:txBody>
          <a:bodyPr/>
          <a:lstStyle/>
          <a:p>
            <a:endParaRPr lang="en-US" dirty="0"/>
          </a:p>
          <a:p>
            <a:endParaRPr lang="en-US" dirty="0"/>
          </a:p>
        </p:txBody>
      </p:sp>
      <p:sp>
        <p:nvSpPr>
          <p:cNvPr id="3" name="Content Placeholder 2"/>
          <p:cNvSpPr>
            <a:spLocks noGrp="1"/>
          </p:cNvSpPr>
          <p:nvPr>
            <p:ph sz="half" idx="2"/>
          </p:nvPr>
        </p:nvSpPr>
        <p:spPr>
          <a:xfrm>
            <a:off x="609600" y="2743200"/>
            <a:ext cx="6248400" cy="3062252"/>
          </a:xfrm>
        </p:spPr>
        <p:txBody>
          <a:bodyPr/>
          <a:lstStyle/>
          <a:p>
            <a:r>
              <a:rPr lang="en-US" dirty="0"/>
              <a:t>Why is </a:t>
            </a:r>
            <a:r>
              <a:rPr lang="en-US"/>
              <a:t>this important??!!</a:t>
            </a:r>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1817578380"/>
      </p:ext>
    </p:extLst>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Effectively managing your time</a:t>
            </a:r>
          </a:p>
        </p:txBody>
      </p:sp>
      <p:sp>
        <p:nvSpPr>
          <p:cNvPr id="5" name="Content Placeholder 4"/>
          <p:cNvSpPr>
            <a:spLocks noGrp="1"/>
          </p:cNvSpPr>
          <p:nvPr>
            <p:ph idx="1"/>
          </p:nvPr>
        </p:nvSpPr>
        <p:spPr/>
        <p:txBody>
          <a:bodyPr/>
          <a:lstStyle/>
          <a:p>
            <a:r>
              <a:rPr lang="en-US" dirty="0"/>
              <a:t>Required to quantify all air contaminant complaints</a:t>
            </a:r>
          </a:p>
          <a:p>
            <a:endParaRPr lang="en-US" dirty="0"/>
          </a:p>
          <a:p>
            <a:r>
              <a:rPr lang="en-US" dirty="0"/>
              <a:t>Permissible Exposure Limits</a:t>
            </a:r>
          </a:p>
          <a:p>
            <a:pPr lvl="1"/>
            <a:r>
              <a:rPr lang="en-US" dirty="0"/>
              <a:t>8-hour time-weighted averages</a:t>
            </a:r>
          </a:p>
          <a:p>
            <a:pPr lvl="1"/>
            <a:r>
              <a:rPr lang="en-US" dirty="0"/>
              <a:t>Short-term exposure limits </a:t>
            </a:r>
          </a:p>
          <a:p>
            <a:pPr lvl="1"/>
            <a:r>
              <a:rPr lang="en-US" dirty="0"/>
              <a:t>Ceilings</a:t>
            </a:r>
          </a:p>
          <a:p>
            <a:endParaRPr lang="en-US" dirty="0"/>
          </a:p>
          <a:p>
            <a:r>
              <a:rPr lang="en-US" dirty="0"/>
              <a:t>Make the best use of your time</a:t>
            </a:r>
          </a:p>
          <a:p>
            <a:pPr lvl="1"/>
            <a:r>
              <a:rPr lang="en-US" dirty="0"/>
              <a:t>What does the OSHA Technical manual say</a:t>
            </a:r>
          </a:p>
        </p:txBody>
      </p:sp>
    </p:spTree>
    <p:extLst>
      <p:ext uri="{BB962C8B-B14F-4D97-AF65-F5344CB8AC3E}">
        <p14:creationId xmlns:p14="http://schemas.microsoft.com/office/powerpoint/2010/main" val="125204723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Effectively managing your time</a:t>
            </a:r>
          </a:p>
        </p:txBody>
      </p:sp>
      <p:sp>
        <p:nvSpPr>
          <p:cNvPr id="5" name="Content Placeholder 4"/>
          <p:cNvSpPr>
            <a:spLocks noGrp="1"/>
          </p:cNvSpPr>
          <p:nvPr>
            <p:ph idx="1"/>
          </p:nvPr>
        </p:nvSpPr>
        <p:spPr/>
        <p:txBody>
          <a:bodyPr/>
          <a:lstStyle/>
          <a:p>
            <a:r>
              <a:rPr lang="en-US" dirty="0"/>
              <a:t>Can you conduct full shift sampling on every inspection?</a:t>
            </a:r>
          </a:p>
        </p:txBody>
      </p:sp>
    </p:spTree>
    <p:extLst>
      <p:ext uri="{BB962C8B-B14F-4D97-AF65-F5344CB8AC3E}">
        <p14:creationId xmlns:p14="http://schemas.microsoft.com/office/powerpoint/2010/main" val="146340489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work #1</a:t>
            </a:r>
          </a:p>
        </p:txBody>
      </p:sp>
      <p:sp>
        <p:nvSpPr>
          <p:cNvPr id="5" name="Content Placeholder 4"/>
          <p:cNvSpPr>
            <a:spLocks noGrp="1"/>
          </p:cNvSpPr>
          <p:nvPr>
            <p:ph idx="1"/>
          </p:nvPr>
        </p:nvSpPr>
        <p:spPr/>
        <p:txBody>
          <a:bodyPr/>
          <a:lstStyle/>
          <a:p>
            <a:r>
              <a:rPr lang="en-US" dirty="0"/>
              <a:t>Referral 203448295 Smithfield Packaging</a:t>
            </a:r>
          </a:p>
          <a:p>
            <a:pPr lvl="1"/>
            <a:r>
              <a:rPr lang="en-US" dirty="0"/>
              <a:t>Due to equipment failure in the ventilation system of the production equipment, there was a nitrogen leak that displaced oxygen in the processing area.  Five employees were taken to the hospital and treated and released.</a:t>
            </a:r>
          </a:p>
          <a:p>
            <a:pPr lvl="1"/>
            <a:endParaRPr lang="en-US" dirty="0"/>
          </a:p>
        </p:txBody>
      </p:sp>
    </p:spTree>
    <p:extLst>
      <p:ext uri="{BB962C8B-B14F-4D97-AF65-F5344CB8AC3E}">
        <p14:creationId xmlns:p14="http://schemas.microsoft.com/office/powerpoint/2010/main" val="97799681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work #2</a:t>
            </a:r>
          </a:p>
        </p:txBody>
      </p:sp>
      <p:sp>
        <p:nvSpPr>
          <p:cNvPr id="5" name="Content Placeholder 4"/>
          <p:cNvSpPr>
            <a:spLocks noGrp="1"/>
          </p:cNvSpPr>
          <p:nvPr>
            <p:ph idx="1"/>
          </p:nvPr>
        </p:nvSpPr>
        <p:spPr/>
        <p:txBody>
          <a:bodyPr/>
          <a:lstStyle/>
          <a:p>
            <a:r>
              <a:rPr lang="en-US" dirty="0"/>
              <a:t>Complaint 209612654 </a:t>
            </a:r>
            <a:r>
              <a:rPr lang="en-US" dirty="0" err="1"/>
              <a:t>Sealand</a:t>
            </a:r>
            <a:endParaRPr lang="en-US" dirty="0"/>
          </a:p>
          <a:p>
            <a:pPr lvl="1"/>
            <a:r>
              <a:rPr lang="en-US" dirty="0"/>
              <a:t>Employees are operating concrete saws without wearing respiratory protection and are exposed to the dust.  The work is being performed in the evenings.</a:t>
            </a:r>
          </a:p>
          <a:p>
            <a:pPr lvl="1"/>
            <a:endParaRPr lang="en-US" dirty="0"/>
          </a:p>
        </p:txBody>
      </p:sp>
    </p:spTree>
    <p:extLst>
      <p:ext uri="{BB962C8B-B14F-4D97-AF65-F5344CB8AC3E}">
        <p14:creationId xmlns:p14="http://schemas.microsoft.com/office/powerpoint/2010/main" val="98752438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9"/>
          <p:cNvSpPr>
            <a:spLocks noGrp="1" noChangeArrowheads="1"/>
          </p:cNvSpPr>
          <p:nvPr>
            <p:ph type="title"/>
          </p:nvPr>
        </p:nvSpPr>
        <p:spPr/>
        <p:txBody>
          <a:bodyPr/>
          <a:lstStyle/>
          <a:p>
            <a:r>
              <a:rPr lang="en-US" altLang="en-US"/>
              <a:t>Objectives</a:t>
            </a:r>
          </a:p>
        </p:txBody>
      </p:sp>
      <p:sp>
        <p:nvSpPr>
          <p:cNvPr id="5123" name="Rectangle 7"/>
          <p:cNvSpPr>
            <a:spLocks noGrp="1" noChangeArrowheads="1"/>
          </p:cNvSpPr>
          <p:nvPr>
            <p:ph type="body" idx="1"/>
          </p:nvPr>
        </p:nvSpPr>
        <p:spPr/>
        <p:txBody>
          <a:bodyPr/>
          <a:lstStyle/>
          <a:p>
            <a:r>
              <a:rPr lang="en-US" altLang="en-US" dirty="0"/>
              <a:t>In this course, we will discuss the following:</a:t>
            </a:r>
          </a:p>
          <a:p>
            <a:pPr lvl="1"/>
            <a:r>
              <a:rPr lang="en-US" altLang="en-US" b="1" dirty="0"/>
              <a:t>Why is it important?</a:t>
            </a:r>
          </a:p>
          <a:p>
            <a:pPr lvl="1"/>
            <a:endParaRPr lang="en-US" altLang="en-US" b="1" dirty="0"/>
          </a:p>
          <a:p>
            <a:pPr lvl="1"/>
            <a:r>
              <a:rPr lang="en-US" altLang="en-US" b="1" dirty="0"/>
              <a:t>IH equipment</a:t>
            </a:r>
          </a:p>
          <a:p>
            <a:pPr lvl="1"/>
            <a:endParaRPr lang="en-US" altLang="en-US" b="1" dirty="0"/>
          </a:p>
          <a:p>
            <a:pPr lvl="1"/>
            <a:r>
              <a:rPr lang="en-US" altLang="en-US" b="1" dirty="0"/>
              <a:t>Calibrations and accuracy</a:t>
            </a:r>
          </a:p>
          <a:p>
            <a:pPr lvl="1"/>
            <a:endParaRPr lang="en-US" altLang="en-US" b="1" dirty="0"/>
          </a:p>
          <a:p>
            <a:pPr lvl="1"/>
            <a:r>
              <a:rPr lang="en-US" altLang="en-US" b="1" dirty="0"/>
              <a:t>Effectively managing your time</a:t>
            </a:r>
          </a:p>
          <a:p>
            <a:pPr lvl="1"/>
            <a:endParaRPr lang="en-US" altLang="en-US" b="1" dirty="0"/>
          </a:p>
          <a:p>
            <a:pPr lvl="1"/>
            <a:r>
              <a:rPr lang="en-US" altLang="en-US" b="1" dirty="0"/>
              <a:t>Group work</a:t>
            </a:r>
          </a:p>
        </p:txBody>
      </p:sp>
      <p:sp>
        <p:nvSpPr>
          <p:cNvPr id="5124" name="Text Box 7"/>
          <p:cNvSpPr txBox="1">
            <a:spLocks noChangeArrowheads="1"/>
          </p:cNvSpPr>
          <p:nvPr/>
        </p:nvSpPr>
        <p:spPr bwMode="auto">
          <a:xfrm>
            <a:off x="6629400" y="544513"/>
            <a:ext cx="1981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b="1" u="sng">
                <a:solidFill>
                  <a:schemeClr val="tx1"/>
                </a:solidFill>
                <a:latin typeface="Times New Roman" panose="02020603050405020304" pitchFamily="18" charset="0"/>
              </a:defRPr>
            </a:lvl1pPr>
            <a:lvl2pPr marL="742950" indent="-285750">
              <a:defRPr sz="3600" b="1" u="sng">
                <a:solidFill>
                  <a:schemeClr val="tx1"/>
                </a:solidFill>
                <a:latin typeface="Times New Roman" panose="02020603050405020304" pitchFamily="18" charset="0"/>
              </a:defRPr>
            </a:lvl2pPr>
            <a:lvl3pPr marL="1143000" indent="-228600">
              <a:defRPr sz="3600" b="1" u="sng">
                <a:solidFill>
                  <a:schemeClr val="tx1"/>
                </a:solidFill>
                <a:latin typeface="Times New Roman" panose="02020603050405020304" pitchFamily="18" charset="0"/>
              </a:defRPr>
            </a:lvl3pPr>
            <a:lvl4pPr marL="1600200" indent="-228600">
              <a:defRPr sz="3600" b="1" u="sng">
                <a:solidFill>
                  <a:schemeClr val="tx1"/>
                </a:solidFill>
                <a:latin typeface="Times New Roman" panose="02020603050405020304" pitchFamily="18" charset="0"/>
              </a:defRPr>
            </a:lvl4pPr>
            <a:lvl5pPr marL="2057400" indent="-228600">
              <a:defRPr sz="3600" b="1"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b="1"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b="1"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b="1"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b="1" u="sng">
                <a:solidFill>
                  <a:schemeClr val="tx1"/>
                </a:solidFill>
                <a:latin typeface="Times New Roman" panose="02020603050405020304" pitchFamily="18" charset="0"/>
              </a:defRPr>
            </a:lvl9pPr>
          </a:lstStyle>
          <a:p>
            <a:pPr algn="r">
              <a:spcBef>
                <a:spcPct val="50000"/>
              </a:spcBef>
            </a:pPr>
            <a:r>
              <a:rPr lang="en-US" altLang="en-US" sz="1800" b="0" u="none">
                <a:latin typeface="Arial" panose="020B0604020202020204" pitchFamily="34" charset="0"/>
              </a:rPr>
              <a:t>1926 Subpart I</a:t>
            </a:r>
          </a:p>
        </p:txBody>
      </p:sp>
    </p:spTree>
    <p:extLst>
      <p:ext uri="{BB962C8B-B14F-4D97-AF65-F5344CB8AC3E}">
        <p14:creationId xmlns:p14="http://schemas.microsoft.com/office/powerpoint/2010/main" val="1345718469"/>
      </p:ext>
    </p:extLst>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work</a:t>
            </a:r>
          </a:p>
        </p:txBody>
      </p:sp>
      <p:sp>
        <p:nvSpPr>
          <p:cNvPr id="5" name="Content Placeholder 4"/>
          <p:cNvSpPr>
            <a:spLocks noGrp="1"/>
          </p:cNvSpPr>
          <p:nvPr>
            <p:ph idx="1"/>
          </p:nvPr>
        </p:nvSpPr>
        <p:spPr/>
        <p:txBody>
          <a:bodyPr/>
          <a:lstStyle/>
          <a:p>
            <a:r>
              <a:rPr lang="en-US" dirty="0"/>
              <a:t>Complaint #209677327 Chicago Tube and Iron</a:t>
            </a:r>
          </a:p>
          <a:p>
            <a:pPr lvl="1"/>
            <a:r>
              <a:rPr lang="en-US" dirty="0"/>
              <a:t>Employees are experiencing symptoms, including headaches and nausea, due to being exposed to smoky fumes, from MASTERDRAW® lubricant, coming from the induction oven, and filling the air.</a:t>
            </a:r>
          </a:p>
          <a:p>
            <a:pPr lvl="1"/>
            <a:endParaRPr lang="en-US" dirty="0"/>
          </a:p>
        </p:txBody>
      </p:sp>
    </p:spTree>
    <p:extLst>
      <p:ext uri="{BB962C8B-B14F-4D97-AF65-F5344CB8AC3E}">
        <p14:creationId xmlns:p14="http://schemas.microsoft.com/office/powerpoint/2010/main" val="146598313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work</a:t>
            </a:r>
          </a:p>
        </p:txBody>
      </p:sp>
      <p:sp>
        <p:nvSpPr>
          <p:cNvPr id="5" name="Content Placeholder 4"/>
          <p:cNvSpPr>
            <a:spLocks noGrp="1"/>
          </p:cNvSpPr>
          <p:nvPr>
            <p:ph idx="1"/>
          </p:nvPr>
        </p:nvSpPr>
        <p:spPr/>
        <p:txBody>
          <a:bodyPr/>
          <a:lstStyle/>
          <a:p>
            <a:r>
              <a:rPr lang="en-US" dirty="0"/>
              <a:t>Complaint #209654250 </a:t>
            </a:r>
            <a:r>
              <a:rPr lang="en-US" dirty="0" err="1"/>
              <a:t>Tarheel</a:t>
            </a:r>
            <a:r>
              <a:rPr lang="en-US" dirty="0"/>
              <a:t> Marble Company, Inc. </a:t>
            </a:r>
          </a:p>
          <a:p>
            <a:pPr lvl="1"/>
            <a:r>
              <a:rPr lang="en-US" dirty="0"/>
              <a:t>Employees are experiencing coughing and sneeze while inside the facility.  Employees are inhaling dust from the polishing of marble and gas fumes from a machine used to warm parts.  Employees are not provided proper mask while inside the facility.</a:t>
            </a:r>
          </a:p>
        </p:txBody>
      </p:sp>
    </p:spTree>
    <p:extLst>
      <p:ext uri="{BB962C8B-B14F-4D97-AF65-F5344CB8AC3E}">
        <p14:creationId xmlns:p14="http://schemas.microsoft.com/office/powerpoint/2010/main" val="353524051"/>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ltLang="en-US"/>
              <a:t>Summary</a:t>
            </a:r>
          </a:p>
        </p:txBody>
      </p:sp>
      <p:sp>
        <p:nvSpPr>
          <p:cNvPr id="71683" name="Rectangle 3"/>
          <p:cNvSpPr>
            <a:spLocks noGrp="1" noChangeArrowheads="1"/>
          </p:cNvSpPr>
          <p:nvPr>
            <p:ph type="body" sz="half" idx="1"/>
          </p:nvPr>
        </p:nvSpPr>
        <p:spPr>
          <a:xfrm>
            <a:off x="533400" y="1219200"/>
            <a:ext cx="7772400" cy="4525963"/>
          </a:xfrm>
        </p:spPr>
        <p:txBody>
          <a:bodyPr/>
          <a:lstStyle/>
          <a:p>
            <a:pPr>
              <a:lnSpc>
                <a:spcPct val="90000"/>
              </a:lnSpc>
              <a:buFont typeface="Wingdings" panose="05000000000000000000" pitchFamily="2" charset="2"/>
              <a:buNone/>
            </a:pPr>
            <a:endParaRPr lang="en-US" altLang="en-US" sz="2400" dirty="0"/>
          </a:p>
          <a:p>
            <a:pPr marL="566737" indent="-457200">
              <a:lnSpc>
                <a:spcPct val="90000"/>
              </a:lnSpc>
            </a:pPr>
            <a:r>
              <a:rPr lang="en-US" altLang="en-US" dirty="0"/>
              <a:t>In this course, we discussed:</a:t>
            </a:r>
          </a:p>
          <a:p>
            <a:pPr marL="914400" lvl="1" indent="-457200">
              <a:lnSpc>
                <a:spcPct val="90000"/>
              </a:lnSpc>
            </a:pPr>
            <a:endParaRPr lang="en-US" altLang="en-US" i="1" dirty="0"/>
          </a:p>
          <a:p>
            <a:pPr lvl="1"/>
            <a:r>
              <a:rPr lang="en-US" altLang="en-US" b="1" dirty="0"/>
              <a:t>Why is it important?</a:t>
            </a:r>
          </a:p>
          <a:p>
            <a:pPr lvl="1"/>
            <a:endParaRPr lang="en-US" altLang="en-US" b="1" dirty="0"/>
          </a:p>
          <a:p>
            <a:pPr lvl="1"/>
            <a:r>
              <a:rPr lang="en-US" altLang="en-US" b="1" dirty="0"/>
              <a:t>IH equipment</a:t>
            </a:r>
          </a:p>
          <a:p>
            <a:pPr lvl="1"/>
            <a:endParaRPr lang="en-US" altLang="en-US" b="1" dirty="0"/>
          </a:p>
          <a:p>
            <a:pPr lvl="1"/>
            <a:r>
              <a:rPr lang="en-US" altLang="en-US" b="1" dirty="0"/>
              <a:t>Calibrations and accuracy</a:t>
            </a:r>
          </a:p>
          <a:p>
            <a:pPr lvl="1"/>
            <a:endParaRPr lang="en-US" altLang="en-US" b="1" dirty="0"/>
          </a:p>
          <a:p>
            <a:pPr lvl="1"/>
            <a:r>
              <a:rPr lang="en-US" altLang="en-US" b="1" dirty="0"/>
              <a:t>Effectively managing your time</a:t>
            </a:r>
          </a:p>
        </p:txBody>
      </p:sp>
    </p:spTree>
    <p:extLst>
      <p:ext uri="{BB962C8B-B14F-4D97-AF65-F5344CB8AC3E}">
        <p14:creationId xmlns:p14="http://schemas.microsoft.com/office/powerpoint/2010/main" val="183543106"/>
      </p:ext>
    </p:extLst>
  </p:cSld>
  <p:clrMapOvr>
    <a:masterClrMapping/>
  </p:clrMapOvr>
  <p:transition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33400" y="457200"/>
            <a:ext cx="8305800" cy="549275"/>
          </a:xfrm>
        </p:spPr>
        <p:txBody>
          <a:bodyPr/>
          <a:lstStyle/>
          <a:p>
            <a:r>
              <a:rPr lang="en-US" altLang="en-US"/>
              <a:t>Thank You For Attending!</a:t>
            </a:r>
          </a:p>
        </p:txBody>
      </p:sp>
      <p:sp>
        <p:nvSpPr>
          <p:cNvPr id="87043" name="Rectangle 3"/>
          <p:cNvSpPr>
            <a:spLocks noGrp="1" noChangeArrowheads="1"/>
          </p:cNvSpPr>
          <p:nvPr>
            <p:ph type="body" idx="1"/>
          </p:nvPr>
        </p:nvSpPr>
        <p:spPr>
          <a:xfrm>
            <a:off x="1428750" y="1531937"/>
            <a:ext cx="6705600" cy="838200"/>
          </a:xfrm>
        </p:spPr>
        <p:txBody>
          <a:bodyPr/>
          <a:lstStyle/>
          <a:p>
            <a:pPr algn="ctr">
              <a:buFont typeface="Wingdings" panose="05000000000000000000" pitchFamily="2" charset="2"/>
              <a:buNone/>
            </a:pPr>
            <a:r>
              <a:rPr lang="en-US" altLang="en-US" sz="6000" dirty="0">
                <a:solidFill>
                  <a:srgbClr val="000000"/>
                </a:solidFill>
              </a:rPr>
              <a:t>Final Questions?</a:t>
            </a:r>
            <a:endParaRPr lang="en-US" altLang="en-US" sz="6000" dirty="0"/>
          </a:p>
        </p:txBody>
      </p:sp>
      <p:sp>
        <p:nvSpPr>
          <p:cNvPr id="87044" name="Text Box 5"/>
          <p:cNvSpPr txBox="1">
            <a:spLocks noChangeArrowheads="1"/>
          </p:cNvSpPr>
          <p:nvPr/>
        </p:nvSpPr>
        <p:spPr bwMode="auto">
          <a:xfrm>
            <a:off x="1428750" y="2667000"/>
            <a:ext cx="6477000" cy="3108543"/>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defRPr sz="3600" u="sng">
                <a:solidFill>
                  <a:schemeClr val="tx1"/>
                </a:solidFill>
                <a:latin typeface="Times New Roman" panose="02020603050405020304" pitchFamily="18" charset="0"/>
              </a:defRPr>
            </a:lvl1pPr>
            <a:lvl2pPr marL="742950" indent="-285750">
              <a:defRPr sz="3600" u="sng">
                <a:solidFill>
                  <a:schemeClr val="tx1"/>
                </a:solidFill>
                <a:latin typeface="Times New Roman" panose="02020603050405020304" pitchFamily="18" charset="0"/>
              </a:defRPr>
            </a:lvl2pPr>
            <a:lvl3pPr marL="1143000" indent="-228600">
              <a:defRPr sz="3600" u="sng">
                <a:solidFill>
                  <a:schemeClr val="tx1"/>
                </a:solidFill>
                <a:latin typeface="Times New Roman" panose="02020603050405020304" pitchFamily="18" charset="0"/>
              </a:defRPr>
            </a:lvl3pPr>
            <a:lvl4pPr marL="1600200" indent="-228600">
              <a:defRPr sz="3600" u="sng">
                <a:solidFill>
                  <a:schemeClr val="tx1"/>
                </a:solidFill>
                <a:latin typeface="Times New Roman" panose="02020603050405020304" pitchFamily="18" charset="0"/>
              </a:defRPr>
            </a:lvl4pPr>
            <a:lvl5pPr marL="2057400" indent="-228600">
              <a:defRPr sz="36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36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36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36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3600" u="sng">
                <a:solidFill>
                  <a:schemeClr val="tx1"/>
                </a:solidFill>
                <a:latin typeface="Times New Roman" panose="02020603050405020304" pitchFamily="18" charset="0"/>
              </a:defRPr>
            </a:lvl9pPr>
          </a:lstStyle>
          <a:p>
            <a:pPr algn="ctr"/>
            <a:endParaRPr lang="en-US" altLang="en-US" sz="2800" b="1" u="none" dirty="0">
              <a:solidFill>
                <a:srgbClr val="FF0000"/>
              </a:solidFill>
              <a:latin typeface="Arial" panose="020B0604020202020204" pitchFamily="34" charset="0"/>
            </a:endParaRPr>
          </a:p>
          <a:p>
            <a:pPr algn="ctr"/>
            <a:r>
              <a:rPr lang="en-US" altLang="en-US" sz="2800" b="1" u="none" dirty="0">
                <a:solidFill>
                  <a:srgbClr val="008000"/>
                </a:solidFill>
                <a:latin typeface="Arial" panose="020B0604020202020204" pitchFamily="34" charset="0"/>
              </a:rPr>
              <a:t>1-800-NC-LABOR</a:t>
            </a:r>
          </a:p>
          <a:p>
            <a:pPr algn="ctr"/>
            <a:endParaRPr lang="en-US" altLang="en-US" sz="2800" i="1" u="none" dirty="0">
              <a:latin typeface="Arial" panose="020B0604020202020204" pitchFamily="34" charset="0"/>
            </a:endParaRPr>
          </a:p>
          <a:p>
            <a:pPr algn="ctr"/>
            <a:r>
              <a:rPr lang="en-US" altLang="en-US" sz="2800" i="1" u="none" dirty="0">
                <a:latin typeface="Arial" panose="020B0604020202020204" pitchFamily="34" charset="0"/>
              </a:rPr>
              <a:t>(1-800-625-2267)</a:t>
            </a:r>
          </a:p>
          <a:p>
            <a:pPr algn="ctr"/>
            <a:endParaRPr lang="en-US" altLang="en-US" sz="2800" b="1" u="none" dirty="0">
              <a:latin typeface="Arial" panose="020B0604020202020204" pitchFamily="34" charset="0"/>
            </a:endParaRPr>
          </a:p>
          <a:p>
            <a:pPr algn="ctr"/>
            <a:r>
              <a:rPr lang="en-US" altLang="en-US" sz="2800" b="1" u="none" dirty="0">
                <a:solidFill>
                  <a:schemeClr val="tx2">
                    <a:lumMod val="75000"/>
                  </a:schemeClr>
                </a:solidFill>
                <a:latin typeface="Arial" panose="020B0604020202020204" pitchFamily="34" charset="0"/>
              </a:rPr>
              <a:t>www.labor.nc.gov</a:t>
            </a:r>
          </a:p>
          <a:p>
            <a:pPr algn="ctr"/>
            <a:endParaRPr lang="en-US" altLang="en-US" sz="2800" u="none" dirty="0">
              <a:latin typeface="Arial" panose="020B0604020202020204" pitchFamily="34" charset="0"/>
            </a:endParaRPr>
          </a:p>
        </p:txBody>
      </p:sp>
    </p:spTree>
    <p:extLst>
      <p:ext uri="{BB962C8B-B14F-4D97-AF65-F5344CB8AC3E}">
        <p14:creationId xmlns:p14="http://schemas.microsoft.com/office/powerpoint/2010/main" val="336767340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6400800" cy="553998"/>
          </a:xfrm>
        </p:spPr>
        <p:txBody>
          <a:bodyPr/>
          <a:lstStyle/>
          <a:p>
            <a:pPr lvl="1"/>
            <a:r>
              <a:rPr lang="en-US" altLang="en-US" dirty="0"/>
              <a:t>Why is it important?</a:t>
            </a:r>
            <a:endParaRPr lang="en-US" dirty="0"/>
          </a:p>
        </p:txBody>
      </p:sp>
      <p:sp>
        <p:nvSpPr>
          <p:cNvPr id="3" name="Content Placeholder 2"/>
          <p:cNvSpPr>
            <a:spLocks noGrp="1"/>
          </p:cNvSpPr>
          <p:nvPr>
            <p:ph idx="1"/>
          </p:nvPr>
        </p:nvSpPr>
        <p:spPr/>
        <p:txBody>
          <a:bodyPr/>
          <a:lstStyle/>
          <a:p>
            <a:r>
              <a:rPr lang="en-US" dirty="0"/>
              <a:t>Familiarize yourself with all of our equipment</a:t>
            </a:r>
          </a:p>
          <a:p>
            <a:endParaRPr lang="en-US" dirty="0"/>
          </a:p>
          <a:p>
            <a:r>
              <a:rPr lang="en-US" dirty="0"/>
              <a:t>Ability to evaluate and quantify </a:t>
            </a:r>
          </a:p>
          <a:p>
            <a:endParaRPr lang="en-US" dirty="0"/>
          </a:p>
          <a:p>
            <a:r>
              <a:rPr lang="en-US" dirty="0"/>
              <a:t>Save time and increase effectiveness</a:t>
            </a:r>
          </a:p>
          <a:p>
            <a:endParaRPr lang="en-US" dirty="0"/>
          </a:p>
          <a:p>
            <a:r>
              <a:rPr lang="en-US" dirty="0"/>
              <a:t>Knowledge is power</a:t>
            </a:r>
          </a:p>
        </p:txBody>
      </p:sp>
    </p:spTree>
    <p:extLst>
      <p:ext uri="{BB962C8B-B14F-4D97-AF65-F5344CB8AC3E}">
        <p14:creationId xmlns:p14="http://schemas.microsoft.com/office/powerpoint/2010/main" val="320301301"/>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Indoor Air Quality- Jill Warren</a:t>
            </a:r>
            <a:endParaRPr lang="en-US" dirty="0"/>
          </a:p>
        </p:txBody>
      </p:sp>
      <p:sp>
        <p:nvSpPr>
          <p:cNvPr id="4" name="Text Placeholder 3"/>
          <p:cNvSpPr>
            <a:spLocks noGrp="1"/>
          </p:cNvSpPr>
          <p:nvPr>
            <p:ph type="body" sz="half" idx="1"/>
          </p:nvPr>
        </p:nvSpPr>
        <p:spPr/>
        <p:txBody>
          <a:bodyPr/>
          <a:lstStyle/>
          <a:p>
            <a:r>
              <a:rPr lang="en-US" dirty="0" err="1"/>
              <a:t>Boroscope</a:t>
            </a:r>
            <a:endParaRPr lang="en-US" dirty="0"/>
          </a:p>
          <a:p>
            <a:pPr lvl="1"/>
            <a:r>
              <a:rPr lang="en-US" dirty="0"/>
              <a:t>Fungal growth</a:t>
            </a:r>
          </a:p>
          <a:p>
            <a:r>
              <a:rPr lang="en-US" dirty="0"/>
              <a:t>4-gas meter</a:t>
            </a:r>
          </a:p>
          <a:p>
            <a:pPr lvl="1"/>
            <a:r>
              <a:rPr lang="en-US" dirty="0"/>
              <a:t>LEL</a:t>
            </a:r>
          </a:p>
          <a:p>
            <a:pPr lvl="1"/>
            <a:r>
              <a:rPr lang="en-US" dirty="0"/>
              <a:t>H2S</a:t>
            </a:r>
          </a:p>
          <a:p>
            <a:pPr lvl="1"/>
            <a:r>
              <a:rPr lang="en-US" dirty="0"/>
              <a:t>CO</a:t>
            </a:r>
          </a:p>
          <a:p>
            <a:pPr lvl="1"/>
            <a:r>
              <a:rPr lang="en-US" dirty="0"/>
              <a:t>O2</a:t>
            </a:r>
          </a:p>
          <a:p>
            <a:r>
              <a:rPr lang="en-US" dirty="0" err="1"/>
              <a:t>Qtrak</a:t>
            </a:r>
            <a:endParaRPr lang="en-US" dirty="0"/>
          </a:p>
          <a:p>
            <a:pPr lvl="1"/>
            <a:r>
              <a:rPr lang="en-US" dirty="0"/>
              <a:t>CO</a:t>
            </a:r>
          </a:p>
          <a:p>
            <a:pPr lvl="1"/>
            <a:r>
              <a:rPr lang="en-US" dirty="0"/>
              <a:t>CO2</a:t>
            </a:r>
          </a:p>
          <a:p>
            <a:pPr lvl="1"/>
            <a:r>
              <a:rPr lang="en-US" dirty="0"/>
              <a:t>T and H</a:t>
            </a:r>
          </a:p>
        </p:txBody>
      </p:sp>
      <p:pic>
        <p:nvPicPr>
          <p:cNvPr id="1026" name="Picture 2" descr="ideo Borescope, 2.4 In, 39 In Shaft"/>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800600" y="1653381"/>
            <a:ext cx="1752600" cy="17526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ultiRAE Lite Pumped - RAE Spa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0042" y="2529681"/>
            <a:ext cx="2819400" cy="2114550"/>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I 7575 Q-Trak Monitor for Indoor Air Quality | ValueTesters.co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3974768"/>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0567141"/>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553998"/>
          </a:xfrm>
        </p:spPr>
        <p:txBody>
          <a:bodyPr/>
          <a:lstStyle/>
          <a:p>
            <a:r>
              <a:rPr lang="en-US" dirty="0"/>
              <a:t>Active air sampling – John </a:t>
            </a:r>
            <a:r>
              <a:rPr lang="en-US" dirty="0" err="1"/>
              <a:t>Jaskolka</a:t>
            </a:r>
            <a:endParaRPr lang="en-US" dirty="0"/>
          </a:p>
        </p:txBody>
      </p:sp>
      <p:sp>
        <p:nvSpPr>
          <p:cNvPr id="4" name="Text Placeholder 3"/>
          <p:cNvSpPr>
            <a:spLocks noGrp="1"/>
          </p:cNvSpPr>
          <p:nvPr>
            <p:ph type="body" sz="half" idx="1"/>
          </p:nvPr>
        </p:nvSpPr>
        <p:spPr/>
        <p:txBody>
          <a:bodyPr/>
          <a:lstStyle/>
          <a:p>
            <a:r>
              <a:rPr lang="en-US" dirty="0"/>
              <a:t>Pumps</a:t>
            </a:r>
          </a:p>
          <a:p>
            <a:pPr lvl="1"/>
            <a:r>
              <a:rPr lang="en-US" dirty="0"/>
              <a:t>High flow</a:t>
            </a:r>
          </a:p>
          <a:p>
            <a:pPr lvl="1"/>
            <a:r>
              <a:rPr lang="en-US" dirty="0"/>
              <a:t>Low flow</a:t>
            </a:r>
          </a:p>
          <a:p>
            <a:r>
              <a:rPr lang="en-US" dirty="0"/>
              <a:t>Calibrators</a:t>
            </a:r>
          </a:p>
          <a:p>
            <a:r>
              <a:rPr lang="en-US" dirty="0"/>
              <a:t>Cyclones</a:t>
            </a:r>
          </a:p>
          <a:p>
            <a:pPr lvl="1"/>
            <a:r>
              <a:rPr lang="en-US" dirty="0"/>
              <a:t>Dorr-</a:t>
            </a:r>
            <a:r>
              <a:rPr lang="en-US" dirty="0" err="1"/>
              <a:t>oliver</a:t>
            </a:r>
            <a:endParaRPr lang="en-US" dirty="0"/>
          </a:p>
          <a:p>
            <a:pPr lvl="1"/>
            <a:r>
              <a:rPr lang="en-US" dirty="0"/>
              <a:t>Aluminum</a:t>
            </a:r>
          </a:p>
          <a:p>
            <a:r>
              <a:rPr lang="en-US" dirty="0"/>
              <a:t>Media</a:t>
            </a:r>
          </a:p>
        </p:txBody>
      </p:sp>
      <p:pic>
        <p:nvPicPr>
          <p:cNvPr id="2050" name="Picture 2" descr="https://encrypted-tbn0.gstatic.com/images?q=tbn%3AANd9GcQMJfc9kKT48V5mq4iUfxb4MpBPIKJRoGYZhs8lgU2t2WtY9HRGJWI&amp;usqp=CA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1251098"/>
            <a:ext cx="1295400" cy="12954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ze-Selective Sampling Head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1252203"/>
            <a:ext cx="1490997" cy="1490997"/>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efon - Zefon - Respirable Dust Cyclones &amp; Samplers - 10mm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81500" y="3462390"/>
            <a:ext cx="1524000" cy="1332411"/>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GS Gals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1500" y="5073890"/>
            <a:ext cx="3810000" cy="933450"/>
          </a:xfrm>
          <a:prstGeom prst="rect">
            <a:avLst/>
          </a:prstGeom>
          <a:noFill/>
          <a:extLst>
            <a:ext uri="{909E8E84-426E-40DD-AFC4-6F175D3DCCD1}">
              <a14:hiddenFill xmlns:a14="http://schemas.microsoft.com/office/drawing/2010/main">
                <a:solidFill>
                  <a:srgbClr val="FFFFFF"/>
                </a:solidFill>
              </a14:hiddenFill>
            </a:ext>
          </a:extLst>
        </p:spPr>
      </p:pic>
      <p:pic>
        <p:nvPicPr>
          <p:cNvPr id="2066" name="Picture 18" descr="rimary Gas Flow Calibrators for Industrial and Environmental Applications  | Dr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3060405"/>
            <a:ext cx="17526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4325304"/>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Active air sampling – John </a:t>
            </a:r>
            <a:r>
              <a:rPr lang="en-US" dirty="0" err="1"/>
              <a:t>Jaskolka</a:t>
            </a:r>
            <a:endParaRPr lang="en-US" dirty="0"/>
          </a:p>
        </p:txBody>
      </p:sp>
      <p:pic>
        <p:nvPicPr>
          <p:cNvPr id="9218" name="Picture 2" descr="vada Them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1143000"/>
            <a:ext cx="2514600" cy="37719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590800" y="5029200"/>
            <a:ext cx="3211135" cy="646331"/>
          </a:xfrm>
          <a:prstGeom prst="rect">
            <a:avLst/>
          </a:prstGeom>
          <a:noFill/>
        </p:spPr>
        <p:txBody>
          <a:bodyPr wrap="none" rtlCol="0">
            <a:spAutoFit/>
          </a:bodyPr>
          <a:lstStyle/>
          <a:p>
            <a:r>
              <a:rPr lang="en-US" u="none"/>
              <a:t>What is this????</a:t>
            </a:r>
          </a:p>
        </p:txBody>
      </p:sp>
    </p:spTree>
    <p:extLst>
      <p:ext uri="{BB962C8B-B14F-4D97-AF65-F5344CB8AC3E}">
        <p14:creationId xmlns:p14="http://schemas.microsoft.com/office/powerpoint/2010/main" val="1827602154"/>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553998"/>
          </a:xfrm>
        </p:spPr>
        <p:txBody>
          <a:bodyPr/>
          <a:lstStyle/>
          <a:p>
            <a:r>
              <a:rPr lang="en-US" dirty="0"/>
              <a:t>Noise – Paul Sullivan</a:t>
            </a:r>
          </a:p>
        </p:txBody>
      </p:sp>
      <p:sp>
        <p:nvSpPr>
          <p:cNvPr id="4" name="Text Placeholder 3"/>
          <p:cNvSpPr>
            <a:spLocks noGrp="1"/>
          </p:cNvSpPr>
          <p:nvPr>
            <p:ph type="body" sz="half" idx="1"/>
          </p:nvPr>
        </p:nvSpPr>
        <p:spPr/>
        <p:txBody>
          <a:bodyPr/>
          <a:lstStyle/>
          <a:p>
            <a:r>
              <a:rPr lang="en-US" dirty="0"/>
              <a:t>Dosimeters</a:t>
            </a:r>
          </a:p>
          <a:p>
            <a:pPr lvl="1"/>
            <a:r>
              <a:rPr lang="en-US" dirty="0"/>
              <a:t>violation</a:t>
            </a:r>
            <a:br>
              <a:rPr lang="en-US" dirty="0"/>
            </a:br>
            <a:endParaRPr lang="en-US" dirty="0"/>
          </a:p>
          <a:p>
            <a:r>
              <a:rPr lang="en-US" dirty="0"/>
              <a:t>Octave band analyzers</a:t>
            </a:r>
          </a:p>
          <a:p>
            <a:pPr lvl="1"/>
            <a:r>
              <a:rPr lang="en-US" dirty="0"/>
              <a:t>abatements</a:t>
            </a:r>
            <a:br>
              <a:rPr lang="en-US" dirty="0"/>
            </a:br>
            <a:endParaRPr lang="en-US" dirty="0"/>
          </a:p>
          <a:p>
            <a:r>
              <a:rPr lang="en-US" dirty="0"/>
              <a:t>Sound level meters</a:t>
            </a:r>
          </a:p>
          <a:p>
            <a:pPr lvl="1"/>
            <a:r>
              <a:rPr lang="en-US" dirty="0"/>
              <a:t>screening</a:t>
            </a:r>
          </a:p>
        </p:txBody>
      </p:sp>
      <p:pic>
        <p:nvPicPr>
          <p:cNvPr id="6146" name="Picture 2" descr="dge 5 Personal Noise Dosimete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223870"/>
            <a:ext cx="2762250" cy="2371725"/>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M™ SoundPro™ Sound Level Meter Datalog Kit SP-DL-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4416" y="2317415"/>
            <a:ext cx="1774658" cy="2667000"/>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M Sound Detector SD-200 Kit, USB Cable, Windscreen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0336" y="3527379"/>
            <a:ext cx="2362200"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2769159"/>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553998"/>
          </a:xfrm>
        </p:spPr>
        <p:txBody>
          <a:bodyPr/>
          <a:lstStyle/>
          <a:p>
            <a:r>
              <a:rPr lang="en-US" dirty="0"/>
              <a:t>Heat stress– Grant Quiller</a:t>
            </a:r>
          </a:p>
        </p:txBody>
      </p:sp>
      <p:sp>
        <p:nvSpPr>
          <p:cNvPr id="4" name="Text Placeholder 3"/>
          <p:cNvSpPr>
            <a:spLocks noGrp="1"/>
          </p:cNvSpPr>
          <p:nvPr>
            <p:ph type="body" sz="half" idx="1"/>
          </p:nvPr>
        </p:nvSpPr>
        <p:spPr/>
        <p:txBody>
          <a:bodyPr/>
          <a:lstStyle/>
          <a:p>
            <a:r>
              <a:rPr lang="en-US" dirty="0"/>
              <a:t>WBGT</a:t>
            </a:r>
          </a:p>
          <a:p>
            <a:pPr lvl="1"/>
            <a:r>
              <a:rPr lang="en-US" dirty="0"/>
              <a:t>handheld</a:t>
            </a:r>
          </a:p>
        </p:txBody>
      </p:sp>
      <p:pic>
        <p:nvPicPr>
          <p:cNvPr id="8194" name="Picture 2" descr="SI Quest QUESTemp 32-34-36 Area Heat Stress Monitor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0874" y="1600200"/>
            <a:ext cx="4657725" cy="39992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6148886"/>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229600" cy="553998"/>
          </a:xfrm>
        </p:spPr>
        <p:txBody>
          <a:bodyPr/>
          <a:lstStyle/>
          <a:p>
            <a:r>
              <a:rPr lang="en-US" dirty="0"/>
              <a:t>IH Equipment</a:t>
            </a:r>
          </a:p>
        </p:txBody>
      </p:sp>
      <p:sp>
        <p:nvSpPr>
          <p:cNvPr id="4" name="Text Placeholder 3"/>
          <p:cNvSpPr>
            <a:spLocks noGrp="1"/>
          </p:cNvSpPr>
          <p:nvPr>
            <p:ph type="body" sz="half" idx="1"/>
          </p:nvPr>
        </p:nvSpPr>
        <p:spPr/>
        <p:txBody>
          <a:bodyPr/>
          <a:lstStyle/>
          <a:p>
            <a:r>
              <a:rPr lang="en-US" dirty="0" err="1"/>
              <a:t>Draeger</a:t>
            </a:r>
            <a:r>
              <a:rPr lang="en-US" dirty="0"/>
              <a:t> CMS </a:t>
            </a:r>
          </a:p>
          <a:p>
            <a:pPr lvl="1"/>
            <a:r>
              <a:rPr lang="en-US" dirty="0"/>
              <a:t>Acids</a:t>
            </a:r>
          </a:p>
          <a:p>
            <a:pPr lvl="1"/>
            <a:r>
              <a:rPr lang="en-US" dirty="0"/>
              <a:t>Formaldehyde</a:t>
            </a:r>
          </a:p>
          <a:p>
            <a:r>
              <a:rPr lang="en-US" dirty="0" err="1"/>
              <a:t>Dusttrak</a:t>
            </a:r>
            <a:endParaRPr lang="en-US" dirty="0"/>
          </a:p>
          <a:p>
            <a:pPr lvl="1"/>
            <a:r>
              <a:rPr lang="en-US" dirty="0"/>
              <a:t>Total &amp; respirable dust</a:t>
            </a:r>
          </a:p>
          <a:p>
            <a:pPr lvl="1"/>
            <a:r>
              <a:rPr lang="en-US" dirty="0"/>
              <a:t>Mass concentration?</a:t>
            </a:r>
          </a:p>
          <a:p>
            <a:r>
              <a:rPr lang="en-US" dirty="0"/>
              <a:t>MIE PDR</a:t>
            </a:r>
          </a:p>
          <a:p>
            <a:pPr lvl="1"/>
            <a:r>
              <a:rPr lang="en-US" dirty="0"/>
              <a:t>Total &amp; respirable dust</a:t>
            </a:r>
          </a:p>
          <a:p>
            <a:endParaRPr lang="en-US" dirty="0"/>
          </a:p>
          <a:p>
            <a:endParaRPr lang="en-US" dirty="0"/>
          </a:p>
        </p:txBody>
      </p:sp>
      <p:pic>
        <p:nvPicPr>
          <p:cNvPr id="4098" name="Picture 2" descr="räger Chip-Measurement-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3463" y="1144069"/>
            <a:ext cx="2377937" cy="2048094"/>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IE Personal DataRAM 1000AN Monitor, Passive-RENTAL - Rent Air Sampling  Equi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895600"/>
            <a:ext cx="1878640" cy="1878640"/>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SI DustTrak DRX 8534 Handheld Particulate Monitors for Mass Concentration  of Aeros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3664243"/>
            <a:ext cx="2558902" cy="25589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49772"/>
      </p:ext>
    </p:extLst>
  </p:cSld>
  <p:clrMapOvr>
    <a:masterClrMapping/>
  </p:clrMapOvr>
  <p:transition advClick="0"/>
</p:sld>
</file>

<file path=ppt/theme/theme1.xml><?xml version="1.0" encoding="utf-8"?>
<a:theme xmlns:a="http://schemas.openxmlformats.org/drawingml/2006/main" name="NCDOL  Standard">
  <a:themeElements>
    <a:clrScheme name="NCDOL  Standard 8">
      <a:dk1>
        <a:srgbClr val="000000"/>
      </a:dk1>
      <a:lt1>
        <a:srgbClr val="FFFFFF"/>
      </a:lt1>
      <a:dk2>
        <a:srgbClr val="0000FF"/>
      </a:dk2>
      <a:lt2>
        <a:srgbClr val="000080"/>
      </a:lt2>
      <a:accent1>
        <a:srgbClr val="FF00FF"/>
      </a:accent1>
      <a:accent2>
        <a:srgbClr val="FF0000"/>
      </a:accent2>
      <a:accent3>
        <a:srgbClr val="FFFFFF"/>
      </a:accent3>
      <a:accent4>
        <a:srgbClr val="000000"/>
      </a:accent4>
      <a:accent5>
        <a:srgbClr val="FFAAFF"/>
      </a:accent5>
      <a:accent6>
        <a:srgbClr val="E70000"/>
      </a:accent6>
      <a:hlink>
        <a:srgbClr val="000000"/>
      </a:hlink>
      <a:folHlink>
        <a:srgbClr val="C0C0C0"/>
      </a:folHlink>
    </a:clrScheme>
    <a:fontScheme name="NCDOL  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sng"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sng" strike="noStrike" cap="none" normalizeH="0" baseline="0" smtClean="0">
            <a:ln>
              <a:noFill/>
            </a:ln>
            <a:solidFill>
              <a:schemeClr val="tx1"/>
            </a:solidFill>
            <a:effectLst/>
            <a:latin typeface="Times New Roman" pitchFamily="18" charset="0"/>
          </a:defRPr>
        </a:defPPr>
      </a:lstStyle>
    </a:lnDef>
  </a:objectDefaults>
  <a:extraClrSchemeLst>
    <a:extraClrScheme>
      <a:clrScheme name="NCDOL  Standard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CDOL  Standard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NCDOL  Standard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CDOL  Standard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CDOL  Standard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CDOL  Standard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NCDOL  Standard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NCDOL  Standard 8">
        <a:dk1>
          <a:srgbClr val="000000"/>
        </a:dk1>
        <a:lt1>
          <a:srgbClr val="FFFFFF"/>
        </a:lt1>
        <a:dk2>
          <a:srgbClr val="0000FF"/>
        </a:dk2>
        <a:lt2>
          <a:srgbClr val="000080"/>
        </a:lt2>
        <a:accent1>
          <a:srgbClr val="FF00FF"/>
        </a:accent1>
        <a:accent2>
          <a:srgbClr val="FF0000"/>
        </a:accent2>
        <a:accent3>
          <a:srgbClr val="FFFFFF"/>
        </a:accent3>
        <a:accent4>
          <a:srgbClr val="000000"/>
        </a:accent4>
        <a:accent5>
          <a:srgbClr val="FFAAFF"/>
        </a:accent5>
        <a:accent6>
          <a:srgbClr val="E70000"/>
        </a:accent6>
        <a:hlink>
          <a:srgbClr val="000000"/>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31901</TotalTime>
  <Pages>1</Pages>
  <Words>857</Words>
  <Application>Microsoft Office PowerPoint</Application>
  <PresentationFormat>Letter Paper (8.5x11 in)</PresentationFormat>
  <Paragraphs>199</Paragraphs>
  <Slides>23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Symbol</vt:lpstr>
      <vt:lpstr>Times New Roman</vt:lpstr>
      <vt:lpstr>Wingdings</vt:lpstr>
      <vt:lpstr>NCDOL  Standard</vt:lpstr>
      <vt:lpstr>Industrial Hygiene Equipment Overview</vt:lpstr>
      <vt:lpstr>Objectives</vt:lpstr>
      <vt:lpstr>Why is it important?</vt:lpstr>
      <vt:lpstr>Indoor Air Quality- Jill Warren</vt:lpstr>
      <vt:lpstr>Active air sampling – John Jaskolka</vt:lpstr>
      <vt:lpstr>Active air sampling – John Jaskolka</vt:lpstr>
      <vt:lpstr>Noise – Paul Sullivan</vt:lpstr>
      <vt:lpstr>Heat stress– Grant Quiller</vt:lpstr>
      <vt:lpstr>IH Equipment</vt:lpstr>
      <vt:lpstr>IH Equipment</vt:lpstr>
      <vt:lpstr>IH Equipment</vt:lpstr>
      <vt:lpstr>Other Equipment</vt:lpstr>
      <vt:lpstr>Calibration and accuracy</vt:lpstr>
      <vt:lpstr>Calibration and accuracy</vt:lpstr>
      <vt:lpstr>Calibration and accuracy</vt:lpstr>
      <vt:lpstr>Effectively managing your time</vt:lpstr>
      <vt:lpstr>Effectively managing your time</vt:lpstr>
      <vt:lpstr>Group work #1</vt:lpstr>
      <vt:lpstr>Group work #2</vt:lpstr>
      <vt:lpstr>Group work</vt:lpstr>
      <vt:lpstr>Group work</vt:lpstr>
      <vt:lpstr>Summary</vt:lpstr>
      <vt:lpstr>Thank You For Attending!</vt:lpstr>
    </vt:vector>
  </TitlesOfParts>
  <Manager>Standards Review By Bobby Davis</Manager>
  <Company>NC OSH/ETTA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Powered Industrial Trucks (29 DFR 1910.178)</dc:title>
  <dc:subject>For Web and Leader Led Training</dc:subject>
  <dc:creator>Bob O'Neal</dc:creator>
  <cp:keywords>Review by Standards Supervisor:2-24-2010</cp:keywords>
  <dc:description>WLagoe reviewed: 032010</dc:description>
  <cp:lastModifiedBy>Lagoe, Wanda</cp:lastModifiedBy>
  <cp:revision>2915</cp:revision>
  <cp:lastPrinted>2015-10-22T12:44:09Z</cp:lastPrinted>
  <dcterms:created xsi:type="dcterms:W3CDTF">2001-05-15T12:53:32Z</dcterms:created>
  <dcterms:modified xsi:type="dcterms:W3CDTF">2022-10-13T15:58:27Z</dcterms:modified>
  <cp:category>Format Review by Andy on 12-30-08</cp:category>
</cp:coreProperties>
</file>