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453" r:id="rId2"/>
    <p:sldId id="464" r:id="rId3"/>
    <p:sldId id="463" r:id="rId4"/>
    <p:sldId id="456" r:id="rId5"/>
    <p:sldId id="457" r:id="rId6"/>
    <p:sldId id="458" r:id="rId7"/>
    <p:sldId id="459" r:id="rId8"/>
    <p:sldId id="460" r:id="rId9"/>
    <p:sldId id="461" r:id="rId10"/>
    <p:sldId id="403" r:id="rId11"/>
    <p:sldId id="473" r:id="rId12"/>
    <p:sldId id="404" r:id="rId13"/>
    <p:sldId id="405" r:id="rId14"/>
    <p:sldId id="474" r:id="rId15"/>
    <p:sldId id="467" r:id="rId16"/>
    <p:sldId id="468" r:id="rId17"/>
    <p:sldId id="475" r:id="rId18"/>
    <p:sldId id="406" r:id="rId19"/>
    <p:sldId id="408" r:id="rId20"/>
    <p:sldId id="471" r:id="rId21"/>
    <p:sldId id="409" r:id="rId22"/>
    <p:sldId id="410" r:id="rId23"/>
    <p:sldId id="411" r:id="rId24"/>
    <p:sldId id="412" r:id="rId25"/>
    <p:sldId id="413" r:id="rId26"/>
    <p:sldId id="472" r:id="rId27"/>
    <p:sldId id="477" r:id="rId28"/>
    <p:sldId id="414" r:id="rId29"/>
    <p:sldId id="415" r:id="rId30"/>
    <p:sldId id="416" r:id="rId31"/>
    <p:sldId id="417" r:id="rId32"/>
    <p:sldId id="418" r:id="rId33"/>
    <p:sldId id="419" r:id="rId34"/>
    <p:sldId id="420" r:id="rId35"/>
    <p:sldId id="421" r:id="rId36"/>
    <p:sldId id="422" r:id="rId37"/>
    <p:sldId id="476" r:id="rId38"/>
    <p:sldId id="480" r:id="rId39"/>
    <p:sldId id="423" r:id="rId40"/>
    <p:sldId id="424" r:id="rId41"/>
    <p:sldId id="425" r:id="rId42"/>
    <p:sldId id="426" r:id="rId43"/>
    <p:sldId id="427"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90" r:id="rId58"/>
    <p:sldId id="442" r:id="rId59"/>
    <p:sldId id="443" r:id="rId60"/>
    <p:sldId id="444" r:id="rId61"/>
    <p:sldId id="445" r:id="rId62"/>
    <p:sldId id="446" r:id="rId63"/>
    <p:sldId id="447" r:id="rId64"/>
    <p:sldId id="448" r:id="rId65"/>
    <p:sldId id="478" r:id="rId66"/>
    <p:sldId id="449" r:id="rId67"/>
    <p:sldId id="450" r:id="rId68"/>
    <p:sldId id="479" r:id="rId69"/>
    <p:sldId id="451" r:id="rId70"/>
    <p:sldId id="485" r:id="rId71"/>
    <p:sldId id="482" r:id="rId72"/>
    <p:sldId id="483" r:id="rId73"/>
    <p:sldId id="484" r:id="rId74"/>
    <p:sldId id="486" r:id="rId75"/>
    <p:sldId id="487" r:id="rId76"/>
    <p:sldId id="488" r:id="rId77"/>
    <p:sldId id="489" r:id="rId78"/>
    <p:sldId id="452" r:id="rId79"/>
    <p:sldId id="401" r:id="rId80"/>
    <p:sldId id="341" r:id="rId81"/>
    <p:sldId id="481" r:id="rId82"/>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2D9A"/>
    <a:srgbClr val="008000"/>
    <a:srgbClr val="33CC33"/>
    <a:srgbClr val="000000"/>
    <a:srgbClr val="FF5050"/>
    <a:srgbClr val="FF00FF"/>
    <a:srgbClr val="FFFF66"/>
    <a:srgbClr val="910046"/>
    <a:srgbClr val="007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78207" autoAdjust="0"/>
  </p:normalViewPr>
  <p:slideViewPr>
    <p:cSldViewPr>
      <p:cViewPr varScale="1">
        <p:scale>
          <a:sx n="57" d="100"/>
          <a:sy n="57" d="100"/>
        </p:scale>
        <p:origin x="21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0" y="-1157"/>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5907732-E067-48EF-AE5D-CDD482A480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6858" indent="-283407">
              <a:defRPr>
                <a:solidFill>
                  <a:schemeClr val="tx1"/>
                </a:solidFill>
                <a:latin typeface="Tahoma" panose="020B0604030504040204" pitchFamily="34" charset="0"/>
              </a:defRPr>
            </a:lvl2pPr>
            <a:lvl3pPr marL="1133627" indent="-226725">
              <a:defRPr>
                <a:solidFill>
                  <a:schemeClr val="tx1"/>
                </a:solidFill>
                <a:latin typeface="Tahoma" panose="020B0604030504040204" pitchFamily="34" charset="0"/>
              </a:defRPr>
            </a:lvl3pPr>
            <a:lvl4pPr marL="1587078" indent="-226725">
              <a:defRPr>
                <a:solidFill>
                  <a:schemeClr val="tx1"/>
                </a:solidFill>
                <a:latin typeface="Tahoma" panose="020B0604030504040204" pitchFamily="34" charset="0"/>
              </a:defRPr>
            </a:lvl4pPr>
            <a:lvl5pPr marL="2040529" indent="-226725">
              <a:defRPr>
                <a:solidFill>
                  <a:schemeClr val="tx1"/>
                </a:solidFill>
                <a:latin typeface="Tahoma" panose="020B0604030504040204" pitchFamily="34" charset="0"/>
              </a:defRPr>
            </a:lvl5pPr>
            <a:lvl6pPr marL="2493980" indent="-226725" eaLnBrk="0" fontAlgn="base" hangingPunct="0">
              <a:spcBef>
                <a:spcPct val="0"/>
              </a:spcBef>
              <a:spcAft>
                <a:spcPct val="0"/>
              </a:spcAft>
              <a:defRPr>
                <a:solidFill>
                  <a:schemeClr val="tx1"/>
                </a:solidFill>
                <a:latin typeface="Tahoma" panose="020B0604030504040204" pitchFamily="34" charset="0"/>
              </a:defRPr>
            </a:lvl6pPr>
            <a:lvl7pPr marL="2947431" indent="-226725" eaLnBrk="0" fontAlgn="base" hangingPunct="0">
              <a:spcBef>
                <a:spcPct val="0"/>
              </a:spcBef>
              <a:spcAft>
                <a:spcPct val="0"/>
              </a:spcAft>
              <a:defRPr>
                <a:solidFill>
                  <a:schemeClr val="tx1"/>
                </a:solidFill>
                <a:latin typeface="Tahoma" panose="020B0604030504040204" pitchFamily="34" charset="0"/>
              </a:defRPr>
            </a:lvl7pPr>
            <a:lvl8pPr marL="3400882" indent="-226725" eaLnBrk="0" fontAlgn="base" hangingPunct="0">
              <a:spcBef>
                <a:spcPct val="0"/>
              </a:spcBef>
              <a:spcAft>
                <a:spcPct val="0"/>
              </a:spcAft>
              <a:defRPr>
                <a:solidFill>
                  <a:schemeClr val="tx1"/>
                </a:solidFill>
                <a:latin typeface="Tahoma" panose="020B0604030504040204" pitchFamily="34" charset="0"/>
              </a:defRPr>
            </a:lvl8pPr>
            <a:lvl9pPr marL="3854333" indent="-226725" eaLnBrk="0" fontAlgn="base" hangingPunct="0">
              <a:spcBef>
                <a:spcPct val="0"/>
              </a:spcBef>
              <a:spcAft>
                <a:spcPct val="0"/>
              </a:spcAft>
              <a:defRPr>
                <a:solidFill>
                  <a:schemeClr val="tx1"/>
                </a:solidFill>
                <a:latin typeface="Tahoma" panose="020B0604030504040204" pitchFamily="34" charset="0"/>
              </a:defRPr>
            </a:lvl9pPr>
          </a:lstStyle>
          <a:p>
            <a:fld id="{37E1B681-8A36-471A-9438-78A226D37C0C}"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57347" name="Rectangle 2">
            <a:extLst>
              <a:ext uri="{FF2B5EF4-FFF2-40B4-BE49-F238E27FC236}">
                <a16:creationId xmlns:a16="http://schemas.microsoft.com/office/drawing/2014/main" id="{D094BEBD-86C3-4EAC-8A28-31CA261FAFE2}"/>
              </a:ext>
            </a:extLst>
          </p:cNvPr>
          <p:cNvSpPr>
            <a:spLocks noGrp="1" noRot="1" noChangeAspect="1" noChangeArrowheads="1" noTextEdit="1"/>
          </p:cNvSpPr>
          <p:nvPr>
            <p:ph type="sldImg"/>
          </p:nvPr>
        </p:nvSpPr>
        <p:spPr>
          <a:xfrm>
            <a:off x="1162050" y="695325"/>
            <a:ext cx="4567238" cy="3425825"/>
          </a:xfrm>
          <a:ln/>
        </p:spPr>
      </p:sp>
      <p:sp>
        <p:nvSpPr>
          <p:cNvPr id="57348" name="Rectangle 3">
            <a:extLst>
              <a:ext uri="{FF2B5EF4-FFF2-40B4-BE49-F238E27FC236}">
                <a16:creationId xmlns:a16="http://schemas.microsoft.com/office/drawing/2014/main" id="{74B70941-8A49-4999-9223-BC7E4DCE73E4}"/>
              </a:ext>
            </a:extLst>
          </p:cNvPr>
          <p:cNvSpPr>
            <a:spLocks noGrp="1" noChangeArrowheads="1"/>
          </p:cNvSpPr>
          <p:nvPr>
            <p:ph type="body" idx="1"/>
          </p:nvPr>
        </p:nvSpPr>
        <p:spPr>
          <a:xfrm>
            <a:off x="918365" y="4358181"/>
            <a:ext cx="5052584" cy="4128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Revised 2/20/2018 </a:t>
            </a: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9318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2B0395E-5C1F-4A91-A7D0-90A85F119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F35B88C-9027-410E-809E-A60FF5CA2C60}"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61443" name="Rectangle 2">
            <a:extLst>
              <a:ext uri="{FF2B5EF4-FFF2-40B4-BE49-F238E27FC236}">
                <a16:creationId xmlns:a16="http://schemas.microsoft.com/office/drawing/2014/main" id="{2578F288-FECB-491E-BED0-7018CE97E23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22B7E91-81A7-4331-8E19-AD1FE8A33D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Afferent thermo receptor sensors -&gt; hypothalamus -&gt; efferent response</a:t>
            </a:r>
          </a:p>
          <a:p>
            <a:pPr eaLnBrk="1" hangingPunct="1"/>
            <a:r>
              <a:rPr lang="en-US" altLang="en-US" dirty="0">
                <a:latin typeface="Arial" panose="020B0604020202020204" pitchFamily="34" charset="0"/>
              </a:rPr>
              <a:t>Tightly regulated around 37 equilibrium</a:t>
            </a:r>
          </a:p>
        </p:txBody>
      </p:sp>
    </p:spTree>
    <p:extLst>
      <p:ext uri="{BB962C8B-B14F-4D97-AF65-F5344CB8AC3E}">
        <p14:creationId xmlns:p14="http://schemas.microsoft.com/office/powerpoint/2010/main" val="124763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4F7B4B4C-DAC5-4E30-A8BA-9EF155FEC8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B9B1354-35C9-47BD-A520-8E253D47D7D1}"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63491" name="Rectangle 2">
            <a:extLst>
              <a:ext uri="{FF2B5EF4-FFF2-40B4-BE49-F238E27FC236}">
                <a16:creationId xmlns:a16="http://schemas.microsoft.com/office/drawing/2014/main" id="{ABE20C21-4545-484E-ACDE-3F04181231E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6CDC4DED-7228-4981-B5B0-5B43465AE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2295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2B0395E-5C1F-4A91-A7D0-90A85F119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F35B88C-9027-410E-809E-A60FF5CA2C60}"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61443" name="Rectangle 2">
            <a:extLst>
              <a:ext uri="{FF2B5EF4-FFF2-40B4-BE49-F238E27FC236}">
                <a16:creationId xmlns:a16="http://schemas.microsoft.com/office/drawing/2014/main" id="{2578F288-FECB-491E-BED0-7018CE97E23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22B7E91-81A7-4331-8E19-AD1FE8A33D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Afferent thermo receptor sensors -&gt; hypothalamus -&gt; efferent response</a:t>
            </a:r>
          </a:p>
          <a:p>
            <a:pPr eaLnBrk="1" hangingPunct="1"/>
            <a:r>
              <a:rPr lang="en-US" altLang="en-US" dirty="0">
                <a:latin typeface="Arial" panose="020B0604020202020204" pitchFamily="34" charset="0"/>
              </a:rPr>
              <a:t>Tightly regulated around 37 equilibrium</a:t>
            </a:r>
          </a:p>
        </p:txBody>
      </p:sp>
    </p:spTree>
    <p:extLst>
      <p:ext uri="{BB962C8B-B14F-4D97-AF65-F5344CB8AC3E}">
        <p14:creationId xmlns:p14="http://schemas.microsoft.com/office/powerpoint/2010/main" val="405920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E436DBA-1D57-494E-AF46-9DC1119D5D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4C26794-2910-4B4F-A073-03F04DB3CCEA}"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BFCAD097-771C-4D95-B7A0-E531A7DBE08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72FAF2F-4EA5-4CA7-9A04-0A2EF60DAE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08809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C464BEB-A20E-4B0D-8804-74153CCA8F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02D6A88-63F6-4F75-8BE7-6D260B62D57B}"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65539" name="Rectangle 2">
            <a:extLst>
              <a:ext uri="{FF2B5EF4-FFF2-40B4-BE49-F238E27FC236}">
                <a16:creationId xmlns:a16="http://schemas.microsoft.com/office/drawing/2014/main" id="{301E0FAC-05AA-4643-935B-60C6323F018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E3F8935-AAEA-4CD0-BBDC-EA66369062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2356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EE5A120-288A-44FC-A3C5-7EA82751F5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AE3ADD8-8A9C-4904-BA77-B470A3F1A39C}"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7938E2A5-58D3-44D9-84B0-50D86EF4D16B}"/>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9F4545C-ACB4-4F71-A08B-C5A5810578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39602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CB566439-A746-488C-BA3A-FFA6227B7E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879337F-14AD-45C5-A8B0-73FD93F16CA4}"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67587" name="Rectangle 2">
            <a:extLst>
              <a:ext uri="{FF2B5EF4-FFF2-40B4-BE49-F238E27FC236}">
                <a16:creationId xmlns:a16="http://schemas.microsoft.com/office/drawing/2014/main" id="{E0119F4A-95E2-49C4-B0F3-B31B6294AD5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B8B2C156-BE2A-4E40-B99B-B39DD2CB0E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7069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D6C1F4C-B784-4913-9826-7A13E4884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E9E4502-674C-4FCD-AC08-F3260D554113}"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968F59A9-4AF9-41BF-8734-F17D236A794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E90B977-20D8-405F-A56E-6EA957E13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2152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D6C1F4C-B784-4913-9826-7A13E4884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E9E4502-674C-4FCD-AC08-F3260D554113}"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968F59A9-4AF9-41BF-8734-F17D236A794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E90B977-20D8-405F-A56E-6EA957E13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3094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281C6EA-C561-430F-A21B-93826518B4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128D745-9149-4BE5-9842-D5BD060FF9D9}"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69635" name="Rectangle 2">
            <a:extLst>
              <a:ext uri="{FF2B5EF4-FFF2-40B4-BE49-F238E27FC236}">
                <a16:creationId xmlns:a16="http://schemas.microsoft.com/office/drawing/2014/main" id="{AEC6EB51-5F55-4837-A534-848DD38F719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035B0E98-1343-4782-8249-7FC42FF572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9986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FACE (Fatality Assessment and Control Evaluation) Program</a:t>
            </a:r>
          </a:p>
          <a:p>
            <a:r>
              <a:rPr lang="en-US" dirty="0"/>
              <a:t>https://www.cdc.gov/niosh/face/in-house/full200604.html</a:t>
            </a: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a:t>
            </a:fld>
            <a:endParaRPr lang="en-US" altLang="en-US"/>
          </a:p>
        </p:txBody>
      </p:sp>
    </p:spTree>
    <p:extLst>
      <p:ext uri="{BB962C8B-B14F-4D97-AF65-F5344CB8AC3E}">
        <p14:creationId xmlns:p14="http://schemas.microsoft.com/office/powerpoint/2010/main" val="150333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60DBC20-D26E-4BDA-8F67-3FBFAA66E4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4A405A8-2DE7-4546-ABCE-0960696150E8}" type="slidenum">
              <a:rPr lang="en-US" altLang="en-US">
                <a:latin typeface="Arial" panose="020B0604020202020204" pitchFamily="34" charset="0"/>
              </a:rPr>
              <a:pPr/>
              <a:t>29</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8255175A-6CBB-4F6C-8DB3-718B210412FB}"/>
              </a:ext>
            </a:extLst>
          </p:cNvPr>
          <p:cNvSpPr>
            <a:spLocks noGrp="1" noRot="1" noChangeAspect="1" noChangeArrowheads="1" noTextEdit="1"/>
          </p:cNvSpPr>
          <p:nvPr>
            <p:ph type="sldImg"/>
          </p:nvPr>
        </p:nvSpPr>
        <p:spPr>
          <a:xfrm>
            <a:off x="1177925" y="700088"/>
            <a:ext cx="4600575" cy="3451225"/>
          </a:xfrm>
          <a:ln/>
        </p:spPr>
      </p:sp>
      <p:sp>
        <p:nvSpPr>
          <p:cNvPr id="70660" name="Rectangle 3">
            <a:extLst>
              <a:ext uri="{FF2B5EF4-FFF2-40B4-BE49-F238E27FC236}">
                <a16:creationId xmlns:a16="http://schemas.microsoft.com/office/drawing/2014/main" id="{06B70FED-714B-4575-B4A9-2A4942E23E19}"/>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buFontTx/>
              <a:buAutoNum type="arabicPeriod"/>
            </a:pPr>
            <a:r>
              <a:rPr lang="en-US" altLang="en-US">
                <a:latin typeface="Arial" panose="020B0604020202020204" pitchFamily="34" charset="0"/>
              </a:rPr>
              <a:t>Used to dilute hot air w/ cooler air.  Works better in cooler climates.</a:t>
            </a:r>
          </a:p>
          <a:p>
            <a:pPr marL="230188" indent="-230188" eaLnBrk="1" hangingPunct="1">
              <a:buFontTx/>
              <a:buAutoNum type="arabicPeriod"/>
            </a:pPr>
            <a:r>
              <a:rPr lang="en-US" altLang="en-US">
                <a:latin typeface="Arial" panose="020B0604020202020204" pitchFamily="34" charset="0"/>
              </a:rPr>
              <a:t>Reduces temperature of air be removing heat and humidity.</a:t>
            </a:r>
          </a:p>
          <a:p>
            <a:pPr marL="230188" indent="-230188" eaLnBrk="1" hangingPunct="1">
              <a:buFontTx/>
              <a:buAutoNum type="arabicPeriod"/>
            </a:pPr>
            <a:r>
              <a:rPr lang="en-US" altLang="en-US">
                <a:latin typeface="Arial" panose="020B0604020202020204" pitchFamily="34" charset="0"/>
              </a:rPr>
              <a:t>Cool rooms.  Portable blower with built-in chiller (minimal set up time).</a:t>
            </a:r>
          </a:p>
          <a:p>
            <a:pPr marL="230188" indent="-230188" eaLnBrk="1" hangingPunct="1">
              <a:buFontTx/>
              <a:buAutoNum type="arabicPeriod"/>
            </a:pPr>
            <a:r>
              <a:rPr lang="en-US" altLang="en-US">
                <a:latin typeface="Arial" panose="020B0604020202020204" pitchFamily="34" charset="0"/>
              </a:rPr>
              <a:t> Using fans (as long as air temperature is less that skin temperature. Changes in air speed help with convective heat exchange (the exchange between the skin surface and the surrounding air) and the rate of evaporation. </a:t>
            </a:r>
          </a:p>
          <a:p>
            <a:pPr marL="230188" indent="-230188" eaLnBrk="1" hangingPunct="1">
              <a:buFontTx/>
              <a:buAutoNum type="arabicPeriod"/>
            </a:pPr>
            <a:r>
              <a:rPr lang="en-US" altLang="en-US">
                <a:latin typeface="Arial" panose="020B0604020202020204" pitchFamily="34" charset="0"/>
              </a:rPr>
              <a:t>Insulating the hot surface that generates the heat and changing the surface itself.</a:t>
            </a:r>
          </a:p>
          <a:p>
            <a:pPr marL="230188" indent="-230188" eaLnBrk="1" hangingPunct="1">
              <a:buFontTx/>
              <a:buAutoNum type="arabicPeriod"/>
            </a:pPr>
            <a:r>
              <a:rPr lang="en-US" altLang="en-US">
                <a:latin typeface="Arial" panose="020B0604020202020204" pitchFamily="34" charset="0"/>
              </a:rPr>
              <a:t>Surfaces that exceed 95 degrees Fahrenheit are sources of infrared radiation that can add to the worker’s heat load.  Flat black surfaces absorb heat more than smooth polished ones.  Cooler surfaces around the worker help because the worker’s body radiates heat towards them.</a:t>
            </a:r>
          </a:p>
        </p:txBody>
      </p:sp>
    </p:spTree>
    <p:extLst>
      <p:ext uri="{BB962C8B-B14F-4D97-AF65-F5344CB8AC3E}">
        <p14:creationId xmlns:p14="http://schemas.microsoft.com/office/powerpoint/2010/main" val="259425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5D66BA9-B75A-49DD-BAAF-777DD84F86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E5AEB1B-85FA-4D16-81AE-3F10197E6898}"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71683" name="Rectangle 2">
            <a:extLst>
              <a:ext uri="{FF2B5EF4-FFF2-40B4-BE49-F238E27FC236}">
                <a16:creationId xmlns:a16="http://schemas.microsoft.com/office/drawing/2014/main" id="{BFC66C76-A349-4291-A591-05D4BB1F90D5}"/>
              </a:ext>
            </a:extLst>
          </p:cNvPr>
          <p:cNvSpPr>
            <a:spLocks noGrp="1" noRot="1" noChangeAspect="1" noChangeArrowheads="1" noTextEdit="1"/>
          </p:cNvSpPr>
          <p:nvPr>
            <p:ph type="sldImg"/>
          </p:nvPr>
        </p:nvSpPr>
        <p:spPr>
          <a:xfrm>
            <a:off x="1177925" y="700088"/>
            <a:ext cx="4600575" cy="3451225"/>
          </a:xfrm>
          <a:ln/>
        </p:spPr>
      </p:sp>
      <p:sp>
        <p:nvSpPr>
          <p:cNvPr id="71684" name="Rectangle 3">
            <a:extLst>
              <a:ext uri="{FF2B5EF4-FFF2-40B4-BE49-F238E27FC236}">
                <a16:creationId xmlns:a16="http://schemas.microsoft.com/office/drawing/2014/main" id="{FEBE81F1-21AF-43AC-969D-C287552CD9C2}"/>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lnSpc>
                <a:spcPct val="90000"/>
              </a:lnSpc>
              <a:buFontTx/>
              <a:buAutoNum type="arabicPeriod"/>
            </a:pPr>
            <a:r>
              <a:rPr lang="en-US" altLang="en-US">
                <a:latin typeface="Arial" panose="020B0604020202020204" pitchFamily="34" charset="0"/>
              </a:rPr>
              <a:t>Aprons, jackets and suits that completely enclose the worker  from neck to feet, can stop the skin from absorbing radiant heat.  However, most reflective clothing does not allow heat exchange through the garment, the reduction of radiant heat must more that offset the corresponding loss in evaporative cooling.  Reflective clothing must be worn as loosely as possible.  Where radiant  heat is high, auxiliary cooling systems may be necessary beneath reflective clothing.</a:t>
            </a:r>
          </a:p>
          <a:p>
            <a:pPr marL="230188" indent="-230188" eaLnBrk="1" hangingPunct="1">
              <a:lnSpc>
                <a:spcPct val="90000"/>
              </a:lnSpc>
              <a:buFontTx/>
              <a:buAutoNum type="arabicPeriod"/>
            </a:pPr>
            <a:r>
              <a:rPr lang="en-US" altLang="en-US">
                <a:latin typeface="Arial" panose="020B0604020202020204" pitchFamily="34" charset="0"/>
              </a:rPr>
              <a:t> Filled with water. CO2 can be used also.  Ice packs last 2-4 hours under moderate to heavy loads and need frequent replacement.  Do not encumber the worker and permit maximum mobility.  Relatively inexpensive.</a:t>
            </a:r>
          </a:p>
          <a:p>
            <a:pPr marL="230188" indent="-230188" eaLnBrk="1" hangingPunct="1">
              <a:lnSpc>
                <a:spcPct val="90000"/>
              </a:lnSpc>
              <a:buFontTx/>
              <a:buAutoNum type="arabicPeriod"/>
            </a:pPr>
            <a:r>
              <a:rPr lang="en-US" altLang="en-US">
                <a:latin typeface="Arial" panose="020B0604020202020204" pitchFamily="34" charset="0"/>
              </a:rPr>
              <a:t>Simple and inexpensive.  Effective when reflective or other impermeable protective clothing is worn,  Very effective  under conditions of high temperature and low humidity.</a:t>
            </a:r>
          </a:p>
          <a:p>
            <a:pPr marL="230188" indent="-230188" eaLnBrk="1" hangingPunct="1">
              <a:lnSpc>
                <a:spcPct val="90000"/>
              </a:lnSpc>
              <a:buFontTx/>
              <a:buAutoNum type="arabicPeriod"/>
            </a:pPr>
            <a:r>
              <a:rPr lang="en-US" altLang="en-US">
                <a:latin typeface="Arial" panose="020B0604020202020204" pitchFamily="34" charset="0"/>
              </a:rPr>
              <a:t>Use of water cooled garments requires battery-driven circulating pump, liquid-ice coolant, and a container.</a:t>
            </a:r>
          </a:p>
          <a:p>
            <a:pPr marL="230188" indent="-230188" eaLnBrk="1" hangingPunct="1">
              <a:lnSpc>
                <a:spcPct val="90000"/>
              </a:lnSpc>
              <a:buFontTx/>
              <a:buAutoNum type="arabicPeriod"/>
            </a:pPr>
            <a:r>
              <a:rPr lang="en-US" altLang="en-US">
                <a:latin typeface="Arial" panose="020B0604020202020204" pitchFamily="34" charset="0"/>
              </a:rPr>
              <a:t>Circulating air – most effective, but most complex.  Improves evaporative and convective cooling.  Vortex tube used to reduce temperature. The hot and cold air is separated.  Cool air or hot air can be supplied depending upon the temperature. Noisy and requires constant source of compressed air supplied through a hose.  Limits worker mobility.  Workers feel cool and forget to drink, therefore dehydration can be problem.  </a:t>
            </a:r>
          </a:p>
          <a:p>
            <a:pPr marL="230188" indent="-230188" eaLnBrk="1" hangingPunct="1">
              <a:lnSpc>
                <a:spcPct val="90000"/>
              </a:lnSpc>
              <a:buFontTx/>
              <a:buAutoNum type="arabicPeriod"/>
            </a:pPr>
            <a:endParaRPr lang="en-US" altLang="en-US">
              <a:latin typeface="Arial" panose="020B0604020202020204" pitchFamily="34" charset="0"/>
            </a:endParaRPr>
          </a:p>
          <a:p>
            <a:pPr marL="230188" indent="-230188" eaLnBrk="1" hangingPunct="1">
              <a:lnSpc>
                <a:spcPct val="90000"/>
              </a:lnSpc>
            </a:pPr>
            <a:endParaRPr lang="en-US" altLang="en-US">
              <a:latin typeface="Arial" panose="020B0604020202020204" pitchFamily="34" charset="0"/>
            </a:endParaRPr>
          </a:p>
          <a:p>
            <a:pPr marL="230188" indent="-230188" eaLnBrk="1" hangingPunct="1">
              <a:lnSpc>
                <a:spcPct val="90000"/>
              </a:lnSpc>
            </a:pPr>
            <a:r>
              <a:rPr lang="en-US" altLang="en-US">
                <a:latin typeface="Arial" panose="020B0604020202020204" pitchFamily="34" charset="0"/>
              </a:rPr>
              <a:t>Respirators increase stress on worker which contributes to overall heat stress.  TECP suits will increase risk.</a:t>
            </a:r>
          </a:p>
        </p:txBody>
      </p:sp>
    </p:spTree>
    <p:extLst>
      <p:ext uri="{BB962C8B-B14F-4D97-AF65-F5344CB8AC3E}">
        <p14:creationId xmlns:p14="http://schemas.microsoft.com/office/powerpoint/2010/main" val="890598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6F0BD6C-38A6-4129-8F85-BFA212D2AA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CF6C0FA-5685-4B0C-96C6-1CF5A70B1093}"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ABAAE83B-2B75-466F-AA65-59ADF3C0CDF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514866C-F889-4A8A-992F-79F9B97C8B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99007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DFB9FF9-3EEF-4445-B439-FCF5B155E7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5D441F7-6A15-4A03-8D23-E5DF5B01FC57}"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73731" name="Rectangle 2">
            <a:extLst>
              <a:ext uri="{FF2B5EF4-FFF2-40B4-BE49-F238E27FC236}">
                <a16:creationId xmlns:a16="http://schemas.microsoft.com/office/drawing/2014/main" id="{74D950AF-CE47-44A5-A928-5F79428B2A0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BC00F513-C94B-4BC2-9893-502A2B0171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74766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A744BEE-EC5A-4E40-87B8-84853666C4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A7861AF-4BF9-40A0-9821-7761674ECC49}"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2249198D-341E-4FD8-A7C8-0908D9B77FD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849A18DB-1D78-45FB-B967-8DD8640A98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41408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846C688-9F62-461A-A496-79BF09C94A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F905214-A170-4455-B9B8-824F4204D95B}"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75779" name="Rectangle 2">
            <a:extLst>
              <a:ext uri="{FF2B5EF4-FFF2-40B4-BE49-F238E27FC236}">
                <a16:creationId xmlns:a16="http://schemas.microsoft.com/office/drawing/2014/main" id="{F8795109-B5AD-4A6E-B9A7-B11EFA7989F0}"/>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8E8E97A-EC97-4C0A-B05F-F3E6D1738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83944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7119120-99EB-4377-8DE1-D02ED7DDC6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38276C8-2E8C-4729-8741-A3F8B6745D1A}"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3A4BDCBD-9A93-4813-8505-0C84668212CE}"/>
              </a:ext>
            </a:extLst>
          </p:cNvPr>
          <p:cNvSpPr>
            <a:spLocks noGrp="1" noRot="1" noChangeAspect="1" noChangeArrowheads="1" noTextEdit="1"/>
          </p:cNvSpPr>
          <p:nvPr>
            <p:ph type="sldImg"/>
          </p:nvPr>
        </p:nvSpPr>
        <p:spPr>
          <a:xfrm>
            <a:off x="1177925" y="700088"/>
            <a:ext cx="4600575" cy="3451225"/>
          </a:xfrm>
          <a:ln/>
        </p:spPr>
      </p:sp>
      <p:sp>
        <p:nvSpPr>
          <p:cNvPr id="76804" name="Rectangle 3">
            <a:extLst>
              <a:ext uri="{FF2B5EF4-FFF2-40B4-BE49-F238E27FC236}">
                <a16:creationId xmlns:a16="http://schemas.microsoft.com/office/drawing/2014/main" id="{15C400F4-D5CA-434B-8171-BA690D666F06}"/>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Heart rate – radial pulse for 30 seconds at beginning of rest period.  &gt;110/min shorten next work period by 1/3 and maintain rest period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Recovery heart rate – compare the pulse taken at 30 seconds with pulse at 2.5 minutes after rest break starts.  Interpret using table in Tech. Manual.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Oral temp – taken after work but before fluids.  If temp. &gt;37.6 degrees Celsius, decrease nest work cycle by 1/3.</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Body water loss – weigh worker at beginning and end of each shift.  Loss should not exceed 1.5% of total body weight.  Increase fluid intake if &gt;1.5 % observed.</a:t>
            </a:r>
          </a:p>
        </p:txBody>
      </p:sp>
    </p:spTree>
    <p:extLst>
      <p:ext uri="{BB962C8B-B14F-4D97-AF65-F5344CB8AC3E}">
        <p14:creationId xmlns:p14="http://schemas.microsoft.com/office/powerpoint/2010/main" val="3693440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B7D651CB-1BEE-4918-8A46-7054DAE7D6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7276CA5-A252-4ACB-82EB-154677AAC85B}" type="slidenum">
              <a:rPr lang="en-US" altLang="en-US">
                <a:latin typeface="Arial" panose="020B0604020202020204" pitchFamily="34" charset="0"/>
              </a:rPr>
              <a:pPr/>
              <a:t>36</a:t>
            </a:fld>
            <a:endParaRPr lang="en-US" altLang="en-US">
              <a:latin typeface="Arial" panose="020B0604020202020204" pitchFamily="34" charset="0"/>
            </a:endParaRPr>
          </a:p>
        </p:txBody>
      </p:sp>
      <p:sp>
        <p:nvSpPr>
          <p:cNvPr id="77827" name="Rectangle 2">
            <a:extLst>
              <a:ext uri="{FF2B5EF4-FFF2-40B4-BE49-F238E27FC236}">
                <a16:creationId xmlns:a16="http://schemas.microsoft.com/office/drawing/2014/main" id="{4C9BCC0C-095D-4830-848A-2F0EF590B721}"/>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695E5A1-0011-471A-889D-5EE550148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74924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72AAEDC-047A-4205-958B-E4344D0306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CEDA61-8B81-40C4-8D12-3F40E91B9291}" type="slidenum">
              <a:rPr lang="en-US" altLang="en-US">
                <a:latin typeface="Arial" panose="020B0604020202020204" pitchFamily="34" charset="0"/>
              </a:rPr>
              <a:pPr/>
              <a:t>39</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97A4933C-B8ED-49E2-9F11-E145B049493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C0FD6D-4159-4321-8A55-9CE287786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1584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5BEA961-9F65-4A20-A40C-C7C7B99524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41BFF87-1B49-415E-86D7-34477B238F6A}"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79875" name="Rectangle 2">
            <a:extLst>
              <a:ext uri="{FF2B5EF4-FFF2-40B4-BE49-F238E27FC236}">
                <a16:creationId xmlns:a16="http://schemas.microsoft.com/office/drawing/2014/main" id="{C4325D07-263C-4CCE-A48A-EFB902DE5779}"/>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623766D-B747-407D-B001-9C04009D60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2038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a:t>
            </a:fld>
            <a:endParaRPr lang="en-US" altLang="en-US"/>
          </a:p>
        </p:txBody>
      </p:sp>
    </p:spTree>
    <p:extLst>
      <p:ext uri="{BB962C8B-B14F-4D97-AF65-F5344CB8AC3E}">
        <p14:creationId xmlns:p14="http://schemas.microsoft.com/office/powerpoint/2010/main" val="3746918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9F2849E-D72D-4E90-8567-9B3EBDD6EB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D9A1574-4C2A-4616-ACC3-BF5C595E563D}"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80899" name="Rectangle 2">
            <a:extLst>
              <a:ext uri="{FF2B5EF4-FFF2-40B4-BE49-F238E27FC236}">
                <a16:creationId xmlns:a16="http://schemas.microsoft.com/office/drawing/2014/main" id="{287BBC22-D6D6-4B8A-ABEC-8753EC854612}"/>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7368DD73-39C1-4A20-AE07-E1742A2A22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3408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86AE824-C73E-4BA5-8F5F-B3E1573C7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4487C79-B942-4C86-A8FB-C68B48F02C84}" type="slidenum">
              <a:rPr lang="en-US" altLang="en-US">
                <a:latin typeface="Arial" panose="020B0604020202020204" pitchFamily="34" charset="0"/>
              </a:rPr>
              <a:pPr/>
              <a:t>43</a:t>
            </a:fld>
            <a:endParaRPr lang="en-US" altLang="en-US">
              <a:latin typeface="Arial" panose="020B0604020202020204" pitchFamily="34" charset="0"/>
            </a:endParaRPr>
          </a:p>
        </p:txBody>
      </p:sp>
      <p:sp>
        <p:nvSpPr>
          <p:cNvPr id="81923" name="Rectangle 2">
            <a:extLst>
              <a:ext uri="{FF2B5EF4-FFF2-40B4-BE49-F238E27FC236}">
                <a16:creationId xmlns:a16="http://schemas.microsoft.com/office/drawing/2014/main" id="{EC635F12-2445-4E2C-AC79-07D7CBE17E3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391E456C-0154-471F-A3F6-4578538675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7969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C7CEF2F4-86AA-4DC8-8794-7C3D6FFDB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DD8B606-E6F8-4E14-B072-246673B7E4FF}" type="slidenum">
              <a:rPr lang="en-US" altLang="en-US">
                <a:latin typeface="Arial" panose="020B0604020202020204" pitchFamily="34" charset="0"/>
              </a:rPr>
              <a:pPr/>
              <a:t>44</a:t>
            </a:fld>
            <a:endParaRPr lang="en-US" altLang="en-US">
              <a:latin typeface="Arial" panose="020B0604020202020204" pitchFamily="34" charset="0"/>
            </a:endParaRPr>
          </a:p>
        </p:txBody>
      </p:sp>
      <p:sp>
        <p:nvSpPr>
          <p:cNvPr id="83971" name="Rectangle 2">
            <a:extLst>
              <a:ext uri="{FF2B5EF4-FFF2-40B4-BE49-F238E27FC236}">
                <a16:creationId xmlns:a16="http://schemas.microsoft.com/office/drawing/2014/main" id="{BC37DD53-5B55-42D3-A580-98FAD4493D42}"/>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EA5B4D1-1959-417A-B423-830D27498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Positioning of the Monitor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VIDEO OF THE EMPLOYEES FOR USE IN ESTIMATING METABOLIC RATE</a:t>
            </a:r>
          </a:p>
        </p:txBody>
      </p:sp>
    </p:spTree>
    <p:extLst>
      <p:ext uri="{BB962C8B-B14F-4D97-AF65-F5344CB8AC3E}">
        <p14:creationId xmlns:p14="http://schemas.microsoft.com/office/powerpoint/2010/main" val="2427179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D1885E8-1D89-41F7-965C-561740EB45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CDA85A8-3E2B-436D-887B-14FDED27596B}" type="slidenum">
              <a:rPr lang="en-US" altLang="en-US">
                <a:latin typeface="Arial" panose="020B0604020202020204" pitchFamily="34" charset="0"/>
              </a:rPr>
              <a:pPr/>
              <a:t>45</a:t>
            </a:fld>
            <a:endParaRPr lang="en-US" altLang="en-US">
              <a:latin typeface="Arial" panose="020B0604020202020204" pitchFamily="34" charset="0"/>
            </a:endParaRPr>
          </a:p>
        </p:txBody>
      </p:sp>
      <p:sp>
        <p:nvSpPr>
          <p:cNvPr id="84995" name="Rectangle 2">
            <a:extLst>
              <a:ext uri="{FF2B5EF4-FFF2-40B4-BE49-F238E27FC236}">
                <a16:creationId xmlns:a16="http://schemas.microsoft.com/office/drawing/2014/main" id="{A9A72050-5BA8-4EB2-B259-6E36D076E906}"/>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C10F4A40-AD7B-46C3-B7E5-CF0F89CF4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89940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2C7C6006-921A-469F-9E00-20FD0E7B6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8C85E20-44C1-4A6D-9785-DC360FA64B86}" type="slidenum">
              <a:rPr lang="en-US" altLang="en-US">
                <a:latin typeface="Arial" panose="020B0604020202020204" pitchFamily="34" charset="0"/>
              </a:rPr>
              <a:pPr/>
              <a:t>46</a:t>
            </a:fld>
            <a:endParaRPr lang="en-US" altLang="en-US">
              <a:latin typeface="Arial" panose="020B0604020202020204" pitchFamily="34" charset="0"/>
            </a:endParaRPr>
          </a:p>
        </p:txBody>
      </p:sp>
      <p:sp>
        <p:nvSpPr>
          <p:cNvPr id="86019" name="Rectangle 2">
            <a:extLst>
              <a:ext uri="{FF2B5EF4-FFF2-40B4-BE49-F238E27FC236}">
                <a16:creationId xmlns:a16="http://schemas.microsoft.com/office/drawing/2014/main" id="{764CCD26-D098-481D-80DE-D188C00F733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941B2E51-8710-442D-A81F-5650310319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91206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A2E4866-4F1D-44EB-BB2D-4C1453DC3A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B54658D-BBB3-4751-89F3-2235D28B6066}" type="slidenum">
              <a:rPr lang="en-US" altLang="en-US">
                <a:latin typeface="Arial" panose="020B0604020202020204" pitchFamily="34" charset="0"/>
              </a:rPr>
              <a:pPr/>
              <a:t>47</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F9A5DF5C-BAC9-4481-B1FD-818336CE69A1}"/>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4032A97-E933-4EA2-8A60-122C6D1A34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88343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30A284F-4443-4C02-91E8-710ED40E58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1F0CEE2-97A8-4B6D-B74B-0FDD47E09DFA}" type="slidenum">
              <a:rPr lang="en-US" altLang="en-US">
                <a:latin typeface="Arial" panose="020B0604020202020204" pitchFamily="34" charset="0"/>
              </a:rPr>
              <a:pPr/>
              <a:t>48</a:t>
            </a:fld>
            <a:endParaRPr lang="en-US" altLang="en-US">
              <a:latin typeface="Arial" panose="020B0604020202020204" pitchFamily="34" charset="0"/>
            </a:endParaRPr>
          </a:p>
        </p:txBody>
      </p:sp>
      <p:sp>
        <p:nvSpPr>
          <p:cNvPr id="88067" name="Rectangle 2">
            <a:extLst>
              <a:ext uri="{FF2B5EF4-FFF2-40B4-BE49-F238E27FC236}">
                <a16:creationId xmlns:a16="http://schemas.microsoft.com/office/drawing/2014/main" id="{52FC06EC-BF8B-48B1-9250-0680B83EB1A8}"/>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61EB8C1D-959A-42E3-AB5E-CE6C5E4E8F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7126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BCC3B12-3604-4FC3-82D8-B885DC0B69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C376BFD-16F5-4AE7-B2FB-8C1E04DAD8DD}" type="slidenum">
              <a:rPr lang="en-US" altLang="en-US">
                <a:latin typeface="Arial" panose="020B0604020202020204" pitchFamily="34" charset="0"/>
              </a:rPr>
              <a:pPr/>
              <a:t>49</a:t>
            </a:fld>
            <a:endParaRPr lang="en-US" altLang="en-US">
              <a:latin typeface="Arial" panose="020B0604020202020204" pitchFamily="34" charset="0"/>
            </a:endParaRPr>
          </a:p>
        </p:txBody>
      </p:sp>
      <p:sp>
        <p:nvSpPr>
          <p:cNvPr id="89091" name="Rectangle 2">
            <a:extLst>
              <a:ext uri="{FF2B5EF4-FFF2-40B4-BE49-F238E27FC236}">
                <a16:creationId xmlns:a16="http://schemas.microsoft.com/office/drawing/2014/main" id="{FBA275D2-730E-4AE2-BB5A-D03375BD3361}"/>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1B2C03B-7096-45B7-9E48-37DA2B87BE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25063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E1BD612-BFB7-4663-AE93-BD1A2106FF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324291B-7CEA-48A6-A586-AC081427FBC0}" type="slidenum">
              <a:rPr lang="en-US" altLang="en-US">
                <a:latin typeface="Arial" panose="020B0604020202020204" pitchFamily="34" charset="0"/>
              </a:rPr>
              <a:pPr/>
              <a:t>50</a:t>
            </a:fld>
            <a:endParaRPr lang="en-US" altLang="en-US">
              <a:latin typeface="Arial" panose="020B0604020202020204" pitchFamily="34" charset="0"/>
            </a:endParaRPr>
          </a:p>
        </p:txBody>
      </p:sp>
      <p:sp>
        <p:nvSpPr>
          <p:cNvPr id="90115" name="Rectangle 2">
            <a:extLst>
              <a:ext uri="{FF2B5EF4-FFF2-40B4-BE49-F238E27FC236}">
                <a16:creationId xmlns:a16="http://schemas.microsoft.com/office/drawing/2014/main" id="{D99BF7AA-F62C-4868-B401-5DA9FDB5977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65A01901-DE7F-4F54-BFB1-26D8629335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71109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F9C5189-4B54-4205-B57D-AB132242F4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A14EFE2-5566-46F2-B63D-AC1578B8035F}" type="slidenum">
              <a:rPr lang="en-US" altLang="en-US">
                <a:latin typeface="Arial" panose="020B0604020202020204" pitchFamily="34" charset="0"/>
              </a:rPr>
              <a:pPr/>
              <a:t>58</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F925A55F-D304-4B50-8D34-F7EAB5C5A20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AB5C982E-7A84-4FAA-B079-76276F9B7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9769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too many generations separated from family members working the fields</a:t>
            </a:r>
          </a:p>
          <a:p>
            <a:r>
              <a:rPr lang="en-US" dirty="0"/>
              <a:t>Higher rate of injury and illness</a:t>
            </a:r>
          </a:p>
          <a:p>
            <a:r>
              <a:rPr lang="en-US" dirty="0"/>
              <a:t>A labor group who is often forgotten about – IH and other feedback</a:t>
            </a:r>
          </a:p>
          <a:p>
            <a:r>
              <a:rPr lang="en-US" dirty="0"/>
              <a:t>Don’t understand their rights as a worker in the united states</a:t>
            </a:r>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a:t>
            </a:fld>
            <a:endParaRPr lang="en-US" altLang="en-US"/>
          </a:p>
        </p:txBody>
      </p:sp>
    </p:spTree>
    <p:extLst>
      <p:ext uri="{BB962C8B-B14F-4D97-AF65-F5344CB8AC3E}">
        <p14:creationId xmlns:p14="http://schemas.microsoft.com/office/powerpoint/2010/main" val="2851332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76E8B84-99C1-44F4-8FC0-670D42F12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DE74204-8047-43B0-9A1E-99CBAF807004}" type="slidenum">
              <a:rPr lang="en-US" altLang="en-US">
                <a:latin typeface="Arial" panose="020B0604020202020204" pitchFamily="34" charset="0"/>
              </a:rPr>
              <a:pPr/>
              <a:t>60</a:t>
            </a:fld>
            <a:endParaRPr lang="en-US" altLang="en-US">
              <a:latin typeface="Arial" panose="020B0604020202020204" pitchFamily="34" charset="0"/>
            </a:endParaRPr>
          </a:p>
        </p:txBody>
      </p:sp>
      <p:sp>
        <p:nvSpPr>
          <p:cNvPr id="92163" name="Rectangle 2">
            <a:extLst>
              <a:ext uri="{FF2B5EF4-FFF2-40B4-BE49-F238E27FC236}">
                <a16:creationId xmlns:a16="http://schemas.microsoft.com/office/drawing/2014/main" id="{4E6B60CD-9007-411E-95EC-1A8103331E2E}"/>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D7313B79-15CB-4E2E-8685-F17F669CC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05939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E3AEA15-E9DC-4E2F-A22D-EF019057C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73A7C20-4338-4B1A-955B-465D0D4A953A}" type="slidenum">
              <a:rPr lang="en-US" altLang="en-US">
                <a:latin typeface="Arial" panose="020B0604020202020204" pitchFamily="34" charset="0"/>
              </a:rPr>
              <a:pPr/>
              <a:t>66</a:t>
            </a:fld>
            <a:endParaRPr lang="en-US" altLang="en-US">
              <a:latin typeface="Arial" panose="020B0604020202020204" pitchFamily="34" charset="0"/>
            </a:endParaRPr>
          </a:p>
        </p:txBody>
      </p:sp>
      <p:sp>
        <p:nvSpPr>
          <p:cNvPr id="93187" name="Rectangle 2">
            <a:extLst>
              <a:ext uri="{FF2B5EF4-FFF2-40B4-BE49-F238E27FC236}">
                <a16:creationId xmlns:a16="http://schemas.microsoft.com/office/drawing/2014/main" id="{C1AE7127-61E3-4AEE-8C2C-961620D30DCE}"/>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7813C6D8-4DC6-4376-9FC1-0F13011D6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1972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A12D0B9-8235-4B03-BB4F-05BAA0B795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17F5E50-31C2-4E99-96F9-914A22B11109}" type="slidenum">
              <a:rPr lang="en-US" altLang="en-US">
                <a:latin typeface="Arial" panose="020B0604020202020204" pitchFamily="34" charset="0"/>
              </a:rPr>
              <a:pPr/>
              <a:t>67</a:t>
            </a:fld>
            <a:endParaRPr lang="en-US" altLang="en-US">
              <a:latin typeface="Arial" panose="020B0604020202020204" pitchFamily="34" charset="0"/>
            </a:endParaRPr>
          </a:p>
        </p:txBody>
      </p:sp>
      <p:sp>
        <p:nvSpPr>
          <p:cNvPr id="94211" name="Rectangle 2">
            <a:extLst>
              <a:ext uri="{FF2B5EF4-FFF2-40B4-BE49-F238E27FC236}">
                <a16:creationId xmlns:a16="http://schemas.microsoft.com/office/drawing/2014/main" id="{02C6DE41-F8AD-4635-A8FD-101348E06774}"/>
              </a:ext>
            </a:extLst>
          </p:cNvPr>
          <p:cNvSpPr>
            <a:spLocks noGrp="1" noRot="1" noChangeAspect="1" noChangeArrowheads="1" noTextEdit="1"/>
          </p:cNvSpPr>
          <p:nvPr>
            <p:ph type="sldImg"/>
          </p:nvPr>
        </p:nvSpPr>
        <p:spPr>
          <a:xfrm>
            <a:off x="1177925" y="700088"/>
            <a:ext cx="4600575" cy="3451225"/>
          </a:xfrm>
          <a:ln/>
        </p:spPr>
      </p:sp>
      <p:sp>
        <p:nvSpPr>
          <p:cNvPr id="94212" name="Rectangle 3">
            <a:extLst>
              <a:ext uri="{FF2B5EF4-FFF2-40B4-BE49-F238E27FC236}">
                <a16:creationId xmlns:a16="http://schemas.microsoft.com/office/drawing/2014/main" id="{65989591-D3DB-4DA9-B2E8-0245EFA2C0C8}"/>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Potential for serious or causing serious harm or death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Even with workload assessment and monitoring data showing problems you may have difficulty citing if no one is having a problem.</a:t>
            </a:r>
          </a:p>
        </p:txBody>
      </p:sp>
    </p:spTree>
    <p:extLst>
      <p:ext uri="{BB962C8B-B14F-4D97-AF65-F5344CB8AC3E}">
        <p14:creationId xmlns:p14="http://schemas.microsoft.com/office/powerpoint/2010/main" val="641524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A12D0B9-8235-4B03-BB4F-05BAA0B795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17F5E50-31C2-4E99-96F9-914A22B11109}" type="slidenum">
              <a:rPr lang="en-US" altLang="en-US">
                <a:latin typeface="Arial" panose="020B0604020202020204" pitchFamily="34" charset="0"/>
              </a:rPr>
              <a:pPr/>
              <a:t>68</a:t>
            </a:fld>
            <a:endParaRPr lang="en-US" altLang="en-US">
              <a:latin typeface="Arial" panose="020B0604020202020204" pitchFamily="34" charset="0"/>
            </a:endParaRPr>
          </a:p>
        </p:txBody>
      </p:sp>
      <p:sp>
        <p:nvSpPr>
          <p:cNvPr id="94211" name="Rectangle 2">
            <a:extLst>
              <a:ext uri="{FF2B5EF4-FFF2-40B4-BE49-F238E27FC236}">
                <a16:creationId xmlns:a16="http://schemas.microsoft.com/office/drawing/2014/main" id="{02C6DE41-F8AD-4635-A8FD-101348E06774}"/>
              </a:ext>
            </a:extLst>
          </p:cNvPr>
          <p:cNvSpPr>
            <a:spLocks noGrp="1" noRot="1" noChangeAspect="1" noChangeArrowheads="1" noTextEdit="1"/>
          </p:cNvSpPr>
          <p:nvPr>
            <p:ph type="sldImg"/>
          </p:nvPr>
        </p:nvSpPr>
        <p:spPr>
          <a:xfrm>
            <a:off x="1177925" y="700088"/>
            <a:ext cx="4600575" cy="3451225"/>
          </a:xfrm>
          <a:ln/>
        </p:spPr>
      </p:sp>
      <p:sp>
        <p:nvSpPr>
          <p:cNvPr id="94212" name="Rectangle 3">
            <a:extLst>
              <a:ext uri="{FF2B5EF4-FFF2-40B4-BE49-F238E27FC236}">
                <a16:creationId xmlns:a16="http://schemas.microsoft.com/office/drawing/2014/main" id="{65989591-D3DB-4DA9-B2E8-0245EFA2C0C8}"/>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Potential for serious or causing serious harm or death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Even with workload assessment and monitoring data showing problems you may have difficulty citing if no one is having a problem.</a:t>
            </a:r>
          </a:p>
        </p:txBody>
      </p:sp>
    </p:spTree>
    <p:extLst>
      <p:ext uri="{BB962C8B-B14F-4D97-AF65-F5344CB8AC3E}">
        <p14:creationId xmlns:p14="http://schemas.microsoft.com/office/powerpoint/2010/main" val="98554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A12D0B9-8235-4B03-BB4F-05BAA0B795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17F5E50-31C2-4E99-96F9-914A22B11109}" type="slidenum">
              <a:rPr lang="en-US" altLang="en-US">
                <a:latin typeface="Arial" panose="020B0604020202020204" pitchFamily="34" charset="0"/>
              </a:rPr>
              <a:pPr/>
              <a:t>70</a:t>
            </a:fld>
            <a:endParaRPr lang="en-US" altLang="en-US">
              <a:latin typeface="Arial" panose="020B0604020202020204" pitchFamily="34" charset="0"/>
            </a:endParaRPr>
          </a:p>
        </p:txBody>
      </p:sp>
      <p:sp>
        <p:nvSpPr>
          <p:cNvPr id="94211" name="Rectangle 2">
            <a:extLst>
              <a:ext uri="{FF2B5EF4-FFF2-40B4-BE49-F238E27FC236}">
                <a16:creationId xmlns:a16="http://schemas.microsoft.com/office/drawing/2014/main" id="{02C6DE41-F8AD-4635-A8FD-101348E06774}"/>
              </a:ext>
            </a:extLst>
          </p:cNvPr>
          <p:cNvSpPr>
            <a:spLocks noGrp="1" noRot="1" noChangeAspect="1" noChangeArrowheads="1" noTextEdit="1"/>
          </p:cNvSpPr>
          <p:nvPr>
            <p:ph type="sldImg"/>
          </p:nvPr>
        </p:nvSpPr>
        <p:spPr>
          <a:xfrm>
            <a:off x="1177925" y="700088"/>
            <a:ext cx="4600575" cy="3451225"/>
          </a:xfrm>
          <a:ln/>
        </p:spPr>
      </p:sp>
      <p:sp>
        <p:nvSpPr>
          <p:cNvPr id="94212" name="Rectangle 3">
            <a:extLst>
              <a:ext uri="{FF2B5EF4-FFF2-40B4-BE49-F238E27FC236}">
                <a16:creationId xmlns:a16="http://schemas.microsoft.com/office/drawing/2014/main" id="{65989591-D3DB-4DA9-B2E8-0245EFA2C0C8}"/>
              </a:ext>
            </a:extLst>
          </p:cNvPr>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Potential for serious or causing serious harm or death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Even with workload assessment and monitoring data showing problems you may have difficulty citing if no one is having a problem.</a:t>
            </a:r>
          </a:p>
        </p:txBody>
      </p:sp>
    </p:spTree>
    <p:extLst>
      <p:ext uri="{BB962C8B-B14F-4D97-AF65-F5344CB8AC3E}">
        <p14:creationId xmlns:p14="http://schemas.microsoft.com/office/powerpoint/2010/main" val="3727541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41DE3874-3C7A-49C2-BECB-34D651A1FD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2F6DB9F-5C0D-4774-A53A-464340F729D5}" type="slidenum">
              <a:rPr lang="en-US" altLang="en-US">
                <a:latin typeface="Arial" panose="020B0604020202020204" pitchFamily="34" charset="0"/>
              </a:rPr>
              <a:pPr/>
              <a:t>78</a:t>
            </a:fld>
            <a:endParaRPr lang="en-US" altLang="en-US">
              <a:latin typeface="Arial" panose="020B0604020202020204" pitchFamily="34" charset="0"/>
            </a:endParaRPr>
          </a:p>
        </p:txBody>
      </p:sp>
      <p:sp>
        <p:nvSpPr>
          <p:cNvPr id="95235" name="Rectangle 2">
            <a:extLst>
              <a:ext uri="{FF2B5EF4-FFF2-40B4-BE49-F238E27FC236}">
                <a16:creationId xmlns:a16="http://schemas.microsoft.com/office/drawing/2014/main" id="{DC969178-E09D-43B5-B0A8-586F50242ECA}"/>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778DB99F-B88A-4AFB-9D95-349A5D9ABB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07800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4913" y="708025"/>
            <a:ext cx="4668837" cy="3500438"/>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40" tIns="46146" rIns="93940" bIns="46146"/>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698303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80</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too many generations separated from family members working the fields</a:t>
            </a:r>
          </a:p>
          <a:p>
            <a:r>
              <a:rPr lang="en-US" dirty="0"/>
              <a:t>Higher rate of injury and illness</a:t>
            </a:r>
          </a:p>
          <a:p>
            <a:r>
              <a:rPr lang="en-US" dirty="0"/>
              <a:t>A labor group who is often forgotten about – IH and other feedback</a:t>
            </a:r>
          </a:p>
          <a:p>
            <a:r>
              <a:rPr lang="en-US" dirty="0"/>
              <a:t>Don’t understand their rights as a worker in the united states</a:t>
            </a:r>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9</a:t>
            </a:fld>
            <a:endParaRPr lang="en-US" altLang="en-US"/>
          </a:p>
        </p:txBody>
      </p:sp>
    </p:spTree>
    <p:extLst>
      <p:ext uri="{BB962C8B-B14F-4D97-AF65-F5344CB8AC3E}">
        <p14:creationId xmlns:p14="http://schemas.microsoft.com/office/powerpoint/2010/main" val="80385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161714F-1796-4EFD-A509-D59D49138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4E57C5D-0B09-48C5-AD4B-27A66866E84E}"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72556376-A30E-4013-9E13-24013191AF5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86E1966E-F2A7-46F7-9DCD-AC7AF5D27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5163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B2F6150-A37E-4DD1-9ABD-553A8B11B3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C5A93EE-2843-4BDB-8BB8-34A0D70A0417}"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59395" name="Rectangle 2">
            <a:extLst>
              <a:ext uri="{FF2B5EF4-FFF2-40B4-BE49-F238E27FC236}">
                <a16:creationId xmlns:a16="http://schemas.microsoft.com/office/drawing/2014/main" id="{27BA0132-40C8-4453-845A-DAC7A3B754E5}"/>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24CF00F-FDB1-435E-BFAD-C1CE2102DB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265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517A2E1-44A6-420C-A6EB-D7990C9BB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8E38548-5934-49E5-A32F-E5D5D83C0049}"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96C7DDE2-B0EA-41BC-89C4-56ABB52AB74C}"/>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7AAA0DC-5D46-49D2-8D60-7BBBCA6D9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5213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 degrees Celsius or 98.6 degrees F</a:t>
            </a: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16</a:t>
            </a:fld>
            <a:endParaRPr lang="en-US" altLang="en-US"/>
          </a:p>
        </p:txBody>
      </p:sp>
    </p:spTree>
    <p:extLst>
      <p:ext uri="{BB962C8B-B14F-4D97-AF65-F5344CB8AC3E}">
        <p14:creationId xmlns:p14="http://schemas.microsoft.com/office/powerpoint/2010/main" val="1116403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7" name="TextBox 6"/>
          <p:cNvSpPr txBox="1"/>
          <p:nvPr userDrawn="1"/>
        </p:nvSpPr>
        <p:spPr>
          <a:xfrm>
            <a:off x="6400800" y="6186071"/>
            <a:ext cx="2168525" cy="276225"/>
          </a:xfrm>
          <a:prstGeom prst="rect">
            <a:avLst/>
          </a:prstGeom>
          <a:noFill/>
        </p:spPr>
        <p:txBody>
          <a:bodyPr wrap="none">
            <a:spAutoFit/>
          </a:bodyPr>
          <a:lstStyle/>
          <a:p>
            <a:pPr>
              <a:defRPr/>
            </a:pPr>
            <a:r>
              <a:rPr lang="en-US" sz="1200" u="none" dirty="0">
                <a:solidFill>
                  <a:srgbClr val="012D9A"/>
                </a:solidFill>
                <a:latin typeface="+mn-lt"/>
              </a:rPr>
              <a:t>For Public Officials’ Use Only</a:t>
            </a:r>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grpSp>
        <p:nvGrpSpPr>
          <p:cNvPr id="12" name="Group 11"/>
          <p:cNvGrpSpPr/>
          <p:nvPr userDrawn="1"/>
        </p:nvGrpSpPr>
        <p:grpSpPr>
          <a:xfrm>
            <a:off x="228599" y="6049962"/>
            <a:ext cx="2113056" cy="731838"/>
            <a:chOff x="2743200" y="3581401"/>
            <a:chExt cx="1910883" cy="603968"/>
          </a:xfrm>
        </p:grpSpPr>
        <p:pic>
          <p:nvPicPr>
            <p:cNvPr id="13" name="Picture 12"/>
            <p:cNvPicPr>
              <a:picLocks noChangeAspect="1"/>
            </p:cNvPicPr>
            <p:nvPr userDrawn="1"/>
          </p:nvPicPr>
          <p:blipFill>
            <a:blip r:embed="rId2"/>
            <a:stretch>
              <a:fillRect/>
            </a:stretch>
          </p:blipFill>
          <p:spPr>
            <a:xfrm>
              <a:off x="2743200" y="3581401"/>
              <a:ext cx="1318811" cy="603968"/>
            </a:xfrm>
            <a:prstGeom prst="rect">
              <a:avLst/>
            </a:prstGeom>
          </p:spPr>
        </p:pic>
        <p:sp>
          <p:nvSpPr>
            <p:cNvPr id="14" name="TextBox 13"/>
            <p:cNvSpPr txBox="1"/>
            <p:nvPr userDrawn="1"/>
          </p:nvSpPr>
          <p:spPr>
            <a:xfrm>
              <a:off x="3501203" y="3803096"/>
              <a:ext cx="1152880" cy="369332"/>
            </a:xfrm>
            <a:prstGeom prst="rect">
              <a:avLst/>
            </a:prstGeom>
            <a:noFill/>
          </p:spPr>
          <p:txBody>
            <a:bodyPr wrap="none" rtlCol="0">
              <a:spAutoFit/>
            </a:bodyPr>
            <a:lstStyle/>
            <a:p>
              <a:pPr algn="r"/>
              <a:r>
                <a:rPr lang="en-US" sz="900" b="0" i="1" u="none" dirty="0">
                  <a:solidFill>
                    <a:srgbClr val="012D9A"/>
                  </a:solidFill>
                  <a:latin typeface="Arial Rounded MT Bold" panose="020F0704030504030204" pitchFamily="34" charset="0"/>
                </a:rPr>
                <a:t>OSH Division</a:t>
              </a:r>
            </a:p>
            <a:p>
              <a:pPr algn="r"/>
              <a:r>
                <a:rPr lang="en-US" sz="900" b="0" i="1" u="none" dirty="0">
                  <a:solidFill>
                    <a:srgbClr val="012D9A"/>
                  </a:solidFill>
                  <a:latin typeface="Arial Rounded MT Bold" panose="020F0704030504030204" pitchFamily="34" charset="0"/>
                </a:rPr>
                <a:t> Internal Training</a:t>
              </a:r>
              <a:endParaRPr lang="en-US" sz="1400" b="0" i="1" u="none" dirty="0">
                <a:solidFill>
                  <a:schemeClr val="tx2">
                    <a:lumMod val="75000"/>
                  </a:schemeClr>
                </a:solidFill>
                <a:latin typeface="+mj-lt"/>
              </a:endParaRPr>
            </a:p>
          </p:txBody>
        </p:sp>
      </p:grpSp>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76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7924800" cy="4525963"/>
          </a:xfrm>
        </p:spPr>
        <p:txBody>
          <a:bodyPr/>
          <a:lstStyle/>
          <a:p>
            <a:pPr lvl="0"/>
            <a:endParaRPr lang="en-US" noProof="0"/>
          </a:p>
        </p:txBody>
      </p:sp>
    </p:spTree>
    <p:extLst>
      <p:ext uri="{BB962C8B-B14F-4D97-AF65-F5344CB8AC3E}">
        <p14:creationId xmlns:p14="http://schemas.microsoft.com/office/powerpoint/2010/main" val="12650196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3881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39090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dirty="0"/>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TextBox 13"/>
          <p:cNvSpPr txBox="1"/>
          <p:nvPr userDrawn="1"/>
        </p:nvSpPr>
        <p:spPr>
          <a:xfrm>
            <a:off x="6365875" y="6186071"/>
            <a:ext cx="2168525" cy="276225"/>
          </a:xfrm>
          <a:prstGeom prst="rect">
            <a:avLst/>
          </a:prstGeom>
          <a:noFill/>
        </p:spPr>
        <p:txBody>
          <a:bodyPr wrap="none">
            <a:spAutoFit/>
          </a:bodyPr>
          <a:lstStyle/>
          <a:p>
            <a:pPr>
              <a:defRPr/>
            </a:pPr>
            <a:r>
              <a:rPr lang="en-US" sz="1200" u="none" baseline="0" dirty="0">
                <a:solidFill>
                  <a:srgbClr val="012D9A"/>
                </a:solidFill>
                <a:latin typeface="+mn-lt"/>
              </a:rPr>
              <a:t>For Public Officials’ Use Only</a:t>
            </a:r>
          </a:p>
        </p:txBody>
      </p:sp>
      <p:grpSp>
        <p:nvGrpSpPr>
          <p:cNvPr id="15" name="Group 14"/>
          <p:cNvGrpSpPr/>
          <p:nvPr userDrawn="1"/>
        </p:nvGrpSpPr>
        <p:grpSpPr>
          <a:xfrm>
            <a:off x="228599" y="6049962"/>
            <a:ext cx="2113056" cy="731838"/>
            <a:chOff x="2743200" y="3581401"/>
            <a:chExt cx="1910883" cy="603968"/>
          </a:xfrm>
        </p:grpSpPr>
        <p:pic>
          <p:nvPicPr>
            <p:cNvPr id="16" name="Picture 15"/>
            <p:cNvPicPr>
              <a:picLocks noChangeAspect="1"/>
            </p:cNvPicPr>
            <p:nvPr userDrawn="1"/>
          </p:nvPicPr>
          <p:blipFill>
            <a:blip r:embed="rId13"/>
            <a:stretch>
              <a:fillRect/>
            </a:stretch>
          </p:blipFill>
          <p:spPr>
            <a:xfrm>
              <a:off x="2743200" y="3581401"/>
              <a:ext cx="1318811" cy="603968"/>
            </a:xfrm>
            <a:prstGeom prst="rect">
              <a:avLst/>
            </a:prstGeom>
          </p:spPr>
        </p:pic>
        <p:sp>
          <p:nvSpPr>
            <p:cNvPr id="17" name="TextBox 16"/>
            <p:cNvSpPr txBox="1"/>
            <p:nvPr userDrawn="1"/>
          </p:nvSpPr>
          <p:spPr>
            <a:xfrm>
              <a:off x="3501203" y="3803096"/>
              <a:ext cx="1152880" cy="369332"/>
            </a:xfrm>
            <a:prstGeom prst="rect">
              <a:avLst/>
            </a:prstGeom>
            <a:noFill/>
          </p:spPr>
          <p:txBody>
            <a:bodyPr wrap="none" rtlCol="0">
              <a:spAutoFit/>
            </a:bodyPr>
            <a:lstStyle/>
            <a:p>
              <a:pPr algn="r"/>
              <a:r>
                <a:rPr lang="en-US" sz="900" b="0" i="1" u="none" dirty="0">
                  <a:solidFill>
                    <a:srgbClr val="012D9A"/>
                  </a:solidFill>
                  <a:latin typeface="Arial Rounded MT Bold" panose="020F0704030504030204" pitchFamily="34" charset="0"/>
                </a:rPr>
                <a:t>OSH Division</a:t>
              </a:r>
            </a:p>
            <a:p>
              <a:pPr algn="r"/>
              <a:r>
                <a:rPr lang="en-US" sz="900" b="0" i="1" u="none" dirty="0">
                  <a:solidFill>
                    <a:srgbClr val="012D9A"/>
                  </a:solidFill>
                  <a:latin typeface="Arial Rounded MT Bold" panose="020F0704030504030204" pitchFamily="34" charset="0"/>
                </a:rPr>
                <a:t> Internal Training</a:t>
              </a:r>
              <a:endParaRPr lang="en-US" sz="1400" b="0" i="1" u="none" dirty="0">
                <a:solidFill>
                  <a:schemeClr val="tx2">
                    <a:lumMod val="75000"/>
                  </a:schemeClr>
                </a:solidFill>
                <a:latin typeface="+mj-lt"/>
              </a:endParaRPr>
            </a:p>
          </p:txBody>
        </p:sp>
      </p:gr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4" r:id="rId8"/>
    <p:sldLayoutId id="2147483976" r:id="rId9"/>
    <p:sldLayoutId id="2147483977" r:id="rId10"/>
    <p:sldLayoutId id="2147483978" r:id="rId11"/>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www.osha.gov/Publications/OSHA3108/images/osha3108_06.jp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53.jpeg"/><Relationship Id="rId5" Type="http://schemas.openxmlformats.org/officeDocument/2006/relationships/hyperlink" Target="http://images.google.com/imgres?imgurl=http://www.iaff.org/Events/09Redmond/NIOSH%20with%20words%20blue.gif&amp;imgrefurl=http://www.iaff.org/Events/09Redmond/Exhibit.asp&amp;usg=__D4Z3ymLQM97VHkTxT6Uq6EA6RDQ=&amp;h=546&amp;w=2048&amp;sz=20&amp;hl=en&amp;start=3&amp;tbnid=blsoK2x12s3xyM:&amp;tbnh=40&amp;tbnw=150&amp;prev=/images?q%3Dniosh%26gbv%3D2%26hl%3Den" TargetMode="External"/><Relationship Id="rId4" Type="http://schemas.openxmlformats.org/officeDocument/2006/relationships/hyperlink" Target="http://www.cdc.gov/niosh/homepage.html"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3C6F95A-6B80-48B1-A5BD-BBBB3A5307B7}"/>
              </a:ext>
            </a:extLst>
          </p:cNvPr>
          <p:cNvSpPr>
            <a:spLocks noGrp="1" noChangeArrowheads="1"/>
          </p:cNvSpPr>
          <p:nvPr>
            <p:ph type="ctrTitle"/>
          </p:nvPr>
        </p:nvSpPr>
        <p:spPr>
          <a:xfrm>
            <a:off x="1346200" y="2892220"/>
            <a:ext cx="6654800" cy="698909"/>
          </a:xfrm>
        </p:spPr>
        <p:txBody>
          <a:bodyPr/>
          <a:lstStyle/>
          <a:p>
            <a:pPr eaLnBrk="1" hangingPunct="1"/>
            <a:r>
              <a:rPr lang="en-US" altLang="en-US" sz="4000" dirty="0"/>
              <a:t>Heat Stress</a:t>
            </a:r>
          </a:p>
        </p:txBody>
      </p:sp>
      <p:sp>
        <p:nvSpPr>
          <p:cNvPr id="3076" name="Rectangle 4">
            <a:extLst>
              <a:ext uri="{FF2B5EF4-FFF2-40B4-BE49-F238E27FC236}">
                <a16:creationId xmlns:a16="http://schemas.microsoft.com/office/drawing/2014/main" id="{33809D4F-2F8F-41CD-BFF3-CBF5F7A67A9D}"/>
              </a:ext>
            </a:extLst>
          </p:cNvPr>
          <p:cNvSpPr>
            <a:spLocks noChangeArrowheads="1"/>
          </p:cNvSpPr>
          <p:nvPr/>
        </p:nvSpPr>
        <p:spPr bwMode="auto">
          <a:xfrm>
            <a:off x="685800" y="5571435"/>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110000"/>
              </a:lnSpc>
              <a:buClr>
                <a:srgbClr val="910046"/>
              </a:buClr>
              <a:buSzPct val="84000"/>
              <a:buFont typeface="Wingdings" panose="05000000000000000000" pitchFamily="2" charset="2"/>
              <a:buNone/>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Grant Quiller, OSH Compliance West</a:t>
            </a:r>
          </a:p>
        </p:txBody>
      </p:sp>
    </p:spTree>
    <p:extLst>
      <p:ext uri="{BB962C8B-B14F-4D97-AF65-F5344CB8AC3E}">
        <p14:creationId xmlns:p14="http://schemas.microsoft.com/office/powerpoint/2010/main" val="20462854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5B7414E-D7BC-422F-89EA-C3061A8261B0}"/>
              </a:ext>
            </a:extLst>
          </p:cNvPr>
          <p:cNvSpPr>
            <a:spLocks noGrp="1" noChangeArrowheads="1"/>
          </p:cNvSpPr>
          <p:nvPr>
            <p:ph type="title"/>
          </p:nvPr>
        </p:nvSpPr>
        <p:spPr/>
        <p:txBody>
          <a:bodyPr/>
          <a:lstStyle/>
          <a:p>
            <a:pPr eaLnBrk="1" hangingPunct="1"/>
            <a:r>
              <a:rPr lang="en-US" altLang="en-US" dirty="0"/>
              <a:t>Introduction - Objectives</a:t>
            </a:r>
          </a:p>
        </p:txBody>
      </p:sp>
      <p:sp>
        <p:nvSpPr>
          <p:cNvPr id="4099" name="Rectangle 3">
            <a:extLst>
              <a:ext uri="{FF2B5EF4-FFF2-40B4-BE49-F238E27FC236}">
                <a16:creationId xmlns:a16="http://schemas.microsoft.com/office/drawing/2014/main" id="{DFF7FCE7-D9A5-414F-9C79-BE5C6D7F913B}"/>
              </a:ext>
            </a:extLst>
          </p:cNvPr>
          <p:cNvSpPr>
            <a:spLocks noGrp="1" noChangeArrowheads="1"/>
          </p:cNvSpPr>
          <p:nvPr>
            <p:ph type="body" idx="1"/>
          </p:nvPr>
        </p:nvSpPr>
        <p:spPr/>
        <p:txBody>
          <a:bodyPr/>
          <a:lstStyle/>
          <a:p>
            <a:pPr eaLnBrk="1" hangingPunct="1"/>
            <a:r>
              <a:rPr lang="en-US" altLang="en-US" dirty="0"/>
              <a:t>Definitions of terms associated with Heat Stress</a:t>
            </a:r>
          </a:p>
          <a:p>
            <a:pPr eaLnBrk="1" hangingPunct="1"/>
            <a:endParaRPr lang="en-US" altLang="en-US" dirty="0"/>
          </a:p>
          <a:p>
            <a:pPr eaLnBrk="1" hangingPunct="1"/>
            <a:r>
              <a:rPr lang="en-US" altLang="en-US" dirty="0"/>
              <a:t>Heat Stress disorders and health effects</a:t>
            </a:r>
          </a:p>
          <a:p>
            <a:pPr eaLnBrk="1" hangingPunct="1"/>
            <a:endParaRPr lang="en-US" altLang="en-US" dirty="0"/>
          </a:p>
          <a:p>
            <a:pPr eaLnBrk="1" hangingPunct="1"/>
            <a:r>
              <a:rPr lang="en-US" altLang="en-US" dirty="0"/>
              <a:t>Prevention and control of Heat Stress</a:t>
            </a:r>
          </a:p>
          <a:p>
            <a:pPr eaLnBrk="1" hangingPunct="1"/>
            <a:endParaRPr lang="en-US" altLang="en-US" dirty="0"/>
          </a:p>
          <a:p>
            <a:pPr eaLnBrk="1" hangingPunct="1"/>
            <a:r>
              <a:rPr lang="en-US" altLang="en-US" dirty="0"/>
              <a:t>Heat Stress inspection procedures</a:t>
            </a:r>
          </a:p>
          <a:p>
            <a:pPr eaLnBrk="1" hangingPunct="1"/>
            <a:endParaRPr lang="en-US" altLang="en-US" dirty="0"/>
          </a:p>
          <a:p>
            <a:pPr eaLnBrk="1" hangingPunct="1"/>
            <a:r>
              <a:rPr lang="en-US" altLang="en-US" dirty="0"/>
              <a:t>How to write a Heat Stress citation</a:t>
            </a:r>
          </a:p>
          <a:p>
            <a:pPr eaLnBrk="1" hangingPunct="1"/>
            <a:endParaRPr lang="en-US" altLang="en-US" dirty="0"/>
          </a:p>
        </p:txBody>
      </p:sp>
    </p:spTree>
    <p:extLst>
      <p:ext uri="{BB962C8B-B14F-4D97-AF65-F5344CB8AC3E}">
        <p14:creationId xmlns:p14="http://schemas.microsoft.com/office/powerpoint/2010/main" val="334876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4A9A-706A-41AC-BF3F-DDD0C3F06519}"/>
              </a:ext>
            </a:extLst>
          </p:cNvPr>
          <p:cNvSpPr>
            <a:spLocks noGrp="1"/>
          </p:cNvSpPr>
          <p:nvPr>
            <p:ph type="title"/>
          </p:nvPr>
        </p:nvSpPr>
        <p:spPr>
          <a:xfrm>
            <a:off x="609600" y="457200"/>
            <a:ext cx="7924800" cy="553998"/>
          </a:xfrm>
        </p:spPr>
        <p:txBody>
          <a:bodyPr/>
          <a:lstStyle/>
          <a:p>
            <a:r>
              <a:rPr lang="en-US" dirty="0"/>
              <a:t>Outline</a:t>
            </a:r>
          </a:p>
        </p:txBody>
      </p:sp>
      <p:sp>
        <p:nvSpPr>
          <p:cNvPr id="3" name="Content Placeholder 2">
            <a:extLst>
              <a:ext uri="{FF2B5EF4-FFF2-40B4-BE49-F238E27FC236}">
                <a16:creationId xmlns:a16="http://schemas.microsoft.com/office/drawing/2014/main" id="{540DB3A6-98F0-4637-B3AE-F200D4ED3065}"/>
              </a:ext>
            </a:extLst>
          </p:cNvPr>
          <p:cNvSpPr>
            <a:spLocks noGrp="1"/>
          </p:cNvSpPr>
          <p:nvPr>
            <p:ph idx="1"/>
          </p:nvPr>
        </p:nvSpPr>
        <p:spPr/>
        <p:txBody>
          <a:bodyPr/>
          <a:lstStyle/>
          <a:p>
            <a:pPr marL="0" indent="0">
              <a:buNone/>
            </a:pPr>
            <a:r>
              <a:rPr lang="en-US" dirty="0"/>
              <a:t>Part I</a:t>
            </a:r>
          </a:p>
          <a:p>
            <a:pPr marL="571500" indent="-571500">
              <a:buAutoNum type="romanUcPeriod"/>
            </a:pPr>
            <a:r>
              <a:rPr lang="en-US" dirty="0">
                <a:solidFill>
                  <a:schemeClr val="bg1">
                    <a:lumMod val="85000"/>
                  </a:schemeClr>
                </a:solidFill>
              </a:rPr>
              <a:t>Introduction</a:t>
            </a:r>
          </a:p>
          <a:p>
            <a:pPr marL="571500" indent="-571500">
              <a:buAutoNum type="romanUcPeriod"/>
            </a:pPr>
            <a:r>
              <a:rPr lang="en-US" dirty="0"/>
              <a:t>Definitions</a:t>
            </a:r>
          </a:p>
          <a:p>
            <a:pPr marL="571500" indent="-571500">
              <a:buAutoNum type="romanUcPeriod"/>
            </a:pPr>
            <a:r>
              <a:rPr lang="en-US" dirty="0">
                <a:solidFill>
                  <a:schemeClr val="bg1">
                    <a:lumMod val="85000"/>
                  </a:schemeClr>
                </a:solidFill>
              </a:rPr>
              <a:t>Heat Stress</a:t>
            </a:r>
          </a:p>
          <a:p>
            <a:pPr marL="571500" indent="-571500">
              <a:buAutoNum type="romanUcPeriod"/>
            </a:pPr>
            <a:r>
              <a:rPr lang="en-US" dirty="0">
                <a:solidFill>
                  <a:schemeClr val="bg1">
                    <a:lumMod val="85000"/>
                  </a:schemeClr>
                </a:solidFill>
              </a:rPr>
              <a:t>Heat Strain</a:t>
            </a:r>
          </a:p>
          <a:p>
            <a:pPr marL="571500" indent="-571500">
              <a:buAutoNum type="romanUcPeriod"/>
            </a:pPr>
            <a:r>
              <a:rPr lang="en-US" dirty="0">
                <a:solidFill>
                  <a:schemeClr val="bg1">
                    <a:lumMod val="85000"/>
                  </a:schemeClr>
                </a:solidFill>
              </a:rPr>
              <a:t>Prevention of HRI</a:t>
            </a:r>
          </a:p>
          <a:p>
            <a:pPr marL="0" indent="0">
              <a:buNone/>
            </a:pPr>
            <a:r>
              <a:rPr lang="en-US" dirty="0">
                <a:solidFill>
                  <a:schemeClr val="bg1">
                    <a:lumMod val="85000"/>
                  </a:schemeClr>
                </a:solidFill>
              </a:rPr>
              <a:t>Part II</a:t>
            </a:r>
          </a:p>
          <a:p>
            <a:pPr marL="571500" indent="-571500">
              <a:buAutoNum type="romanUcPeriod"/>
            </a:pPr>
            <a:r>
              <a:rPr lang="en-US" dirty="0">
                <a:solidFill>
                  <a:schemeClr val="bg1">
                    <a:lumMod val="85000"/>
                  </a:schemeClr>
                </a:solidFill>
              </a:rPr>
              <a:t>State of enforcement</a:t>
            </a:r>
          </a:p>
          <a:p>
            <a:pPr marL="571500" indent="-571500">
              <a:buAutoNum type="romanUcPeriod"/>
            </a:pPr>
            <a:r>
              <a:rPr lang="en-US" dirty="0">
                <a:solidFill>
                  <a:schemeClr val="bg1">
                    <a:lumMod val="85000"/>
                  </a:schemeClr>
                </a:solidFill>
              </a:rPr>
              <a:t>Investigation guidelines</a:t>
            </a:r>
          </a:p>
          <a:p>
            <a:pPr marL="571500" indent="-571500">
              <a:buAutoNum type="romanUcPeriod"/>
            </a:pPr>
            <a:r>
              <a:rPr lang="en-US" dirty="0">
                <a:solidFill>
                  <a:schemeClr val="bg1">
                    <a:lumMod val="85000"/>
                  </a:schemeClr>
                </a:solidFill>
              </a:rPr>
              <a:t>What NC is doing</a:t>
            </a:r>
          </a:p>
        </p:txBody>
      </p:sp>
    </p:spTree>
    <p:extLst>
      <p:ext uri="{BB962C8B-B14F-4D97-AF65-F5344CB8AC3E}">
        <p14:creationId xmlns:p14="http://schemas.microsoft.com/office/powerpoint/2010/main" val="41099555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C2F23F1-8EE9-49D8-9D65-F5FABAD1F71F}"/>
              </a:ext>
            </a:extLst>
          </p:cNvPr>
          <p:cNvSpPr>
            <a:spLocks noGrp="1" noChangeArrowheads="1"/>
          </p:cNvSpPr>
          <p:nvPr>
            <p:ph type="title"/>
          </p:nvPr>
        </p:nvSpPr>
        <p:spPr>
          <a:xfrm>
            <a:off x="609600" y="381000"/>
            <a:ext cx="7735888" cy="549275"/>
          </a:xfrm>
        </p:spPr>
        <p:txBody>
          <a:bodyPr/>
          <a:lstStyle/>
          <a:p>
            <a:pPr eaLnBrk="1" hangingPunct="1"/>
            <a:r>
              <a:rPr lang="en-US" altLang="en-US"/>
              <a:t>Definitions</a:t>
            </a:r>
          </a:p>
        </p:txBody>
      </p:sp>
      <p:sp>
        <p:nvSpPr>
          <p:cNvPr id="5123" name="Rectangle 3">
            <a:extLst>
              <a:ext uri="{FF2B5EF4-FFF2-40B4-BE49-F238E27FC236}">
                <a16:creationId xmlns:a16="http://schemas.microsoft.com/office/drawing/2014/main" id="{AEC83D1B-131B-4721-9E01-28FC6FC2C26B}"/>
              </a:ext>
            </a:extLst>
          </p:cNvPr>
          <p:cNvSpPr>
            <a:spLocks noGrp="1" noChangeArrowheads="1"/>
          </p:cNvSpPr>
          <p:nvPr>
            <p:ph type="body" idx="1"/>
          </p:nvPr>
        </p:nvSpPr>
        <p:spPr>
          <a:xfrm>
            <a:off x="533400" y="1143000"/>
            <a:ext cx="7924800" cy="4525963"/>
          </a:xfrm>
        </p:spPr>
        <p:txBody>
          <a:bodyPr/>
          <a:lstStyle/>
          <a:p>
            <a:pPr eaLnBrk="1" hangingPunct="1"/>
            <a:r>
              <a:rPr lang="en-US" altLang="en-US" b="1" dirty="0"/>
              <a:t>Heat Stress </a:t>
            </a:r>
            <a:endParaRPr lang="en-US" altLang="en-US" dirty="0"/>
          </a:p>
          <a:p>
            <a:pPr lvl="1" eaLnBrk="1" hangingPunct="1"/>
            <a:r>
              <a:rPr lang="en-US" altLang="en-US" dirty="0"/>
              <a:t>Sum of environmental and metabolic heat loads on an individual</a:t>
            </a:r>
          </a:p>
          <a:p>
            <a:pPr eaLnBrk="1" hangingPunct="1"/>
            <a:endParaRPr lang="en-US" altLang="en-US" dirty="0"/>
          </a:p>
          <a:p>
            <a:pPr eaLnBrk="1" hangingPunct="1"/>
            <a:r>
              <a:rPr lang="en-US" altLang="en-US" b="1" dirty="0"/>
              <a:t>Heat Strain </a:t>
            </a:r>
            <a:endParaRPr lang="en-US" altLang="en-US" dirty="0"/>
          </a:p>
          <a:p>
            <a:pPr lvl="1" eaLnBrk="1" hangingPunct="1"/>
            <a:r>
              <a:rPr lang="en-US" altLang="en-US" dirty="0"/>
              <a:t>Overall physiological response resulting from heat stress</a:t>
            </a:r>
          </a:p>
          <a:p>
            <a:pPr lvl="1" eaLnBrk="1" hangingPunct="1"/>
            <a:endParaRPr lang="en-US" altLang="en-US" dirty="0"/>
          </a:p>
          <a:p>
            <a:pPr eaLnBrk="1" hangingPunct="1"/>
            <a:r>
              <a:rPr lang="en-US" altLang="en-US" b="1" dirty="0"/>
              <a:t>Heat Related Illness (HRI)</a:t>
            </a:r>
          </a:p>
          <a:p>
            <a:pPr lvl="1" eaLnBrk="1" hangingPunct="1"/>
            <a:r>
              <a:rPr lang="en-US" dirty="0"/>
              <a:t>spectrum of disorders due to environmental exposure to </a:t>
            </a:r>
            <a:r>
              <a:rPr lang="en-US" b="1" dirty="0"/>
              <a:t>heat</a:t>
            </a:r>
            <a:r>
              <a:rPr lang="en-US" dirty="0"/>
              <a:t>.</a:t>
            </a:r>
            <a:endParaRPr lang="en-US" altLang="en-US" dirty="0"/>
          </a:p>
        </p:txBody>
      </p:sp>
    </p:spTree>
    <p:extLst>
      <p:ext uri="{BB962C8B-B14F-4D97-AF65-F5344CB8AC3E}">
        <p14:creationId xmlns:p14="http://schemas.microsoft.com/office/powerpoint/2010/main" val="18846028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E706F6D-8706-49E9-A343-0C3F12A8E770}"/>
              </a:ext>
            </a:extLst>
          </p:cNvPr>
          <p:cNvSpPr>
            <a:spLocks noGrp="1" noChangeArrowheads="1"/>
          </p:cNvSpPr>
          <p:nvPr>
            <p:ph type="title"/>
          </p:nvPr>
        </p:nvSpPr>
        <p:spPr>
          <a:xfrm>
            <a:off x="609600" y="381000"/>
            <a:ext cx="7735888" cy="549275"/>
          </a:xfrm>
        </p:spPr>
        <p:txBody>
          <a:bodyPr/>
          <a:lstStyle/>
          <a:p>
            <a:pPr eaLnBrk="1" hangingPunct="1"/>
            <a:r>
              <a:rPr lang="en-US" altLang="en-US"/>
              <a:t>Definitions</a:t>
            </a:r>
          </a:p>
        </p:txBody>
      </p:sp>
      <p:sp>
        <p:nvSpPr>
          <p:cNvPr id="6147" name="Rectangle 3">
            <a:extLst>
              <a:ext uri="{FF2B5EF4-FFF2-40B4-BE49-F238E27FC236}">
                <a16:creationId xmlns:a16="http://schemas.microsoft.com/office/drawing/2014/main" id="{2132B9E9-A6E4-45AB-B670-E5CF110D27F9}"/>
              </a:ext>
            </a:extLst>
          </p:cNvPr>
          <p:cNvSpPr>
            <a:spLocks noGrp="1" noChangeArrowheads="1"/>
          </p:cNvSpPr>
          <p:nvPr>
            <p:ph type="body" idx="1"/>
          </p:nvPr>
        </p:nvSpPr>
        <p:spPr>
          <a:xfrm>
            <a:off x="609600" y="1295400"/>
            <a:ext cx="8077200" cy="4525963"/>
          </a:xfrm>
        </p:spPr>
        <p:txBody>
          <a:bodyPr/>
          <a:lstStyle/>
          <a:p>
            <a:pPr eaLnBrk="1" hangingPunct="1"/>
            <a:r>
              <a:rPr lang="en-US" altLang="en-US" b="1"/>
              <a:t>Heat</a:t>
            </a:r>
            <a:r>
              <a:rPr lang="en-US" altLang="en-US"/>
              <a:t> </a:t>
            </a:r>
          </a:p>
          <a:p>
            <a:pPr lvl="1" eaLnBrk="1" hangingPunct="1"/>
            <a:r>
              <a:rPr lang="en-US" altLang="en-US"/>
              <a:t>Measure of energy in terms of quantity.</a:t>
            </a:r>
          </a:p>
          <a:p>
            <a:pPr eaLnBrk="1" hangingPunct="1"/>
            <a:endParaRPr lang="en-US" altLang="en-US"/>
          </a:p>
          <a:p>
            <a:pPr eaLnBrk="1" hangingPunct="1"/>
            <a:r>
              <a:rPr lang="en-US" altLang="en-US" b="1"/>
              <a:t>Calorie</a:t>
            </a:r>
            <a:endParaRPr lang="en-US" altLang="en-US"/>
          </a:p>
          <a:p>
            <a:pPr lvl="1" eaLnBrk="1" hangingPunct="1"/>
            <a:r>
              <a:rPr lang="en-US" altLang="en-US"/>
              <a:t>Heat required to raise 1 gram of water 1 degree Celsius</a:t>
            </a:r>
          </a:p>
          <a:p>
            <a:pPr eaLnBrk="1" hangingPunct="1"/>
            <a:endParaRPr lang="en-US" altLang="en-US"/>
          </a:p>
          <a:p>
            <a:pPr eaLnBrk="1" hangingPunct="1"/>
            <a:r>
              <a:rPr lang="en-US" altLang="en-US" b="1"/>
              <a:t>Metabolic Heat </a:t>
            </a:r>
          </a:p>
          <a:p>
            <a:pPr lvl="1" eaLnBrk="1" hangingPunct="1"/>
            <a:r>
              <a:rPr lang="en-US" altLang="en-US"/>
              <a:t>By-product of the body’s activity</a:t>
            </a:r>
          </a:p>
        </p:txBody>
      </p:sp>
      <p:pic>
        <p:nvPicPr>
          <p:cNvPr id="6148" name="Picture 4" descr="MPj04227400000[1]">
            <a:extLst>
              <a:ext uri="{FF2B5EF4-FFF2-40B4-BE49-F238E27FC236}">
                <a16:creationId xmlns:a16="http://schemas.microsoft.com/office/drawing/2014/main" id="{3E064FF0-7F6E-4E2F-A5A0-B2746A9C8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025" y="3733800"/>
            <a:ext cx="2146300" cy="21272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7181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4A9A-706A-41AC-BF3F-DDD0C3F06519}"/>
              </a:ext>
            </a:extLst>
          </p:cNvPr>
          <p:cNvSpPr>
            <a:spLocks noGrp="1"/>
          </p:cNvSpPr>
          <p:nvPr>
            <p:ph type="title"/>
          </p:nvPr>
        </p:nvSpPr>
        <p:spPr>
          <a:xfrm>
            <a:off x="609600" y="457200"/>
            <a:ext cx="7924800" cy="553998"/>
          </a:xfrm>
        </p:spPr>
        <p:txBody>
          <a:bodyPr/>
          <a:lstStyle/>
          <a:p>
            <a:r>
              <a:rPr lang="en-US" dirty="0"/>
              <a:t>Outline</a:t>
            </a:r>
          </a:p>
        </p:txBody>
      </p:sp>
      <p:sp>
        <p:nvSpPr>
          <p:cNvPr id="3" name="Content Placeholder 2">
            <a:extLst>
              <a:ext uri="{FF2B5EF4-FFF2-40B4-BE49-F238E27FC236}">
                <a16:creationId xmlns:a16="http://schemas.microsoft.com/office/drawing/2014/main" id="{540DB3A6-98F0-4637-B3AE-F200D4ED3065}"/>
              </a:ext>
            </a:extLst>
          </p:cNvPr>
          <p:cNvSpPr>
            <a:spLocks noGrp="1"/>
          </p:cNvSpPr>
          <p:nvPr>
            <p:ph idx="1"/>
          </p:nvPr>
        </p:nvSpPr>
        <p:spPr/>
        <p:txBody>
          <a:bodyPr/>
          <a:lstStyle/>
          <a:p>
            <a:pPr marL="0" indent="0">
              <a:buNone/>
            </a:pPr>
            <a:r>
              <a:rPr lang="en-US" dirty="0"/>
              <a:t>Part I</a:t>
            </a:r>
          </a:p>
          <a:p>
            <a:pPr marL="571500" indent="-571500">
              <a:buAutoNum type="romanUcPeriod"/>
            </a:pPr>
            <a:r>
              <a:rPr lang="en-US" dirty="0">
                <a:solidFill>
                  <a:schemeClr val="bg1">
                    <a:lumMod val="75000"/>
                  </a:schemeClr>
                </a:solidFill>
              </a:rPr>
              <a:t>Introduction</a:t>
            </a:r>
          </a:p>
          <a:p>
            <a:pPr marL="571500" indent="-571500">
              <a:buAutoNum type="romanUcPeriod"/>
            </a:pPr>
            <a:r>
              <a:rPr lang="en-US" dirty="0">
                <a:solidFill>
                  <a:schemeClr val="bg1">
                    <a:lumMod val="75000"/>
                  </a:schemeClr>
                </a:solidFill>
              </a:rPr>
              <a:t>Definitions</a:t>
            </a:r>
          </a:p>
          <a:p>
            <a:pPr marL="571500" indent="-571500">
              <a:buAutoNum type="romanUcPeriod"/>
            </a:pPr>
            <a:r>
              <a:rPr lang="en-US" dirty="0"/>
              <a:t>Heat Stress</a:t>
            </a:r>
          </a:p>
          <a:p>
            <a:pPr marL="571500" indent="-571500">
              <a:buAutoNum type="romanUcPeriod"/>
            </a:pPr>
            <a:r>
              <a:rPr lang="en-US" dirty="0">
                <a:solidFill>
                  <a:schemeClr val="bg1">
                    <a:lumMod val="75000"/>
                  </a:schemeClr>
                </a:solidFill>
              </a:rPr>
              <a:t>Heat Strain</a:t>
            </a:r>
          </a:p>
          <a:p>
            <a:pPr marL="571500" indent="-571500">
              <a:buAutoNum type="romanUcPeriod"/>
            </a:pPr>
            <a:r>
              <a:rPr lang="en-US" dirty="0">
                <a:solidFill>
                  <a:schemeClr val="bg1">
                    <a:lumMod val="75000"/>
                  </a:schemeClr>
                </a:solidFill>
              </a:rPr>
              <a:t>Prevention of HRI</a:t>
            </a:r>
          </a:p>
          <a:p>
            <a:pPr marL="0" indent="0">
              <a:buNone/>
            </a:pPr>
            <a:r>
              <a:rPr lang="en-US" dirty="0">
                <a:solidFill>
                  <a:schemeClr val="bg1">
                    <a:lumMod val="75000"/>
                  </a:schemeClr>
                </a:solidFill>
              </a:rPr>
              <a:t>Part II</a:t>
            </a:r>
          </a:p>
          <a:p>
            <a:pPr marL="571500" indent="-571500">
              <a:buAutoNum type="romanUcPeriod"/>
            </a:pPr>
            <a:r>
              <a:rPr lang="en-US" dirty="0">
                <a:solidFill>
                  <a:schemeClr val="bg1">
                    <a:lumMod val="75000"/>
                  </a:schemeClr>
                </a:solidFill>
              </a:rPr>
              <a:t>State of enforcement</a:t>
            </a:r>
          </a:p>
          <a:p>
            <a:pPr marL="571500" indent="-571500">
              <a:buAutoNum type="romanUcPeriod"/>
            </a:pPr>
            <a:r>
              <a:rPr lang="en-US" dirty="0">
                <a:solidFill>
                  <a:schemeClr val="bg1">
                    <a:lumMod val="75000"/>
                  </a:schemeClr>
                </a:solidFill>
              </a:rPr>
              <a:t>Investigation guidelines</a:t>
            </a:r>
          </a:p>
          <a:p>
            <a:pPr marL="571500" indent="-571500">
              <a:buAutoNum type="romanUcPeriod"/>
            </a:pPr>
            <a:r>
              <a:rPr lang="en-US" dirty="0">
                <a:solidFill>
                  <a:schemeClr val="bg1">
                    <a:lumMod val="75000"/>
                  </a:schemeClr>
                </a:solidFill>
              </a:rPr>
              <a:t>What NC is doing</a:t>
            </a:r>
          </a:p>
        </p:txBody>
      </p:sp>
    </p:spTree>
    <p:extLst>
      <p:ext uri="{BB962C8B-B14F-4D97-AF65-F5344CB8AC3E}">
        <p14:creationId xmlns:p14="http://schemas.microsoft.com/office/powerpoint/2010/main" val="10225333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1C68-A3F5-4B74-A156-3029898EB9C4}"/>
              </a:ext>
            </a:extLst>
          </p:cNvPr>
          <p:cNvSpPr>
            <a:spLocks noGrp="1"/>
          </p:cNvSpPr>
          <p:nvPr>
            <p:ph type="title"/>
          </p:nvPr>
        </p:nvSpPr>
        <p:spPr/>
        <p:txBody>
          <a:bodyPr/>
          <a:lstStyle/>
          <a:p>
            <a:r>
              <a:rPr lang="en-US" dirty="0"/>
              <a:t>Heat Stress</a:t>
            </a:r>
          </a:p>
        </p:txBody>
      </p:sp>
      <p:sp>
        <p:nvSpPr>
          <p:cNvPr id="3" name="Content Placeholder 2">
            <a:extLst>
              <a:ext uri="{FF2B5EF4-FFF2-40B4-BE49-F238E27FC236}">
                <a16:creationId xmlns:a16="http://schemas.microsoft.com/office/drawing/2014/main" id="{2F020904-749D-437E-B17D-4A4C7DD28F48}"/>
              </a:ext>
            </a:extLst>
          </p:cNvPr>
          <p:cNvSpPr>
            <a:spLocks noGrp="1"/>
          </p:cNvSpPr>
          <p:nvPr>
            <p:ph idx="1"/>
          </p:nvPr>
        </p:nvSpPr>
        <p:spPr/>
        <p:txBody>
          <a:bodyPr/>
          <a:lstStyle/>
          <a:p>
            <a:pPr eaLnBrk="1" hangingPunct="1">
              <a:lnSpc>
                <a:spcPct val="90000"/>
              </a:lnSpc>
            </a:pPr>
            <a:r>
              <a:rPr lang="en-US" altLang="en-US" b="1" dirty="0"/>
              <a:t>Conduction </a:t>
            </a:r>
            <a:endParaRPr lang="en-US" altLang="en-US" dirty="0"/>
          </a:p>
          <a:p>
            <a:pPr lvl="1" eaLnBrk="1" hangingPunct="1">
              <a:lnSpc>
                <a:spcPct val="90000"/>
              </a:lnSpc>
            </a:pPr>
            <a:r>
              <a:rPr lang="en-US" altLang="en-US" dirty="0"/>
              <a:t>Transfer of heat between materials that contact each other.</a:t>
            </a:r>
          </a:p>
          <a:p>
            <a:pPr eaLnBrk="1" hangingPunct="1">
              <a:lnSpc>
                <a:spcPct val="90000"/>
              </a:lnSpc>
            </a:pPr>
            <a:r>
              <a:rPr lang="en-US" altLang="en-US" b="1" dirty="0"/>
              <a:t>Convection </a:t>
            </a:r>
            <a:endParaRPr lang="en-US" altLang="en-US" dirty="0"/>
          </a:p>
          <a:p>
            <a:pPr lvl="1" eaLnBrk="1" hangingPunct="1">
              <a:lnSpc>
                <a:spcPct val="90000"/>
              </a:lnSpc>
            </a:pPr>
            <a:r>
              <a:rPr lang="en-US" altLang="en-US" dirty="0"/>
              <a:t>Transfer of heat in a moving fluid.</a:t>
            </a:r>
          </a:p>
          <a:p>
            <a:pPr eaLnBrk="1" hangingPunct="1">
              <a:lnSpc>
                <a:spcPct val="90000"/>
              </a:lnSpc>
            </a:pPr>
            <a:r>
              <a:rPr lang="en-US" altLang="en-US" b="1" dirty="0"/>
              <a:t>Evaporative cooling </a:t>
            </a:r>
            <a:endParaRPr lang="en-US" altLang="en-US" dirty="0"/>
          </a:p>
          <a:p>
            <a:pPr lvl="1" eaLnBrk="1" hangingPunct="1">
              <a:lnSpc>
                <a:spcPct val="90000"/>
              </a:lnSpc>
            </a:pPr>
            <a:r>
              <a:rPr lang="en-US" altLang="en-US" dirty="0"/>
              <a:t>The cooling effect of  sweat evaporating from </a:t>
            </a:r>
          </a:p>
          <a:p>
            <a:pPr lvl="1" eaLnBrk="1" hangingPunct="1">
              <a:lnSpc>
                <a:spcPct val="90000"/>
              </a:lnSpc>
              <a:buNone/>
            </a:pPr>
            <a:r>
              <a:rPr lang="en-US" altLang="en-US" dirty="0"/>
              <a:t>    the skin. </a:t>
            </a:r>
          </a:p>
          <a:p>
            <a:pPr eaLnBrk="1" hangingPunct="1">
              <a:lnSpc>
                <a:spcPct val="90000"/>
              </a:lnSpc>
            </a:pPr>
            <a:r>
              <a:rPr lang="en-US" altLang="en-US" b="1" dirty="0"/>
              <a:t>Radiation </a:t>
            </a:r>
            <a:endParaRPr lang="en-US" altLang="en-US" dirty="0"/>
          </a:p>
          <a:p>
            <a:pPr lvl="1" eaLnBrk="1" hangingPunct="1">
              <a:lnSpc>
                <a:spcPct val="90000"/>
              </a:lnSpc>
            </a:pPr>
            <a:r>
              <a:rPr lang="en-US" altLang="en-US" dirty="0"/>
              <a:t>Transfer of heat through space.</a:t>
            </a:r>
          </a:p>
          <a:p>
            <a:pPr eaLnBrk="1" hangingPunct="1">
              <a:lnSpc>
                <a:spcPct val="90000"/>
              </a:lnSpc>
            </a:pPr>
            <a:r>
              <a:rPr lang="en-US" altLang="en-US" b="1" dirty="0"/>
              <a:t>Metabolic</a:t>
            </a:r>
          </a:p>
          <a:p>
            <a:pPr lvl="1" eaLnBrk="1" hangingPunct="1">
              <a:lnSpc>
                <a:spcPct val="90000"/>
              </a:lnSpc>
            </a:pPr>
            <a:r>
              <a:rPr lang="en-US" altLang="en-US" dirty="0"/>
              <a:t>Internal production of heat</a:t>
            </a:r>
          </a:p>
          <a:p>
            <a:pPr lvl="1" eaLnBrk="1" hangingPunct="1">
              <a:lnSpc>
                <a:spcPct val="90000"/>
              </a:lnSpc>
            </a:pPr>
            <a:endParaRPr lang="en-US" altLang="en-US" dirty="0"/>
          </a:p>
          <a:p>
            <a:pPr marL="457200" lvl="1" indent="0" eaLnBrk="1" hangingPunct="1">
              <a:lnSpc>
                <a:spcPct val="90000"/>
              </a:lnSpc>
              <a:buNone/>
            </a:pPr>
            <a:endParaRPr lang="en-US" altLang="en-US" dirty="0"/>
          </a:p>
          <a:p>
            <a:endParaRPr lang="en-US" dirty="0"/>
          </a:p>
        </p:txBody>
      </p:sp>
    </p:spTree>
    <p:extLst>
      <p:ext uri="{BB962C8B-B14F-4D97-AF65-F5344CB8AC3E}">
        <p14:creationId xmlns:p14="http://schemas.microsoft.com/office/powerpoint/2010/main" val="17616975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1C68-A3F5-4B74-A156-3029898EB9C4}"/>
              </a:ext>
            </a:extLst>
          </p:cNvPr>
          <p:cNvSpPr>
            <a:spLocks noGrp="1"/>
          </p:cNvSpPr>
          <p:nvPr>
            <p:ph type="title"/>
          </p:nvPr>
        </p:nvSpPr>
        <p:spPr/>
        <p:txBody>
          <a:bodyPr/>
          <a:lstStyle/>
          <a:p>
            <a:r>
              <a:rPr lang="en-US" dirty="0"/>
              <a:t>Heat Stress </a:t>
            </a:r>
          </a:p>
        </p:txBody>
      </p:sp>
      <p:sp>
        <p:nvSpPr>
          <p:cNvPr id="5" name="Content Placeholder 4">
            <a:extLst>
              <a:ext uri="{FF2B5EF4-FFF2-40B4-BE49-F238E27FC236}">
                <a16:creationId xmlns:a16="http://schemas.microsoft.com/office/drawing/2014/main" id="{700D94EC-A183-4A27-936C-4775109CD816}"/>
              </a:ext>
            </a:extLst>
          </p:cNvPr>
          <p:cNvSpPr>
            <a:spLocks noGrp="1"/>
          </p:cNvSpPr>
          <p:nvPr>
            <p:ph idx="1"/>
          </p:nvPr>
        </p:nvSpPr>
        <p:spPr>
          <a:xfrm>
            <a:off x="304800" y="1295400"/>
            <a:ext cx="8305800" cy="4525963"/>
          </a:xfrm>
        </p:spPr>
        <p:txBody>
          <a:bodyPr/>
          <a:lstStyle/>
          <a:p>
            <a:r>
              <a:rPr lang="en-US" sz="3200" dirty="0"/>
              <a:t>Heat Balance Equation</a:t>
            </a:r>
          </a:p>
          <a:p>
            <a:r>
              <a:rPr lang="en-US" sz="3200" dirty="0"/>
              <a:t>S = M ± W ± R ± C ± K − E − RES [W/m2]</a:t>
            </a:r>
          </a:p>
          <a:p>
            <a:pPr lvl="1"/>
            <a:r>
              <a:rPr lang="en-US" dirty="0"/>
              <a:t>S – rate of heat storage </a:t>
            </a:r>
          </a:p>
          <a:p>
            <a:pPr lvl="1"/>
            <a:r>
              <a:rPr lang="en-US" dirty="0"/>
              <a:t>M – rate of metabolic heat production</a:t>
            </a:r>
          </a:p>
          <a:p>
            <a:pPr lvl="1"/>
            <a:r>
              <a:rPr lang="en-US" dirty="0"/>
              <a:t>W – rate of mechanical work accomplished</a:t>
            </a:r>
          </a:p>
          <a:p>
            <a:pPr lvl="1"/>
            <a:r>
              <a:rPr lang="en-US" dirty="0"/>
              <a:t>R – rate of heat exchange by radiation </a:t>
            </a:r>
          </a:p>
          <a:p>
            <a:pPr lvl="1"/>
            <a:r>
              <a:rPr lang="en-US" dirty="0"/>
              <a:t>C – rate of heat exchange by convection </a:t>
            </a:r>
          </a:p>
          <a:p>
            <a:pPr lvl="1"/>
            <a:r>
              <a:rPr lang="en-US" dirty="0"/>
              <a:t>K – rate of heat exchange by conduction </a:t>
            </a:r>
          </a:p>
          <a:p>
            <a:pPr lvl="1"/>
            <a:r>
              <a:rPr lang="en-US" dirty="0"/>
              <a:t>E – rate of heat exchange by evaporation </a:t>
            </a:r>
          </a:p>
          <a:p>
            <a:pPr lvl="1"/>
            <a:r>
              <a:rPr lang="en-US" dirty="0"/>
              <a:t>RES – rate of heat exchange by respiration</a:t>
            </a:r>
          </a:p>
        </p:txBody>
      </p:sp>
    </p:spTree>
    <p:extLst>
      <p:ext uri="{BB962C8B-B14F-4D97-AF65-F5344CB8AC3E}">
        <p14:creationId xmlns:p14="http://schemas.microsoft.com/office/powerpoint/2010/main" val="24916503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4A9A-706A-41AC-BF3F-DDD0C3F06519}"/>
              </a:ext>
            </a:extLst>
          </p:cNvPr>
          <p:cNvSpPr>
            <a:spLocks noGrp="1"/>
          </p:cNvSpPr>
          <p:nvPr>
            <p:ph type="title"/>
          </p:nvPr>
        </p:nvSpPr>
        <p:spPr>
          <a:xfrm>
            <a:off x="609600" y="457200"/>
            <a:ext cx="7924800" cy="553998"/>
          </a:xfrm>
        </p:spPr>
        <p:txBody>
          <a:bodyPr/>
          <a:lstStyle/>
          <a:p>
            <a:r>
              <a:rPr lang="en-US" dirty="0"/>
              <a:t>Outline</a:t>
            </a:r>
          </a:p>
        </p:txBody>
      </p:sp>
      <p:sp>
        <p:nvSpPr>
          <p:cNvPr id="3" name="Content Placeholder 2">
            <a:extLst>
              <a:ext uri="{FF2B5EF4-FFF2-40B4-BE49-F238E27FC236}">
                <a16:creationId xmlns:a16="http://schemas.microsoft.com/office/drawing/2014/main" id="{540DB3A6-98F0-4637-B3AE-F200D4ED3065}"/>
              </a:ext>
            </a:extLst>
          </p:cNvPr>
          <p:cNvSpPr>
            <a:spLocks noGrp="1"/>
          </p:cNvSpPr>
          <p:nvPr>
            <p:ph idx="1"/>
          </p:nvPr>
        </p:nvSpPr>
        <p:spPr/>
        <p:txBody>
          <a:bodyPr/>
          <a:lstStyle/>
          <a:p>
            <a:pPr marL="0" indent="0">
              <a:buNone/>
            </a:pPr>
            <a:r>
              <a:rPr lang="en-US" dirty="0"/>
              <a:t>Part I</a:t>
            </a:r>
          </a:p>
          <a:p>
            <a:pPr marL="571500" indent="-571500">
              <a:buAutoNum type="romanUcPeriod"/>
            </a:pPr>
            <a:r>
              <a:rPr lang="en-US" dirty="0">
                <a:solidFill>
                  <a:schemeClr val="bg1">
                    <a:lumMod val="75000"/>
                  </a:schemeClr>
                </a:solidFill>
              </a:rPr>
              <a:t>Introduction</a:t>
            </a:r>
          </a:p>
          <a:p>
            <a:pPr marL="571500" indent="-571500">
              <a:buAutoNum type="romanUcPeriod"/>
            </a:pPr>
            <a:r>
              <a:rPr lang="en-US" dirty="0">
                <a:solidFill>
                  <a:schemeClr val="bg1">
                    <a:lumMod val="75000"/>
                  </a:schemeClr>
                </a:solidFill>
              </a:rPr>
              <a:t>Definitions</a:t>
            </a:r>
          </a:p>
          <a:p>
            <a:pPr marL="571500" indent="-571500">
              <a:buAutoNum type="romanUcPeriod"/>
            </a:pPr>
            <a:r>
              <a:rPr lang="en-US" dirty="0">
                <a:solidFill>
                  <a:schemeClr val="bg1">
                    <a:lumMod val="75000"/>
                  </a:schemeClr>
                </a:solidFill>
              </a:rPr>
              <a:t>Heat Stress</a:t>
            </a:r>
          </a:p>
          <a:p>
            <a:pPr marL="571500" indent="-571500">
              <a:buAutoNum type="romanUcPeriod"/>
            </a:pPr>
            <a:r>
              <a:rPr lang="en-US" dirty="0"/>
              <a:t>Heat Strain</a:t>
            </a:r>
          </a:p>
          <a:p>
            <a:pPr marL="571500" indent="-571500">
              <a:buAutoNum type="romanUcPeriod"/>
            </a:pPr>
            <a:r>
              <a:rPr lang="en-US" dirty="0">
                <a:solidFill>
                  <a:schemeClr val="bg1">
                    <a:lumMod val="75000"/>
                  </a:schemeClr>
                </a:solidFill>
              </a:rPr>
              <a:t>Prevention of HRI</a:t>
            </a:r>
          </a:p>
          <a:p>
            <a:pPr marL="0" indent="0">
              <a:buNone/>
            </a:pPr>
            <a:r>
              <a:rPr lang="en-US" dirty="0">
                <a:solidFill>
                  <a:schemeClr val="bg1">
                    <a:lumMod val="75000"/>
                  </a:schemeClr>
                </a:solidFill>
              </a:rPr>
              <a:t>Part II</a:t>
            </a:r>
          </a:p>
          <a:p>
            <a:pPr marL="571500" indent="-571500">
              <a:buAutoNum type="romanUcPeriod"/>
            </a:pPr>
            <a:r>
              <a:rPr lang="en-US" dirty="0">
                <a:solidFill>
                  <a:schemeClr val="bg1">
                    <a:lumMod val="75000"/>
                  </a:schemeClr>
                </a:solidFill>
              </a:rPr>
              <a:t>State of enforcement</a:t>
            </a:r>
          </a:p>
          <a:p>
            <a:pPr marL="571500" indent="-571500">
              <a:buAutoNum type="romanUcPeriod"/>
            </a:pPr>
            <a:r>
              <a:rPr lang="en-US" dirty="0">
                <a:solidFill>
                  <a:schemeClr val="bg1">
                    <a:lumMod val="75000"/>
                  </a:schemeClr>
                </a:solidFill>
              </a:rPr>
              <a:t>Investigation guidelines</a:t>
            </a:r>
          </a:p>
          <a:p>
            <a:pPr marL="571500" indent="-571500">
              <a:buAutoNum type="romanUcPeriod"/>
            </a:pPr>
            <a:r>
              <a:rPr lang="en-US" dirty="0">
                <a:solidFill>
                  <a:schemeClr val="bg1">
                    <a:lumMod val="75000"/>
                  </a:schemeClr>
                </a:solidFill>
              </a:rPr>
              <a:t>What NC is doing</a:t>
            </a:r>
          </a:p>
        </p:txBody>
      </p:sp>
    </p:spTree>
    <p:extLst>
      <p:ext uri="{BB962C8B-B14F-4D97-AF65-F5344CB8AC3E}">
        <p14:creationId xmlns:p14="http://schemas.microsoft.com/office/powerpoint/2010/main" val="17793522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297D920-3D9C-4C70-BDD1-9AD86B4E6979}"/>
              </a:ext>
            </a:extLst>
          </p:cNvPr>
          <p:cNvSpPr>
            <a:spLocks noGrp="1" noChangeArrowheads="1"/>
          </p:cNvSpPr>
          <p:nvPr>
            <p:ph type="title"/>
          </p:nvPr>
        </p:nvSpPr>
        <p:spPr/>
        <p:txBody>
          <a:bodyPr/>
          <a:lstStyle/>
          <a:p>
            <a:pPr eaLnBrk="1" hangingPunct="1"/>
            <a:r>
              <a:rPr lang="en-US" altLang="en-US" dirty="0"/>
              <a:t>Heat strain</a:t>
            </a:r>
          </a:p>
        </p:txBody>
      </p:sp>
      <p:sp>
        <p:nvSpPr>
          <p:cNvPr id="7171" name="Rectangle 4">
            <a:extLst>
              <a:ext uri="{FF2B5EF4-FFF2-40B4-BE49-F238E27FC236}">
                <a16:creationId xmlns:a16="http://schemas.microsoft.com/office/drawing/2014/main" id="{89A7FB58-6AF5-45EA-A31C-9E9EE7CBE286}"/>
              </a:ext>
            </a:extLst>
          </p:cNvPr>
          <p:cNvSpPr>
            <a:spLocks noGrp="1" noChangeArrowheads="1"/>
          </p:cNvSpPr>
          <p:nvPr>
            <p:ph type="body" idx="1"/>
          </p:nvPr>
        </p:nvSpPr>
        <p:spPr>
          <a:xfrm>
            <a:off x="609600" y="1219200"/>
            <a:ext cx="7924800" cy="4525963"/>
          </a:xfrm>
          <a:noFill/>
        </p:spPr>
        <p:txBody>
          <a:bodyPr/>
          <a:lstStyle/>
          <a:p>
            <a:pPr marL="0" indent="0" eaLnBrk="1" hangingPunct="1">
              <a:lnSpc>
                <a:spcPct val="90000"/>
              </a:lnSpc>
              <a:buNone/>
            </a:pPr>
            <a:r>
              <a:rPr lang="en-US" altLang="en-US" sz="3200" b="1" dirty="0"/>
              <a:t>Body Response to Heat</a:t>
            </a:r>
          </a:p>
          <a:p>
            <a:pPr marL="457200" indent="-457200" eaLnBrk="1" hangingPunct="1">
              <a:lnSpc>
                <a:spcPct val="90000"/>
              </a:lnSpc>
            </a:pPr>
            <a:r>
              <a:rPr lang="en-US" altLang="en-US" sz="2400" b="1" dirty="0"/>
              <a:t>Elimination of heat</a:t>
            </a:r>
          </a:p>
          <a:p>
            <a:pPr marL="457200" indent="-457200" eaLnBrk="1" hangingPunct="1">
              <a:lnSpc>
                <a:spcPct val="90000"/>
              </a:lnSpc>
            </a:pPr>
            <a:endParaRPr lang="en-US" altLang="en-US" sz="800" b="1" dirty="0"/>
          </a:p>
          <a:p>
            <a:pPr marL="857250" lvl="1" indent="-457200" eaLnBrk="1" hangingPunct="1">
              <a:lnSpc>
                <a:spcPct val="90000"/>
              </a:lnSpc>
            </a:pPr>
            <a:r>
              <a:rPr lang="en-US" altLang="en-US" sz="2000" dirty="0"/>
              <a:t>2 step process </a:t>
            </a:r>
          </a:p>
          <a:p>
            <a:pPr marL="457200" indent="-457200" eaLnBrk="1" hangingPunct="1">
              <a:lnSpc>
                <a:spcPct val="90000"/>
              </a:lnSpc>
            </a:pPr>
            <a:endParaRPr lang="en-US" altLang="en-US" sz="2400" dirty="0"/>
          </a:p>
          <a:p>
            <a:pPr marL="457200" indent="-457200" eaLnBrk="1" hangingPunct="1">
              <a:lnSpc>
                <a:spcPct val="90000"/>
              </a:lnSpc>
              <a:buFont typeface="Wingdings" panose="05000000000000000000" pitchFamily="2" charset="2"/>
              <a:buNone/>
            </a:pPr>
            <a:r>
              <a:rPr lang="en-US" altLang="en-US" sz="2400" dirty="0"/>
              <a:t>			</a:t>
            </a:r>
            <a:r>
              <a:rPr lang="en-US" altLang="en-US" sz="2400" b="1" dirty="0"/>
              <a:t>core ----&gt; shell -----&gt; environment</a:t>
            </a:r>
          </a:p>
          <a:p>
            <a:pPr marL="457200" indent="-457200" eaLnBrk="1" hangingPunct="1">
              <a:lnSpc>
                <a:spcPct val="90000"/>
              </a:lnSpc>
            </a:pPr>
            <a:endParaRPr lang="en-US" altLang="en-US" sz="2400" dirty="0"/>
          </a:p>
          <a:p>
            <a:pPr marL="457200" indent="-457200" eaLnBrk="1" hangingPunct="1">
              <a:lnSpc>
                <a:spcPct val="90000"/>
              </a:lnSpc>
            </a:pPr>
            <a:r>
              <a:rPr lang="en-US" altLang="en-US" sz="2400" dirty="0"/>
              <a:t>Blood is the primary vehicle used by the body to transfer heat from the core to the skin.</a:t>
            </a:r>
          </a:p>
          <a:p>
            <a:pPr marL="457200" indent="-457200" eaLnBrk="1" hangingPunct="1">
              <a:lnSpc>
                <a:spcPct val="90000"/>
              </a:lnSpc>
            </a:pPr>
            <a:endParaRPr lang="en-US" altLang="en-US" sz="2400" dirty="0"/>
          </a:p>
          <a:p>
            <a:pPr marL="457200" indent="-457200" eaLnBrk="1" hangingPunct="1">
              <a:lnSpc>
                <a:spcPct val="90000"/>
              </a:lnSpc>
              <a:buFont typeface="Wingdings" panose="05000000000000000000" pitchFamily="2" charset="2"/>
              <a:buNone/>
            </a:pPr>
            <a:r>
              <a:rPr lang="en-US" altLang="en-US" sz="2400" dirty="0"/>
              <a:t>		</a:t>
            </a:r>
            <a:r>
              <a:rPr lang="en-US" altLang="en-US" sz="2400" b="1" dirty="0"/>
              <a:t>brain ---&gt; blood ---&gt; heat away from the core</a:t>
            </a:r>
          </a:p>
        </p:txBody>
      </p:sp>
      <p:pic>
        <p:nvPicPr>
          <p:cNvPr id="7172" name="Picture 11" descr="MCSL01391_0000[1]">
            <a:extLst>
              <a:ext uri="{FF2B5EF4-FFF2-40B4-BE49-F238E27FC236}">
                <a16:creationId xmlns:a16="http://schemas.microsoft.com/office/drawing/2014/main" id="{4B244A69-2422-4F41-AC29-D5B1F4A8A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03775"/>
            <a:ext cx="8191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64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094BBE-0D52-4ABE-B46D-C9500E1893C6}"/>
              </a:ext>
            </a:extLst>
          </p:cNvPr>
          <p:cNvSpPr>
            <a:spLocks noGrp="1" noChangeArrowheads="1"/>
          </p:cNvSpPr>
          <p:nvPr>
            <p:ph type="title"/>
          </p:nvPr>
        </p:nvSpPr>
        <p:spPr/>
        <p:txBody>
          <a:bodyPr/>
          <a:lstStyle/>
          <a:p>
            <a:pPr eaLnBrk="1" hangingPunct="1"/>
            <a:r>
              <a:rPr lang="en-US" altLang="en-US" dirty="0"/>
              <a:t>Heat Strain - HRI</a:t>
            </a:r>
          </a:p>
        </p:txBody>
      </p:sp>
      <p:sp>
        <p:nvSpPr>
          <p:cNvPr id="9219" name="Rectangle 4">
            <a:extLst>
              <a:ext uri="{FF2B5EF4-FFF2-40B4-BE49-F238E27FC236}">
                <a16:creationId xmlns:a16="http://schemas.microsoft.com/office/drawing/2014/main" id="{546B1519-A711-4CAE-9467-11C8F333C127}"/>
              </a:ext>
            </a:extLst>
          </p:cNvPr>
          <p:cNvSpPr>
            <a:spLocks noGrp="1" noChangeArrowheads="1"/>
          </p:cNvSpPr>
          <p:nvPr>
            <p:ph type="body" idx="1"/>
          </p:nvPr>
        </p:nvSpPr>
        <p:spPr>
          <a:xfrm>
            <a:off x="609600" y="1676400"/>
            <a:ext cx="5943600" cy="3962400"/>
          </a:xfrm>
          <a:noFill/>
        </p:spPr>
        <p:txBody>
          <a:bodyPr/>
          <a:lstStyle/>
          <a:p>
            <a:pPr eaLnBrk="1" hangingPunct="1"/>
            <a:r>
              <a:rPr lang="en-US" altLang="en-US" b="1"/>
              <a:t>Heat Rash</a:t>
            </a:r>
          </a:p>
          <a:p>
            <a:pPr eaLnBrk="1" hangingPunct="1"/>
            <a:endParaRPr lang="en-US" altLang="en-US" b="1"/>
          </a:p>
          <a:p>
            <a:pPr eaLnBrk="1" hangingPunct="1"/>
            <a:r>
              <a:rPr lang="en-US" altLang="en-US" b="1"/>
              <a:t>Heat Cramps</a:t>
            </a:r>
          </a:p>
          <a:p>
            <a:pPr eaLnBrk="1" hangingPunct="1"/>
            <a:endParaRPr lang="en-US" altLang="en-US" b="1"/>
          </a:p>
          <a:p>
            <a:pPr eaLnBrk="1" hangingPunct="1"/>
            <a:r>
              <a:rPr lang="en-US" altLang="en-US" b="1"/>
              <a:t>Heat Exhaustion </a:t>
            </a:r>
          </a:p>
          <a:p>
            <a:pPr eaLnBrk="1" hangingPunct="1"/>
            <a:endParaRPr lang="en-US" altLang="en-US" b="1"/>
          </a:p>
          <a:p>
            <a:pPr eaLnBrk="1" hangingPunct="1"/>
            <a:r>
              <a:rPr lang="en-US" altLang="en-US" b="1"/>
              <a:t>Heat Stroke</a:t>
            </a:r>
          </a:p>
        </p:txBody>
      </p:sp>
      <p:pic>
        <p:nvPicPr>
          <p:cNvPr id="9220" name="Picture 6">
            <a:extLst>
              <a:ext uri="{FF2B5EF4-FFF2-40B4-BE49-F238E27FC236}">
                <a16:creationId xmlns:a16="http://schemas.microsoft.com/office/drawing/2014/main" id="{C18F70E9-8A70-4420-9A31-815D63A6E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3533775" cy="3810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1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4A9A-706A-41AC-BF3F-DDD0C3F06519}"/>
              </a:ext>
            </a:extLst>
          </p:cNvPr>
          <p:cNvSpPr>
            <a:spLocks noGrp="1"/>
          </p:cNvSpPr>
          <p:nvPr>
            <p:ph type="title"/>
          </p:nvPr>
        </p:nvSpPr>
        <p:spPr>
          <a:xfrm>
            <a:off x="609600" y="457200"/>
            <a:ext cx="7924800" cy="553998"/>
          </a:xfrm>
        </p:spPr>
        <p:txBody>
          <a:bodyPr/>
          <a:lstStyle/>
          <a:p>
            <a:r>
              <a:rPr lang="en-US" dirty="0"/>
              <a:t>Outline</a:t>
            </a:r>
          </a:p>
        </p:txBody>
      </p:sp>
      <p:sp>
        <p:nvSpPr>
          <p:cNvPr id="3" name="Content Placeholder 2">
            <a:extLst>
              <a:ext uri="{FF2B5EF4-FFF2-40B4-BE49-F238E27FC236}">
                <a16:creationId xmlns:a16="http://schemas.microsoft.com/office/drawing/2014/main" id="{540DB3A6-98F0-4637-B3AE-F200D4ED3065}"/>
              </a:ext>
            </a:extLst>
          </p:cNvPr>
          <p:cNvSpPr>
            <a:spLocks noGrp="1"/>
          </p:cNvSpPr>
          <p:nvPr>
            <p:ph idx="1"/>
          </p:nvPr>
        </p:nvSpPr>
        <p:spPr/>
        <p:txBody>
          <a:bodyPr/>
          <a:lstStyle/>
          <a:p>
            <a:pPr marL="0" indent="0">
              <a:buNone/>
            </a:pPr>
            <a:r>
              <a:rPr lang="en-US" dirty="0"/>
              <a:t>Part I</a:t>
            </a:r>
          </a:p>
          <a:p>
            <a:pPr marL="571500" indent="-571500">
              <a:buAutoNum type="romanUcPeriod"/>
            </a:pPr>
            <a:r>
              <a:rPr lang="en-US" dirty="0"/>
              <a:t>Introduction</a:t>
            </a:r>
          </a:p>
          <a:p>
            <a:pPr marL="571500" indent="-571500">
              <a:buAutoNum type="romanUcPeriod"/>
            </a:pPr>
            <a:r>
              <a:rPr lang="en-US" dirty="0"/>
              <a:t>Definitions</a:t>
            </a:r>
          </a:p>
          <a:p>
            <a:pPr marL="571500" indent="-571500">
              <a:buAutoNum type="romanUcPeriod"/>
            </a:pPr>
            <a:r>
              <a:rPr lang="en-US" dirty="0"/>
              <a:t>Heat Stress</a:t>
            </a:r>
          </a:p>
          <a:p>
            <a:pPr marL="571500" indent="-571500">
              <a:buAutoNum type="romanUcPeriod"/>
            </a:pPr>
            <a:r>
              <a:rPr lang="en-US" dirty="0"/>
              <a:t>Heat Strain</a:t>
            </a:r>
          </a:p>
          <a:p>
            <a:pPr marL="571500" indent="-571500">
              <a:buAutoNum type="romanUcPeriod"/>
            </a:pPr>
            <a:r>
              <a:rPr lang="en-US" dirty="0"/>
              <a:t>Prevention of HRI</a:t>
            </a:r>
          </a:p>
          <a:p>
            <a:pPr marL="0" indent="0">
              <a:buNone/>
            </a:pPr>
            <a:r>
              <a:rPr lang="en-US" dirty="0"/>
              <a:t>Part II</a:t>
            </a:r>
          </a:p>
          <a:p>
            <a:pPr marL="571500" indent="-571500">
              <a:buAutoNum type="romanUcPeriod"/>
            </a:pPr>
            <a:r>
              <a:rPr lang="en-US" dirty="0"/>
              <a:t>State of enforcement</a:t>
            </a:r>
          </a:p>
          <a:p>
            <a:pPr marL="571500" indent="-571500">
              <a:buAutoNum type="romanUcPeriod"/>
            </a:pPr>
            <a:r>
              <a:rPr lang="en-US" dirty="0"/>
              <a:t>Investigation guidelines</a:t>
            </a:r>
          </a:p>
          <a:p>
            <a:pPr marL="571500" indent="-571500">
              <a:buAutoNum type="romanUcPeriod"/>
            </a:pPr>
            <a:r>
              <a:rPr lang="en-US" dirty="0"/>
              <a:t>What NC is doing</a:t>
            </a:r>
          </a:p>
        </p:txBody>
      </p:sp>
    </p:spTree>
    <p:extLst>
      <p:ext uri="{BB962C8B-B14F-4D97-AF65-F5344CB8AC3E}">
        <p14:creationId xmlns:p14="http://schemas.microsoft.com/office/powerpoint/2010/main" val="36314110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297D920-3D9C-4C70-BDD1-9AD86B4E6979}"/>
              </a:ext>
            </a:extLst>
          </p:cNvPr>
          <p:cNvSpPr>
            <a:spLocks noGrp="1" noChangeArrowheads="1"/>
          </p:cNvSpPr>
          <p:nvPr>
            <p:ph type="title"/>
          </p:nvPr>
        </p:nvSpPr>
        <p:spPr/>
        <p:txBody>
          <a:bodyPr/>
          <a:lstStyle/>
          <a:p>
            <a:pPr eaLnBrk="1" hangingPunct="1"/>
            <a:r>
              <a:rPr lang="en-US" altLang="en-US" dirty="0"/>
              <a:t>Heat strain</a:t>
            </a:r>
          </a:p>
        </p:txBody>
      </p:sp>
      <p:sp>
        <p:nvSpPr>
          <p:cNvPr id="7171" name="Rectangle 4">
            <a:extLst>
              <a:ext uri="{FF2B5EF4-FFF2-40B4-BE49-F238E27FC236}">
                <a16:creationId xmlns:a16="http://schemas.microsoft.com/office/drawing/2014/main" id="{89A7FB58-6AF5-45EA-A31C-9E9EE7CBE286}"/>
              </a:ext>
            </a:extLst>
          </p:cNvPr>
          <p:cNvSpPr>
            <a:spLocks noGrp="1" noChangeArrowheads="1"/>
          </p:cNvSpPr>
          <p:nvPr>
            <p:ph type="body" idx="1"/>
          </p:nvPr>
        </p:nvSpPr>
        <p:spPr>
          <a:xfrm>
            <a:off x="609600" y="1219200"/>
            <a:ext cx="7924800" cy="4525963"/>
          </a:xfrm>
          <a:noFill/>
        </p:spPr>
        <p:txBody>
          <a:bodyPr/>
          <a:lstStyle/>
          <a:p>
            <a:pPr marL="0" indent="0" eaLnBrk="1" hangingPunct="1">
              <a:lnSpc>
                <a:spcPct val="90000"/>
              </a:lnSpc>
              <a:buNone/>
            </a:pPr>
            <a:endParaRPr lang="en-US" altLang="en-US" sz="2400" b="1" dirty="0"/>
          </a:p>
        </p:txBody>
      </p:sp>
      <p:pic>
        <p:nvPicPr>
          <p:cNvPr id="5" name="Picture 4">
            <a:extLst>
              <a:ext uri="{FF2B5EF4-FFF2-40B4-BE49-F238E27FC236}">
                <a16:creationId xmlns:a16="http://schemas.microsoft.com/office/drawing/2014/main" id="{15A2FDB4-2A55-4646-B2D1-6712A9B59C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000865" cy="63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49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0478316-031E-4B62-AA31-3EE68D09E060}"/>
              </a:ext>
            </a:extLst>
          </p:cNvPr>
          <p:cNvSpPr>
            <a:spLocks noGrp="1" noChangeArrowheads="1"/>
          </p:cNvSpPr>
          <p:nvPr>
            <p:ph type="title"/>
          </p:nvPr>
        </p:nvSpPr>
        <p:spPr/>
        <p:txBody>
          <a:bodyPr/>
          <a:lstStyle/>
          <a:p>
            <a:pPr eaLnBrk="1" hangingPunct="1"/>
            <a:r>
              <a:rPr lang="en-US" altLang="en-US" dirty="0"/>
              <a:t>Heat Strain - Heat Rash</a:t>
            </a:r>
          </a:p>
        </p:txBody>
      </p:sp>
      <p:sp>
        <p:nvSpPr>
          <p:cNvPr id="10243" name="Rectangle 4">
            <a:extLst>
              <a:ext uri="{FF2B5EF4-FFF2-40B4-BE49-F238E27FC236}">
                <a16:creationId xmlns:a16="http://schemas.microsoft.com/office/drawing/2014/main" id="{195B8717-5366-42A7-9ADC-EEAEFC25C91A}"/>
              </a:ext>
            </a:extLst>
          </p:cNvPr>
          <p:cNvSpPr>
            <a:spLocks noGrp="1" noChangeArrowheads="1"/>
          </p:cNvSpPr>
          <p:nvPr>
            <p:ph type="body" idx="1"/>
          </p:nvPr>
        </p:nvSpPr>
        <p:spPr>
          <a:noFill/>
        </p:spPr>
        <p:txBody>
          <a:bodyPr/>
          <a:lstStyle/>
          <a:p>
            <a:pPr marL="346075" indent="-346075" eaLnBrk="1" hangingPunct="1"/>
            <a:r>
              <a:rPr lang="en-US" altLang="en-US" b="1" dirty="0"/>
              <a:t>“Prickly Heat”</a:t>
            </a:r>
          </a:p>
          <a:p>
            <a:pPr marL="346075" indent="-346075" eaLnBrk="1" hangingPunct="1"/>
            <a:endParaRPr lang="en-US" altLang="en-US" dirty="0"/>
          </a:p>
          <a:p>
            <a:pPr marL="346075" indent="-346075" eaLnBrk="1" hangingPunct="1"/>
            <a:r>
              <a:rPr lang="en-US" altLang="en-US" dirty="0"/>
              <a:t>Sweat cannot freely evaporate from the skin and sweat ducts become plugged.</a:t>
            </a:r>
          </a:p>
          <a:p>
            <a:pPr marL="346075" indent="-346075" eaLnBrk="1" hangingPunct="1"/>
            <a:endParaRPr lang="en-US" altLang="en-US" dirty="0"/>
          </a:p>
          <a:p>
            <a:pPr marL="346075" indent="-346075" eaLnBrk="1" hangingPunct="1"/>
            <a:r>
              <a:rPr lang="en-US" altLang="en-US" b="1" dirty="0"/>
              <a:t>Prevented by</a:t>
            </a:r>
            <a:r>
              <a:rPr lang="en-US" altLang="en-US" dirty="0"/>
              <a:t>:</a:t>
            </a:r>
          </a:p>
          <a:p>
            <a:pPr marL="1277938" lvl="1" indent="-533400" eaLnBrk="1" hangingPunct="1"/>
            <a:r>
              <a:rPr lang="en-US" altLang="en-US" dirty="0"/>
              <a:t>Breathable clothing</a:t>
            </a:r>
          </a:p>
          <a:p>
            <a:pPr marL="1277938" lvl="1" indent="-533400" eaLnBrk="1" hangingPunct="1"/>
            <a:r>
              <a:rPr lang="en-US" altLang="en-US" dirty="0"/>
              <a:t>Thorough cleansing of the skin</a:t>
            </a:r>
          </a:p>
          <a:p>
            <a:pPr marL="1277938" lvl="1" indent="-533400" eaLnBrk="1" hangingPunct="1"/>
            <a:r>
              <a:rPr lang="en-US" altLang="en-US" dirty="0"/>
              <a:t>Mild drying lotions</a:t>
            </a:r>
          </a:p>
        </p:txBody>
      </p:sp>
      <p:pic>
        <p:nvPicPr>
          <p:cNvPr id="10244" name="Picture 12" descr="MPj03993070000[1]">
            <a:extLst>
              <a:ext uri="{FF2B5EF4-FFF2-40B4-BE49-F238E27FC236}">
                <a16:creationId xmlns:a16="http://schemas.microsoft.com/office/drawing/2014/main" id="{2B2B1659-74AE-487D-92EF-A995A0EFE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602163"/>
            <a:ext cx="200025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344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992B4A5-57A7-454E-9696-34B6AC0F0A7D}"/>
              </a:ext>
            </a:extLst>
          </p:cNvPr>
          <p:cNvSpPr>
            <a:spLocks noGrp="1" noChangeArrowheads="1"/>
          </p:cNvSpPr>
          <p:nvPr>
            <p:ph type="title"/>
          </p:nvPr>
        </p:nvSpPr>
        <p:spPr/>
        <p:txBody>
          <a:bodyPr/>
          <a:lstStyle/>
          <a:p>
            <a:pPr eaLnBrk="1" hangingPunct="1"/>
            <a:r>
              <a:rPr lang="en-US" altLang="en-US" dirty="0"/>
              <a:t>Heat Strain - Heat Cramps</a:t>
            </a:r>
          </a:p>
        </p:txBody>
      </p:sp>
      <p:sp>
        <p:nvSpPr>
          <p:cNvPr id="11267" name="Rectangle 4">
            <a:extLst>
              <a:ext uri="{FF2B5EF4-FFF2-40B4-BE49-F238E27FC236}">
                <a16:creationId xmlns:a16="http://schemas.microsoft.com/office/drawing/2014/main" id="{EA013284-6587-45BE-9AD4-27389C883098}"/>
              </a:ext>
            </a:extLst>
          </p:cNvPr>
          <p:cNvSpPr>
            <a:spLocks noGrp="1" noChangeArrowheads="1"/>
          </p:cNvSpPr>
          <p:nvPr>
            <p:ph type="body" idx="1"/>
          </p:nvPr>
        </p:nvSpPr>
        <p:spPr>
          <a:noFill/>
        </p:spPr>
        <p:txBody>
          <a:bodyPr/>
          <a:lstStyle/>
          <a:p>
            <a:pPr eaLnBrk="1" hangingPunct="1"/>
            <a:r>
              <a:rPr lang="en-US" altLang="en-US" b="1"/>
              <a:t>Cause</a:t>
            </a:r>
            <a:r>
              <a:rPr lang="en-US" altLang="en-US"/>
              <a:t> </a:t>
            </a:r>
          </a:p>
          <a:p>
            <a:pPr lvl="1" eaLnBrk="1" hangingPunct="1"/>
            <a:r>
              <a:rPr lang="en-US" altLang="en-US"/>
              <a:t>Excessive water loss/sweating, dehydration</a:t>
            </a:r>
          </a:p>
          <a:p>
            <a:pPr eaLnBrk="1" hangingPunct="1"/>
            <a:endParaRPr lang="en-US" altLang="en-US"/>
          </a:p>
          <a:p>
            <a:pPr eaLnBrk="1" hangingPunct="1"/>
            <a:r>
              <a:rPr lang="en-US" altLang="en-US" b="1"/>
              <a:t>Symptoms</a:t>
            </a:r>
            <a:r>
              <a:rPr lang="en-US" altLang="en-US"/>
              <a:t> </a:t>
            </a:r>
          </a:p>
          <a:p>
            <a:pPr lvl="1" eaLnBrk="1" hangingPunct="1"/>
            <a:r>
              <a:rPr lang="en-US" altLang="en-US"/>
              <a:t>Shriveled skin, dry mouth and tongue, and sunken eyes</a:t>
            </a:r>
          </a:p>
        </p:txBody>
      </p:sp>
      <p:pic>
        <p:nvPicPr>
          <p:cNvPr id="11268" name="Picture 7" descr="Diagram: Man bent over working under a structure for protection against the sun">
            <a:extLst>
              <a:ext uri="{FF2B5EF4-FFF2-40B4-BE49-F238E27FC236}">
                <a16:creationId xmlns:a16="http://schemas.microsoft.com/office/drawing/2014/main" id="{F24980EC-8676-49DA-820A-1D5D6C7EA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81400"/>
            <a:ext cx="2486025" cy="2286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41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1C1B6B6-8132-42E4-87A2-9C66C8596C66}"/>
              </a:ext>
            </a:extLst>
          </p:cNvPr>
          <p:cNvSpPr>
            <a:spLocks noGrp="1" noChangeArrowheads="1"/>
          </p:cNvSpPr>
          <p:nvPr>
            <p:ph type="title"/>
          </p:nvPr>
        </p:nvSpPr>
        <p:spPr>
          <a:xfrm>
            <a:off x="609600" y="457200"/>
            <a:ext cx="7924800" cy="553998"/>
          </a:xfrm>
        </p:spPr>
        <p:txBody>
          <a:bodyPr/>
          <a:lstStyle/>
          <a:p>
            <a:pPr eaLnBrk="1" hangingPunct="1"/>
            <a:r>
              <a:rPr lang="en-US" altLang="en-US" dirty="0"/>
              <a:t>Heat Strain - Heat Exhaustion</a:t>
            </a:r>
          </a:p>
        </p:txBody>
      </p:sp>
      <p:sp>
        <p:nvSpPr>
          <p:cNvPr id="12291" name="Rectangle 4">
            <a:extLst>
              <a:ext uri="{FF2B5EF4-FFF2-40B4-BE49-F238E27FC236}">
                <a16:creationId xmlns:a16="http://schemas.microsoft.com/office/drawing/2014/main" id="{211971ED-575C-4A0B-84EA-DEE4ED07237F}"/>
              </a:ext>
            </a:extLst>
          </p:cNvPr>
          <p:cNvSpPr>
            <a:spLocks noGrp="1" noChangeArrowheads="1"/>
          </p:cNvSpPr>
          <p:nvPr>
            <p:ph type="body" idx="1"/>
          </p:nvPr>
        </p:nvSpPr>
        <p:spPr>
          <a:noFill/>
        </p:spPr>
        <p:txBody>
          <a:bodyPr/>
          <a:lstStyle/>
          <a:p>
            <a:pPr eaLnBrk="1" hangingPunct="1"/>
            <a:r>
              <a:rPr lang="en-US" altLang="en-US" dirty="0"/>
              <a:t>Blood supply is not large enough to supply oxygen through the body and remove heat from the core.  </a:t>
            </a:r>
          </a:p>
          <a:p>
            <a:pPr eaLnBrk="1" hangingPunct="1"/>
            <a:endParaRPr lang="en-US" altLang="en-US" dirty="0"/>
          </a:p>
          <a:p>
            <a:pPr eaLnBrk="1" hangingPunct="1"/>
            <a:r>
              <a:rPr lang="en-US" altLang="en-US" dirty="0"/>
              <a:t>Blood pools in the skin which leaves less for the brain.</a:t>
            </a:r>
          </a:p>
          <a:p>
            <a:pPr eaLnBrk="1" hangingPunct="1"/>
            <a:endParaRPr lang="en-US" altLang="en-US" dirty="0"/>
          </a:p>
          <a:p>
            <a:pPr eaLnBrk="1" hangingPunct="1"/>
            <a:r>
              <a:rPr lang="en-US" altLang="en-US" b="1" dirty="0"/>
              <a:t>Symptoms</a:t>
            </a:r>
            <a:r>
              <a:rPr lang="en-US" altLang="en-US" dirty="0"/>
              <a:t> </a:t>
            </a:r>
          </a:p>
          <a:p>
            <a:pPr lvl="1" eaLnBrk="1" hangingPunct="1"/>
            <a:r>
              <a:rPr lang="en-US" altLang="en-US" dirty="0"/>
              <a:t>Fatigue, headache, dizziness, profuse </a:t>
            </a:r>
          </a:p>
          <a:p>
            <a:pPr lvl="1" eaLnBrk="1" hangingPunct="1">
              <a:buFont typeface="Symbol" panose="05050102010706020507" pitchFamily="18" charset="2"/>
              <a:buNone/>
            </a:pPr>
            <a:r>
              <a:rPr lang="en-US" altLang="en-US" dirty="0"/>
              <a:t>   sweating, rapid pulse, thirst, loss of </a:t>
            </a:r>
          </a:p>
          <a:p>
            <a:pPr lvl="1" eaLnBrk="1" hangingPunct="1">
              <a:buFont typeface="Symbol" panose="05050102010706020507" pitchFamily="18" charset="2"/>
              <a:buNone/>
            </a:pPr>
            <a:r>
              <a:rPr lang="en-US" altLang="en-US" dirty="0"/>
              <a:t>   appetite, nausea, vomiting, and fainting.</a:t>
            </a:r>
          </a:p>
        </p:txBody>
      </p:sp>
      <p:pic>
        <p:nvPicPr>
          <p:cNvPr id="12292" name="Picture 4" descr="MCj01045640000[1]">
            <a:extLst>
              <a:ext uri="{FF2B5EF4-FFF2-40B4-BE49-F238E27FC236}">
                <a16:creationId xmlns:a16="http://schemas.microsoft.com/office/drawing/2014/main" id="{44317830-EB44-4C8F-BB3B-BD7D9C73D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114800"/>
            <a:ext cx="14620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98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DA167D2-4EDA-452E-B1F1-D3067500C8A3}"/>
              </a:ext>
            </a:extLst>
          </p:cNvPr>
          <p:cNvSpPr>
            <a:spLocks noGrp="1" noChangeArrowheads="1"/>
          </p:cNvSpPr>
          <p:nvPr>
            <p:ph type="title"/>
          </p:nvPr>
        </p:nvSpPr>
        <p:spPr/>
        <p:txBody>
          <a:bodyPr/>
          <a:lstStyle/>
          <a:p>
            <a:pPr eaLnBrk="1" hangingPunct="1"/>
            <a:r>
              <a:rPr lang="en-US" altLang="en-US" dirty="0"/>
              <a:t>Heat Strain - Heat Stroke</a:t>
            </a:r>
          </a:p>
        </p:txBody>
      </p:sp>
      <p:sp>
        <p:nvSpPr>
          <p:cNvPr id="13315" name="Rectangle 4">
            <a:extLst>
              <a:ext uri="{FF2B5EF4-FFF2-40B4-BE49-F238E27FC236}">
                <a16:creationId xmlns:a16="http://schemas.microsoft.com/office/drawing/2014/main" id="{C8CBE396-6D8C-42A7-AF49-C6BD5B1CD399}"/>
              </a:ext>
            </a:extLst>
          </p:cNvPr>
          <p:cNvSpPr>
            <a:spLocks noGrp="1" noChangeArrowheads="1"/>
          </p:cNvSpPr>
          <p:nvPr>
            <p:ph type="body" idx="1"/>
          </p:nvPr>
        </p:nvSpPr>
        <p:spPr>
          <a:xfrm>
            <a:off x="609600" y="1143000"/>
            <a:ext cx="7924800" cy="4525963"/>
          </a:xfrm>
          <a:noFill/>
        </p:spPr>
        <p:txBody>
          <a:bodyPr/>
          <a:lstStyle/>
          <a:p>
            <a:pPr eaLnBrk="1" hangingPunct="1"/>
            <a:r>
              <a:rPr lang="en-US" altLang="en-US" dirty="0"/>
              <a:t>Core temperature rises so high that the body stops sweating.*classic heat stroke</a:t>
            </a:r>
          </a:p>
          <a:p>
            <a:pPr eaLnBrk="1" hangingPunct="1"/>
            <a:r>
              <a:rPr lang="en-US" altLang="en-US" dirty="0"/>
              <a:t>Exertional heat stroke can still be sweating</a:t>
            </a:r>
          </a:p>
          <a:p>
            <a:pPr eaLnBrk="1" hangingPunct="1"/>
            <a:endParaRPr lang="en-US" altLang="en-US" dirty="0"/>
          </a:p>
          <a:p>
            <a:pPr eaLnBrk="1" hangingPunct="1"/>
            <a:r>
              <a:rPr lang="en-US" altLang="en-US" b="1" dirty="0"/>
              <a:t>Symptoms</a:t>
            </a:r>
            <a:endParaRPr lang="en-US" altLang="en-US" dirty="0"/>
          </a:p>
          <a:p>
            <a:pPr lvl="1" eaLnBrk="1" hangingPunct="1"/>
            <a:r>
              <a:rPr lang="en-US" altLang="en-US" dirty="0"/>
              <a:t>Skin is hot and dry, flushed; rapid pulse; confusion; nausea; convulsions; unconsciousness; rectal temperature &gt; 105.8 Fahrenheit.</a:t>
            </a:r>
          </a:p>
        </p:txBody>
      </p:sp>
      <p:pic>
        <p:nvPicPr>
          <p:cNvPr id="13316" name="Picture 4" descr="MPj02277790000[1]">
            <a:extLst>
              <a:ext uri="{FF2B5EF4-FFF2-40B4-BE49-F238E27FC236}">
                <a16:creationId xmlns:a16="http://schemas.microsoft.com/office/drawing/2014/main" id="{1C54A605-3802-4A69-B7F0-A0D52E28C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14800"/>
            <a:ext cx="2667000" cy="1778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54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A817F61-19DE-4B4C-99DB-D909C87DFAD2}"/>
              </a:ext>
            </a:extLst>
          </p:cNvPr>
          <p:cNvSpPr>
            <a:spLocks noGrp="1" noChangeArrowheads="1"/>
          </p:cNvSpPr>
          <p:nvPr>
            <p:ph type="title"/>
          </p:nvPr>
        </p:nvSpPr>
        <p:spPr>
          <a:xfrm>
            <a:off x="531813" y="346559"/>
            <a:ext cx="8229600" cy="553998"/>
          </a:xfrm>
        </p:spPr>
        <p:txBody>
          <a:bodyPr/>
          <a:lstStyle/>
          <a:p>
            <a:pPr eaLnBrk="1" hangingPunct="1"/>
            <a:r>
              <a:rPr lang="en-US" altLang="en-US" dirty="0"/>
              <a:t>Heat Strain</a:t>
            </a:r>
          </a:p>
        </p:txBody>
      </p:sp>
      <p:sp>
        <p:nvSpPr>
          <p:cNvPr id="14339" name="Rectangle 3">
            <a:extLst>
              <a:ext uri="{FF2B5EF4-FFF2-40B4-BE49-F238E27FC236}">
                <a16:creationId xmlns:a16="http://schemas.microsoft.com/office/drawing/2014/main" id="{00A7D82E-9C67-4967-BF8A-1E3DF0752B5A}"/>
              </a:ext>
            </a:extLst>
          </p:cNvPr>
          <p:cNvSpPr>
            <a:spLocks noGrp="1" noChangeArrowheads="1"/>
          </p:cNvSpPr>
          <p:nvPr>
            <p:ph type="body" sz="half" idx="1"/>
          </p:nvPr>
        </p:nvSpPr>
        <p:spPr>
          <a:xfrm>
            <a:off x="609600" y="1295400"/>
            <a:ext cx="4037013" cy="4230688"/>
          </a:xfrm>
        </p:spPr>
        <p:txBody>
          <a:bodyPr/>
          <a:lstStyle/>
          <a:p>
            <a:pPr marL="284163" indent="-284163" eaLnBrk="1" hangingPunct="1"/>
            <a:endParaRPr lang="en-US" altLang="en-US" dirty="0"/>
          </a:p>
          <a:p>
            <a:pPr marL="284163" indent="-284163" eaLnBrk="1" hangingPunct="1"/>
            <a:endParaRPr lang="en-US" altLang="en-US" dirty="0"/>
          </a:p>
          <a:p>
            <a:pPr marL="284163" indent="-284163" eaLnBrk="1" hangingPunct="1"/>
            <a:r>
              <a:rPr lang="en-US" altLang="en-US" sz="2400" dirty="0"/>
              <a:t>Age</a:t>
            </a:r>
          </a:p>
          <a:p>
            <a:pPr marL="284163" indent="-284163" eaLnBrk="1" hangingPunct="1"/>
            <a:endParaRPr lang="en-US" altLang="en-US" sz="2400" dirty="0"/>
          </a:p>
          <a:p>
            <a:pPr marL="284163" indent="-284163" eaLnBrk="1" hangingPunct="1"/>
            <a:r>
              <a:rPr lang="en-US" altLang="en-US" sz="2400" dirty="0"/>
              <a:t>Weight</a:t>
            </a:r>
          </a:p>
          <a:p>
            <a:pPr marL="284163" indent="-284163" eaLnBrk="1" hangingPunct="1"/>
            <a:endParaRPr lang="en-US" altLang="en-US" sz="2400" dirty="0"/>
          </a:p>
          <a:p>
            <a:pPr marL="284163" indent="-284163" eaLnBrk="1" hangingPunct="1"/>
            <a:r>
              <a:rPr lang="en-US" altLang="en-US" sz="2400" dirty="0"/>
              <a:t>Physical Fitness</a:t>
            </a:r>
          </a:p>
          <a:p>
            <a:pPr marL="284163" indent="-284163" eaLnBrk="1" hangingPunct="1"/>
            <a:endParaRPr lang="en-US" altLang="en-US" sz="2400" dirty="0"/>
          </a:p>
          <a:p>
            <a:pPr marL="284163" indent="-284163" eaLnBrk="1" hangingPunct="1"/>
            <a:r>
              <a:rPr lang="en-US" altLang="en-US" sz="2400" dirty="0"/>
              <a:t>Acclimatization</a:t>
            </a:r>
          </a:p>
          <a:p>
            <a:pPr marL="284163" indent="-284163" eaLnBrk="1" hangingPunct="1"/>
            <a:endParaRPr lang="en-US" altLang="en-US" sz="2400" dirty="0"/>
          </a:p>
          <a:p>
            <a:pPr marL="284163" indent="-284163" eaLnBrk="1" hangingPunct="1"/>
            <a:r>
              <a:rPr lang="en-US" altLang="en-US" sz="2400" dirty="0"/>
              <a:t>Metabolism</a:t>
            </a:r>
          </a:p>
        </p:txBody>
      </p:sp>
      <p:sp>
        <p:nvSpPr>
          <p:cNvPr id="14340" name="Rectangle 4">
            <a:extLst>
              <a:ext uri="{FF2B5EF4-FFF2-40B4-BE49-F238E27FC236}">
                <a16:creationId xmlns:a16="http://schemas.microsoft.com/office/drawing/2014/main" id="{44778CEC-AD58-49F2-92D0-5D363AFF16CB}"/>
              </a:ext>
            </a:extLst>
          </p:cNvPr>
          <p:cNvSpPr>
            <a:spLocks noGrp="1" noChangeArrowheads="1"/>
          </p:cNvSpPr>
          <p:nvPr>
            <p:ph type="body" sz="half" idx="2"/>
          </p:nvPr>
        </p:nvSpPr>
        <p:spPr>
          <a:xfrm>
            <a:off x="4572000" y="1371600"/>
            <a:ext cx="4038600" cy="4146550"/>
          </a:xfrm>
        </p:spPr>
        <p:txBody>
          <a:bodyPr/>
          <a:lstStyle/>
          <a:p>
            <a:pPr marL="236538" indent="-236538" eaLnBrk="1" hangingPunct="1"/>
            <a:endParaRPr lang="en-US" altLang="en-US" sz="2400" dirty="0"/>
          </a:p>
          <a:p>
            <a:pPr marL="236538" indent="-236538" eaLnBrk="1" hangingPunct="1"/>
            <a:endParaRPr lang="en-US" altLang="en-US" sz="2400" dirty="0"/>
          </a:p>
          <a:p>
            <a:pPr marL="236538" indent="-236538" eaLnBrk="1" hangingPunct="1"/>
            <a:r>
              <a:rPr lang="en-US" altLang="en-US" sz="2400" dirty="0"/>
              <a:t>Alcohol and Drug use</a:t>
            </a:r>
          </a:p>
          <a:p>
            <a:pPr marL="236538" indent="-236538" eaLnBrk="1" hangingPunct="1"/>
            <a:endParaRPr lang="en-US" altLang="en-US" sz="2400" dirty="0"/>
          </a:p>
          <a:p>
            <a:pPr marL="236538" indent="-236538" eaLnBrk="1" hangingPunct="1"/>
            <a:r>
              <a:rPr lang="en-US" altLang="en-US" sz="2400" dirty="0"/>
              <a:t>Medical conditions</a:t>
            </a:r>
          </a:p>
          <a:p>
            <a:pPr marL="693738" lvl="1" indent="-300038" eaLnBrk="1" hangingPunct="1"/>
            <a:r>
              <a:rPr lang="en-US" altLang="en-US" dirty="0"/>
              <a:t>Hypertension</a:t>
            </a:r>
          </a:p>
          <a:p>
            <a:pPr marL="236538" indent="-236538" eaLnBrk="1" hangingPunct="1"/>
            <a:endParaRPr lang="en-US" altLang="en-US" sz="2400" dirty="0"/>
          </a:p>
          <a:p>
            <a:pPr marL="236538" indent="-236538" eaLnBrk="1" hangingPunct="1"/>
            <a:r>
              <a:rPr lang="en-US" altLang="en-US" sz="2400" dirty="0"/>
              <a:t>Prior heat injury</a:t>
            </a:r>
          </a:p>
          <a:p>
            <a:pPr marL="236538" indent="-236538" eaLnBrk="1" hangingPunct="1">
              <a:buFont typeface="Wingdings" panose="05000000000000000000" pitchFamily="2" charset="2"/>
              <a:buNone/>
            </a:pPr>
            <a:endParaRPr lang="en-US" altLang="en-US" sz="2400" dirty="0"/>
          </a:p>
        </p:txBody>
      </p:sp>
      <p:pic>
        <p:nvPicPr>
          <p:cNvPr id="14341" name="Picture 4" descr="MCj04259260000[1]">
            <a:extLst>
              <a:ext uri="{FF2B5EF4-FFF2-40B4-BE49-F238E27FC236}">
                <a16:creationId xmlns:a16="http://schemas.microsoft.com/office/drawing/2014/main" id="{B7747928-35CC-492D-BB86-CC96297AB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4429612"/>
            <a:ext cx="167005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BE8460D-1132-4CA7-BD38-708235DFD8D9}"/>
              </a:ext>
            </a:extLst>
          </p:cNvPr>
          <p:cNvSpPr txBox="1"/>
          <p:nvPr/>
        </p:nvSpPr>
        <p:spPr>
          <a:xfrm>
            <a:off x="457200" y="1219200"/>
            <a:ext cx="8382000" cy="523220"/>
          </a:xfrm>
          <a:prstGeom prst="rect">
            <a:avLst/>
          </a:prstGeom>
          <a:noFill/>
        </p:spPr>
        <p:txBody>
          <a:bodyPr wrap="square" rtlCol="0">
            <a:spAutoFit/>
          </a:bodyPr>
          <a:lstStyle/>
          <a:p>
            <a:r>
              <a:rPr lang="en-US" altLang="en-US" sz="2800" dirty="0"/>
              <a:t>Factors Contributing to Heat Disorder Susceptibility</a:t>
            </a:r>
            <a:endParaRPr lang="en-US" sz="2800" dirty="0"/>
          </a:p>
        </p:txBody>
      </p:sp>
    </p:spTree>
    <p:extLst>
      <p:ext uri="{BB962C8B-B14F-4D97-AF65-F5344CB8AC3E}">
        <p14:creationId xmlns:p14="http://schemas.microsoft.com/office/powerpoint/2010/main" val="2566771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A817F61-19DE-4B4C-99DB-D909C87DFAD2}"/>
              </a:ext>
            </a:extLst>
          </p:cNvPr>
          <p:cNvSpPr>
            <a:spLocks noGrp="1" noChangeArrowheads="1"/>
          </p:cNvSpPr>
          <p:nvPr>
            <p:ph type="title"/>
          </p:nvPr>
        </p:nvSpPr>
        <p:spPr/>
        <p:txBody>
          <a:bodyPr/>
          <a:lstStyle/>
          <a:p>
            <a:pPr eaLnBrk="1" hangingPunct="1"/>
            <a:r>
              <a:rPr lang="en-US" altLang="en-US" dirty="0"/>
              <a:t>Heat Strain</a:t>
            </a:r>
          </a:p>
        </p:txBody>
      </p:sp>
      <p:pic>
        <p:nvPicPr>
          <p:cNvPr id="14341" name="Picture 4" descr="MCj04259260000[1]">
            <a:extLst>
              <a:ext uri="{FF2B5EF4-FFF2-40B4-BE49-F238E27FC236}">
                <a16:creationId xmlns:a16="http://schemas.microsoft.com/office/drawing/2014/main" id="{B7747928-35CC-492D-BB86-CC96297AB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4429612"/>
            <a:ext cx="167005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23F9705-8D34-4646-B0F2-2E64D3EC4DC5}"/>
              </a:ext>
            </a:extLst>
          </p:cNvPr>
          <p:cNvPicPr>
            <a:picLocks noChangeAspect="1"/>
          </p:cNvPicPr>
          <p:nvPr/>
        </p:nvPicPr>
        <p:blipFill>
          <a:blip r:embed="rId4"/>
          <a:stretch>
            <a:fillRect/>
          </a:stretch>
        </p:blipFill>
        <p:spPr>
          <a:xfrm>
            <a:off x="0" y="1647441"/>
            <a:ext cx="9144000" cy="3563117"/>
          </a:xfrm>
          <a:prstGeom prst="rect">
            <a:avLst/>
          </a:prstGeom>
        </p:spPr>
      </p:pic>
    </p:spTree>
    <p:extLst>
      <p:ext uri="{BB962C8B-B14F-4D97-AF65-F5344CB8AC3E}">
        <p14:creationId xmlns:p14="http://schemas.microsoft.com/office/powerpoint/2010/main" val="361890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4A9A-706A-41AC-BF3F-DDD0C3F06519}"/>
              </a:ext>
            </a:extLst>
          </p:cNvPr>
          <p:cNvSpPr>
            <a:spLocks noGrp="1"/>
          </p:cNvSpPr>
          <p:nvPr>
            <p:ph type="title"/>
          </p:nvPr>
        </p:nvSpPr>
        <p:spPr>
          <a:xfrm>
            <a:off x="609600" y="457200"/>
            <a:ext cx="7924800" cy="553998"/>
          </a:xfrm>
        </p:spPr>
        <p:txBody>
          <a:bodyPr/>
          <a:lstStyle/>
          <a:p>
            <a:r>
              <a:rPr lang="en-US" dirty="0"/>
              <a:t>Outline</a:t>
            </a:r>
          </a:p>
        </p:txBody>
      </p:sp>
      <p:sp>
        <p:nvSpPr>
          <p:cNvPr id="3" name="Content Placeholder 2">
            <a:extLst>
              <a:ext uri="{FF2B5EF4-FFF2-40B4-BE49-F238E27FC236}">
                <a16:creationId xmlns:a16="http://schemas.microsoft.com/office/drawing/2014/main" id="{540DB3A6-98F0-4637-B3AE-F200D4ED3065}"/>
              </a:ext>
            </a:extLst>
          </p:cNvPr>
          <p:cNvSpPr>
            <a:spLocks noGrp="1"/>
          </p:cNvSpPr>
          <p:nvPr>
            <p:ph idx="1"/>
          </p:nvPr>
        </p:nvSpPr>
        <p:spPr/>
        <p:txBody>
          <a:bodyPr/>
          <a:lstStyle/>
          <a:p>
            <a:pPr marL="0" indent="0">
              <a:buNone/>
            </a:pPr>
            <a:r>
              <a:rPr lang="en-US" dirty="0"/>
              <a:t>Part I</a:t>
            </a:r>
          </a:p>
          <a:p>
            <a:pPr marL="571500" indent="-571500">
              <a:buAutoNum type="romanUcPeriod"/>
            </a:pPr>
            <a:r>
              <a:rPr lang="en-US" dirty="0">
                <a:solidFill>
                  <a:schemeClr val="bg1">
                    <a:lumMod val="75000"/>
                  </a:schemeClr>
                </a:solidFill>
              </a:rPr>
              <a:t>Introduction</a:t>
            </a:r>
          </a:p>
          <a:p>
            <a:pPr marL="571500" indent="-571500">
              <a:buAutoNum type="romanUcPeriod"/>
            </a:pPr>
            <a:r>
              <a:rPr lang="en-US" dirty="0">
                <a:solidFill>
                  <a:schemeClr val="bg1">
                    <a:lumMod val="75000"/>
                  </a:schemeClr>
                </a:solidFill>
              </a:rPr>
              <a:t>Definitions</a:t>
            </a:r>
          </a:p>
          <a:p>
            <a:pPr marL="571500" indent="-571500">
              <a:buAutoNum type="romanUcPeriod"/>
            </a:pPr>
            <a:r>
              <a:rPr lang="en-US" dirty="0">
                <a:solidFill>
                  <a:schemeClr val="bg1">
                    <a:lumMod val="75000"/>
                  </a:schemeClr>
                </a:solidFill>
              </a:rPr>
              <a:t>Heat Stress</a:t>
            </a:r>
          </a:p>
          <a:p>
            <a:pPr marL="571500" indent="-571500">
              <a:buAutoNum type="romanUcPeriod"/>
            </a:pPr>
            <a:r>
              <a:rPr lang="en-US" dirty="0">
                <a:solidFill>
                  <a:schemeClr val="bg1">
                    <a:lumMod val="75000"/>
                  </a:schemeClr>
                </a:solidFill>
              </a:rPr>
              <a:t>Heat Strain</a:t>
            </a:r>
          </a:p>
          <a:p>
            <a:pPr marL="571500" indent="-571500">
              <a:buAutoNum type="romanUcPeriod"/>
            </a:pPr>
            <a:r>
              <a:rPr lang="en-US" dirty="0"/>
              <a:t>Prevention of HRI</a:t>
            </a:r>
          </a:p>
          <a:p>
            <a:pPr marL="0" indent="0">
              <a:buNone/>
            </a:pPr>
            <a:r>
              <a:rPr lang="en-US" dirty="0">
                <a:solidFill>
                  <a:schemeClr val="bg1">
                    <a:lumMod val="75000"/>
                  </a:schemeClr>
                </a:solidFill>
              </a:rPr>
              <a:t>Part II</a:t>
            </a:r>
          </a:p>
          <a:p>
            <a:pPr marL="571500" indent="-571500">
              <a:buAutoNum type="romanUcPeriod"/>
            </a:pPr>
            <a:r>
              <a:rPr lang="en-US" dirty="0">
                <a:solidFill>
                  <a:schemeClr val="bg1">
                    <a:lumMod val="75000"/>
                  </a:schemeClr>
                </a:solidFill>
              </a:rPr>
              <a:t>State of enforcement</a:t>
            </a:r>
          </a:p>
          <a:p>
            <a:pPr marL="571500" indent="-571500">
              <a:buAutoNum type="romanUcPeriod"/>
            </a:pPr>
            <a:r>
              <a:rPr lang="en-US" dirty="0">
                <a:solidFill>
                  <a:schemeClr val="bg1">
                    <a:lumMod val="75000"/>
                  </a:schemeClr>
                </a:solidFill>
              </a:rPr>
              <a:t>Investigation guidelines</a:t>
            </a:r>
          </a:p>
          <a:p>
            <a:pPr marL="571500" indent="-571500">
              <a:buAutoNum type="romanUcPeriod"/>
            </a:pPr>
            <a:r>
              <a:rPr lang="en-US" dirty="0">
                <a:solidFill>
                  <a:schemeClr val="bg1">
                    <a:lumMod val="75000"/>
                  </a:schemeClr>
                </a:solidFill>
              </a:rPr>
              <a:t>What NC is doing</a:t>
            </a:r>
          </a:p>
        </p:txBody>
      </p:sp>
    </p:spTree>
    <p:extLst>
      <p:ext uri="{BB962C8B-B14F-4D97-AF65-F5344CB8AC3E}">
        <p14:creationId xmlns:p14="http://schemas.microsoft.com/office/powerpoint/2010/main" val="10960277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F0D59B9-EFCF-4AFE-A8F9-4421DA3B2AB9}"/>
              </a:ext>
            </a:extLst>
          </p:cNvPr>
          <p:cNvSpPr>
            <a:spLocks noGrp="1" noChangeArrowheads="1"/>
          </p:cNvSpPr>
          <p:nvPr>
            <p:ph type="title"/>
          </p:nvPr>
        </p:nvSpPr>
        <p:spPr/>
        <p:txBody>
          <a:bodyPr/>
          <a:lstStyle/>
          <a:p>
            <a:pPr eaLnBrk="1" hangingPunct="1"/>
            <a:r>
              <a:rPr lang="en-US" altLang="en-US"/>
              <a:t>Prevention and Control</a:t>
            </a:r>
          </a:p>
        </p:txBody>
      </p:sp>
      <p:sp>
        <p:nvSpPr>
          <p:cNvPr id="15363" name="Rectangle 3">
            <a:extLst>
              <a:ext uri="{FF2B5EF4-FFF2-40B4-BE49-F238E27FC236}">
                <a16:creationId xmlns:a16="http://schemas.microsoft.com/office/drawing/2014/main" id="{CFEDE745-806F-402E-8673-134967755CF2}"/>
              </a:ext>
            </a:extLst>
          </p:cNvPr>
          <p:cNvSpPr>
            <a:spLocks noGrp="1" noChangeArrowheads="1"/>
          </p:cNvSpPr>
          <p:nvPr>
            <p:ph type="body" idx="1"/>
          </p:nvPr>
        </p:nvSpPr>
        <p:spPr>
          <a:noFill/>
        </p:spPr>
        <p:txBody>
          <a:bodyPr/>
          <a:lstStyle/>
          <a:p>
            <a:pPr eaLnBrk="1" hangingPunct="1"/>
            <a:r>
              <a:rPr lang="en-US" altLang="en-US"/>
              <a:t>Engineering Controls</a:t>
            </a:r>
          </a:p>
          <a:p>
            <a:pPr eaLnBrk="1" hangingPunct="1"/>
            <a:endParaRPr lang="en-US" altLang="en-US"/>
          </a:p>
          <a:p>
            <a:pPr eaLnBrk="1" hangingPunct="1"/>
            <a:r>
              <a:rPr lang="en-US" altLang="en-US"/>
              <a:t>Personal Protective Equipment (PPE)</a:t>
            </a:r>
          </a:p>
          <a:p>
            <a:pPr eaLnBrk="1" hangingPunct="1"/>
            <a:endParaRPr lang="en-US" altLang="en-US"/>
          </a:p>
          <a:p>
            <a:pPr eaLnBrk="1" hangingPunct="1"/>
            <a:r>
              <a:rPr lang="en-US" altLang="en-US"/>
              <a:t>Work Practices</a:t>
            </a:r>
          </a:p>
        </p:txBody>
      </p:sp>
      <p:pic>
        <p:nvPicPr>
          <p:cNvPr id="15364" name="Picture 4" descr="MPj04222740000[1]">
            <a:extLst>
              <a:ext uri="{FF2B5EF4-FFF2-40B4-BE49-F238E27FC236}">
                <a16:creationId xmlns:a16="http://schemas.microsoft.com/office/drawing/2014/main" id="{7D1A3FE6-AD74-477A-B971-677570FFA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0"/>
            <a:ext cx="2743200" cy="2743200"/>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13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F7BBAB4-0994-4A1B-B2BD-38A967CF912F}"/>
              </a:ext>
            </a:extLst>
          </p:cNvPr>
          <p:cNvSpPr>
            <a:spLocks noGrp="1" noChangeArrowheads="1"/>
          </p:cNvSpPr>
          <p:nvPr>
            <p:ph type="title"/>
          </p:nvPr>
        </p:nvSpPr>
        <p:spPr>
          <a:xfrm>
            <a:off x="609600" y="365125"/>
            <a:ext cx="7735888" cy="549275"/>
          </a:xfrm>
        </p:spPr>
        <p:txBody>
          <a:bodyPr/>
          <a:lstStyle/>
          <a:p>
            <a:pPr eaLnBrk="1" hangingPunct="1"/>
            <a:r>
              <a:rPr lang="en-US" altLang="en-US"/>
              <a:t>Engineering Controls</a:t>
            </a:r>
          </a:p>
        </p:txBody>
      </p:sp>
      <p:sp>
        <p:nvSpPr>
          <p:cNvPr id="16387" name="Rectangle 3">
            <a:extLst>
              <a:ext uri="{FF2B5EF4-FFF2-40B4-BE49-F238E27FC236}">
                <a16:creationId xmlns:a16="http://schemas.microsoft.com/office/drawing/2014/main" id="{479BA272-1B73-4385-8457-3FA542ADBEC6}"/>
              </a:ext>
            </a:extLst>
          </p:cNvPr>
          <p:cNvSpPr>
            <a:spLocks noGrp="1" noChangeArrowheads="1"/>
          </p:cNvSpPr>
          <p:nvPr>
            <p:ph type="body" idx="1"/>
          </p:nvPr>
        </p:nvSpPr>
        <p:spPr>
          <a:xfrm>
            <a:off x="609600" y="1143000"/>
            <a:ext cx="7924800" cy="4525963"/>
          </a:xfrm>
        </p:spPr>
        <p:txBody>
          <a:bodyPr/>
          <a:lstStyle/>
          <a:p>
            <a:pPr eaLnBrk="1" hangingPunct="1">
              <a:lnSpc>
                <a:spcPct val="90000"/>
              </a:lnSpc>
            </a:pPr>
            <a:r>
              <a:rPr lang="en-US" altLang="en-US" sz="2400"/>
              <a:t>General ventilation</a:t>
            </a:r>
          </a:p>
          <a:p>
            <a:pPr eaLnBrk="1" hangingPunct="1">
              <a:lnSpc>
                <a:spcPct val="90000"/>
              </a:lnSpc>
            </a:pPr>
            <a:endParaRPr lang="en-US" altLang="en-US" sz="2400"/>
          </a:p>
          <a:p>
            <a:pPr eaLnBrk="1" hangingPunct="1"/>
            <a:r>
              <a:rPr lang="en-US" altLang="en-US" sz="2400"/>
              <a:t>Air treatment/air cooling </a:t>
            </a:r>
          </a:p>
          <a:p>
            <a:pPr lvl="1" eaLnBrk="1" hangingPunct="1"/>
            <a:r>
              <a:rPr lang="en-US" altLang="en-US" sz="2000"/>
              <a:t>Air conditioning</a:t>
            </a:r>
          </a:p>
          <a:p>
            <a:pPr eaLnBrk="1" hangingPunct="1">
              <a:lnSpc>
                <a:spcPct val="90000"/>
              </a:lnSpc>
            </a:pPr>
            <a:endParaRPr lang="en-US" altLang="en-US" sz="2400"/>
          </a:p>
          <a:p>
            <a:pPr eaLnBrk="1" hangingPunct="1">
              <a:lnSpc>
                <a:spcPct val="90000"/>
              </a:lnSpc>
            </a:pPr>
            <a:r>
              <a:rPr lang="en-US" altLang="en-US" sz="2400"/>
              <a:t>Local air cooling</a:t>
            </a:r>
          </a:p>
          <a:p>
            <a:pPr eaLnBrk="1" hangingPunct="1">
              <a:lnSpc>
                <a:spcPct val="90000"/>
              </a:lnSpc>
            </a:pPr>
            <a:endParaRPr lang="en-US" altLang="en-US" sz="2400"/>
          </a:p>
          <a:p>
            <a:pPr eaLnBrk="1" hangingPunct="1">
              <a:lnSpc>
                <a:spcPct val="90000"/>
              </a:lnSpc>
            </a:pPr>
            <a:r>
              <a:rPr lang="en-US" altLang="en-US" sz="2400"/>
              <a:t>Convection</a:t>
            </a:r>
          </a:p>
          <a:p>
            <a:pPr eaLnBrk="1" hangingPunct="1">
              <a:lnSpc>
                <a:spcPct val="90000"/>
              </a:lnSpc>
            </a:pPr>
            <a:endParaRPr lang="en-US" altLang="en-US" sz="2400"/>
          </a:p>
          <a:p>
            <a:pPr eaLnBrk="1" hangingPunct="1">
              <a:lnSpc>
                <a:spcPct val="90000"/>
              </a:lnSpc>
            </a:pPr>
            <a:r>
              <a:rPr lang="en-US" altLang="en-US" sz="2400"/>
              <a:t>Heat conduction</a:t>
            </a:r>
          </a:p>
          <a:p>
            <a:pPr eaLnBrk="1" hangingPunct="1">
              <a:lnSpc>
                <a:spcPct val="90000"/>
              </a:lnSpc>
            </a:pPr>
            <a:endParaRPr lang="en-US" altLang="en-US" sz="2400"/>
          </a:p>
          <a:p>
            <a:pPr eaLnBrk="1" hangingPunct="1">
              <a:lnSpc>
                <a:spcPct val="90000"/>
              </a:lnSpc>
            </a:pPr>
            <a:r>
              <a:rPr lang="en-US" altLang="en-US" sz="2400"/>
              <a:t>Radiant heat sources</a:t>
            </a:r>
          </a:p>
          <a:p>
            <a:pPr lvl="1" eaLnBrk="1" hangingPunct="1"/>
            <a:r>
              <a:rPr lang="en-US" altLang="en-US" sz="2000"/>
              <a:t>Shielding</a:t>
            </a:r>
          </a:p>
          <a:p>
            <a:pPr lvl="1" eaLnBrk="1" hangingPunct="1"/>
            <a:r>
              <a:rPr lang="en-US" altLang="en-US" sz="2000"/>
              <a:t>Insulation and surface modification</a:t>
            </a:r>
            <a:endParaRPr lang="en-US" altLang="en-US"/>
          </a:p>
        </p:txBody>
      </p:sp>
      <p:pic>
        <p:nvPicPr>
          <p:cNvPr id="16388" name="Picture 8" descr="See full size image">
            <a:hlinkClick r:id="rId3"/>
            <a:extLst>
              <a:ext uri="{FF2B5EF4-FFF2-40B4-BE49-F238E27FC236}">
                <a16:creationId xmlns:a16="http://schemas.microsoft.com/office/drawing/2014/main" id="{7B9B6820-2FEE-4DEC-B6B6-AA1FCE7AF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657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40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4A9A-706A-41AC-BF3F-DDD0C3F06519}"/>
              </a:ext>
            </a:extLst>
          </p:cNvPr>
          <p:cNvSpPr>
            <a:spLocks noGrp="1"/>
          </p:cNvSpPr>
          <p:nvPr>
            <p:ph type="title"/>
          </p:nvPr>
        </p:nvSpPr>
        <p:spPr>
          <a:xfrm>
            <a:off x="609600" y="457200"/>
            <a:ext cx="7924800" cy="553998"/>
          </a:xfrm>
        </p:spPr>
        <p:txBody>
          <a:bodyPr/>
          <a:lstStyle/>
          <a:p>
            <a:r>
              <a:rPr lang="en-US" dirty="0"/>
              <a:t>Outline</a:t>
            </a:r>
          </a:p>
        </p:txBody>
      </p:sp>
      <p:sp>
        <p:nvSpPr>
          <p:cNvPr id="3" name="Content Placeholder 2">
            <a:extLst>
              <a:ext uri="{FF2B5EF4-FFF2-40B4-BE49-F238E27FC236}">
                <a16:creationId xmlns:a16="http://schemas.microsoft.com/office/drawing/2014/main" id="{540DB3A6-98F0-4637-B3AE-F200D4ED3065}"/>
              </a:ext>
            </a:extLst>
          </p:cNvPr>
          <p:cNvSpPr>
            <a:spLocks noGrp="1"/>
          </p:cNvSpPr>
          <p:nvPr>
            <p:ph idx="1"/>
          </p:nvPr>
        </p:nvSpPr>
        <p:spPr/>
        <p:txBody>
          <a:bodyPr/>
          <a:lstStyle/>
          <a:p>
            <a:pPr marL="0" indent="0">
              <a:buNone/>
            </a:pPr>
            <a:r>
              <a:rPr lang="en-US" dirty="0"/>
              <a:t>Part I</a:t>
            </a:r>
          </a:p>
          <a:p>
            <a:pPr marL="571500" indent="-571500">
              <a:buAutoNum type="romanUcPeriod"/>
            </a:pPr>
            <a:r>
              <a:rPr lang="en-US" dirty="0"/>
              <a:t>Introduction</a:t>
            </a:r>
          </a:p>
          <a:p>
            <a:pPr marL="571500" indent="-571500">
              <a:buAutoNum type="romanUcPeriod"/>
            </a:pPr>
            <a:r>
              <a:rPr lang="en-US" dirty="0">
                <a:solidFill>
                  <a:schemeClr val="bg1">
                    <a:lumMod val="85000"/>
                  </a:schemeClr>
                </a:solidFill>
              </a:rPr>
              <a:t>Definitions</a:t>
            </a:r>
          </a:p>
          <a:p>
            <a:pPr marL="571500" indent="-571500">
              <a:buAutoNum type="romanUcPeriod"/>
            </a:pPr>
            <a:r>
              <a:rPr lang="en-US" dirty="0">
                <a:solidFill>
                  <a:schemeClr val="bg1">
                    <a:lumMod val="85000"/>
                  </a:schemeClr>
                </a:solidFill>
              </a:rPr>
              <a:t>Heat Stress</a:t>
            </a:r>
          </a:p>
          <a:p>
            <a:pPr marL="571500" indent="-571500">
              <a:buAutoNum type="romanUcPeriod"/>
            </a:pPr>
            <a:r>
              <a:rPr lang="en-US" dirty="0">
                <a:solidFill>
                  <a:schemeClr val="bg1">
                    <a:lumMod val="85000"/>
                  </a:schemeClr>
                </a:solidFill>
              </a:rPr>
              <a:t>Heat Strain</a:t>
            </a:r>
          </a:p>
          <a:p>
            <a:pPr marL="571500" indent="-571500">
              <a:buAutoNum type="romanUcPeriod"/>
            </a:pPr>
            <a:r>
              <a:rPr lang="en-US" dirty="0">
                <a:solidFill>
                  <a:schemeClr val="bg1">
                    <a:lumMod val="85000"/>
                  </a:schemeClr>
                </a:solidFill>
              </a:rPr>
              <a:t>Prevention of HRI</a:t>
            </a:r>
          </a:p>
          <a:p>
            <a:pPr marL="0" indent="0">
              <a:buNone/>
            </a:pPr>
            <a:r>
              <a:rPr lang="en-US" dirty="0">
                <a:solidFill>
                  <a:schemeClr val="bg1">
                    <a:lumMod val="85000"/>
                  </a:schemeClr>
                </a:solidFill>
              </a:rPr>
              <a:t>Part II</a:t>
            </a:r>
          </a:p>
          <a:p>
            <a:pPr marL="571500" indent="-571500">
              <a:buAutoNum type="romanUcPeriod"/>
            </a:pPr>
            <a:r>
              <a:rPr lang="en-US" dirty="0">
                <a:solidFill>
                  <a:schemeClr val="bg1">
                    <a:lumMod val="85000"/>
                  </a:schemeClr>
                </a:solidFill>
              </a:rPr>
              <a:t>State of enforcement</a:t>
            </a:r>
          </a:p>
          <a:p>
            <a:pPr marL="571500" indent="-571500">
              <a:buAutoNum type="romanUcPeriod"/>
            </a:pPr>
            <a:r>
              <a:rPr lang="en-US" dirty="0">
                <a:solidFill>
                  <a:schemeClr val="bg1">
                    <a:lumMod val="85000"/>
                  </a:schemeClr>
                </a:solidFill>
              </a:rPr>
              <a:t>Investigation guidelines</a:t>
            </a:r>
          </a:p>
          <a:p>
            <a:pPr marL="571500" indent="-571500">
              <a:buAutoNum type="romanUcPeriod"/>
            </a:pPr>
            <a:r>
              <a:rPr lang="en-US" dirty="0">
                <a:solidFill>
                  <a:schemeClr val="bg1">
                    <a:lumMod val="85000"/>
                  </a:schemeClr>
                </a:solidFill>
              </a:rPr>
              <a:t>What NC is doing</a:t>
            </a:r>
          </a:p>
        </p:txBody>
      </p:sp>
    </p:spTree>
    <p:extLst>
      <p:ext uri="{BB962C8B-B14F-4D97-AF65-F5344CB8AC3E}">
        <p14:creationId xmlns:p14="http://schemas.microsoft.com/office/powerpoint/2010/main" val="250916258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22D2CE6-1049-43E4-8C44-D7E85657AC12}"/>
              </a:ext>
            </a:extLst>
          </p:cNvPr>
          <p:cNvSpPr>
            <a:spLocks noGrp="1" noChangeArrowheads="1"/>
          </p:cNvSpPr>
          <p:nvPr>
            <p:ph type="title"/>
          </p:nvPr>
        </p:nvSpPr>
        <p:spPr>
          <a:xfrm>
            <a:off x="609600" y="381000"/>
            <a:ext cx="7754938" cy="549275"/>
          </a:xfrm>
        </p:spPr>
        <p:txBody>
          <a:bodyPr/>
          <a:lstStyle/>
          <a:p>
            <a:pPr eaLnBrk="1" hangingPunct="1"/>
            <a:r>
              <a:rPr lang="en-US" altLang="en-US"/>
              <a:t>PPE</a:t>
            </a:r>
          </a:p>
        </p:txBody>
      </p:sp>
      <p:sp>
        <p:nvSpPr>
          <p:cNvPr id="17411" name="Rectangle 3">
            <a:extLst>
              <a:ext uri="{FF2B5EF4-FFF2-40B4-BE49-F238E27FC236}">
                <a16:creationId xmlns:a16="http://schemas.microsoft.com/office/drawing/2014/main" id="{3B53DC5D-3193-44AF-A8EC-A0DD68C5F204}"/>
              </a:ext>
            </a:extLst>
          </p:cNvPr>
          <p:cNvSpPr>
            <a:spLocks noGrp="1" noChangeArrowheads="1"/>
          </p:cNvSpPr>
          <p:nvPr>
            <p:ph type="body" idx="1"/>
          </p:nvPr>
        </p:nvSpPr>
        <p:spPr>
          <a:xfrm>
            <a:off x="533400" y="1219200"/>
            <a:ext cx="8153400" cy="4525963"/>
          </a:xfrm>
        </p:spPr>
        <p:txBody>
          <a:bodyPr/>
          <a:lstStyle/>
          <a:p>
            <a:r>
              <a:rPr lang="en-US" altLang="en-US"/>
              <a:t>Reflective clothing</a:t>
            </a:r>
          </a:p>
          <a:p>
            <a:endParaRPr lang="en-US" altLang="en-US" sz="1000"/>
          </a:p>
          <a:p>
            <a:endParaRPr lang="en-US" altLang="en-US" sz="1000"/>
          </a:p>
          <a:p>
            <a:r>
              <a:rPr lang="en-US" altLang="en-US"/>
              <a:t>Auxiliary body cooling</a:t>
            </a:r>
          </a:p>
          <a:p>
            <a:endParaRPr lang="en-US" altLang="en-US" sz="1000"/>
          </a:p>
          <a:p>
            <a:pPr lvl="1"/>
            <a:r>
              <a:rPr lang="en-US" altLang="en-US"/>
              <a:t>Ice vests</a:t>
            </a:r>
          </a:p>
          <a:p>
            <a:pPr lvl="1"/>
            <a:endParaRPr lang="en-US" altLang="en-US" sz="1000"/>
          </a:p>
          <a:p>
            <a:pPr lvl="1"/>
            <a:r>
              <a:rPr lang="en-US" altLang="en-US"/>
              <a:t>Wetted clothing – low humidity</a:t>
            </a:r>
          </a:p>
          <a:p>
            <a:pPr lvl="1"/>
            <a:endParaRPr lang="en-US" altLang="en-US" sz="1000"/>
          </a:p>
          <a:p>
            <a:pPr lvl="1"/>
            <a:r>
              <a:rPr lang="en-US" altLang="en-US"/>
              <a:t>Water-cooled garments – hoods, vests and “long johns”</a:t>
            </a:r>
          </a:p>
          <a:p>
            <a:pPr lvl="1"/>
            <a:endParaRPr lang="en-US" altLang="en-US" sz="1000"/>
          </a:p>
          <a:p>
            <a:pPr lvl="1"/>
            <a:r>
              <a:rPr lang="en-US" altLang="en-US"/>
              <a:t>Circulating air – vortex tubes, compressed air</a:t>
            </a:r>
          </a:p>
          <a:p>
            <a:pPr lvl="1"/>
            <a:endParaRPr lang="en-US" altLang="en-US"/>
          </a:p>
        </p:txBody>
      </p:sp>
      <p:pic>
        <p:nvPicPr>
          <p:cNvPr id="17412" name="Picture 5" descr="Worker wearing safety spectacles">
            <a:extLst>
              <a:ext uri="{FF2B5EF4-FFF2-40B4-BE49-F238E27FC236}">
                <a16:creationId xmlns:a16="http://schemas.microsoft.com/office/drawing/2014/main" id="{513AF814-10CA-4B53-86B0-21B042B2D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371600"/>
            <a:ext cx="23812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95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B29D892-C89C-4C83-A5B7-AA849678A6FC}"/>
              </a:ext>
            </a:extLst>
          </p:cNvPr>
          <p:cNvSpPr>
            <a:spLocks noGrp="1" noChangeArrowheads="1"/>
          </p:cNvSpPr>
          <p:nvPr>
            <p:ph type="title"/>
          </p:nvPr>
        </p:nvSpPr>
        <p:spPr/>
        <p:txBody>
          <a:bodyPr/>
          <a:lstStyle/>
          <a:p>
            <a:pPr eaLnBrk="1" hangingPunct="1"/>
            <a:r>
              <a:rPr lang="en-US" altLang="en-US"/>
              <a:t>Work Practices</a:t>
            </a:r>
          </a:p>
        </p:txBody>
      </p:sp>
      <p:sp>
        <p:nvSpPr>
          <p:cNvPr id="18435" name="Rectangle 3">
            <a:extLst>
              <a:ext uri="{FF2B5EF4-FFF2-40B4-BE49-F238E27FC236}">
                <a16:creationId xmlns:a16="http://schemas.microsoft.com/office/drawing/2014/main" id="{3E135B1A-69FD-4B1A-AB95-DEF3D6881E53}"/>
              </a:ext>
            </a:extLst>
          </p:cNvPr>
          <p:cNvSpPr>
            <a:spLocks noGrp="1" noChangeArrowheads="1"/>
          </p:cNvSpPr>
          <p:nvPr>
            <p:ph type="body" idx="1"/>
          </p:nvPr>
        </p:nvSpPr>
        <p:spPr>
          <a:noFill/>
        </p:spPr>
        <p:txBody>
          <a:bodyPr/>
          <a:lstStyle/>
          <a:p>
            <a:pPr eaLnBrk="1" hangingPunct="1"/>
            <a:r>
              <a:rPr lang="en-US" altLang="en-US" b="1"/>
              <a:t>Work rate</a:t>
            </a:r>
            <a:r>
              <a:rPr lang="en-US" altLang="en-US"/>
              <a:t> </a:t>
            </a:r>
          </a:p>
          <a:p>
            <a:pPr lvl="1" eaLnBrk="1" hangingPunct="1"/>
            <a:r>
              <a:rPr lang="en-US" altLang="en-US"/>
              <a:t>The fastest way to decrease the rate of heat production is to decrease the work rate.</a:t>
            </a:r>
          </a:p>
          <a:p>
            <a:pPr eaLnBrk="1" hangingPunct="1"/>
            <a:endParaRPr lang="en-US" altLang="en-US"/>
          </a:p>
          <a:p>
            <a:pPr eaLnBrk="1" hangingPunct="1"/>
            <a:r>
              <a:rPr lang="en-US" altLang="en-US" b="1"/>
              <a:t>Age</a:t>
            </a:r>
            <a:r>
              <a:rPr lang="en-US" altLang="en-US"/>
              <a:t> (over 40) </a:t>
            </a:r>
          </a:p>
          <a:p>
            <a:pPr lvl="1" eaLnBrk="1" hangingPunct="1"/>
            <a:r>
              <a:rPr lang="en-US" altLang="en-US"/>
              <a:t>The maximum possible output of heat decreases with age.  Older people start sweating later and at a lower rate.</a:t>
            </a:r>
          </a:p>
          <a:p>
            <a:pPr eaLnBrk="1" hangingPunct="1"/>
            <a:endParaRPr lang="en-US" altLang="en-US"/>
          </a:p>
          <a:p>
            <a:pPr eaLnBrk="1" hangingPunct="1"/>
            <a:r>
              <a:rPr lang="en-US" altLang="en-US" b="1"/>
              <a:t>Body size </a:t>
            </a:r>
            <a:endParaRPr lang="en-US" altLang="en-US"/>
          </a:p>
          <a:p>
            <a:pPr lvl="1" eaLnBrk="1" hangingPunct="1"/>
            <a:r>
              <a:rPr lang="en-US" altLang="en-US"/>
              <a:t>Skin area to weight ratios.</a:t>
            </a:r>
          </a:p>
        </p:txBody>
      </p:sp>
      <p:pic>
        <p:nvPicPr>
          <p:cNvPr id="18436" name="Picture 8" descr="Image2">
            <a:extLst>
              <a:ext uri="{FF2B5EF4-FFF2-40B4-BE49-F238E27FC236}">
                <a16:creationId xmlns:a16="http://schemas.microsoft.com/office/drawing/2014/main" id="{3898DEAA-3C23-48C6-AE5A-1D2C9C87C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495800"/>
            <a:ext cx="12668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864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ED92563-403E-4CEF-BF11-82A2ADAEE709}"/>
              </a:ext>
            </a:extLst>
          </p:cNvPr>
          <p:cNvSpPr>
            <a:spLocks noGrp="1" noChangeArrowheads="1"/>
          </p:cNvSpPr>
          <p:nvPr>
            <p:ph type="title"/>
          </p:nvPr>
        </p:nvSpPr>
        <p:spPr/>
        <p:txBody>
          <a:bodyPr/>
          <a:lstStyle/>
          <a:p>
            <a:pPr eaLnBrk="1" hangingPunct="1"/>
            <a:r>
              <a:rPr lang="en-US" altLang="en-US"/>
              <a:t>Acclimatization</a:t>
            </a:r>
          </a:p>
        </p:txBody>
      </p:sp>
      <p:sp>
        <p:nvSpPr>
          <p:cNvPr id="19459" name="Rectangle 3">
            <a:extLst>
              <a:ext uri="{FF2B5EF4-FFF2-40B4-BE49-F238E27FC236}">
                <a16:creationId xmlns:a16="http://schemas.microsoft.com/office/drawing/2014/main" id="{5AFD7C1C-A6E0-4234-84C0-C010F013A59E}"/>
              </a:ext>
            </a:extLst>
          </p:cNvPr>
          <p:cNvSpPr>
            <a:spLocks noGrp="1" noChangeArrowheads="1"/>
          </p:cNvSpPr>
          <p:nvPr>
            <p:ph type="body" idx="1"/>
          </p:nvPr>
        </p:nvSpPr>
        <p:spPr/>
        <p:txBody>
          <a:bodyPr/>
          <a:lstStyle/>
          <a:p>
            <a:r>
              <a:rPr lang="en-US" altLang="en-US" b="1"/>
              <a:t>Acclimatization</a:t>
            </a:r>
            <a:r>
              <a:rPr lang="en-US" altLang="en-US"/>
              <a:t> </a:t>
            </a:r>
          </a:p>
          <a:p>
            <a:endParaRPr lang="en-US" altLang="en-US" sz="1000"/>
          </a:p>
          <a:p>
            <a:pPr lvl="1"/>
            <a:r>
              <a:rPr lang="en-US" altLang="en-US"/>
              <a:t>Successive heat exposures of at least one hour per day</a:t>
            </a:r>
          </a:p>
          <a:p>
            <a:pPr lvl="1"/>
            <a:endParaRPr lang="en-US" altLang="en-US" sz="1000"/>
          </a:p>
          <a:p>
            <a:pPr lvl="1"/>
            <a:r>
              <a:rPr lang="en-US" altLang="en-US"/>
              <a:t>Initially, 20% exposure for the first day, followed by 20% per day increase in exposure over the next four days</a:t>
            </a:r>
          </a:p>
          <a:p>
            <a:pPr eaLnBrk="1" hangingPunct="1"/>
            <a:endParaRPr lang="en-US" altLang="en-US"/>
          </a:p>
        </p:txBody>
      </p:sp>
      <p:pic>
        <p:nvPicPr>
          <p:cNvPr id="19460" name="Picture 5" descr="MPj04007640000[1]">
            <a:extLst>
              <a:ext uri="{FF2B5EF4-FFF2-40B4-BE49-F238E27FC236}">
                <a16:creationId xmlns:a16="http://schemas.microsoft.com/office/drawing/2014/main" id="{F6CD66E1-B6ED-4574-90A3-E17102B37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33800"/>
            <a:ext cx="3260725"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56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B2F9BB5-6B5C-4914-8311-EFDE254B8FC2}"/>
              </a:ext>
            </a:extLst>
          </p:cNvPr>
          <p:cNvSpPr>
            <a:spLocks noGrp="1" noChangeArrowheads="1"/>
          </p:cNvSpPr>
          <p:nvPr>
            <p:ph type="title"/>
          </p:nvPr>
        </p:nvSpPr>
        <p:spPr/>
        <p:txBody>
          <a:bodyPr/>
          <a:lstStyle/>
          <a:p>
            <a:pPr eaLnBrk="1" hangingPunct="1"/>
            <a:r>
              <a:rPr lang="en-US" altLang="en-US"/>
              <a:t>Re-Acclimating</a:t>
            </a:r>
          </a:p>
        </p:txBody>
      </p:sp>
      <p:sp>
        <p:nvSpPr>
          <p:cNvPr id="20483" name="Rectangle 3">
            <a:extLst>
              <a:ext uri="{FF2B5EF4-FFF2-40B4-BE49-F238E27FC236}">
                <a16:creationId xmlns:a16="http://schemas.microsoft.com/office/drawing/2014/main" id="{9DD88C18-752E-4315-A39F-2854BECCD769}"/>
              </a:ext>
            </a:extLst>
          </p:cNvPr>
          <p:cNvSpPr>
            <a:spLocks noGrp="1" noChangeArrowheads="1"/>
          </p:cNvSpPr>
          <p:nvPr>
            <p:ph type="body" idx="1"/>
          </p:nvPr>
        </p:nvSpPr>
        <p:spPr>
          <a:noFill/>
        </p:spPr>
        <p:txBody>
          <a:bodyPr/>
          <a:lstStyle/>
          <a:p>
            <a:r>
              <a:rPr lang="en-US" altLang="en-US" sz="3000" b="1"/>
              <a:t>After long absences</a:t>
            </a:r>
          </a:p>
          <a:p>
            <a:endParaRPr lang="en-US" altLang="en-US" sz="1000"/>
          </a:p>
          <a:p>
            <a:pPr lvl="1"/>
            <a:r>
              <a:rPr lang="en-US" altLang="en-US"/>
              <a:t>50% exposure on day back</a:t>
            </a:r>
          </a:p>
          <a:p>
            <a:endParaRPr lang="en-US" altLang="en-US" sz="2400"/>
          </a:p>
          <a:p>
            <a:pPr lvl="1"/>
            <a:r>
              <a:rPr lang="en-US" altLang="en-US"/>
              <a:t>20% per day increase for the next 2 days</a:t>
            </a:r>
          </a:p>
          <a:p>
            <a:endParaRPr lang="en-US" altLang="en-US" sz="2400"/>
          </a:p>
          <a:p>
            <a:pPr lvl="1"/>
            <a:r>
              <a:rPr lang="en-US" altLang="en-US"/>
              <a:t>Final 10% on the 3</a:t>
            </a:r>
            <a:r>
              <a:rPr lang="en-US" altLang="en-US" baseline="30000"/>
              <a:t>rd</a:t>
            </a:r>
            <a:r>
              <a:rPr lang="en-US" altLang="en-US"/>
              <a:t> day</a:t>
            </a:r>
          </a:p>
        </p:txBody>
      </p:sp>
      <p:pic>
        <p:nvPicPr>
          <p:cNvPr id="20484" name="Picture 4" descr="MMj02837950000[1]">
            <a:extLst>
              <a:ext uri="{FF2B5EF4-FFF2-40B4-BE49-F238E27FC236}">
                <a16:creationId xmlns:a16="http://schemas.microsoft.com/office/drawing/2014/main" id="{A3EADF1C-0F74-4B61-B60F-700A0FDB93A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24275"/>
            <a:ext cx="2163763"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138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D73A85C-6F5D-44A1-A1AB-DB7B9DA57553}"/>
              </a:ext>
            </a:extLst>
          </p:cNvPr>
          <p:cNvSpPr>
            <a:spLocks noGrp="1" noChangeArrowheads="1"/>
          </p:cNvSpPr>
          <p:nvPr>
            <p:ph type="title"/>
          </p:nvPr>
        </p:nvSpPr>
        <p:spPr>
          <a:xfrm>
            <a:off x="609600" y="381000"/>
            <a:ext cx="8229600" cy="487363"/>
          </a:xfrm>
        </p:spPr>
        <p:txBody>
          <a:bodyPr/>
          <a:lstStyle/>
          <a:p>
            <a:pPr eaLnBrk="1" hangingPunct="1"/>
            <a:r>
              <a:rPr lang="en-US" altLang="en-US" sz="3200"/>
              <a:t>Administrative/Work Practice Controls</a:t>
            </a:r>
          </a:p>
        </p:txBody>
      </p:sp>
      <p:sp>
        <p:nvSpPr>
          <p:cNvPr id="21507" name="Rectangle 3">
            <a:extLst>
              <a:ext uri="{FF2B5EF4-FFF2-40B4-BE49-F238E27FC236}">
                <a16:creationId xmlns:a16="http://schemas.microsoft.com/office/drawing/2014/main" id="{191E8933-4FAB-4E8A-9AFA-0B985B03D4BA}"/>
              </a:ext>
            </a:extLst>
          </p:cNvPr>
          <p:cNvSpPr>
            <a:spLocks noGrp="1" noChangeArrowheads="1"/>
          </p:cNvSpPr>
          <p:nvPr>
            <p:ph type="body" idx="1"/>
          </p:nvPr>
        </p:nvSpPr>
        <p:spPr>
          <a:noFill/>
        </p:spPr>
        <p:txBody>
          <a:bodyPr/>
          <a:lstStyle/>
          <a:p>
            <a:r>
              <a:rPr lang="en-US" altLang="en-US" b="1"/>
              <a:t>Administrative controls</a:t>
            </a:r>
            <a:endParaRPr lang="en-US" altLang="en-US" sz="1000" b="1"/>
          </a:p>
          <a:p>
            <a:endParaRPr lang="en-US" altLang="en-US" sz="1000"/>
          </a:p>
          <a:p>
            <a:pPr lvl="1"/>
            <a:r>
              <a:rPr lang="en-US" altLang="en-US"/>
              <a:t>Perform work activities during cooler periods of the day</a:t>
            </a:r>
          </a:p>
          <a:p>
            <a:pPr lvl="1"/>
            <a:endParaRPr lang="en-US" altLang="en-US" sz="1000"/>
          </a:p>
          <a:p>
            <a:pPr lvl="1"/>
            <a:r>
              <a:rPr lang="en-US" altLang="en-US"/>
              <a:t>Minimize activity in hot area</a:t>
            </a:r>
          </a:p>
          <a:p>
            <a:pPr lvl="1"/>
            <a:endParaRPr lang="en-US" altLang="en-US" sz="1000"/>
          </a:p>
          <a:p>
            <a:pPr lvl="1"/>
            <a:r>
              <a:rPr lang="en-US" altLang="en-US"/>
              <a:t>Slow down the work pace</a:t>
            </a:r>
          </a:p>
          <a:p>
            <a:pPr lvl="1"/>
            <a:endParaRPr lang="en-US" altLang="en-US" sz="1000"/>
          </a:p>
          <a:p>
            <a:pPr lvl="1"/>
            <a:r>
              <a:rPr lang="en-US" altLang="en-US"/>
              <a:t>Reduce the number and duration </a:t>
            </a:r>
          </a:p>
          <a:p>
            <a:pPr lvl="1">
              <a:buFont typeface="Symbol" panose="05050102010706020507" pitchFamily="18" charset="2"/>
              <a:buNone/>
            </a:pPr>
            <a:r>
              <a:rPr lang="en-US" altLang="en-US"/>
              <a:t>   of exposures</a:t>
            </a:r>
          </a:p>
          <a:p>
            <a:pPr lvl="1"/>
            <a:endParaRPr lang="en-US" altLang="en-US" sz="1000"/>
          </a:p>
          <a:p>
            <a:pPr lvl="1"/>
            <a:r>
              <a:rPr lang="en-US" altLang="en-US"/>
              <a:t>Wear proper clothing</a:t>
            </a:r>
          </a:p>
          <a:p>
            <a:pPr lvl="1"/>
            <a:endParaRPr lang="en-US" altLang="en-US" sz="1000"/>
          </a:p>
          <a:p>
            <a:pPr lvl="1"/>
            <a:r>
              <a:rPr lang="en-US" altLang="en-US"/>
              <a:t>Provide recovery areas</a:t>
            </a:r>
          </a:p>
        </p:txBody>
      </p:sp>
      <p:pic>
        <p:nvPicPr>
          <p:cNvPr id="21508" name="Picture 4" descr="MPj02160420000[1]">
            <a:extLst>
              <a:ext uri="{FF2B5EF4-FFF2-40B4-BE49-F238E27FC236}">
                <a16:creationId xmlns:a16="http://schemas.microsoft.com/office/drawing/2014/main" id="{9631C1E3-F469-4BE1-BB2B-5F0538AC0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743200"/>
            <a:ext cx="1946275" cy="2971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50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EB77B85-D9D3-44ED-912A-4671D2DDDA69}"/>
              </a:ext>
            </a:extLst>
          </p:cNvPr>
          <p:cNvSpPr>
            <a:spLocks noGrp="1" noChangeArrowheads="1"/>
          </p:cNvSpPr>
          <p:nvPr>
            <p:ph type="title"/>
          </p:nvPr>
        </p:nvSpPr>
        <p:spPr/>
        <p:txBody>
          <a:bodyPr/>
          <a:lstStyle/>
          <a:p>
            <a:pPr eaLnBrk="1" hangingPunct="1"/>
            <a:r>
              <a:rPr lang="en-US" altLang="en-US"/>
              <a:t>Work Monitoring Programs</a:t>
            </a:r>
          </a:p>
        </p:txBody>
      </p:sp>
      <p:sp>
        <p:nvSpPr>
          <p:cNvPr id="22531" name="Rectangle 3">
            <a:extLst>
              <a:ext uri="{FF2B5EF4-FFF2-40B4-BE49-F238E27FC236}">
                <a16:creationId xmlns:a16="http://schemas.microsoft.com/office/drawing/2014/main" id="{0FDC561D-EFEB-4F65-B9D6-243D0C8411AC}"/>
              </a:ext>
            </a:extLst>
          </p:cNvPr>
          <p:cNvSpPr>
            <a:spLocks noGrp="1" noChangeArrowheads="1"/>
          </p:cNvSpPr>
          <p:nvPr>
            <p:ph type="body" idx="1"/>
          </p:nvPr>
        </p:nvSpPr>
        <p:spPr/>
        <p:txBody>
          <a:bodyPr/>
          <a:lstStyle/>
          <a:p>
            <a:pPr eaLnBrk="1" hangingPunct="1">
              <a:lnSpc>
                <a:spcPct val="150000"/>
              </a:lnSpc>
            </a:pPr>
            <a:r>
              <a:rPr lang="en-US" altLang="en-US" b="1"/>
              <a:t>Personal monitoring</a:t>
            </a:r>
          </a:p>
          <a:p>
            <a:pPr lvl="1" eaLnBrk="1" hangingPunct="1">
              <a:lnSpc>
                <a:spcPct val="150000"/>
              </a:lnSpc>
            </a:pPr>
            <a:r>
              <a:rPr lang="en-US" altLang="en-US"/>
              <a:t>Heart rate</a:t>
            </a:r>
          </a:p>
          <a:p>
            <a:pPr lvl="1" eaLnBrk="1" hangingPunct="1">
              <a:lnSpc>
                <a:spcPct val="150000"/>
              </a:lnSpc>
            </a:pPr>
            <a:r>
              <a:rPr lang="en-US" altLang="en-US"/>
              <a:t>Recovery heart rate</a:t>
            </a:r>
          </a:p>
          <a:p>
            <a:pPr lvl="1" eaLnBrk="1" hangingPunct="1">
              <a:lnSpc>
                <a:spcPct val="150000"/>
              </a:lnSpc>
            </a:pPr>
            <a:r>
              <a:rPr lang="en-US" altLang="en-US"/>
              <a:t>Oral temperature</a:t>
            </a:r>
          </a:p>
          <a:p>
            <a:pPr lvl="1" eaLnBrk="1" hangingPunct="1">
              <a:lnSpc>
                <a:spcPct val="150000"/>
              </a:lnSpc>
            </a:pPr>
            <a:r>
              <a:rPr lang="en-US" altLang="en-US"/>
              <a:t>Extent of body water loss</a:t>
            </a:r>
          </a:p>
        </p:txBody>
      </p:sp>
      <p:pic>
        <p:nvPicPr>
          <p:cNvPr id="22532" name="Picture 6" descr="MPj04387420000[1]">
            <a:extLst>
              <a:ext uri="{FF2B5EF4-FFF2-40B4-BE49-F238E27FC236}">
                <a16:creationId xmlns:a16="http://schemas.microsoft.com/office/drawing/2014/main" id="{128BF9D5-47D4-4DC7-951C-5C90D469E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57600"/>
            <a:ext cx="2922588"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976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D60FFAC-6011-4CC8-95D6-FB3D54FE7D45}"/>
              </a:ext>
            </a:extLst>
          </p:cNvPr>
          <p:cNvSpPr>
            <a:spLocks noGrp="1" noChangeArrowheads="1"/>
          </p:cNvSpPr>
          <p:nvPr>
            <p:ph type="title"/>
          </p:nvPr>
        </p:nvSpPr>
        <p:spPr>
          <a:xfrm>
            <a:off x="609600" y="468313"/>
            <a:ext cx="8229600" cy="492125"/>
          </a:xfrm>
        </p:spPr>
        <p:txBody>
          <a:bodyPr/>
          <a:lstStyle/>
          <a:p>
            <a:pPr eaLnBrk="1" hangingPunct="1"/>
            <a:r>
              <a:rPr lang="en-US" altLang="en-US" sz="3200"/>
              <a:t>Training</a:t>
            </a:r>
          </a:p>
        </p:txBody>
      </p:sp>
      <p:sp>
        <p:nvSpPr>
          <p:cNvPr id="23555" name="Rectangle 3">
            <a:extLst>
              <a:ext uri="{FF2B5EF4-FFF2-40B4-BE49-F238E27FC236}">
                <a16:creationId xmlns:a16="http://schemas.microsoft.com/office/drawing/2014/main" id="{5062BDCA-E4CB-454F-9166-B4981D982595}"/>
              </a:ext>
            </a:extLst>
          </p:cNvPr>
          <p:cNvSpPr>
            <a:spLocks noGrp="1" noChangeArrowheads="1"/>
          </p:cNvSpPr>
          <p:nvPr>
            <p:ph type="body" idx="1"/>
          </p:nvPr>
        </p:nvSpPr>
        <p:spPr>
          <a:xfrm>
            <a:off x="600039" y="1166018"/>
            <a:ext cx="8001000" cy="4525963"/>
          </a:xfrm>
        </p:spPr>
        <p:txBody>
          <a:bodyPr/>
          <a:lstStyle/>
          <a:p>
            <a:pPr eaLnBrk="1" hangingPunct="1">
              <a:lnSpc>
                <a:spcPct val="150000"/>
              </a:lnSpc>
            </a:pPr>
            <a:r>
              <a:rPr lang="en-US" altLang="en-US" dirty="0"/>
              <a:t>Knowledge of hazards</a:t>
            </a:r>
          </a:p>
          <a:p>
            <a:pPr eaLnBrk="1" hangingPunct="1">
              <a:lnSpc>
                <a:spcPct val="150000"/>
              </a:lnSpc>
            </a:pPr>
            <a:r>
              <a:rPr lang="en-US" altLang="en-US" dirty="0"/>
              <a:t>Predisposing factors – age, etc.</a:t>
            </a:r>
          </a:p>
          <a:p>
            <a:pPr eaLnBrk="1" hangingPunct="1">
              <a:lnSpc>
                <a:spcPct val="150000"/>
              </a:lnSpc>
            </a:pPr>
            <a:r>
              <a:rPr lang="en-US" altLang="en-US" dirty="0"/>
              <a:t>Signs and symptoms</a:t>
            </a:r>
          </a:p>
          <a:p>
            <a:pPr eaLnBrk="1" hangingPunct="1">
              <a:lnSpc>
                <a:spcPct val="150000"/>
              </a:lnSpc>
            </a:pPr>
            <a:r>
              <a:rPr lang="en-US" altLang="en-US" dirty="0"/>
              <a:t>PPE</a:t>
            </a:r>
          </a:p>
          <a:p>
            <a:pPr eaLnBrk="1" hangingPunct="1">
              <a:lnSpc>
                <a:spcPct val="150000"/>
              </a:lnSpc>
            </a:pPr>
            <a:r>
              <a:rPr lang="en-US" altLang="en-US" dirty="0"/>
              <a:t>First aid </a:t>
            </a:r>
          </a:p>
          <a:p>
            <a:pPr eaLnBrk="1" hangingPunct="1">
              <a:lnSpc>
                <a:spcPct val="150000"/>
              </a:lnSpc>
            </a:pPr>
            <a:r>
              <a:rPr lang="en-US" altLang="en-US" dirty="0"/>
              <a:t>Health effects of heat stroke</a:t>
            </a:r>
          </a:p>
        </p:txBody>
      </p:sp>
      <p:pic>
        <p:nvPicPr>
          <p:cNvPr id="23556" name="Picture 5" descr="MCBD06630_0000[1]">
            <a:extLst>
              <a:ext uri="{FF2B5EF4-FFF2-40B4-BE49-F238E27FC236}">
                <a16:creationId xmlns:a16="http://schemas.microsoft.com/office/drawing/2014/main" id="{A4C7C9A8-C168-4A2E-B2E8-B6EAA5438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926" y="2485232"/>
            <a:ext cx="2932113"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5A8EE47-32CD-4BDE-A405-9269A654269C}"/>
              </a:ext>
            </a:extLst>
          </p:cNvPr>
          <p:cNvPicPr>
            <a:picLocks noChangeAspect="1"/>
          </p:cNvPicPr>
          <p:nvPr/>
        </p:nvPicPr>
        <p:blipFill>
          <a:blip r:embed="rId4"/>
          <a:stretch>
            <a:fillRect/>
          </a:stretch>
        </p:blipFill>
        <p:spPr>
          <a:xfrm>
            <a:off x="1504950" y="5029200"/>
            <a:ext cx="6134100" cy="942975"/>
          </a:xfrm>
          <a:prstGeom prst="rect">
            <a:avLst/>
          </a:prstGeom>
        </p:spPr>
      </p:pic>
    </p:spTree>
    <p:extLst>
      <p:ext uri="{BB962C8B-B14F-4D97-AF65-F5344CB8AC3E}">
        <p14:creationId xmlns:p14="http://schemas.microsoft.com/office/powerpoint/2010/main" val="481708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4A9A-706A-41AC-BF3F-DDD0C3F06519}"/>
              </a:ext>
            </a:extLst>
          </p:cNvPr>
          <p:cNvSpPr>
            <a:spLocks noGrp="1"/>
          </p:cNvSpPr>
          <p:nvPr>
            <p:ph type="title"/>
          </p:nvPr>
        </p:nvSpPr>
        <p:spPr>
          <a:xfrm>
            <a:off x="609600" y="457200"/>
            <a:ext cx="7924800" cy="553998"/>
          </a:xfrm>
        </p:spPr>
        <p:txBody>
          <a:bodyPr/>
          <a:lstStyle/>
          <a:p>
            <a:r>
              <a:rPr lang="en-US" dirty="0"/>
              <a:t>Outline</a:t>
            </a:r>
          </a:p>
        </p:txBody>
      </p:sp>
      <p:sp>
        <p:nvSpPr>
          <p:cNvPr id="3" name="Content Placeholder 2">
            <a:extLst>
              <a:ext uri="{FF2B5EF4-FFF2-40B4-BE49-F238E27FC236}">
                <a16:creationId xmlns:a16="http://schemas.microsoft.com/office/drawing/2014/main" id="{540DB3A6-98F0-4637-B3AE-F200D4ED3065}"/>
              </a:ext>
            </a:extLst>
          </p:cNvPr>
          <p:cNvSpPr>
            <a:spLocks noGrp="1"/>
          </p:cNvSpPr>
          <p:nvPr>
            <p:ph idx="1"/>
          </p:nvPr>
        </p:nvSpPr>
        <p:spPr/>
        <p:txBody>
          <a:bodyPr/>
          <a:lstStyle/>
          <a:p>
            <a:pPr marL="0" indent="0">
              <a:buNone/>
            </a:pPr>
            <a:r>
              <a:rPr lang="en-US" dirty="0">
                <a:solidFill>
                  <a:schemeClr val="bg1">
                    <a:lumMod val="75000"/>
                  </a:schemeClr>
                </a:solidFill>
              </a:rPr>
              <a:t>Part I</a:t>
            </a:r>
          </a:p>
          <a:p>
            <a:pPr marL="571500" indent="-571500">
              <a:buAutoNum type="romanUcPeriod"/>
            </a:pPr>
            <a:r>
              <a:rPr lang="en-US" dirty="0">
                <a:solidFill>
                  <a:schemeClr val="bg1">
                    <a:lumMod val="75000"/>
                  </a:schemeClr>
                </a:solidFill>
              </a:rPr>
              <a:t>Introduction</a:t>
            </a:r>
          </a:p>
          <a:p>
            <a:pPr marL="571500" indent="-571500">
              <a:buAutoNum type="romanUcPeriod"/>
            </a:pPr>
            <a:r>
              <a:rPr lang="en-US" dirty="0">
                <a:solidFill>
                  <a:schemeClr val="bg1">
                    <a:lumMod val="75000"/>
                  </a:schemeClr>
                </a:solidFill>
              </a:rPr>
              <a:t>Definitions</a:t>
            </a:r>
          </a:p>
          <a:p>
            <a:pPr marL="571500" indent="-571500">
              <a:buAutoNum type="romanUcPeriod"/>
            </a:pPr>
            <a:r>
              <a:rPr lang="en-US" dirty="0">
                <a:solidFill>
                  <a:schemeClr val="bg1">
                    <a:lumMod val="75000"/>
                  </a:schemeClr>
                </a:solidFill>
              </a:rPr>
              <a:t>Heat Stress</a:t>
            </a:r>
          </a:p>
          <a:p>
            <a:pPr marL="571500" indent="-571500">
              <a:buAutoNum type="romanUcPeriod"/>
            </a:pPr>
            <a:r>
              <a:rPr lang="en-US" dirty="0">
                <a:solidFill>
                  <a:schemeClr val="bg1">
                    <a:lumMod val="75000"/>
                  </a:schemeClr>
                </a:solidFill>
              </a:rPr>
              <a:t>Heat Strain</a:t>
            </a:r>
          </a:p>
          <a:p>
            <a:pPr marL="571500" indent="-571500">
              <a:buAutoNum type="romanUcPeriod"/>
            </a:pPr>
            <a:r>
              <a:rPr lang="en-US" dirty="0">
                <a:solidFill>
                  <a:schemeClr val="bg1">
                    <a:lumMod val="75000"/>
                  </a:schemeClr>
                </a:solidFill>
              </a:rPr>
              <a:t>Prevention of HRI</a:t>
            </a:r>
          </a:p>
          <a:p>
            <a:pPr marL="0" indent="0">
              <a:buNone/>
            </a:pPr>
            <a:r>
              <a:rPr lang="en-US" dirty="0"/>
              <a:t>Part II</a:t>
            </a:r>
          </a:p>
          <a:p>
            <a:pPr marL="571500" indent="-571500">
              <a:buAutoNum type="romanUcPeriod"/>
            </a:pPr>
            <a:r>
              <a:rPr lang="en-US" dirty="0"/>
              <a:t>State of enforcement</a:t>
            </a:r>
          </a:p>
          <a:p>
            <a:pPr marL="571500" indent="-571500">
              <a:buAutoNum type="romanUcPeriod"/>
            </a:pPr>
            <a:r>
              <a:rPr lang="en-US" dirty="0">
                <a:solidFill>
                  <a:schemeClr val="bg1">
                    <a:lumMod val="75000"/>
                  </a:schemeClr>
                </a:solidFill>
              </a:rPr>
              <a:t>Investigation guidelines</a:t>
            </a:r>
          </a:p>
          <a:p>
            <a:pPr marL="571500" indent="-571500">
              <a:buAutoNum type="romanUcPeriod"/>
            </a:pPr>
            <a:r>
              <a:rPr lang="en-US" dirty="0">
                <a:solidFill>
                  <a:schemeClr val="bg1">
                    <a:lumMod val="75000"/>
                  </a:schemeClr>
                </a:solidFill>
              </a:rPr>
              <a:t>What NC is doing</a:t>
            </a:r>
          </a:p>
        </p:txBody>
      </p:sp>
    </p:spTree>
    <p:extLst>
      <p:ext uri="{BB962C8B-B14F-4D97-AF65-F5344CB8AC3E}">
        <p14:creationId xmlns:p14="http://schemas.microsoft.com/office/powerpoint/2010/main" val="2573917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725F-1CED-4F19-9BC0-9DAA2B12FD6C}"/>
              </a:ext>
            </a:extLst>
          </p:cNvPr>
          <p:cNvSpPr>
            <a:spLocks noGrp="1"/>
          </p:cNvSpPr>
          <p:nvPr>
            <p:ph type="title"/>
          </p:nvPr>
        </p:nvSpPr>
        <p:spPr/>
        <p:txBody>
          <a:bodyPr/>
          <a:lstStyle/>
          <a:p>
            <a:r>
              <a:rPr lang="en-US" dirty="0"/>
              <a:t>State of Enforcement</a:t>
            </a:r>
          </a:p>
        </p:txBody>
      </p:sp>
      <p:sp>
        <p:nvSpPr>
          <p:cNvPr id="3" name="Content Placeholder 2">
            <a:extLst>
              <a:ext uri="{FF2B5EF4-FFF2-40B4-BE49-F238E27FC236}">
                <a16:creationId xmlns:a16="http://schemas.microsoft.com/office/drawing/2014/main" id="{C762668D-05CB-4B35-BBBB-4082234F862B}"/>
              </a:ext>
            </a:extLst>
          </p:cNvPr>
          <p:cNvSpPr>
            <a:spLocks noGrp="1"/>
          </p:cNvSpPr>
          <p:nvPr>
            <p:ph idx="1"/>
          </p:nvPr>
        </p:nvSpPr>
        <p:spPr/>
        <p:txBody>
          <a:bodyPr/>
          <a:lstStyle/>
          <a:p>
            <a:r>
              <a:rPr lang="en-US" dirty="0"/>
              <a:t>States with heat standards</a:t>
            </a:r>
          </a:p>
          <a:p>
            <a:endParaRPr lang="en-US" dirty="0"/>
          </a:p>
          <a:p>
            <a:r>
              <a:rPr lang="en-US" dirty="0"/>
              <a:t>Cities in Texas mandating water breaks</a:t>
            </a:r>
          </a:p>
          <a:p>
            <a:endParaRPr lang="en-US" dirty="0"/>
          </a:p>
          <a:p>
            <a:r>
              <a:rPr lang="en-US" dirty="0"/>
              <a:t>International attention </a:t>
            </a:r>
          </a:p>
        </p:txBody>
      </p:sp>
      <p:pic>
        <p:nvPicPr>
          <p:cNvPr id="4" name="Picture 3">
            <a:extLst>
              <a:ext uri="{FF2B5EF4-FFF2-40B4-BE49-F238E27FC236}">
                <a16:creationId xmlns:a16="http://schemas.microsoft.com/office/drawing/2014/main" id="{938EEFE8-0C11-4144-878D-B48318904858}"/>
              </a:ext>
            </a:extLst>
          </p:cNvPr>
          <p:cNvPicPr>
            <a:picLocks noChangeAspect="1"/>
          </p:cNvPicPr>
          <p:nvPr/>
        </p:nvPicPr>
        <p:blipFill>
          <a:blip r:embed="rId2"/>
          <a:stretch>
            <a:fillRect/>
          </a:stretch>
        </p:blipFill>
        <p:spPr>
          <a:xfrm>
            <a:off x="457200" y="3558381"/>
            <a:ext cx="1557126" cy="441573"/>
          </a:xfrm>
          <a:prstGeom prst="rect">
            <a:avLst/>
          </a:prstGeom>
        </p:spPr>
      </p:pic>
      <p:pic>
        <p:nvPicPr>
          <p:cNvPr id="5" name="Picture 4">
            <a:extLst>
              <a:ext uri="{FF2B5EF4-FFF2-40B4-BE49-F238E27FC236}">
                <a16:creationId xmlns:a16="http://schemas.microsoft.com/office/drawing/2014/main" id="{B2A81F7B-8B6B-41AF-8608-B7FB2DBB414B}"/>
              </a:ext>
            </a:extLst>
          </p:cNvPr>
          <p:cNvPicPr>
            <a:picLocks noChangeAspect="1"/>
          </p:cNvPicPr>
          <p:nvPr/>
        </p:nvPicPr>
        <p:blipFill>
          <a:blip r:embed="rId3"/>
          <a:stretch>
            <a:fillRect/>
          </a:stretch>
        </p:blipFill>
        <p:spPr>
          <a:xfrm>
            <a:off x="457200" y="4030080"/>
            <a:ext cx="2955203" cy="2405743"/>
          </a:xfrm>
          <a:prstGeom prst="rect">
            <a:avLst/>
          </a:prstGeom>
        </p:spPr>
      </p:pic>
    </p:spTree>
    <p:extLst>
      <p:ext uri="{BB962C8B-B14F-4D97-AF65-F5344CB8AC3E}">
        <p14:creationId xmlns:p14="http://schemas.microsoft.com/office/powerpoint/2010/main" val="16870697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3DFBB83-4EF0-4EFF-BD14-F597ED0509FB}"/>
              </a:ext>
            </a:extLst>
          </p:cNvPr>
          <p:cNvSpPr>
            <a:spLocks noGrp="1" noChangeArrowheads="1"/>
          </p:cNvSpPr>
          <p:nvPr>
            <p:ph type="title"/>
          </p:nvPr>
        </p:nvSpPr>
        <p:spPr>
          <a:xfrm>
            <a:off x="609600" y="381000"/>
            <a:ext cx="7380288" cy="549275"/>
          </a:xfrm>
        </p:spPr>
        <p:txBody>
          <a:bodyPr/>
          <a:lstStyle/>
          <a:p>
            <a:pPr eaLnBrk="1" hangingPunct="1"/>
            <a:r>
              <a:rPr lang="en-US" altLang="en-US"/>
              <a:t>Investigation Guidelines</a:t>
            </a:r>
          </a:p>
        </p:txBody>
      </p:sp>
      <p:sp>
        <p:nvSpPr>
          <p:cNvPr id="24579" name="Rectangle 3">
            <a:extLst>
              <a:ext uri="{FF2B5EF4-FFF2-40B4-BE49-F238E27FC236}">
                <a16:creationId xmlns:a16="http://schemas.microsoft.com/office/drawing/2014/main" id="{59056419-1AA1-485B-B97D-8011809A1B1C}"/>
              </a:ext>
            </a:extLst>
          </p:cNvPr>
          <p:cNvSpPr>
            <a:spLocks noGrp="1" noChangeArrowheads="1"/>
          </p:cNvSpPr>
          <p:nvPr>
            <p:ph type="body" idx="1"/>
          </p:nvPr>
        </p:nvSpPr>
        <p:spPr/>
        <p:txBody>
          <a:bodyPr/>
          <a:lstStyle/>
          <a:p>
            <a:pPr eaLnBrk="1" hangingPunct="1"/>
            <a:r>
              <a:rPr lang="en-US" altLang="en-US" sz="2400" b="1"/>
              <a:t>Employer and Employee Interviews</a:t>
            </a:r>
          </a:p>
          <a:p>
            <a:pPr lvl="1" eaLnBrk="1" hangingPunct="1"/>
            <a:r>
              <a:rPr lang="en-US" altLang="en-US" sz="2000"/>
              <a:t>Review 200/300 logs</a:t>
            </a:r>
          </a:p>
          <a:p>
            <a:pPr lvl="1" eaLnBrk="1" hangingPunct="1"/>
            <a:r>
              <a:rPr lang="en-US" altLang="en-US" sz="2000"/>
              <a:t>Discuss steps taken to reduce heat stress problems</a:t>
            </a:r>
          </a:p>
          <a:p>
            <a:pPr lvl="1" eaLnBrk="1" hangingPunct="1"/>
            <a:r>
              <a:rPr lang="en-US" altLang="en-US" sz="2000"/>
              <a:t>Identify potential heat sources</a:t>
            </a:r>
          </a:p>
          <a:p>
            <a:pPr lvl="1" eaLnBrk="1" hangingPunct="1"/>
            <a:r>
              <a:rPr lang="en-US" altLang="en-US" sz="2000"/>
              <a:t>Assess training</a:t>
            </a:r>
          </a:p>
          <a:p>
            <a:pPr eaLnBrk="1" hangingPunct="1"/>
            <a:endParaRPr lang="en-US" altLang="en-US" sz="2400"/>
          </a:p>
          <a:p>
            <a:pPr eaLnBrk="1" hangingPunct="1"/>
            <a:r>
              <a:rPr lang="en-US" altLang="en-US" sz="2400" b="1"/>
              <a:t>Walk-around Inspection</a:t>
            </a:r>
          </a:p>
          <a:p>
            <a:pPr lvl="1" eaLnBrk="1" hangingPunct="1"/>
            <a:r>
              <a:rPr lang="en-US" altLang="en-US" sz="2000"/>
              <a:t>Identify actual heat sources</a:t>
            </a:r>
          </a:p>
          <a:p>
            <a:pPr lvl="1" eaLnBrk="1" hangingPunct="1"/>
            <a:r>
              <a:rPr lang="en-US" altLang="en-US" sz="2000"/>
              <a:t>Interview employees</a:t>
            </a:r>
          </a:p>
          <a:p>
            <a:pPr lvl="1" eaLnBrk="1" hangingPunct="1"/>
            <a:r>
              <a:rPr lang="en-US" altLang="en-US" sz="2000"/>
              <a:t>Conduct monitoring</a:t>
            </a:r>
          </a:p>
          <a:p>
            <a:pPr eaLnBrk="1" hangingPunct="1"/>
            <a:endParaRPr lang="en-US" altLang="en-US" sz="2400"/>
          </a:p>
          <a:p>
            <a:pPr eaLnBrk="1" hangingPunct="1"/>
            <a:r>
              <a:rPr lang="en-US" altLang="en-US" sz="2400" b="1"/>
              <a:t>Work-Load Assessment</a:t>
            </a:r>
          </a:p>
          <a:p>
            <a:pPr lvl="1" eaLnBrk="1" hangingPunct="1"/>
            <a:r>
              <a:rPr lang="en-US" altLang="en-US" sz="2000"/>
              <a:t>Identify activity level and type of clothing</a:t>
            </a:r>
          </a:p>
        </p:txBody>
      </p:sp>
      <p:pic>
        <p:nvPicPr>
          <p:cNvPr id="24580" name="Picture 4" descr="C:\Users\Robert O'Neal\AppData\Local\Microsoft\Windows\Temporary Internet Files\Content.IE5\KWHPAJOU\MCj02874430000[1].wmf">
            <a:extLst>
              <a:ext uri="{FF2B5EF4-FFF2-40B4-BE49-F238E27FC236}">
                <a16:creationId xmlns:a16="http://schemas.microsoft.com/office/drawing/2014/main" id="{CC96C409-819B-4378-BA4B-5F47067BD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97325"/>
            <a:ext cx="19669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AFD0-20A8-4A5F-848E-74127636ED5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C1D8410-CD74-4889-9E3B-D151FFB594F2}"/>
              </a:ext>
            </a:extLst>
          </p:cNvPr>
          <p:cNvSpPr>
            <a:spLocks noGrp="1"/>
          </p:cNvSpPr>
          <p:nvPr>
            <p:ph idx="1"/>
          </p:nvPr>
        </p:nvSpPr>
        <p:spPr/>
        <p:txBody>
          <a:bodyPr/>
          <a:lstStyle/>
          <a:p>
            <a:pPr marL="0" indent="0">
              <a:buNone/>
            </a:pPr>
            <a:r>
              <a:rPr lang="en-US" dirty="0"/>
              <a:t>Why is it important?</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70A3A01-C16F-489F-AF36-D21EE2AEDBE1}"/>
              </a:ext>
            </a:extLst>
          </p:cNvPr>
          <p:cNvPicPr>
            <a:picLocks noChangeAspect="1"/>
          </p:cNvPicPr>
          <p:nvPr/>
        </p:nvPicPr>
        <p:blipFill>
          <a:blip r:embed="rId2"/>
          <a:stretch>
            <a:fillRect/>
          </a:stretch>
        </p:blipFill>
        <p:spPr>
          <a:xfrm>
            <a:off x="2667000" y="1767681"/>
            <a:ext cx="2380578" cy="3581400"/>
          </a:xfrm>
          <a:prstGeom prst="rect">
            <a:avLst/>
          </a:prstGeom>
        </p:spPr>
      </p:pic>
      <p:sp>
        <p:nvSpPr>
          <p:cNvPr id="5" name="TextBox 4">
            <a:extLst>
              <a:ext uri="{FF2B5EF4-FFF2-40B4-BE49-F238E27FC236}">
                <a16:creationId xmlns:a16="http://schemas.microsoft.com/office/drawing/2014/main" id="{97143DBE-A425-452E-94A5-C511B4E8A079}"/>
              </a:ext>
            </a:extLst>
          </p:cNvPr>
          <p:cNvSpPr txBox="1"/>
          <p:nvPr/>
        </p:nvSpPr>
        <p:spPr>
          <a:xfrm>
            <a:off x="1600200" y="4962435"/>
            <a:ext cx="8763000" cy="1200329"/>
          </a:xfrm>
          <a:prstGeom prst="rect">
            <a:avLst/>
          </a:prstGeom>
          <a:noFill/>
        </p:spPr>
        <p:txBody>
          <a:bodyPr wrap="square" rtlCol="0">
            <a:spAutoFit/>
          </a:bodyPr>
          <a:lstStyle/>
          <a:p>
            <a:pPr marL="571500" indent="-571500">
              <a:buFont typeface="Arial" panose="020B0604020202020204" pitchFamily="34" charset="0"/>
              <a:buChar char="•"/>
            </a:pPr>
            <a:r>
              <a:rPr lang="en-US" sz="2400" u="none" dirty="0"/>
              <a:t>423 deaths between 1992 and 2006</a:t>
            </a:r>
          </a:p>
          <a:p>
            <a:pPr marL="571500" indent="-571500">
              <a:buFont typeface="Arial" panose="020B0604020202020204" pitchFamily="34" charset="0"/>
              <a:buChar char="•"/>
            </a:pPr>
            <a:r>
              <a:rPr lang="en-US" sz="2400" u="none" dirty="0"/>
              <a:t>20x higher for crop workers</a:t>
            </a:r>
          </a:p>
          <a:p>
            <a:pPr marL="571500" indent="-571500">
              <a:buFont typeface="Arial" panose="020B0604020202020204" pitchFamily="34" charset="0"/>
              <a:buChar char="•"/>
            </a:pPr>
            <a:r>
              <a:rPr lang="en-US" sz="2400" u="none" dirty="0"/>
              <a:t>4,190 lost time heat stress cases in 2010</a:t>
            </a:r>
          </a:p>
        </p:txBody>
      </p:sp>
    </p:spTree>
    <p:extLst>
      <p:ext uri="{BB962C8B-B14F-4D97-AF65-F5344CB8AC3E}">
        <p14:creationId xmlns:p14="http://schemas.microsoft.com/office/powerpoint/2010/main" val="3526520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D8E3CCC-6509-4500-9E30-817DD7619DD0}"/>
              </a:ext>
            </a:extLst>
          </p:cNvPr>
          <p:cNvSpPr>
            <a:spLocks noGrp="1" noChangeArrowheads="1"/>
          </p:cNvSpPr>
          <p:nvPr>
            <p:ph type="title"/>
          </p:nvPr>
        </p:nvSpPr>
        <p:spPr>
          <a:xfrm>
            <a:off x="609600" y="381000"/>
            <a:ext cx="7583488" cy="549275"/>
          </a:xfrm>
        </p:spPr>
        <p:txBody>
          <a:bodyPr/>
          <a:lstStyle/>
          <a:p>
            <a:pPr eaLnBrk="1" hangingPunct="1"/>
            <a:r>
              <a:rPr lang="en-US" altLang="en-US"/>
              <a:t>Investigation Guidelines</a:t>
            </a:r>
          </a:p>
        </p:txBody>
      </p:sp>
      <p:sp>
        <p:nvSpPr>
          <p:cNvPr id="25603" name="Rectangle 3">
            <a:extLst>
              <a:ext uri="{FF2B5EF4-FFF2-40B4-BE49-F238E27FC236}">
                <a16:creationId xmlns:a16="http://schemas.microsoft.com/office/drawing/2014/main" id="{CB1C2051-DAA0-4AFB-A201-CFF4C1E01B4E}"/>
              </a:ext>
            </a:extLst>
          </p:cNvPr>
          <p:cNvSpPr>
            <a:spLocks noGrp="1" noChangeArrowheads="1"/>
          </p:cNvSpPr>
          <p:nvPr>
            <p:ph type="body" idx="1"/>
          </p:nvPr>
        </p:nvSpPr>
        <p:spPr>
          <a:xfrm>
            <a:off x="609600" y="1219200"/>
            <a:ext cx="7924800" cy="4525963"/>
          </a:xfrm>
        </p:spPr>
        <p:txBody>
          <a:bodyPr/>
          <a:lstStyle/>
          <a:p>
            <a:pPr eaLnBrk="1" hangingPunct="1">
              <a:lnSpc>
                <a:spcPct val="150000"/>
              </a:lnSpc>
            </a:pPr>
            <a:r>
              <a:rPr lang="en-US" altLang="en-US" b="1"/>
              <a:t>Sampling methods</a:t>
            </a:r>
          </a:p>
          <a:p>
            <a:pPr lvl="1" eaLnBrk="1" hangingPunct="1">
              <a:lnSpc>
                <a:spcPct val="150000"/>
              </a:lnSpc>
            </a:pPr>
            <a:r>
              <a:rPr lang="en-US" altLang="en-US"/>
              <a:t>Body temperature </a:t>
            </a:r>
          </a:p>
          <a:p>
            <a:pPr lvl="2" eaLnBrk="1" hangingPunct="1">
              <a:lnSpc>
                <a:spcPct val="150000"/>
              </a:lnSpc>
            </a:pPr>
            <a:r>
              <a:rPr lang="en-US" altLang="en-US"/>
              <a:t>Instrumentation available not reliable for compliance</a:t>
            </a:r>
          </a:p>
          <a:p>
            <a:pPr lvl="1" eaLnBrk="1" hangingPunct="1">
              <a:lnSpc>
                <a:spcPct val="90000"/>
              </a:lnSpc>
            </a:pPr>
            <a:endParaRPr lang="en-US" altLang="en-US"/>
          </a:p>
          <a:p>
            <a:pPr lvl="1" eaLnBrk="1" hangingPunct="1">
              <a:lnSpc>
                <a:spcPct val="150000"/>
              </a:lnSpc>
            </a:pPr>
            <a:r>
              <a:rPr lang="en-US" altLang="en-US"/>
              <a:t>Environmental</a:t>
            </a:r>
          </a:p>
          <a:p>
            <a:pPr lvl="2" eaLnBrk="1" hangingPunct="1">
              <a:lnSpc>
                <a:spcPct val="150000"/>
              </a:lnSpc>
            </a:pPr>
            <a:r>
              <a:rPr lang="en-US" altLang="en-US"/>
              <a:t>Made at or close to exposed worker</a:t>
            </a:r>
          </a:p>
          <a:p>
            <a:pPr lvl="2" eaLnBrk="1" hangingPunct="1">
              <a:lnSpc>
                <a:spcPct val="150000"/>
              </a:lnSpc>
            </a:pPr>
            <a:r>
              <a:rPr lang="en-US" altLang="en-US"/>
              <a:t>Average for multiple areas</a:t>
            </a:r>
          </a:p>
        </p:txBody>
      </p:sp>
      <p:pic>
        <p:nvPicPr>
          <p:cNvPr id="25604" name="Picture 5" descr="http://www.greentree.com.tw/images/wbgt103.jpg">
            <a:extLst>
              <a:ext uri="{FF2B5EF4-FFF2-40B4-BE49-F238E27FC236}">
                <a16:creationId xmlns:a16="http://schemas.microsoft.com/office/drawing/2014/main" id="{1C4C336B-6912-4598-AFF7-4E7395FAC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971800"/>
            <a:ext cx="2047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822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B98A6C5-F43A-4A4B-ABCA-C61D2735DECC}"/>
              </a:ext>
            </a:extLst>
          </p:cNvPr>
          <p:cNvSpPr>
            <a:spLocks noGrp="1" noChangeArrowheads="1"/>
          </p:cNvSpPr>
          <p:nvPr>
            <p:ph type="title"/>
          </p:nvPr>
        </p:nvSpPr>
        <p:spPr/>
        <p:txBody>
          <a:bodyPr/>
          <a:lstStyle/>
          <a:p>
            <a:pPr eaLnBrk="1" hangingPunct="1"/>
            <a:r>
              <a:rPr lang="en-US" altLang="en-US"/>
              <a:t>Wet Bulb Globe Temperature</a:t>
            </a:r>
          </a:p>
        </p:txBody>
      </p:sp>
      <p:sp>
        <p:nvSpPr>
          <p:cNvPr id="26627" name="Rectangle 3">
            <a:extLst>
              <a:ext uri="{FF2B5EF4-FFF2-40B4-BE49-F238E27FC236}">
                <a16:creationId xmlns:a16="http://schemas.microsoft.com/office/drawing/2014/main" id="{A9A8D913-EE57-464B-A4E7-16BFF939FD84}"/>
              </a:ext>
            </a:extLst>
          </p:cNvPr>
          <p:cNvSpPr>
            <a:spLocks noGrp="1" noChangeArrowheads="1"/>
          </p:cNvSpPr>
          <p:nvPr>
            <p:ph type="body" idx="1"/>
          </p:nvPr>
        </p:nvSpPr>
        <p:spPr>
          <a:xfrm>
            <a:off x="609600" y="1219200"/>
            <a:ext cx="7924800" cy="3810000"/>
          </a:xfrm>
        </p:spPr>
        <p:txBody>
          <a:bodyPr/>
          <a:lstStyle/>
          <a:p>
            <a:pPr eaLnBrk="1" hangingPunct="1"/>
            <a:r>
              <a:rPr lang="en-US" altLang="en-US" b="1"/>
              <a:t>WBGT index </a:t>
            </a:r>
            <a:endParaRPr lang="en-US" altLang="en-US"/>
          </a:p>
          <a:p>
            <a:pPr lvl="1" eaLnBrk="1" hangingPunct="1"/>
            <a:r>
              <a:rPr lang="en-US" altLang="en-US"/>
              <a:t>Combines air temperature, humidity, air flow, and radiant heat to measure the risk of heat stress disorders</a:t>
            </a:r>
          </a:p>
          <a:p>
            <a:pPr eaLnBrk="1" hangingPunct="1"/>
            <a:endParaRPr lang="en-US" altLang="en-US"/>
          </a:p>
          <a:p>
            <a:pPr eaLnBrk="1" hangingPunct="1"/>
            <a:r>
              <a:rPr lang="en-US" altLang="en-US" b="1"/>
              <a:t>QuesTemp 15 and WIBGET </a:t>
            </a:r>
          </a:p>
          <a:p>
            <a:pPr lvl="1" eaLnBrk="1" hangingPunct="1"/>
            <a:r>
              <a:rPr lang="en-US" altLang="en-US"/>
              <a:t>WBGT monitors</a:t>
            </a:r>
          </a:p>
          <a:p>
            <a:pPr eaLnBrk="1" hangingPunct="1"/>
            <a:endParaRPr lang="en-US" altLang="en-US"/>
          </a:p>
        </p:txBody>
      </p:sp>
      <p:pic>
        <p:nvPicPr>
          <p:cNvPr id="26628" name="Picture 5" descr="http://www.chrononhotonthologos.com/misc/hyg-wbgt.jpg">
            <a:extLst>
              <a:ext uri="{FF2B5EF4-FFF2-40B4-BE49-F238E27FC236}">
                <a16:creationId xmlns:a16="http://schemas.microsoft.com/office/drawing/2014/main" id="{31340B13-7789-4A54-87FE-3C72C0797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3352800"/>
            <a:ext cx="19605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414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FF9F322-D98A-4999-A157-DAED1A510449}"/>
              </a:ext>
            </a:extLst>
          </p:cNvPr>
          <p:cNvSpPr>
            <a:spLocks noGrp="1" noChangeArrowheads="1"/>
          </p:cNvSpPr>
          <p:nvPr>
            <p:ph type="title"/>
          </p:nvPr>
        </p:nvSpPr>
        <p:spPr>
          <a:xfrm>
            <a:off x="609600" y="381000"/>
            <a:ext cx="7507288" cy="549275"/>
          </a:xfrm>
        </p:spPr>
        <p:txBody>
          <a:bodyPr/>
          <a:lstStyle/>
          <a:p>
            <a:pPr eaLnBrk="1" hangingPunct="1"/>
            <a:r>
              <a:rPr lang="en-US" altLang="en-US"/>
              <a:t>Definitions</a:t>
            </a:r>
          </a:p>
        </p:txBody>
      </p:sp>
      <p:sp>
        <p:nvSpPr>
          <p:cNvPr id="27651" name="Rectangle 3">
            <a:extLst>
              <a:ext uri="{FF2B5EF4-FFF2-40B4-BE49-F238E27FC236}">
                <a16:creationId xmlns:a16="http://schemas.microsoft.com/office/drawing/2014/main" id="{688DB2BB-29AC-41F1-BEDC-5648C2EEA70D}"/>
              </a:ext>
            </a:extLst>
          </p:cNvPr>
          <p:cNvSpPr>
            <a:spLocks noGrp="1" noChangeArrowheads="1"/>
          </p:cNvSpPr>
          <p:nvPr>
            <p:ph type="body" idx="1"/>
          </p:nvPr>
        </p:nvSpPr>
        <p:spPr/>
        <p:txBody>
          <a:bodyPr/>
          <a:lstStyle/>
          <a:p>
            <a:pPr eaLnBrk="1" hangingPunct="1"/>
            <a:r>
              <a:rPr lang="en-US" altLang="en-US" b="1"/>
              <a:t>Globe temperature </a:t>
            </a:r>
          </a:p>
          <a:p>
            <a:pPr lvl="1" eaLnBrk="1" hangingPunct="1"/>
            <a:r>
              <a:rPr lang="en-US" altLang="en-US"/>
              <a:t>Temperature inside a blackened, hollow, thin copper globe</a:t>
            </a:r>
          </a:p>
          <a:p>
            <a:pPr eaLnBrk="1" hangingPunct="1"/>
            <a:endParaRPr lang="en-US" altLang="en-US"/>
          </a:p>
          <a:p>
            <a:pPr eaLnBrk="1" hangingPunct="1"/>
            <a:r>
              <a:rPr lang="en-US" altLang="en-US" b="1"/>
              <a:t>Natural wet bulb </a:t>
            </a:r>
            <a:endParaRPr lang="en-US" altLang="en-US"/>
          </a:p>
          <a:p>
            <a:pPr lvl="1" eaLnBrk="1" hangingPunct="1"/>
            <a:r>
              <a:rPr lang="en-US" altLang="en-US"/>
              <a:t>Measured by exposing a wet sensor to the effects of evaporation and convection.</a:t>
            </a:r>
          </a:p>
          <a:p>
            <a:pPr eaLnBrk="1" hangingPunct="1"/>
            <a:endParaRPr lang="en-US" altLang="en-US"/>
          </a:p>
          <a:p>
            <a:pPr eaLnBrk="1" hangingPunct="1"/>
            <a:r>
              <a:rPr lang="en-US" altLang="en-US" b="1"/>
              <a:t>Dry bulb </a:t>
            </a:r>
            <a:endParaRPr lang="en-US" altLang="en-US"/>
          </a:p>
          <a:p>
            <a:pPr lvl="1" eaLnBrk="1" hangingPunct="1"/>
            <a:r>
              <a:rPr lang="en-US" altLang="en-US"/>
              <a:t>Measured by a thermal sensor shielded from direct radiant energy sources.</a:t>
            </a:r>
          </a:p>
        </p:txBody>
      </p:sp>
    </p:spTree>
    <p:extLst>
      <p:ext uri="{BB962C8B-B14F-4D97-AF65-F5344CB8AC3E}">
        <p14:creationId xmlns:p14="http://schemas.microsoft.com/office/powerpoint/2010/main" val="9945142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4" descr="DSC01179">
            <a:extLst>
              <a:ext uri="{FF2B5EF4-FFF2-40B4-BE49-F238E27FC236}">
                <a16:creationId xmlns:a16="http://schemas.microsoft.com/office/drawing/2014/main" id="{3CF44B71-726F-4E94-B085-606092DBD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a:extLst>
              <a:ext uri="{FF2B5EF4-FFF2-40B4-BE49-F238E27FC236}">
                <a16:creationId xmlns:a16="http://schemas.microsoft.com/office/drawing/2014/main" id="{F0A68515-916B-4EA5-9B5C-459AD99410CC}"/>
              </a:ext>
            </a:extLst>
          </p:cNvPr>
          <p:cNvSpPr txBox="1">
            <a:spLocks noChangeArrowheads="1"/>
          </p:cNvSpPr>
          <p:nvPr/>
        </p:nvSpPr>
        <p:spPr bwMode="auto">
          <a:xfrm>
            <a:off x="7467600" y="2448685"/>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solidFill>
                  <a:srgbClr val="000000"/>
                </a:solidFill>
                <a:latin typeface="Arial" panose="020B0604020202020204" pitchFamily="34" charset="0"/>
              </a:rPr>
              <a:t>Globe</a:t>
            </a:r>
          </a:p>
        </p:txBody>
      </p:sp>
      <p:sp>
        <p:nvSpPr>
          <p:cNvPr id="28676" name="Text Box 6">
            <a:extLst>
              <a:ext uri="{FF2B5EF4-FFF2-40B4-BE49-F238E27FC236}">
                <a16:creationId xmlns:a16="http://schemas.microsoft.com/office/drawing/2014/main" id="{CA99BEB9-193F-493C-A3DA-CE65DA4A3007}"/>
              </a:ext>
            </a:extLst>
          </p:cNvPr>
          <p:cNvSpPr txBox="1">
            <a:spLocks noChangeArrowheads="1"/>
          </p:cNvSpPr>
          <p:nvPr/>
        </p:nvSpPr>
        <p:spPr bwMode="auto">
          <a:xfrm>
            <a:off x="3429000" y="228600"/>
            <a:ext cx="1954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solidFill>
                  <a:srgbClr val="000000"/>
                </a:solidFill>
                <a:latin typeface="Arial" panose="020B0604020202020204" pitchFamily="34" charset="0"/>
              </a:rPr>
              <a:t>Dry Bulb</a:t>
            </a:r>
          </a:p>
        </p:txBody>
      </p:sp>
      <p:sp>
        <p:nvSpPr>
          <p:cNvPr id="28677" name="Text Box 7">
            <a:extLst>
              <a:ext uri="{FF2B5EF4-FFF2-40B4-BE49-F238E27FC236}">
                <a16:creationId xmlns:a16="http://schemas.microsoft.com/office/drawing/2014/main" id="{3FF03C35-0A65-4B10-94F2-83154C2E73F9}"/>
              </a:ext>
            </a:extLst>
          </p:cNvPr>
          <p:cNvSpPr txBox="1">
            <a:spLocks noChangeArrowheads="1"/>
          </p:cNvSpPr>
          <p:nvPr/>
        </p:nvSpPr>
        <p:spPr bwMode="auto">
          <a:xfrm>
            <a:off x="381000" y="4572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dirty="0">
                <a:solidFill>
                  <a:srgbClr val="000000"/>
                </a:solidFill>
                <a:latin typeface="Arial" panose="020B0604020202020204" pitchFamily="34" charset="0"/>
              </a:rPr>
              <a:t>Wet Bulb</a:t>
            </a:r>
          </a:p>
        </p:txBody>
      </p:sp>
      <p:sp>
        <p:nvSpPr>
          <p:cNvPr id="28678" name="Line 8">
            <a:extLst>
              <a:ext uri="{FF2B5EF4-FFF2-40B4-BE49-F238E27FC236}">
                <a16:creationId xmlns:a16="http://schemas.microsoft.com/office/drawing/2014/main" id="{3A21A02B-F88C-4208-9370-176AF820D1A5}"/>
              </a:ext>
            </a:extLst>
          </p:cNvPr>
          <p:cNvSpPr>
            <a:spLocks noChangeShapeType="1"/>
          </p:cNvSpPr>
          <p:nvPr/>
        </p:nvSpPr>
        <p:spPr bwMode="auto">
          <a:xfrm>
            <a:off x="1600200" y="914400"/>
            <a:ext cx="1143000" cy="11430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9" name="Line 9">
            <a:extLst>
              <a:ext uri="{FF2B5EF4-FFF2-40B4-BE49-F238E27FC236}">
                <a16:creationId xmlns:a16="http://schemas.microsoft.com/office/drawing/2014/main" id="{D917D57A-060A-4149-89D6-870DCA5617C1}"/>
              </a:ext>
            </a:extLst>
          </p:cNvPr>
          <p:cNvSpPr>
            <a:spLocks noChangeShapeType="1"/>
          </p:cNvSpPr>
          <p:nvPr/>
        </p:nvSpPr>
        <p:spPr bwMode="auto">
          <a:xfrm flipH="1">
            <a:off x="4343400" y="914400"/>
            <a:ext cx="7620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Line 10">
            <a:extLst>
              <a:ext uri="{FF2B5EF4-FFF2-40B4-BE49-F238E27FC236}">
                <a16:creationId xmlns:a16="http://schemas.microsoft.com/office/drawing/2014/main" id="{7A23ADB8-12CE-48BC-8EBC-3E0FA926608D}"/>
              </a:ext>
            </a:extLst>
          </p:cNvPr>
          <p:cNvSpPr>
            <a:spLocks noChangeShapeType="1"/>
          </p:cNvSpPr>
          <p:nvPr/>
        </p:nvSpPr>
        <p:spPr bwMode="auto">
          <a:xfrm flipH="1" flipV="1">
            <a:off x="6248400" y="2286000"/>
            <a:ext cx="10668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52687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opaco10">
            <a:extLst>
              <a:ext uri="{FF2B5EF4-FFF2-40B4-BE49-F238E27FC236}">
                <a16:creationId xmlns:a16="http://schemas.microsoft.com/office/drawing/2014/main" id="{F2D85425-2AB8-4E33-83B5-C6DECACEA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254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B15BB2C-32A8-4B49-8274-DB68417D8332}"/>
              </a:ext>
            </a:extLst>
          </p:cNvPr>
          <p:cNvSpPr>
            <a:spLocks noGrp="1" noChangeArrowheads="1"/>
          </p:cNvSpPr>
          <p:nvPr>
            <p:ph type="title"/>
          </p:nvPr>
        </p:nvSpPr>
        <p:spPr/>
        <p:txBody>
          <a:bodyPr/>
          <a:lstStyle/>
          <a:p>
            <a:pPr eaLnBrk="1" hangingPunct="1"/>
            <a:r>
              <a:rPr lang="en-US" altLang="en-US"/>
              <a:t>WBGT Index</a:t>
            </a:r>
          </a:p>
        </p:txBody>
      </p:sp>
      <p:sp>
        <p:nvSpPr>
          <p:cNvPr id="31747" name="Rectangle 3">
            <a:extLst>
              <a:ext uri="{FF2B5EF4-FFF2-40B4-BE49-F238E27FC236}">
                <a16:creationId xmlns:a16="http://schemas.microsoft.com/office/drawing/2014/main" id="{0D88C632-A599-45BC-9F20-403248F64793}"/>
              </a:ext>
            </a:extLst>
          </p:cNvPr>
          <p:cNvSpPr>
            <a:spLocks noGrp="1" noChangeArrowheads="1"/>
          </p:cNvSpPr>
          <p:nvPr>
            <p:ph type="body" idx="1"/>
          </p:nvPr>
        </p:nvSpPr>
        <p:spPr>
          <a:xfrm>
            <a:off x="609600" y="1143000"/>
            <a:ext cx="7924800" cy="4525963"/>
          </a:xfrm>
        </p:spPr>
        <p:txBody>
          <a:bodyPr/>
          <a:lstStyle/>
          <a:p>
            <a:pPr eaLnBrk="1" hangingPunct="1"/>
            <a:r>
              <a:rPr lang="en-US" altLang="en-US" b="1"/>
              <a:t>For indoor</a:t>
            </a:r>
          </a:p>
          <a:p>
            <a:pPr lvl="1" eaLnBrk="1" hangingPunct="1"/>
            <a:r>
              <a:rPr lang="en-US" altLang="en-US"/>
              <a:t>WBGTin = 0.7WB + 0.3GT</a:t>
            </a:r>
          </a:p>
          <a:p>
            <a:pPr eaLnBrk="1" hangingPunct="1"/>
            <a:endParaRPr lang="en-US" altLang="en-US"/>
          </a:p>
          <a:p>
            <a:pPr eaLnBrk="1" hangingPunct="1"/>
            <a:r>
              <a:rPr lang="en-US" altLang="en-US" b="1"/>
              <a:t>For outdoor</a:t>
            </a:r>
          </a:p>
          <a:p>
            <a:pPr lvl="1" eaLnBrk="1" hangingPunct="1"/>
            <a:r>
              <a:rPr lang="en-US" altLang="en-US"/>
              <a:t>WBGTout = 0.7WB + 0.2GT + 0.1DB</a:t>
            </a:r>
          </a:p>
          <a:p>
            <a:pPr lvl="1" eaLnBrk="1" hangingPunct="1">
              <a:buFont typeface="Symbol" panose="05050102010706020507" pitchFamily="18" charset="2"/>
              <a:buNone/>
            </a:pPr>
            <a:endParaRPr lang="en-US" altLang="en-US"/>
          </a:p>
        </p:txBody>
      </p:sp>
      <p:pic>
        <p:nvPicPr>
          <p:cNvPr id="31748" name="Picture 5" descr="http://www.bom.gov.au/weather/sa/inside/heat_stress/wbgt_approximation.gif">
            <a:extLst>
              <a:ext uri="{FF2B5EF4-FFF2-40B4-BE49-F238E27FC236}">
                <a16:creationId xmlns:a16="http://schemas.microsoft.com/office/drawing/2014/main" id="{C243568E-7B38-4DA8-B2A2-9823BD096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41529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267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4AF7A94-6897-4339-A764-C1E1FD1F2DD4}"/>
              </a:ext>
            </a:extLst>
          </p:cNvPr>
          <p:cNvSpPr>
            <a:spLocks noGrp="1" noChangeArrowheads="1"/>
          </p:cNvSpPr>
          <p:nvPr>
            <p:ph type="title"/>
          </p:nvPr>
        </p:nvSpPr>
        <p:spPr>
          <a:xfrm>
            <a:off x="609600" y="0"/>
            <a:ext cx="8229600" cy="923925"/>
          </a:xfrm>
        </p:spPr>
        <p:txBody>
          <a:bodyPr/>
          <a:lstStyle/>
          <a:p>
            <a:pPr eaLnBrk="1" hangingPunct="1"/>
            <a:r>
              <a:rPr lang="en-US" altLang="en-US" sz="3200"/>
              <a:t>Table 1 </a:t>
            </a:r>
            <a:br>
              <a:rPr lang="en-US" altLang="en-US"/>
            </a:br>
            <a:r>
              <a:rPr lang="en-US" altLang="en-US" sz="2800"/>
              <a:t>Clothing Adjustment Values</a:t>
            </a:r>
          </a:p>
        </p:txBody>
      </p:sp>
      <p:graphicFrame>
        <p:nvGraphicFramePr>
          <p:cNvPr id="21553" name="Group 49">
            <a:extLst>
              <a:ext uri="{FF2B5EF4-FFF2-40B4-BE49-F238E27FC236}">
                <a16:creationId xmlns:a16="http://schemas.microsoft.com/office/drawing/2014/main" id="{AAE9026C-13D1-43CB-9D2C-8D0DD5F5EF88}"/>
              </a:ext>
            </a:extLst>
          </p:cNvPr>
          <p:cNvGraphicFramePr>
            <a:graphicFrameLocks noGrp="1"/>
          </p:cNvGraphicFramePr>
          <p:nvPr>
            <p:ph type="tbl" idx="1"/>
          </p:nvPr>
        </p:nvGraphicFramePr>
        <p:xfrm>
          <a:off x="685800" y="1295400"/>
          <a:ext cx="7772400" cy="4267200"/>
        </p:xfrm>
        <a:graphic>
          <a:graphicData uri="http://schemas.openxmlformats.org/drawingml/2006/table">
            <a:tbl>
              <a:tblPr/>
              <a:tblGrid>
                <a:gridCol w="3810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877500">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2400" b="1" i="0" u="none" strike="noStrike" cap="none" normalizeH="0" baseline="0" dirty="0">
                          <a:ln>
                            <a:noFill/>
                          </a:ln>
                          <a:solidFill>
                            <a:schemeClr val="tx1"/>
                          </a:solidFill>
                          <a:effectLst/>
                          <a:latin typeface="Arial" charset="0"/>
                        </a:rPr>
                        <a:t>Clothing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2400" b="1" i="0" u="none" strike="noStrike" cap="none" normalizeH="0" baseline="0" dirty="0">
                          <a:ln>
                            <a:noFill/>
                          </a:ln>
                          <a:solidFill>
                            <a:schemeClr val="tx1"/>
                          </a:solidFill>
                          <a:effectLst/>
                          <a:latin typeface="Arial" charset="0"/>
                        </a:rPr>
                        <a:t>WBGT Addition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r h="1129900">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Summer Work Uniform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0.0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 C</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9900">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Cloth Overalls (woven material)</a:t>
                      </a: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+3.5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 C</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9900">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dirty="0">
                          <a:ln>
                            <a:noFill/>
                          </a:ln>
                          <a:solidFill>
                            <a:schemeClr val="tx1"/>
                          </a:solidFill>
                          <a:effectLst/>
                          <a:latin typeface="Arial" charset="0"/>
                        </a:rPr>
                        <a:t>Double Cloth Overalls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dirty="0">
                          <a:ln>
                            <a:noFill/>
                          </a:ln>
                          <a:solidFill>
                            <a:schemeClr val="tx1"/>
                          </a:solidFill>
                          <a:effectLst/>
                          <a:latin typeface="Arial" charset="0"/>
                        </a:rPr>
                        <a:t>+5.0 </a:t>
                      </a:r>
                      <a:r>
                        <a:rPr kumimoji="0" lang="en-US" sz="1800" b="0" i="0" u="none" strike="noStrike" cap="none" normalizeH="0" baseline="50000" dirty="0">
                          <a:ln>
                            <a:noFill/>
                          </a:ln>
                          <a:solidFill>
                            <a:schemeClr val="tx1"/>
                          </a:solidFill>
                          <a:effectLst/>
                          <a:latin typeface="Arial" charset="0"/>
                        </a:rPr>
                        <a:t>o</a:t>
                      </a:r>
                      <a:r>
                        <a:rPr kumimoji="0" lang="en-US" sz="1800" b="0" i="0" u="none" strike="noStrike" cap="none" normalizeH="0" baseline="0" dirty="0">
                          <a:ln>
                            <a:noFill/>
                          </a:ln>
                          <a:solidFill>
                            <a:schemeClr val="tx1"/>
                          </a:solidFill>
                          <a:effectLst/>
                          <a:latin typeface="Arial" charset="0"/>
                        </a:rPr>
                        <a:t> C</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45412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12B17B6-31BD-46EA-84D9-480AFC678D87}"/>
              </a:ext>
            </a:extLst>
          </p:cNvPr>
          <p:cNvSpPr>
            <a:spLocks noGrp="1" noChangeArrowheads="1"/>
          </p:cNvSpPr>
          <p:nvPr>
            <p:ph type="title"/>
          </p:nvPr>
        </p:nvSpPr>
        <p:spPr>
          <a:xfrm>
            <a:off x="533400" y="0"/>
            <a:ext cx="8229600" cy="923925"/>
          </a:xfrm>
        </p:spPr>
        <p:txBody>
          <a:bodyPr/>
          <a:lstStyle/>
          <a:p>
            <a:pPr eaLnBrk="1" hangingPunct="1"/>
            <a:r>
              <a:rPr lang="en-US" altLang="en-US" sz="3200"/>
              <a:t>Table 2 </a:t>
            </a:r>
            <a:br>
              <a:rPr lang="en-US" altLang="en-US" sz="3200"/>
            </a:br>
            <a:r>
              <a:rPr lang="en-US" altLang="en-US" sz="2800"/>
              <a:t>Heat Stress TLVs</a:t>
            </a:r>
            <a:endParaRPr lang="en-US" altLang="en-US" sz="2800">
              <a:solidFill>
                <a:schemeClr val="tx1"/>
              </a:solidFill>
            </a:endParaRPr>
          </a:p>
        </p:txBody>
      </p:sp>
      <p:graphicFrame>
        <p:nvGraphicFramePr>
          <p:cNvPr id="66686" name="Group 126">
            <a:extLst>
              <a:ext uri="{FF2B5EF4-FFF2-40B4-BE49-F238E27FC236}">
                <a16:creationId xmlns:a16="http://schemas.microsoft.com/office/drawing/2014/main" id="{91EF58A8-ADAF-414B-B482-F3BB1A52077E}"/>
              </a:ext>
            </a:extLst>
          </p:cNvPr>
          <p:cNvGraphicFramePr>
            <a:graphicFrameLocks noGrp="1"/>
          </p:cNvGraphicFramePr>
          <p:nvPr>
            <p:ph type="tbl" idx="1"/>
          </p:nvPr>
        </p:nvGraphicFramePr>
        <p:xfrm>
          <a:off x="762000" y="1295400"/>
          <a:ext cx="7696200" cy="4495800"/>
        </p:xfrm>
        <a:graphic>
          <a:graphicData uri="http://schemas.openxmlformats.org/drawingml/2006/table">
            <a:tbl>
              <a:tblPr/>
              <a:tblGrid>
                <a:gridCol w="3552825">
                  <a:extLst>
                    <a:ext uri="{9D8B030D-6E8A-4147-A177-3AD203B41FA5}">
                      <a16:colId xmlns:a16="http://schemas.microsoft.com/office/drawing/2014/main" val="20000"/>
                    </a:ext>
                  </a:extLst>
                </a:gridCol>
                <a:gridCol w="1052513">
                  <a:extLst>
                    <a:ext uri="{9D8B030D-6E8A-4147-A177-3AD203B41FA5}">
                      <a16:colId xmlns:a16="http://schemas.microsoft.com/office/drawing/2014/main" val="20001"/>
                    </a:ext>
                  </a:extLst>
                </a:gridCol>
                <a:gridCol w="1182687">
                  <a:extLst>
                    <a:ext uri="{9D8B030D-6E8A-4147-A177-3AD203B41FA5}">
                      <a16:colId xmlns:a16="http://schemas.microsoft.com/office/drawing/2014/main" val="20002"/>
                    </a:ext>
                  </a:extLst>
                </a:gridCol>
                <a:gridCol w="954088">
                  <a:extLst>
                    <a:ext uri="{9D8B030D-6E8A-4147-A177-3AD203B41FA5}">
                      <a16:colId xmlns:a16="http://schemas.microsoft.com/office/drawing/2014/main" val="20003"/>
                    </a:ext>
                  </a:extLst>
                </a:gridCol>
                <a:gridCol w="95408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2400" b="1" i="0" u="none" strike="noStrike" cap="none" normalizeH="0" baseline="0" dirty="0">
                          <a:ln>
                            <a:noFill/>
                          </a:ln>
                          <a:solidFill>
                            <a:schemeClr val="tx1"/>
                          </a:solidFill>
                          <a:effectLst/>
                          <a:latin typeface="Arial" charset="0"/>
                        </a:rPr>
                        <a:t>Acclimatized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2400" b="1" i="0" u="none" strike="noStrike" cap="none" normalizeH="0" baseline="0" dirty="0">
                          <a:ln>
                            <a:noFill/>
                          </a:ln>
                          <a:solidFill>
                            <a:schemeClr val="tx1"/>
                          </a:solidFill>
                          <a:effectLst/>
                          <a:latin typeface="Arial" charset="0"/>
                        </a:rPr>
                        <a:t>Work Load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6240">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2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2000" b="1" i="0" u="none" strike="noStrike" cap="none" normalizeH="0" baseline="0" dirty="0">
                          <a:ln>
                            <a:noFill/>
                          </a:ln>
                          <a:solidFill>
                            <a:schemeClr val="tx1"/>
                          </a:solidFill>
                          <a:effectLst/>
                          <a:latin typeface="Arial" charset="0"/>
                        </a:rPr>
                        <a:t>Work-Rest Regimen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0" u="none" strike="noStrike" cap="none" normalizeH="0" baseline="0" dirty="0">
                          <a:ln>
                            <a:noFill/>
                          </a:ln>
                          <a:solidFill>
                            <a:schemeClr val="tx1"/>
                          </a:solidFill>
                          <a:effectLst/>
                          <a:latin typeface="Arial" charset="0"/>
                        </a:rPr>
                        <a:t>Light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0" u="none" strike="noStrike" cap="none" normalizeH="0" baseline="0" dirty="0">
                          <a:ln>
                            <a:noFill/>
                          </a:ln>
                          <a:solidFill>
                            <a:schemeClr val="tx1"/>
                          </a:solidFill>
                          <a:effectLst/>
                          <a:latin typeface="Arial"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0" u="none" strike="noStrike" cap="none" normalizeH="0" baseline="0" dirty="0">
                          <a:ln>
                            <a:noFill/>
                          </a:ln>
                          <a:solidFill>
                            <a:schemeClr val="tx1"/>
                          </a:solidFill>
                          <a:effectLst/>
                          <a:latin typeface="Arial" charset="0"/>
                        </a:rPr>
                        <a:t>Heavy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0" u="none" strike="noStrike" cap="none" normalizeH="0" baseline="0" dirty="0">
                          <a:ln>
                            <a:noFill/>
                          </a:ln>
                          <a:solidFill>
                            <a:schemeClr val="tx1"/>
                          </a:solidFill>
                          <a:effectLst/>
                          <a:latin typeface="Arial" charset="0"/>
                        </a:rPr>
                        <a:t>Very Heavy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727358">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Continuous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dirty="0">
                          <a:ln>
                            <a:noFill/>
                          </a:ln>
                          <a:solidFill>
                            <a:schemeClr val="tx1"/>
                          </a:solidFill>
                          <a:effectLst/>
                          <a:latin typeface="Arial" charset="0"/>
                        </a:rPr>
                        <a:t>29.5 </a:t>
                      </a:r>
                      <a:r>
                        <a:rPr kumimoji="0" lang="en-US" sz="1800" b="0" i="0" u="none" strike="noStrike" cap="none" normalizeH="0" baseline="50000" dirty="0" err="1">
                          <a:ln>
                            <a:noFill/>
                          </a:ln>
                          <a:solidFill>
                            <a:schemeClr val="tx1"/>
                          </a:solidFill>
                          <a:effectLst/>
                          <a:latin typeface="Arial" charset="0"/>
                        </a:rPr>
                        <a:t>o</a:t>
                      </a:r>
                      <a:r>
                        <a:rPr kumimoji="0" lang="en-US" sz="1800" b="0" i="0" u="none" strike="noStrike" cap="none" normalizeH="0" baseline="0" dirty="0" err="1">
                          <a:ln>
                            <a:noFill/>
                          </a:ln>
                          <a:solidFill>
                            <a:schemeClr val="tx1"/>
                          </a:solidFill>
                          <a:effectLst/>
                          <a:latin typeface="Arial" charset="0"/>
                        </a:rPr>
                        <a:t>C</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27.5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26.0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996">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75% work – 25% rest each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30.5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28.5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27.5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7358">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50% work – 50% rest each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31.5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29.5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28.5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27.5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4448">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25% work – 75% rest each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dirty="0">
                          <a:ln>
                            <a:noFill/>
                          </a:ln>
                          <a:solidFill>
                            <a:schemeClr val="tx1"/>
                          </a:solidFill>
                          <a:effectLst/>
                          <a:latin typeface="Arial" charset="0"/>
                        </a:rPr>
                        <a:t>32.5 </a:t>
                      </a:r>
                      <a:r>
                        <a:rPr kumimoji="0" lang="en-US" sz="1800" b="0" i="0" u="none" strike="noStrike" cap="none" normalizeH="0" baseline="50000" dirty="0" err="1">
                          <a:ln>
                            <a:noFill/>
                          </a:ln>
                          <a:solidFill>
                            <a:schemeClr val="tx1"/>
                          </a:solidFill>
                          <a:effectLst/>
                          <a:latin typeface="Arial" charset="0"/>
                        </a:rPr>
                        <a:t>o</a:t>
                      </a:r>
                      <a:r>
                        <a:rPr kumimoji="0" lang="en-US" sz="1800" b="0" i="0" u="none" strike="noStrike" cap="none" normalizeH="0" baseline="0" dirty="0" err="1">
                          <a:ln>
                            <a:noFill/>
                          </a:ln>
                          <a:solidFill>
                            <a:schemeClr val="tx1"/>
                          </a:solidFill>
                          <a:effectLst/>
                          <a:latin typeface="Arial" charset="0"/>
                        </a:rPr>
                        <a:t>C</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31.0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30.0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dirty="0">
                          <a:ln>
                            <a:noFill/>
                          </a:ln>
                          <a:solidFill>
                            <a:schemeClr val="tx1"/>
                          </a:solidFill>
                          <a:effectLst/>
                          <a:latin typeface="Arial" charset="0"/>
                        </a:rPr>
                        <a:t>29.5 </a:t>
                      </a:r>
                      <a:r>
                        <a:rPr kumimoji="0" lang="en-US" sz="1800" b="0" i="0" u="none" strike="noStrike" cap="none" normalizeH="0" baseline="50000" dirty="0" err="1">
                          <a:ln>
                            <a:noFill/>
                          </a:ln>
                          <a:solidFill>
                            <a:schemeClr val="tx1"/>
                          </a:solidFill>
                          <a:effectLst/>
                          <a:latin typeface="Arial" charset="0"/>
                        </a:rPr>
                        <a:t>o</a:t>
                      </a:r>
                      <a:r>
                        <a:rPr kumimoji="0" lang="en-US" sz="1800" b="0" i="0" u="none" strike="noStrike" cap="none" normalizeH="0" baseline="0" dirty="0" err="1">
                          <a:ln>
                            <a:noFill/>
                          </a:ln>
                          <a:solidFill>
                            <a:schemeClr val="tx1"/>
                          </a:solidFill>
                          <a:effectLst/>
                          <a:latin typeface="Arial" charset="0"/>
                        </a:rPr>
                        <a:t>C</a:t>
                      </a: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5538131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34442DE-D1BC-4E01-9B41-09E0D379086E}"/>
              </a:ext>
            </a:extLst>
          </p:cNvPr>
          <p:cNvSpPr>
            <a:spLocks noGrp="1" noChangeArrowheads="1"/>
          </p:cNvSpPr>
          <p:nvPr>
            <p:ph type="title"/>
          </p:nvPr>
        </p:nvSpPr>
        <p:spPr>
          <a:xfrm>
            <a:off x="609600" y="0"/>
            <a:ext cx="8534400" cy="923925"/>
          </a:xfrm>
        </p:spPr>
        <p:txBody>
          <a:bodyPr/>
          <a:lstStyle/>
          <a:p>
            <a:pPr eaLnBrk="1" hangingPunct="1"/>
            <a:r>
              <a:rPr lang="en-US" altLang="en-US" sz="3200"/>
              <a:t>Table 2 </a:t>
            </a:r>
            <a:br>
              <a:rPr lang="en-US" altLang="en-US" sz="3200"/>
            </a:br>
            <a:r>
              <a:rPr lang="en-US" altLang="en-US" sz="2800"/>
              <a:t>Heat Stress TLVs</a:t>
            </a:r>
            <a:endParaRPr lang="en-US" altLang="en-US" sz="2800">
              <a:solidFill>
                <a:schemeClr val="tx1"/>
              </a:solidFill>
            </a:endParaRPr>
          </a:p>
        </p:txBody>
      </p:sp>
      <p:graphicFrame>
        <p:nvGraphicFramePr>
          <p:cNvPr id="68661" name="Group 53">
            <a:extLst>
              <a:ext uri="{FF2B5EF4-FFF2-40B4-BE49-F238E27FC236}">
                <a16:creationId xmlns:a16="http://schemas.microsoft.com/office/drawing/2014/main" id="{51DC25F3-8851-498E-94C2-9CB59519C94A}"/>
              </a:ext>
            </a:extLst>
          </p:cNvPr>
          <p:cNvGraphicFramePr>
            <a:graphicFrameLocks noGrp="1"/>
          </p:cNvGraphicFramePr>
          <p:nvPr>
            <p:ph type="tbl" idx="1"/>
          </p:nvPr>
        </p:nvGraphicFramePr>
        <p:xfrm>
          <a:off x="762000" y="1295400"/>
          <a:ext cx="7620000" cy="4537112"/>
        </p:xfrm>
        <a:graphic>
          <a:graphicData uri="http://schemas.openxmlformats.org/drawingml/2006/table">
            <a:tbl>
              <a:tblPr/>
              <a:tblGrid>
                <a:gridCol w="3516313">
                  <a:extLst>
                    <a:ext uri="{9D8B030D-6E8A-4147-A177-3AD203B41FA5}">
                      <a16:colId xmlns:a16="http://schemas.microsoft.com/office/drawing/2014/main" val="20000"/>
                    </a:ext>
                  </a:extLst>
                </a:gridCol>
                <a:gridCol w="1042987">
                  <a:extLst>
                    <a:ext uri="{9D8B030D-6E8A-4147-A177-3AD203B41FA5}">
                      <a16:colId xmlns:a16="http://schemas.microsoft.com/office/drawing/2014/main" val="20001"/>
                    </a:ext>
                  </a:extLst>
                </a:gridCol>
                <a:gridCol w="1171575">
                  <a:extLst>
                    <a:ext uri="{9D8B030D-6E8A-4147-A177-3AD203B41FA5}">
                      <a16:colId xmlns:a16="http://schemas.microsoft.com/office/drawing/2014/main" val="20002"/>
                    </a:ext>
                  </a:extLst>
                </a:gridCol>
                <a:gridCol w="944563">
                  <a:extLst>
                    <a:ext uri="{9D8B030D-6E8A-4147-A177-3AD203B41FA5}">
                      <a16:colId xmlns:a16="http://schemas.microsoft.com/office/drawing/2014/main" val="20003"/>
                    </a:ext>
                  </a:extLst>
                </a:gridCol>
                <a:gridCol w="944562">
                  <a:extLst>
                    <a:ext uri="{9D8B030D-6E8A-4147-A177-3AD203B41FA5}">
                      <a16:colId xmlns:a16="http://schemas.microsoft.com/office/drawing/2014/main" val="20004"/>
                    </a:ext>
                  </a:extLst>
                </a:gridCol>
              </a:tblGrid>
              <a:tr h="602872">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2400" b="1" i="0" u="none" strike="noStrike" cap="none" normalizeH="0" baseline="0" dirty="0">
                          <a:ln>
                            <a:noFill/>
                          </a:ln>
                          <a:solidFill>
                            <a:schemeClr val="tx1"/>
                          </a:solidFill>
                          <a:effectLst/>
                          <a:latin typeface="Arial" charset="0"/>
                        </a:rPr>
                        <a:t>Un-Acclimatized</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2400" b="1" i="0" u="none" strike="noStrike" cap="none" normalizeH="0" baseline="0" dirty="0">
                          <a:ln>
                            <a:noFill/>
                          </a:ln>
                          <a:solidFill>
                            <a:schemeClr val="tx1"/>
                          </a:solidFill>
                          <a:effectLst/>
                          <a:latin typeface="Arial" charset="0"/>
                        </a:rPr>
                        <a:t>Work Load</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5592">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2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2000" b="1" i="0" u="none" strike="noStrike" cap="none" normalizeH="0" baseline="0" dirty="0">
                          <a:ln>
                            <a:noFill/>
                          </a:ln>
                          <a:solidFill>
                            <a:schemeClr val="tx1"/>
                          </a:solidFill>
                          <a:effectLst/>
                          <a:latin typeface="Arial" charset="0"/>
                        </a:rPr>
                        <a:t>Work-Rest Regimen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0" u="none" strike="noStrike" cap="none" normalizeH="0" baseline="0" dirty="0">
                          <a:ln>
                            <a:noFill/>
                          </a:ln>
                          <a:solidFill>
                            <a:schemeClr val="tx1"/>
                          </a:solidFill>
                          <a:effectLst/>
                          <a:latin typeface="Arial" charset="0"/>
                        </a:rPr>
                        <a:t>Light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0" u="none" strike="noStrike" cap="none" normalizeH="0" baseline="0" dirty="0">
                          <a:ln>
                            <a:noFill/>
                          </a:ln>
                          <a:solidFill>
                            <a:schemeClr val="tx1"/>
                          </a:solidFill>
                          <a:effectLst/>
                          <a:latin typeface="Arial" charset="0"/>
                        </a:rPr>
                        <a:t>Moderate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0" u="none" strike="noStrike" cap="none" normalizeH="0" baseline="0" dirty="0">
                          <a:ln>
                            <a:noFill/>
                          </a:ln>
                          <a:solidFill>
                            <a:schemeClr val="tx1"/>
                          </a:solidFill>
                          <a:effectLst/>
                          <a:latin typeface="Arial" charset="0"/>
                        </a:rPr>
                        <a:t>Heavy</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0" u="none" strike="noStrike" cap="none" normalizeH="0" baseline="0" dirty="0">
                          <a:ln>
                            <a:noFill/>
                          </a:ln>
                          <a:solidFill>
                            <a:schemeClr val="tx1"/>
                          </a:solidFill>
                          <a:effectLst/>
                          <a:latin typeface="Arial" charset="0"/>
                        </a:rPr>
                        <a:t>Very Heavy</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745216">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Continuous work</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27.5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25.0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22.5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3820">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75% work – 25% rest each hour</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29.0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26.5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24.5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5216">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50% work – 50% rest each hour</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30.0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28.0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26.5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25.0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59">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25% work – 75% rest each hour</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dirty="0">
                          <a:ln>
                            <a:noFill/>
                          </a:ln>
                          <a:solidFill>
                            <a:schemeClr val="tx1"/>
                          </a:solidFill>
                          <a:effectLst/>
                          <a:latin typeface="Arial" charset="0"/>
                        </a:rPr>
                        <a:t>31.0 </a:t>
                      </a:r>
                      <a:r>
                        <a:rPr kumimoji="0" lang="en-US" sz="1800" b="0" i="0" u="none" strike="noStrike" cap="none" normalizeH="0" baseline="50000" dirty="0" err="1">
                          <a:ln>
                            <a:noFill/>
                          </a:ln>
                          <a:solidFill>
                            <a:schemeClr val="tx1"/>
                          </a:solidFill>
                          <a:effectLst/>
                          <a:latin typeface="Arial" charset="0"/>
                        </a:rPr>
                        <a:t>o</a:t>
                      </a:r>
                      <a:r>
                        <a:rPr kumimoji="0" lang="en-US" sz="1800" b="0" i="0" u="none" strike="noStrike" cap="none" normalizeH="0" baseline="0" dirty="0" err="1">
                          <a:ln>
                            <a:noFill/>
                          </a:ln>
                          <a:solidFill>
                            <a:schemeClr val="tx1"/>
                          </a:solidFill>
                          <a:effectLst/>
                          <a:latin typeface="Arial" charset="0"/>
                        </a:rPr>
                        <a:t>C</a:t>
                      </a:r>
                      <a:endParaRPr kumimoji="0" lang="en-US" sz="1800" b="0" i="0" u="none" strike="noStrike" cap="none" normalizeH="0" baseline="0" dirty="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29.0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a:ln>
                            <a:noFill/>
                          </a:ln>
                          <a:solidFill>
                            <a:schemeClr val="tx1"/>
                          </a:solidFill>
                          <a:effectLst/>
                          <a:latin typeface="Arial" charset="0"/>
                        </a:rPr>
                        <a:t>28.0 </a:t>
                      </a:r>
                      <a:r>
                        <a:rPr kumimoji="0" lang="en-US" sz="1800" b="0" i="0" u="none" strike="noStrike" cap="none" normalizeH="0" baseline="50000">
                          <a:ln>
                            <a:noFill/>
                          </a:ln>
                          <a:solidFill>
                            <a:schemeClr val="tx1"/>
                          </a:solidFill>
                          <a:effectLst/>
                          <a:latin typeface="Arial" charset="0"/>
                        </a:rPr>
                        <a:t>o</a:t>
                      </a:r>
                      <a:r>
                        <a:rPr kumimoji="0" lang="en-US" sz="1800" b="0" i="0" u="none" strike="noStrike" cap="none" normalizeH="0" baseline="0">
                          <a:ln>
                            <a:noFill/>
                          </a:ln>
                          <a:solidFill>
                            <a:schemeClr val="tx1"/>
                          </a:solidFill>
                          <a:effectLst/>
                          <a:latin typeface="Arial" charset="0"/>
                        </a:rPr>
                        <a:t>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0" u="none" strike="noStrike" cap="none" normalizeH="0" baseline="0" dirty="0">
                          <a:ln>
                            <a:noFill/>
                          </a:ln>
                          <a:solidFill>
                            <a:schemeClr val="tx1"/>
                          </a:solidFill>
                          <a:effectLst/>
                          <a:latin typeface="Arial" charset="0"/>
                        </a:rPr>
                        <a:t>26.5 </a:t>
                      </a:r>
                      <a:r>
                        <a:rPr kumimoji="0" lang="en-US" sz="1800" b="0" i="0" u="none" strike="noStrike" cap="none" normalizeH="0" baseline="50000" dirty="0" err="1">
                          <a:ln>
                            <a:noFill/>
                          </a:ln>
                          <a:solidFill>
                            <a:schemeClr val="tx1"/>
                          </a:solidFill>
                          <a:effectLst/>
                          <a:latin typeface="Arial" charset="0"/>
                        </a:rPr>
                        <a:t>o</a:t>
                      </a:r>
                      <a:r>
                        <a:rPr kumimoji="0" lang="en-US" sz="1800" b="0" i="0" u="none" strike="noStrike" cap="none" normalizeH="0" baseline="0" dirty="0" err="1">
                          <a:ln>
                            <a:noFill/>
                          </a:ln>
                          <a:solidFill>
                            <a:schemeClr val="tx1"/>
                          </a:solidFill>
                          <a:effectLst/>
                          <a:latin typeface="Arial" charset="0"/>
                        </a:rPr>
                        <a:t>C</a:t>
                      </a: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992129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BD45D42-1BFB-436D-BEB4-48A1238EFCBB}"/>
              </a:ext>
            </a:extLst>
          </p:cNvPr>
          <p:cNvSpPr>
            <a:spLocks noGrp="1" noChangeArrowheads="1"/>
          </p:cNvSpPr>
          <p:nvPr>
            <p:ph type="title"/>
          </p:nvPr>
        </p:nvSpPr>
        <p:spPr>
          <a:xfrm>
            <a:off x="609600" y="76200"/>
            <a:ext cx="8229600" cy="923925"/>
          </a:xfrm>
        </p:spPr>
        <p:txBody>
          <a:bodyPr/>
          <a:lstStyle/>
          <a:p>
            <a:pPr eaLnBrk="1" hangingPunct="1"/>
            <a:r>
              <a:rPr lang="en-US" altLang="en-US" sz="3200"/>
              <a:t>Table 3 </a:t>
            </a:r>
            <a:br>
              <a:rPr lang="en-US" altLang="en-US" sz="3200"/>
            </a:br>
            <a:r>
              <a:rPr lang="en-US" altLang="en-US" sz="2800"/>
              <a:t>Activities within Metabolic Rate Categories</a:t>
            </a:r>
          </a:p>
        </p:txBody>
      </p:sp>
      <p:graphicFrame>
        <p:nvGraphicFramePr>
          <p:cNvPr id="64600" name="Group 88">
            <a:extLst>
              <a:ext uri="{FF2B5EF4-FFF2-40B4-BE49-F238E27FC236}">
                <a16:creationId xmlns:a16="http://schemas.microsoft.com/office/drawing/2014/main" id="{F05F9A07-AB4A-42BD-908F-E1EEB940D002}"/>
              </a:ext>
            </a:extLst>
          </p:cNvPr>
          <p:cNvGraphicFramePr>
            <a:graphicFrameLocks noGrp="1"/>
          </p:cNvGraphicFramePr>
          <p:nvPr>
            <p:ph idx="1"/>
          </p:nvPr>
        </p:nvGraphicFramePr>
        <p:xfrm>
          <a:off x="762000" y="1219200"/>
          <a:ext cx="7696200" cy="4708526"/>
        </p:xfrm>
        <a:graphic>
          <a:graphicData uri="http://schemas.openxmlformats.org/drawingml/2006/table">
            <a:tbl>
              <a:tblPr/>
              <a:tblGrid>
                <a:gridCol w="2065338">
                  <a:extLst>
                    <a:ext uri="{9D8B030D-6E8A-4147-A177-3AD203B41FA5}">
                      <a16:colId xmlns:a16="http://schemas.microsoft.com/office/drawing/2014/main" val="20000"/>
                    </a:ext>
                  </a:extLst>
                </a:gridCol>
                <a:gridCol w="5630862">
                  <a:extLst>
                    <a:ext uri="{9D8B030D-6E8A-4147-A177-3AD203B41FA5}">
                      <a16:colId xmlns:a16="http://schemas.microsoft.com/office/drawing/2014/main" val="20001"/>
                    </a:ext>
                  </a:extLst>
                </a:gridCol>
              </a:tblGrid>
              <a:tr h="441900">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0" u="none" strike="noStrike" cap="none" normalizeH="0" baseline="0" dirty="0">
                          <a:ln>
                            <a:noFill/>
                          </a:ln>
                          <a:solidFill>
                            <a:schemeClr val="tx1"/>
                          </a:solidFill>
                          <a:effectLst/>
                          <a:latin typeface="Arial" charset="0"/>
                        </a:rPr>
                        <a:t>CATEGORY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0" u="none" strike="noStrike" cap="none" normalizeH="0" baseline="0" dirty="0">
                          <a:ln>
                            <a:noFill/>
                          </a:ln>
                          <a:solidFill>
                            <a:schemeClr val="tx1"/>
                          </a:solidFill>
                          <a:effectLst/>
                          <a:latin typeface="Arial" charset="0"/>
                        </a:rPr>
                        <a:t>EXAMPLE  ACTIVITIES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304759">
                <a:tc rowSpan="2">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Resting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Sitting Quietly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5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Sitting with moderate arm movements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759">
                <a:tc rowSpan="4">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Light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Sitting with moderate arm and leg movements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75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Standing with light work at machine or bench while using mostly arms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75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Using a table saw</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17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Standing with light or moderate work at machine or bench and some walking about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7933">
                <a:tc rowSpan="3">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Moderate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Scrubbing in a standing position</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17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Walking about with moderate lifting or pushing</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75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Walking on level at 6 Km/hr while carrying 3 Kg weight load</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759">
                <a:tc rowSpan="4">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Heavy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Carpenter sawing by hand</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75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Shoveling dry sand</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75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Heavy assembly work on a non-continuous basis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75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Intermittent heavy lifting with pushing or pulling (e.g. pick and shovel work)</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4759">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Very Heavy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tx1"/>
                          </a:solidFill>
                          <a:effectLst/>
                          <a:latin typeface="Arial" charset="0"/>
                        </a:rPr>
                        <a:t>Shoveling wet sand</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5594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9E8B2EC-E9E1-4D05-BC5F-28AFA7A2879B}"/>
              </a:ext>
            </a:extLst>
          </p:cNvPr>
          <p:cNvSpPr>
            <a:spLocks noGrp="1"/>
          </p:cNvSpPr>
          <p:nvPr>
            <p:ph idx="4294967295"/>
          </p:nvPr>
        </p:nvSpPr>
        <p:spPr>
          <a:xfrm>
            <a:off x="152400" y="381000"/>
            <a:ext cx="8839200" cy="5715000"/>
          </a:xfrm>
        </p:spPr>
        <p:txBody>
          <a:bodyPr/>
          <a:lstStyle/>
          <a:p>
            <a:pPr marL="0" indent="0">
              <a:buNone/>
            </a:pPr>
            <a:r>
              <a:rPr lang="en-US" sz="2100" dirty="0"/>
              <a:t>On August 1, 2006, a 44-year-old Hispanic migrant farm worker (the victim) died after succumbing to heat stroke while working in a tobacco field on a farm in North Carolina. The victim arrived on the farm from Mexico on July 21, 2006. On July 24 he was assigned to work in the tobacco fields, where he worked for the next week. On August 1, 2006, he started work at 7 a.m., had a short break between 9 and 10 a.m. that included soda and crackers, and ate lunch between noon and 1 p.m. The weather was hot and humid with a heat index (a measure of the combined effects of high temperatures and high humidity on the body) between 100 and 110. He had been working in a tobacco field when around 3 p.m. he complained to the crew leader that he was not feeling well. The victim drank some water and was driven back to the workers’ housing and left alone to rest. At approximately 3:45 p.m. the victim was found unconscious on the steps of the house. Emergency medical service (EMS) personnel were immediately called and responded within five minutes. The victim was transported to the hospital where his core body temperature was recorded at 108º F and he was pronounced dead.</a:t>
            </a:r>
          </a:p>
        </p:txBody>
      </p:sp>
      <p:sp>
        <p:nvSpPr>
          <p:cNvPr id="2" name="TextBox 1">
            <a:extLst>
              <a:ext uri="{FF2B5EF4-FFF2-40B4-BE49-F238E27FC236}">
                <a16:creationId xmlns:a16="http://schemas.microsoft.com/office/drawing/2014/main" id="{0C61AF04-DA23-4246-8278-BDE3326D325E}"/>
              </a:ext>
            </a:extLst>
          </p:cNvPr>
          <p:cNvSpPr txBox="1"/>
          <p:nvPr/>
        </p:nvSpPr>
        <p:spPr>
          <a:xfrm>
            <a:off x="1676400" y="6092190"/>
            <a:ext cx="5410200" cy="338554"/>
          </a:xfrm>
          <a:prstGeom prst="rect">
            <a:avLst/>
          </a:prstGeom>
          <a:noFill/>
        </p:spPr>
        <p:txBody>
          <a:bodyPr wrap="square" rtlCol="0">
            <a:spAutoFit/>
          </a:bodyPr>
          <a:lstStyle/>
          <a:p>
            <a:r>
              <a:rPr lang="en-US" sz="1600" u="none" dirty="0"/>
              <a:t>https://www.cdc.gov/niosh/face/in-house/full200604.html</a:t>
            </a:r>
          </a:p>
        </p:txBody>
      </p:sp>
    </p:spTree>
    <p:extLst>
      <p:ext uri="{BB962C8B-B14F-4D97-AF65-F5344CB8AC3E}">
        <p14:creationId xmlns:p14="http://schemas.microsoft.com/office/powerpoint/2010/main" val="1490382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CEA4214-7890-4216-B309-81437F6B921C}"/>
              </a:ext>
            </a:extLst>
          </p:cNvPr>
          <p:cNvSpPr>
            <a:spLocks noGrp="1" noChangeArrowheads="1"/>
          </p:cNvSpPr>
          <p:nvPr>
            <p:ph type="title"/>
          </p:nvPr>
        </p:nvSpPr>
        <p:spPr>
          <a:xfrm>
            <a:off x="533400" y="0"/>
            <a:ext cx="8229600" cy="923925"/>
          </a:xfrm>
        </p:spPr>
        <p:txBody>
          <a:bodyPr/>
          <a:lstStyle/>
          <a:p>
            <a:pPr eaLnBrk="1" hangingPunct="1"/>
            <a:r>
              <a:rPr lang="en-US" altLang="en-US" sz="3200"/>
              <a:t>Table 3 </a:t>
            </a:r>
            <a:br>
              <a:rPr lang="en-US" altLang="en-US" sz="3200"/>
            </a:br>
            <a:r>
              <a:rPr lang="en-US" altLang="en-US" sz="2800"/>
              <a:t>Activities within Metabolic Rate Categories</a:t>
            </a:r>
          </a:p>
        </p:txBody>
      </p:sp>
      <p:graphicFrame>
        <p:nvGraphicFramePr>
          <p:cNvPr id="119852" name="Group 44">
            <a:extLst>
              <a:ext uri="{FF2B5EF4-FFF2-40B4-BE49-F238E27FC236}">
                <a16:creationId xmlns:a16="http://schemas.microsoft.com/office/drawing/2014/main" id="{5D4ADA7D-4E75-4644-96EA-BF827D6E2C2A}"/>
              </a:ext>
            </a:extLst>
          </p:cNvPr>
          <p:cNvGraphicFramePr>
            <a:graphicFrameLocks noGrp="1"/>
          </p:cNvGraphicFramePr>
          <p:nvPr>
            <p:ph idx="1"/>
          </p:nvPr>
        </p:nvGraphicFramePr>
        <p:xfrm>
          <a:off x="685800" y="1295400"/>
          <a:ext cx="7772400" cy="4667254"/>
        </p:xfrm>
        <a:graphic>
          <a:graphicData uri="http://schemas.openxmlformats.org/drawingml/2006/table">
            <a:tbl>
              <a:tblPr/>
              <a:tblGrid>
                <a:gridCol w="2085975">
                  <a:extLst>
                    <a:ext uri="{9D8B030D-6E8A-4147-A177-3AD203B41FA5}">
                      <a16:colId xmlns:a16="http://schemas.microsoft.com/office/drawing/2014/main" val="20000"/>
                    </a:ext>
                  </a:extLst>
                </a:gridCol>
                <a:gridCol w="5686425">
                  <a:extLst>
                    <a:ext uri="{9D8B030D-6E8A-4147-A177-3AD203B41FA5}">
                      <a16:colId xmlns:a16="http://schemas.microsoft.com/office/drawing/2014/main" val="20001"/>
                    </a:ext>
                  </a:extLst>
                </a:gridCol>
              </a:tblGrid>
              <a:tr h="293728">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bg1"/>
                          </a:solidFill>
                          <a:effectLst/>
                          <a:latin typeface="Arial" charset="0"/>
                        </a:rPr>
                        <a:t>CATEGORY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bg1"/>
                          </a:solidFill>
                          <a:effectLst/>
                          <a:latin typeface="Arial" charset="0"/>
                        </a:rPr>
                        <a:t>EXAMPLE ACTIVITIES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93728">
                <a:tc rowSpan="2">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Resting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Sitting Quietly</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531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Sitting with moderate arm movements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728">
                <a:tc rowSpan="4">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Light</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(&lt;290 Watts)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Sitting with moderate arm and leg movements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72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Standing with light work at machine or bench while using mostly arms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72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Using a table saw</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531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Standing with light or moderate work at machine or bench and some walking about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5315">
                <a:tc rowSpan="3">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Moderate</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(290-400 Watts)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Scrubbing in a standing position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372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Walking about with moderate lifting or pushing</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372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Walking on level at 6 Km/hr while carrying 3 Kg weight load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5315">
                <a:tc rowSpan="4">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Heavy</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(400-520 Watts)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Carpenter sawing by hand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372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Shoveling dry sand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372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Heavy assembly work on a non-continuous basis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372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Intermittent heavy lifting with pushing or pulling (e.g. pick and shovel work)</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48714">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Very Heavy</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(&gt;520 Watts)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tx1"/>
                          </a:solidFill>
                          <a:effectLst/>
                          <a:latin typeface="Arial" charset="0"/>
                        </a:rPr>
                        <a:t>Shoveling wet sand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714237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B915FDE-A8C9-480F-AE91-05BC10C3CF19}"/>
              </a:ext>
            </a:extLst>
          </p:cNvPr>
          <p:cNvSpPr>
            <a:spLocks noGrp="1" noChangeArrowheads="1"/>
          </p:cNvSpPr>
          <p:nvPr>
            <p:ph type="title"/>
          </p:nvPr>
        </p:nvSpPr>
        <p:spPr>
          <a:xfrm>
            <a:off x="457200" y="381000"/>
            <a:ext cx="8229600" cy="487363"/>
          </a:xfrm>
        </p:spPr>
        <p:txBody>
          <a:bodyPr/>
          <a:lstStyle/>
          <a:p>
            <a:pPr eaLnBrk="1" hangingPunct="1"/>
            <a:r>
              <a:rPr lang="en-US" altLang="en-US" sz="3200"/>
              <a:t>Calculation of Heat Stress TLV</a:t>
            </a:r>
          </a:p>
        </p:txBody>
      </p:sp>
      <p:sp>
        <p:nvSpPr>
          <p:cNvPr id="37891" name="Rectangle 3">
            <a:extLst>
              <a:ext uri="{FF2B5EF4-FFF2-40B4-BE49-F238E27FC236}">
                <a16:creationId xmlns:a16="http://schemas.microsoft.com/office/drawing/2014/main" id="{9656CE48-52F4-4017-8960-AF173E8D3E5F}"/>
              </a:ext>
            </a:extLst>
          </p:cNvPr>
          <p:cNvSpPr>
            <a:spLocks noGrp="1" noChangeArrowheads="1"/>
          </p:cNvSpPr>
          <p:nvPr>
            <p:ph type="body" idx="1"/>
          </p:nvPr>
        </p:nvSpPr>
        <p:spPr>
          <a:xfrm>
            <a:off x="609600" y="1371600"/>
            <a:ext cx="7772400" cy="4498975"/>
          </a:xfrm>
        </p:spPr>
        <p:txBody>
          <a:bodyPr/>
          <a:lstStyle/>
          <a:p>
            <a:pPr marL="609600" indent="-609600" algn="ctr" eaLnBrk="1" hangingPunct="1">
              <a:buSzTx/>
              <a:buFont typeface="Wingdings" panose="05000000000000000000" pitchFamily="2" charset="2"/>
              <a:buNone/>
            </a:pPr>
            <a:endParaRPr lang="en-US" altLang="en-US" sz="2400" b="1"/>
          </a:p>
          <a:p>
            <a:pPr marL="609600" indent="-609600" algn="ctr" eaLnBrk="1" hangingPunct="1">
              <a:buSzTx/>
              <a:buFont typeface="Wingdings" panose="05000000000000000000" pitchFamily="2" charset="2"/>
              <a:buNone/>
            </a:pPr>
            <a:r>
              <a:rPr lang="en-US" altLang="en-US" sz="2400" b="1"/>
              <a:t>TWA WBGT = WBGT</a:t>
            </a:r>
            <a:r>
              <a:rPr lang="en-US" altLang="en-US" sz="2400" b="1" baseline="-25000"/>
              <a:t>1</a:t>
            </a:r>
            <a:r>
              <a:rPr lang="en-US" altLang="en-US" sz="2400" b="1"/>
              <a:t>*t</a:t>
            </a:r>
            <a:r>
              <a:rPr lang="en-US" altLang="en-US" sz="2400" b="1" baseline="-25000"/>
              <a:t>1</a:t>
            </a:r>
            <a:r>
              <a:rPr lang="en-US" altLang="en-US" sz="2400" b="1"/>
              <a:t> + WBGT</a:t>
            </a:r>
            <a:r>
              <a:rPr lang="en-US" altLang="en-US" sz="2400" b="1" baseline="-25000"/>
              <a:t>2</a:t>
            </a:r>
            <a:r>
              <a:rPr lang="en-US" altLang="en-US" sz="2400" b="1"/>
              <a:t>*t</a:t>
            </a:r>
            <a:r>
              <a:rPr lang="en-US" altLang="en-US" sz="2400" b="1" baseline="-25000"/>
              <a:t>2 +</a:t>
            </a:r>
            <a:r>
              <a:rPr lang="en-US" altLang="en-US" sz="2400" b="1"/>
              <a:t>….</a:t>
            </a:r>
            <a:r>
              <a:rPr lang="en-US" altLang="en-US" sz="2400" b="1" baseline="-25000"/>
              <a:t>+ </a:t>
            </a:r>
            <a:r>
              <a:rPr lang="en-US" altLang="en-US" sz="2400" b="1"/>
              <a:t>WBGT</a:t>
            </a:r>
            <a:r>
              <a:rPr lang="en-US" altLang="en-US" sz="2400" b="1" baseline="-25000"/>
              <a:t>n</a:t>
            </a:r>
            <a:r>
              <a:rPr lang="en-US" altLang="en-US" sz="2400" b="1"/>
              <a:t>*t</a:t>
            </a:r>
            <a:r>
              <a:rPr lang="en-US" altLang="en-US" sz="2400" b="1" baseline="-25000"/>
              <a:t>n </a:t>
            </a:r>
            <a:endParaRPr lang="en-US" altLang="en-US" sz="2400" b="1"/>
          </a:p>
          <a:p>
            <a:pPr marL="2209800" lvl="4" indent="-381000" algn="ctr" eaLnBrk="1" hangingPunct="1">
              <a:buFontTx/>
              <a:buNone/>
            </a:pPr>
            <a:r>
              <a:rPr lang="en-US" altLang="en-US" sz="2400" b="1"/>
              <a:t>---------------------------------------------</a:t>
            </a:r>
          </a:p>
          <a:p>
            <a:pPr marL="2209800" lvl="4" indent="-381000" algn="ctr" eaLnBrk="1" hangingPunct="1">
              <a:buFontTx/>
              <a:buNone/>
            </a:pPr>
            <a:r>
              <a:rPr lang="en-US" altLang="en-US" sz="2400" b="1"/>
              <a:t>     t</a:t>
            </a:r>
            <a:r>
              <a:rPr lang="en-US" altLang="en-US" sz="2400" b="1" baseline="-25000"/>
              <a:t>1</a:t>
            </a:r>
            <a:r>
              <a:rPr lang="en-US" altLang="en-US" sz="2400" b="1"/>
              <a:t> + t</a:t>
            </a:r>
            <a:r>
              <a:rPr lang="en-US" altLang="en-US" sz="2400" b="1" baseline="-25000"/>
              <a:t>n</a:t>
            </a:r>
            <a:r>
              <a:rPr lang="en-US" altLang="en-US" sz="2400" b="1"/>
              <a:t> +…+ t</a:t>
            </a:r>
            <a:r>
              <a:rPr lang="en-US" altLang="en-US" sz="2400" b="1" baseline="-25000"/>
              <a:t>n</a:t>
            </a:r>
            <a:r>
              <a:rPr lang="en-US" altLang="en-US" sz="2400" b="1"/>
              <a:t> </a:t>
            </a:r>
          </a:p>
          <a:p>
            <a:pPr marL="2209800" lvl="4" indent="-381000" eaLnBrk="1" hangingPunct="1">
              <a:buFontTx/>
              <a:buNone/>
            </a:pPr>
            <a:endParaRPr lang="en-US" altLang="en-US" sz="2400" b="1"/>
          </a:p>
        </p:txBody>
      </p:sp>
      <p:pic>
        <p:nvPicPr>
          <p:cNvPr id="37892" name="Picture 5" descr="http://www.roshgo.com/graphics/rc01/heatstressdude.jpg">
            <a:extLst>
              <a:ext uri="{FF2B5EF4-FFF2-40B4-BE49-F238E27FC236}">
                <a16:creationId xmlns:a16="http://schemas.microsoft.com/office/drawing/2014/main" id="{7C06B9C3-6260-40B6-9886-7FAC4DFD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57563"/>
            <a:ext cx="196215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177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4E1E354-BF43-4638-BCB3-122AB13C6A13}"/>
              </a:ext>
            </a:extLst>
          </p:cNvPr>
          <p:cNvSpPr>
            <a:spLocks noGrp="1" noChangeArrowheads="1"/>
          </p:cNvSpPr>
          <p:nvPr>
            <p:ph type="title"/>
          </p:nvPr>
        </p:nvSpPr>
        <p:spPr>
          <a:xfrm>
            <a:off x="609600" y="381000"/>
            <a:ext cx="8229600" cy="492125"/>
          </a:xfrm>
        </p:spPr>
        <p:txBody>
          <a:bodyPr/>
          <a:lstStyle/>
          <a:p>
            <a:pPr eaLnBrk="1" hangingPunct="1"/>
            <a:r>
              <a:rPr lang="en-US" altLang="en-US" sz="3200"/>
              <a:t>Calculation of Heat Stress TLV</a:t>
            </a:r>
          </a:p>
        </p:txBody>
      </p:sp>
      <p:sp>
        <p:nvSpPr>
          <p:cNvPr id="38915" name="Rectangle 3">
            <a:extLst>
              <a:ext uri="{FF2B5EF4-FFF2-40B4-BE49-F238E27FC236}">
                <a16:creationId xmlns:a16="http://schemas.microsoft.com/office/drawing/2014/main" id="{8B2A3E58-3173-4E79-8368-63D2F8CAA93A}"/>
              </a:ext>
            </a:extLst>
          </p:cNvPr>
          <p:cNvSpPr>
            <a:spLocks noGrp="1" noChangeArrowheads="1"/>
          </p:cNvSpPr>
          <p:nvPr>
            <p:ph type="body" idx="1"/>
          </p:nvPr>
        </p:nvSpPr>
        <p:spPr>
          <a:xfrm>
            <a:off x="533400" y="1371600"/>
            <a:ext cx="6553200" cy="3810000"/>
          </a:xfrm>
        </p:spPr>
        <p:txBody>
          <a:bodyPr/>
          <a:lstStyle/>
          <a:p>
            <a:pPr marL="609600" indent="-609600" algn="ctr" eaLnBrk="1" hangingPunct="1">
              <a:buSzTx/>
              <a:buFont typeface="Wingdings" panose="05000000000000000000" pitchFamily="2" charset="2"/>
              <a:buNone/>
            </a:pPr>
            <a:endParaRPr lang="en-US" altLang="en-US" sz="2400" b="1"/>
          </a:p>
          <a:p>
            <a:pPr marL="609600" indent="-609600" algn="ctr" eaLnBrk="1" hangingPunct="1">
              <a:buSzTx/>
              <a:buFont typeface="Wingdings" panose="05000000000000000000" pitchFamily="2" charset="2"/>
              <a:buNone/>
            </a:pPr>
            <a:r>
              <a:rPr lang="en-US" altLang="en-US" sz="2400" b="1"/>
              <a:t>TWA M = M</a:t>
            </a:r>
            <a:r>
              <a:rPr lang="en-US" altLang="en-US" sz="2400" b="1" baseline="-25000"/>
              <a:t>1</a:t>
            </a:r>
            <a:r>
              <a:rPr lang="en-US" altLang="en-US" sz="2400" b="1"/>
              <a:t>*t</a:t>
            </a:r>
            <a:r>
              <a:rPr lang="en-US" altLang="en-US" sz="2400" b="1" baseline="-25000"/>
              <a:t>1</a:t>
            </a:r>
            <a:r>
              <a:rPr lang="en-US" altLang="en-US" sz="2400" b="1"/>
              <a:t> + M</a:t>
            </a:r>
            <a:r>
              <a:rPr lang="en-US" altLang="en-US" sz="2400" b="1" baseline="-25000"/>
              <a:t>2</a:t>
            </a:r>
            <a:r>
              <a:rPr lang="en-US" altLang="en-US" sz="2400" b="1"/>
              <a:t>*t</a:t>
            </a:r>
            <a:r>
              <a:rPr lang="en-US" altLang="en-US" sz="2400" b="1" baseline="-25000"/>
              <a:t>2 +</a:t>
            </a:r>
            <a:r>
              <a:rPr lang="en-US" altLang="en-US" sz="2400" b="1"/>
              <a:t>….</a:t>
            </a:r>
            <a:r>
              <a:rPr lang="en-US" altLang="en-US" sz="2400" b="1" baseline="-25000"/>
              <a:t>+ </a:t>
            </a:r>
            <a:r>
              <a:rPr lang="en-US" altLang="en-US" sz="2400" b="1"/>
              <a:t>M</a:t>
            </a:r>
            <a:r>
              <a:rPr lang="en-US" altLang="en-US" sz="2400" b="1" baseline="-25000"/>
              <a:t>n</a:t>
            </a:r>
            <a:r>
              <a:rPr lang="en-US" altLang="en-US" sz="2400" b="1"/>
              <a:t>*t</a:t>
            </a:r>
            <a:r>
              <a:rPr lang="en-US" altLang="en-US" sz="2400" b="1" baseline="-25000"/>
              <a:t>n </a:t>
            </a:r>
            <a:endParaRPr lang="en-US" altLang="en-US" sz="2400" b="1"/>
          </a:p>
          <a:p>
            <a:pPr marL="2209800" lvl="4" indent="-381000" algn="ctr" eaLnBrk="1" hangingPunct="1">
              <a:buFontTx/>
              <a:buNone/>
            </a:pPr>
            <a:r>
              <a:rPr lang="en-US" altLang="en-US" sz="2400" b="1"/>
              <a:t>   ----------------------------</a:t>
            </a:r>
          </a:p>
          <a:p>
            <a:pPr marL="2209800" lvl="4" indent="-381000" algn="ctr" eaLnBrk="1" hangingPunct="1">
              <a:buFontTx/>
              <a:buNone/>
            </a:pPr>
            <a:r>
              <a:rPr lang="en-US" altLang="en-US" sz="2400" b="1"/>
              <a:t>t</a:t>
            </a:r>
            <a:r>
              <a:rPr lang="en-US" altLang="en-US" sz="2400" b="1" baseline="-25000"/>
              <a:t>1</a:t>
            </a:r>
            <a:r>
              <a:rPr lang="en-US" altLang="en-US" sz="2400" b="1"/>
              <a:t> + t</a:t>
            </a:r>
            <a:r>
              <a:rPr lang="en-US" altLang="en-US" sz="2400" b="1" baseline="-25000"/>
              <a:t>n</a:t>
            </a:r>
            <a:r>
              <a:rPr lang="en-US" altLang="en-US" sz="2400" b="1"/>
              <a:t> +…+ t</a:t>
            </a:r>
            <a:r>
              <a:rPr lang="en-US" altLang="en-US" sz="2400" b="1" baseline="-25000"/>
              <a:t>n</a:t>
            </a:r>
            <a:r>
              <a:rPr lang="en-US" altLang="en-US" sz="2400" b="1"/>
              <a:t> </a:t>
            </a:r>
          </a:p>
          <a:p>
            <a:pPr marL="2209800" lvl="4" indent="-381000" eaLnBrk="1" hangingPunct="1">
              <a:buFontTx/>
              <a:buNone/>
            </a:pPr>
            <a:endParaRPr lang="en-US" altLang="en-US" sz="2400" b="1"/>
          </a:p>
          <a:p>
            <a:pPr marL="2209800" lvl="4" indent="-381000" eaLnBrk="1" hangingPunct="1">
              <a:buFontTx/>
              <a:buNone/>
            </a:pPr>
            <a:endParaRPr lang="en-US" altLang="en-US" sz="1800"/>
          </a:p>
        </p:txBody>
      </p:sp>
      <p:pic>
        <p:nvPicPr>
          <p:cNvPr id="38916" name="Picture 5" descr="http://new.ohsah.bc.ca/media/sun.gif">
            <a:extLst>
              <a:ext uri="{FF2B5EF4-FFF2-40B4-BE49-F238E27FC236}">
                <a16:creationId xmlns:a16="http://schemas.microsoft.com/office/drawing/2014/main" id="{62AA8D30-0027-45EE-8F01-F704E36E8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971800"/>
            <a:ext cx="3524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982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216001A-5440-4827-A0A9-1819F4EA3A16}"/>
              </a:ext>
            </a:extLst>
          </p:cNvPr>
          <p:cNvSpPr>
            <a:spLocks noGrp="1" noChangeArrowheads="1"/>
          </p:cNvSpPr>
          <p:nvPr>
            <p:ph type="title"/>
          </p:nvPr>
        </p:nvSpPr>
        <p:spPr>
          <a:xfrm>
            <a:off x="609600" y="381000"/>
            <a:ext cx="8229600" cy="492125"/>
          </a:xfrm>
        </p:spPr>
        <p:txBody>
          <a:bodyPr/>
          <a:lstStyle/>
          <a:p>
            <a:pPr eaLnBrk="1" hangingPunct="1"/>
            <a:r>
              <a:rPr lang="en-US" altLang="en-US" sz="3200"/>
              <a:t>Calculation of Heat Stress TLV</a:t>
            </a:r>
          </a:p>
        </p:txBody>
      </p:sp>
      <p:sp>
        <p:nvSpPr>
          <p:cNvPr id="39939" name="Rectangle 3">
            <a:extLst>
              <a:ext uri="{FF2B5EF4-FFF2-40B4-BE49-F238E27FC236}">
                <a16:creationId xmlns:a16="http://schemas.microsoft.com/office/drawing/2014/main" id="{986E0914-D748-4C60-9B44-0B764DFAF313}"/>
              </a:ext>
            </a:extLst>
          </p:cNvPr>
          <p:cNvSpPr>
            <a:spLocks noGrp="1" noChangeArrowheads="1"/>
          </p:cNvSpPr>
          <p:nvPr>
            <p:ph type="body" idx="1"/>
          </p:nvPr>
        </p:nvSpPr>
        <p:spPr/>
        <p:txBody>
          <a:bodyPr/>
          <a:lstStyle/>
          <a:p>
            <a:pPr eaLnBrk="1" hangingPunct="1"/>
            <a:r>
              <a:rPr lang="en-US" altLang="en-US" b="1"/>
              <a:t>Using the TWA WBGT and the TWA M</a:t>
            </a:r>
          </a:p>
          <a:p>
            <a:pPr eaLnBrk="1" hangingPunct="1"/>
            <a:endParaRPr lang="en-US" altLang="en-US" sz="800"/>
          </a:p>
          <a:p>
            <a:pPr lvl="1" eaLnBrk="1" hangingPunct="1"/>
            <a:r>
              <a:rPr lang="en-US" altLang="en-US"/>
              <a:t>Decide whether exposed employees are acclimatized or un-acclimatized</a:t>
            </a:r>
          </a:p>
          <a:p>
            <a:pPr lvl="1" eaLnBrk="1" hangingPunct="1"/>
            <a:endParaRPr lang="en-US" altLang="en-US"/>
          </a:p>
          <a:p>
            <a:pPr lvl="1" eaLnBrk="1" hangingPunct="1"/>
            <a:r>
              <a:rPr lang="en-US" altLang="en-US"/>
              <a:t>Determine TLV based on appropriate Figure from the TLV Documentation</a:t>
            </a:r>
          </a:p>
        </p:txBody>
      </p:sp>
      <p:pic>
        <p:nvPicPr>
          <p:cNvPr id="39940" name="Picture 5" descr="Clipart - businessman sitting &#10;on block of ice. &#10;fotosearch - search &#10;clipart, illustration, &#10;drawings and vector &#10;eps graphics images">
            <a:extLst>
              <a:ext uri="{FF2B5EF4-FFF2-40B4-BE49-F238E27FC236}">
                <a16:creationId xmlns:a16="http://schemas.microsoft.com/office/drawing/2014/main" id="{236ADDE1-9A83-4171-9E50-5E38D216B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360738"/>
            <a:ext cx="211455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4">
            <a:extLst>
              <a:ext uri="{FF2B5EF4-FFF2-40B4-BE49-F238E27FC236}">
                <a16:creationId xmlns:a16="http://schemas.microsoft.com/office/drawing/2014/main" id="{C1663A5C-AC02-4BF8-A96D-16450A7EBE38}"/>
              </a:ext>
            </a:extLst>
          </p:cNvPr>
          <p:cNvSpPr>
            <a:spLocks noChangeArrowheads="1"/>
          </p:cNvSpPr>
          <p:nvPr/>
        </p:nvSpPr>
        <p:spPr bwMode="auto">
          <a:xfrm>
            <a:off x="6324600" y="5791200"/>
            <a:ext cx="1600200" cy="152400"/>
          </a:xfrm>
          <a:prstGeom prst="rect">
            <a:avLst/>
          </a:prstGeom>
          <a:solidFill>
            <a:schemeClr val="bg1"/>
          </a:solidFill>
          <a:ln w="9525" algn="ctr">
            <a:solidFill>
              <a:schemeClr val="bg1"/>
            </a:solidFill>
            <a:round/>
            <a:headEnd/>
            <a:tailE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Tree>
    <p:extLst>
      <p:ext uri="{BB962C8B-B14F-4D97-AF65-F5344CB8AC3E}">
        <p14:creationId xmlns:p14="http://schemas.microsoft.com/office/powerpoint/2010/main" val="387543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DSC01187">
            <a:extLst>
              <a:ext uri="{FF2B5EF4-FFF2-40B4-BE49-F238E27FC236}">
                <a16:creationId xmlns:a16="http://schemas.microsoft.com/office/drawing/2014/main" id="{0BBA9088-5E76-4806-B9DC-28F23585F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B794DA1C-6F11-4D19-9C16-1738270EAE49}"/>
              </a:ext>
            </a:extLst>
          </p:cNvPr>
          <p:cNvSpPr txBox="1">
            <a:spLocks noChangeArrowheads="1"/>
          </p:cNvSpPr>
          <p:nvPr/>
        </p:nvSpPr>
        <p:spPr bwMode="auto">
          <a:xfrm>
            <a:off x="3886200" y="6858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600" b="1">
                <a:solidFill>
                  <a:schemeClr val="bg2"/>
                </a:solidFill>
                <a:latin typeface="Arial" panose="020B0604020202020204" pitchFamily="34" charset="0"/>
              </a:rPr>
              <a:t>Un-Acclimatized</a:t>
            </a:r>
          </a:p>
        </p:txBody>
      </p:sp>
    </p:spTree>
    <p:extLst>
      <p:ext uri="{BB962C8B-B14F-4D97-AF65-F5344CB8AC3E}">
        <p14:creationId xmlns:p14="http://schemas.microsoft.com/office/powerpoint/2010/main" val="547870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DSC01186">
            <a:extLst>
              <a:ext uri="{FF2B5EF4-FFF2-40B4-BE49-F238E27FC236}">
                <a16:creationId xmlns:a16="http://schemas.microsoft.com/office/drawing/2014/main" id="{6BFBEEFD-BD92-44AE-BAFB-04167AC53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5">
            <a:extLst>
              <a:ext uri="{FF2B5EF4-FFF2-40B4-BE49-F238E27FC236}">
                <a16:creationId xmlns:a16="http://schemas.microsoft.com/office/drawing/2014/main" id="{F182BACE-B92B-4D9A-B925-C686E4F31FFD}"/>
              </a:ext>
            </a:extLst>
          </p:cNvPr>
          <p:cNvSpPr txBox="1">
            <a:spLocks noChangeArrowheads="1"/>
          </p:cNvSpPr>
          <p:nvPr/>
        </p:nvSpPr>
        <p:spPr bwMode="auto">
          <a:xfrm>
            <a:off x="3962400" y="838200"/>
            <a:ext cx="480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600" b="1">
                <a:solidFill>
                  <a:schemeClr val="bg2"/>
                </a:solidFill>
                <a:latin typeface="Arial" panose="020B0604020202020204" pitchFamily="34" charset="0"/>
              </a:rPr>
              <a:t>Acclimatized</a:t>
            </a:r>
          </a:p>
        </p:txBody>
      </p:sp>
    </p:spTree>
    <p:extLst>
      <p:ext uri="{BB962C8B-B14F-4D97-AF65-F5344CB8AC3E}">
        <p14:creationId xmlns:p14="http://schemas.microsoft.com/office/powerpoint/2010/main" val="1574537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7026E3B6-1060-4E73-B74C-5D8620E87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37890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AFAE00-FE43-434E-BDB9-DD93FAE92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50" y="0"/>
            <a:ext cx="4737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1491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581092E-68B9-4F43-AACD-7B23640F39E6}"/>
              </a:ext>
            </a:extLst>
          </p:cNvPr>
          <p:cNvSpPr>
            <a:spLocks noGrp="1" noChangeArrowheads="1"/>
          </p:cNvSpPr>
          <p:nvPr>
            <p:ph type="title"/>
          </p:nvPr>
        </p:nvSpPr>
        <p:spPr>
          <a:xfrm>
            <a:off x="612775" y="381000"/>
            <a:ext cx="7489825" cy="549275"/>
          </a:xfrm>
        </p:spPr>
        <p:txBody>
          <a:bodyPr/>
          <a:lstStyle/>
          <a:p>
            <a:pPr eaLnBrk="1" hangingPunct="1"/>
            <a:r>
              <a:rPr lang="en-US" altLang="en-US"/>
              <a:t>Example</a:t>
            </a:r>
          </a:p>
        </p:txBody>
      </p:sp>
      <p:sp>
        <p:nvSpPr>
          <p:cNvPr id="44035" name="Rectangle 3">
            <a:extLst>
              <a:ext uri="{FF2B5EF4-FFF2-40B4-BE49-F238E27FC236}">
                <a16:creationId xmlns:a16="http://schemas.microsoft.com/office/drawing/2014/main" id="{B02CC598-27E8-4971-B2E2-0CDA3BC32768}"/>
              </a:ext>
            </a:extLst>
          </p:cNvPr>
          <p:cNvSpPr>
            <a:spLocks noGrp="1" noChangeArrowheads="1"/>
          </p:cNvSpPr>
          <p:nvPr>
            <p:ph type="body" idx="1"/>
          </p:nvPr>
        </p:nvSpPr>
        <p:spPr>
          <a:xfrm>
            <a:off x="685800" y="1143000"/>
            <a:ext cx="7620000" cy="4572000"/>
          </a:xfrm>
        </p:spPr>
        <p:txBody>
          <a:bodyPr/>
          <a:lstStyle/>
          <a:p>
            <a:pPr eaLnBrk="1" hangingPunct="1"/>
            <a:r>
              <a:rPr lang="en-US" altLang="en-US" sz="2400" b="1"/>
              <a:t>Indoor facility</a:t>
            </a:r>
          </a:p>
          <a:p>
            <a:pPr lvl="1" eaLnBrk="1" hangingPunct="1"/>
            <a:endParaRPr lang="en-US" altLang="en-US" sz="800"/>
          </a:p>
          <a:p>
            <a:pPr lvl="1" eaLnBrk="1" hangingPunct="1"/>
            <a:r>
              <a:rPr lang="en-US" altLang="en-US" sz="2000"/>
              <a:t>Full shift WBGT measurements taken</a:t>
            </a:r>
          </a:p>
          <a:p>
            <a:pPr lvl="1" eaLnBrk="1" hangingPunct="1"/>
            <a:endParaRPr lang="en-US" altLang="en-US" sz="1000"/>
          </a:p>
          <a:p>
            <a:pPr lvl="1" eaLnBrk="1" hangingPunct="1"/>
            <a:r>
              <a:rPr lang="en-US" altLang="en-US" sz="2000"/>
              <a:t>Employee works in 3 areas during the day</a:t>
            </a:r>
          </a:p>
          <a:p>
            <a:pPr lvl="1" eaLnBrk="1" hangingPunct="1"/>
            <a:endParaRPr lang="en-US" altLang="en-US" sz="1000"/>
          </a:p>
          <a:p>
            <a:pPr lvl="1" eaLnBrk="1" hangingPunct="1"/>
            <a:r>
              <a:rPr lang="en-US" altLang="en-US" sz="2000"/>
              <a:t>4 hours in location one, soldering parts while sitting</a:t>
            </a:r>
          </a:p>
          <a:p>
            <a:pPr lvl="1" eaLnBrk="1" hangingPunct="1"/>
            <a:endParaRPr lang="en-US" altLang="en-US" sz="800"/>
          </a:p>
          <a:p>
            <a:pPr lvl="2" eaLnBrk="1" hangingPunct="1"/>
            <a:r>
              <a:rPr lang="en-US" altLang="en-US" sz="1800"/>
              <a:t>3 hours in location two, assembling parts while standing</a:t>
            </a:r>
          </a:p>
          <a:p>
            <a:pPr lvl="2" eaLnBrk="1" hangingPunct="1"/>
            <a:endParaRPr lang="en-US" altLang="en-US" sz="800"/>
          </a:p>
          <a:p>
            <a:pPr lvl="2" eaLnBrk="1" hangingPunct="1"/>
            <a:r>
              <a:rPr lang="en-US" altLang="en-US" sz="1800"/>
              <a:t>1 hour in location three, loading a truck with boxes of finished product</a:t>
            </a:r>
          </a:p>
          <a:p>
            <a:pPr eaLnBrk="1" hangingPunct="1">
              <a:buFont typeface="Wingdings" panose="05000000000000000000" pitchFamily="2" charset="2"/>
              <a:buNone/>
            </a:pPr>
            <a:endParaRPr lang="en-US" altLang="en-US" sz="1800"/>
          </a:p>
          <a:p>
            <a:pPr eaLnBrk="1" hangingPunct="1">
              <a:buFont typeface="Wingdings" panose="05000000000000000000" pitchFamily="2" charset="2"/>
              <a:buNone/>
            </a:pPr>
            <a:r>
              <a:rPr lang="en-US" altLang="en-US" sz="2000" b="1"/>
              <a:t>WBGT</a:t>
            </a:r>
            <a:r>
              <a:rPr lang="en-US" altLang="en-US" sz="2000" b="1" baseline="-25000"/>
              <a:t>1</a:t>
            </a:r>
            <a:r>
              <a:rPr lang="en-US" altLang="en-US" sz="2000" b="1"/>
              <a:t> of 29.0 </a:t>
            </a:r>
            <a:r>
              <a:rPr lang="en-US" altLang="en-US" sz="2000" b="1" baseline="30000"/>
              <a:t>O</a:t>
            </a:r>
            <a:r>
              <a:rPr lang="en-US" altLang="en-US" sz="2000" b="1"/>
              <a:t>C, WBGT</a:t>
            </a:r>
            <a:r>
              <a:rPr lang="en-US" altLang="en-US" sz="2000" b="1" baseline="-25000"/>
              <a:t>2</a:t>
            </a:r>
            <a:r>
              <a:rPr lang="en-US" altLang="en-US" sz="2000" b="1"/>
              <a:t> of 26.5 </a:t>
            </a:r>
            <a:r>
              <a:rPr lang="en-US" altLang="en-US" sz="2000" b="1" baseline="30000"/>
              <a:t>O</a:t>
            </a:r>
            <a:r>
              <a:rPr lang="en-US" altLang="en-US" sz="2000" b="1"/>
              <a:t>C, &amp; WBGT</a:t>
            </a:r>
            <a:r>
              <a:rPr lang="en-US" altLang="en-US" sz="2000" b="1" baseline="-25000"/>
              <a:t>3</a:t>
            </a:r>
            <a:r>
              <a:rPr lang="en-US" altLang="en-US" sz="2000" b="1"/>
              <a:t> of 31.5 </a:t>
            </a:r>
            <a:r>
              <a:rPr lang="en-US" altLang="en-US" sz="2000" b="1" baseline="30000"/>
              <a:t>O</a:t>
            </a:r>
            <a:r>
              <a:rPr lang="en-US" altLang="en-US" sz="2000" b="1"/>
              <a:t>C</a:t>
            </a:r>
          </a:p>
          <a:p>
            <a:pPr eaLnBrk="1" hangingPunct="1">
              <a:buFont typeface="Wingdings" panose="05000000000000000000" pitchFamily="2" charset="2"/>
              <a:buNone/>
            </a:pPr>
            <a:endParaRPr lang="en-US" altLang="en-US" sz="2000"/>
          </a:p>
        </p:txBody>
      </p:sp>
      <p:pic>
        <p:nvPicPr>
          <p:cNvPr id="44036" name="Picture 5" descr="http://www.safety.ponyclub.org/sun_clipart.jpg">
            <a:extLst>
              <a:ext uri="{FF2B5EF4-FFF2-40B4-BE49-F238E27FC236}">
                <a16:creationId xmlns:a16="http://schemas.microsoft.com/office/drawing/2014/main" id="{524348E1-6046-43FF-998D-8647F2F803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724400"/>
            <a:ext cx="11779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53388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026FF3C-9902-4CDB-9471-0D6B8D03DFE0}"/>
              </a:ext>
            </a:extLst>
          </p:cNvPr>
          <p:cNvSpPr>
            <a:spLocks noGrp="1" noChangeArrowheads="1"/>
          </p:cNvSpPr>
          <p:nvPr>
            <p:ph type="title"/>
          </p:nvPr>
        </p:nvSpPr>
        <p:spPr/>
        <p:txBody>
          <a:bodyPr/>
          <a:lstStyle/>
          <a:p>
            <a:pPr eaLnBrk="1" hangingPunct="1"/>
            <a:r>
              <a:rPr lang="en-US" altLang="en-US"/>
              <a:t>Example</a:t>
            </a:r>
          </a:p>
        </p:txBody>
      </p:sp>
      <p:sp>
        <p:nvSpPr>
          <p:cNvPr id="45059" name="Rectangle 3">
            <a:extLst>
              <a:ext uri="{FF2B5EF4-FFF2-40B4-BE49-F238E27FC236}">
                <a16:creationId xmlns:a16="http://schemas.microsoft.com/office/drawing/2014/main" id="{2ED8F8DA-140D-42FC-AABA-06D79AEED856}"/>
              </a:ext>
            </a:extLst>
          </p:cNvPr>
          <p:cNvSpPr>
            <a:spLocks noGrp="1" noChangeArrowheads="1"/>
          </p:cNvSpPr>
          <p:nvPr>
            <p:ph type="body" idx="1"/>
          </p:nvPr>
        </p:nvSpPr>
        <p:spPr>
          <a:xfrm>
            <a:off x="914400" y="1371600"/>
            <a:ext cx="6934200" cy="4498975"/>
          </a:xfrm>
        </p:spPr>
        <p:txBody>
          <a:bodyPr/>
          <a:lstStyle/>
          <a:p>
            <a:pPr marL="609600" indent="-609600" eaLnBrk="1" hangingPunct="1">
              <a:buFont typeface="Wingdings" panose="05000000000000000000" pitchFamily="2" charset="2"/>
              <a:buNone/>
            </a:pPr>
            <a:r>
              <a:rPr lang="en-US" altLang="en-US" sz="2000" b="1"/>
              <a:t>TWA WBGT = 29.0*240 + 26.5*180 + 31.5*60</a:t>
            </a:r>
            <a:r>
              <a:rPr lang="en-US" altLang="en-US" sz="2000" b="1" baseline="-25000"/>
              <a:t> </a:t>
            </a:r>
            <a:endParaRPr lang="en-US" altLang="en-US" sz="2000" b="1"/>
          </a:p>
          <a:p>
            <a:pPr marL="2209800" lvl="4" indent="-381000" eaLnBrk="1" hangingPunct="1">
              <a:buFontTx/>
              <a:buNone/>
            </a:pPr>
            <a:r>
              <a:rPr lang="en-US" altLang="en-US" sz="2000" b="1"/>
              <a:t>---------------------------------------------</a:t>
            </a:r>
          </a:p>
          <a:p>
            <a:pPr marL="2209800" lvl="4" indent="-381000" eaLnBrk="1" hangingPunct="1">
              <a:buFontTx/>
              <a:buNone/>
            </a:pPr>
            <a:r>
              <a:rPr lang="en-US" altLang="en-US" sz="2000" b="1"/>
              <a:t>	           240 +180 + 60 </a:t>
            </a:r>
          </a:p>
          <a:p>
            <a:pPr marL="2209800" lvl="4" indent="-381000" eaLnBrk="1" hangingPunct="1">
              <a:buFontTx/>
              <a:buNone/>
            </a:pPr>
            <a:endParaRPr lang="en-US" altLang="en-US" sz="2000" b="1"/>
          </a:p>
          <a:p>
            <a:pPr marL="609600" indent="-609600" eaLnBrk="1" hangingPunct="1">
              <a:buFont typeface="Wingdings" panose="05000000000000000000" pitchFamily="2" charset="2"/>
              <a:buNone/>
            </a:pPr>
            <a:r>
              <a:rPr lang="en-US" altLang="en-US" sz="2000" b="1"/>
              <a:t>TWA WBGT = 28.0 </a:t>
            </a:r>
            <a:r>
              <a:rPr lang="en-US" altLang="en-US" sz="2000" b="1" baseline="30000"/>
              <a:t>O</a:t>
            </a:r>
            <a:r>
              <a:rPr lang="en-US" altLang="en-US" sz="2000" b="1"/>
              <a:t>C</a:t>
            </a:r>
          </a:p>
        </p:txBody>
      </p:sp>
      <p:pic>
        <p:nvPicPr>
          <p:cNvPr id="45060" name="Picture 5" descr="http://www.clipartguide.com/_named_clipart_images/0511-0801-0717-2323_Welder_clipart_image.jpg">
            <a:extLst>
              <a:ext uri="{FF2B5EF4-FFF2-40B4-BE49-F238E27FC236}">
                <a16:creationId xmlns:a16="http://schemas.microsoft.com/office/drawing/2014/main" id="{3FA4206D-668E-418C-8C52-8E295EE43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0"/>
            <a:ext cx="28575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44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80D130-A72B-4131-9CD9-7F92BFBC0AF8}"/>
              </a:ext>
            </a:extLst>
          </p:cNvPr>
          <p:cNvPicPr>
            <a:picLocks noChangeAspect="1"/>
          </p:cNvPicPr>
          <p:nvPr/>
        </p:nvPicPr>
        <p:blipFill rotWithShape="1">
          <a:blip r:embed="rId3">
            <a:extLst>
              <a:ext uri="{28A0092B-C50C-407E-A947-70E740481C1C}">
                <a14:useLocalDpi xmlns:a14="http://schemas.microsoft.com/office/drawing/2010/main" val="0"/>
              </a:ext>
            </a:extLst>
          </a:blip>
          <a:srcRect t="4000"/>
          <a:stretch/>
        </p:blipFill>
        <p:spPr bwMode="auto">
          <a:xfrm>
            <a:off x="-417513" y="685800"/>
            <a:ext cx="95615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75561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16DEFC3-2AAB-47D1-8D94-E3BFB661D8DC}"/>
              </a:ext>
            </a:extLst>
          </p:cNvPr>
          <p:cNvSpPr>
            <a:spLocks noGrp="1" noChangeArrowheads="1"/>
          </p:cNvSpPr>
          <p:nvPr>
            <p:ph type="title"/>
          </p:nvPr>
        </p:nvSpPr>
        <p:spPr>
          <a:xfrm>
            <a:off x="609600" y="76200"/>
            <a:ext cx="8229600" cy="923925"/>
          </a:xfrm>
        </p:spPr>
        <p:txBody>
          <a:bodyPr/>
          <a:lstStyle/>
          <a:p>
            <a:pPr eaLnBrk="1" hangingPunct="1"/>
            <a:r>
              <a:rPr lang="en-US" altLang="en-US" sz="3200"/>
              <a:t>Table 3 </a:t>
            </a:r>
            <a:br>
              <a:rPr lang="en-US" altLang="en-US" sz="3200"/>
            </a:br>
            <a:r>
              <a:rPr lang="en-US" altLang="en-US" sz="2800"/>
              <a:t>Activities within Metabolic Rate Categories</a:t>
            </a:r>
          </a:p>
        </p:txBody>
      </p:sp>
      <p:graphicFrame>
        <p:nvGraphicFramePr>
          <p:cNvPr id="156718" name="Group 46">
            <a:extLst>
              <a:ext uri="{FF2B5EF4-FFF2-40B4-BE49-F238E27FC236}">
                <a16:creationId xmlns:a16="http://schemas.microsoft.com/office/drawing/2014/main" id="{267CD024-B121-443E-A85A-6517046DDD34}"/>
              </a:ext>
            </a:extLst>
          </p:cNvPr>
          <p:cNvGraphicFramePr>
            <a:graphicFrameLocks noGrp="1"/>
          </p:cNvGraphicFramePr>
          <p:nvPr>
            <p:ph idx="1"/>
          </p:nvPr>
        </p:nvGraphicFramePr>
        <p:xfrm>
          <a:off x="762000" y="1219200"/>
          <a:ext cx="7620000" cy="4648202"/>
        </p:xfrm>
        <a:graphic>
          <a:graphicData uri="http://schemas.openxmlformats.org/drawingml/2006/table">
            <a:tbl>
              <a:tblPr/>
              <a:tblGrid>
                <a:gridCol w="2044700">
                  <a:extLst>
                    <a:ext uri="{9D8B030D-6E8A-4147-A177-3AD203B41FA5}">
                      <a16:colId xmlns:a16="http://schemas.microsoft.com/office/drawing/2014/main" val="20000"/>
                    </a:ext>
                  </a:extLst>
                </a:gridCol>
                <a:gridCol w="5575300">
                  <a:extLst>
                    <a:ext uri="{9D8B030D-6E8A-4147-A177-3AD203B41FA5}">
                      <a16:colId xmlns:a16="http://schemas.microsoft.com/office/drawing/2014/main" val="20001"/>
                    </a:ext>
                  </a:extLst>
                </a:gridCol>
              </a:tblGrid>
              <a:tr h="365125">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1" i="0" u="none" strike="noStrike" cap="none" normalizeH="0" baseline="0" dirty="0">
                          <a:ln>
                            <a:noFill/>
                          </a:ln>
                          <a:solidFill>
                            <a:schemeClr val="tx1"/>
                          </a:solidFill>
                          <a:effectLst/>
                          <a:latin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1" i="0" u="none" strike="noStrike" cap="none" normalizeH="0" baseline="0" dirty="0">
                          <a:ln>
                            <a:noFill/>
                          </a:ln>
                          <a:solidFill>
                            <a:schemeClr val="tx1"/>
                          </a:solidFill>
                          <a:effectLst/>
                          <a:latin typeface="Arial" charset="0"/>
                        </a:rPr>
                        <a:t>EXAMPLE ACTIVITIES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288925">
                <a:tc rowSpan="6">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Resting</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to</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Light</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(&lt;290 Watts)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Sitting Quietly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Sitting with moderate arm movements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Sitting with moderate arm and leg movements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Standing with light work at machine or bench while using mostly arms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9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Using a table saw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9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Standing with light or moderate work at machine or bench and some walking about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rowSpan="3">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Moderate</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(290-400 Watts)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Scrubbing in a standing position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Walking about with moderate lifting or pushing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Walking on level at 6 Km/hr while carrying 3 Kg weight load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925">
                <a:tc rowSpan="4">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Heavy</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(400-520 Watts)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Carpenter sawing by hand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89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Shoveling dry sand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89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Heavy assembly work on a non-continuous basis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89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a:ln>
                            <a:noFill/>
                          </a:ln>
                          <a:solidFill>
                            <a:schemeClr val="tx1"/>
                          </a:solidFill>
                          <a:effectLst/>
                          <a:latin typeface="Arial" charset="0"/>
                        </a:rPr>
                        <a:t>Intermittent heavy lifting with pushing or pulling (e.g. pick and shovel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22288">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Very Heavy</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1" i="0" u="none" strike="noStrike" cap="none" normalizeH="0" baseline="0" dirty="0">
                          <a:ln>
                            <a:noFill/>
                          </a:ln>
                          <a:solidFill>
                            <a:schemeClr val="tx1"/>
                          </a:solidFill>
                          <a:effectLst/>
                          <a:latin typeface="Arial" charset="0"/>
                        </a:rPr>
                        <a:t>(&gt;520 Watts)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tx1"/>
                          </a:solidFill>
                          <a:effectLst/>
                          <a:latin typeface="Arial" charset="0"/>
                        </a:rPr>
                        <a:t>Shoveling wet sand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102784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D57D032-A2EE-4935-9E32-9E9BA1C55A82}"/>
              </a:ext>
            </a:extLst>
          </p:cNvPr>
          <p:cNvSpPr>
            <a:spLocks noGrp="1" noChangeArrowheads="1"/>
          </p:cNvSpPr>
          <p:nvPr>
            <p:ph type="title"/>
          </p:nvPr>
        </p:nvSpPr>
        <p:spPr/>
        <p:txBody>
          <a:bodyPr/>
          <a:lstStyle/>
          <a:p>
            <a:pPr eaLnBrk="1" hangingPunct="1"/>
            <a:r>
              <a:rPr lang="en-US" altLang="en-US"/>
              <a:t>Example</a:t>
            </a:r>
          </a:p>
        </p:txBody>
      </p:sp>
      <p:sp>
        <p:nvSpPr>
          <p:cNvPr id="47107" name="Rectangle 3">
            <a:extLst>
              <a:ext uri="{FF2B5EF4-FFF2-40B4-BE49-F238E27FC236}">
                <a16:creationId xmlns:a16="http://schemas.microsoft.com/office/drawing/2014/main" id="{5E3F9691-0082-4BD9-B888-A660EBEF754A}"/>
              </a:ext>
            </a:extLst>
          </p:cNvPr>
          <p:cNvSpPr>
            <a:spLocks noGrp="1" noChangeArrowheads="1"/>
          </p:cNvSpPr>
          <p:nvPr>
            <p:ph type="body" idx="1"/>
          </p:nvPr>
        </p:nvSpPr>
        <p:spPr>
          <a:xfrm>
            <a:off x="914400" y="1600200"/>
            <a:ext cx="7010400" cy="4498975"/>
          </a:xfrm>
        </p:spPr>
        <p:txBody>
          <a:bodyPr/>
          <a:lstStyle/>
          <a:p>
            <a:pPr marL="609600" indent="-609600" eaLnBrk="1" hangingPunct="1">
              <a:buSzTx/>
              <a:buFont typeface="Wingdings" panose="05000000000000000000" pitchFamily="2" charset="2"/>
              <a:buNone/>
            </a:pPr>
            <a:r>
              <a:rPr lang="en-US" altLang="en-US" sz="2000" b="1"/>
              <a:t>TWA M = 145*240 + 218*180 + 500*60</a:t>
            </a:r>
          </a:p>
          <a:p>
            <a:pPr marL="2209800" lvl="4" indent="-381000" eaLnBrk="1" hangingPunct="1">
              <a:buFontTx/>
              <a:buNone/>
            </a:pPr>
            <a:r>
              <a:rPr lang="en-US" altLang="en-US" sz="2000" b="1"/>
              <a:t>----------------------------</a:t>
            </a:r>
          </a:p>
          <a:p>
            <a:pPr marL="2209800" lvl="4" indent="-381000" eaLnBrk="1" hangingPunct="1">
              <a:buFontTx/>
              <a:buNone/>
            </a:pPr>
            <a:r>
              <a:rPr lang="en-US" altLang="en-US" sz="2000" b="1"/>
              <a:t>   240 + 180 + 60</a:t>
            </a:r>
          </a:p>
          <a:p>
            <a:pPr marL="2209800" lvl="4" indent="-381000" eaLnBrk="1" hangingPunct="1">
              <a:buFontTx/>
              <a:buNone/>
            </a:pPr>
            <a:endParaRPr lang="en-US" altLang="en-US" sz="2000" b="1"/>
          </a:p>
          <a:p>
            <a:pPr marL="609600" indent="-609600" eaLnBrk="1" hangingPunct="1">
              <a:buSzTx/>
              <a:buFont typeface="Wingdings" panose="05000000000000000000" pitchFamily="2" charset="2"/>
              <a:buNone/>
            </a:pPr>
            <a:r>
              <a:rPr lang="en-US" altLang="en-US" sz="2000" b="1"/>
              <a:t>TWA M = 208 Watts </a:t>
            </a:r>
          </a:p>
          <a:p>
            <a:pPr marL="2209800" lvl="4" indent="-381000" eaLnBrk="1" hangingPunct="1">
              <a:buFontTx/>
              <a:buNone/>
            </a:pPr>
            <a:endParaRPr lang="en-US" altLang="en-US" sz="2000" b="1"/>
          </a:p>
          <a:p>
            <a:pPr marL="2209800" lvl="4" indent="-381000" eaLnBrk="1" hangingPunct="1">
              <a:buFontTx/>
              <a:buNone/>
            </a:pPr>
            <a:endParaRPr lang="en-US" altLang="en-US" sz="2000" b="1"/>
          </a:p>
        </p:txBody>
      </p:sp>
      <p:pic>
        <p:nvPicPr>
          <p:cNvPr id="47108" name="Picture 5" descr="http://images.clipartof.com/small/20876-Clipart-Illustration-Of-Heat-From-The-Sun-Shining-Down-On-Two-Palm-Trees-On-A-Sandy-Landscape.jpg">
            <a:extLst>
              <a:ext uri="{FF2B5EF4-FFF2-40B4-BE49-F238E27FC236}">
                <a16:creationId xmlns:a16="http://schemas.microsoft.com/office/drawing/2014/main" id="{84EAE45D-09C7-4266-BA9E-869C99447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0"/>
            <a:ext cx="29146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437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B02BBAAB-5430-4AA9-8929-5F11B982A60B}"/>
              </a:ext>
            </a:extLst>
          </p:cNvPr>
          <p:cNvSpPr>
            <a:spLocks noGrp="1" noChangeArrowheads="1"/>
          </p:cNvSpPr>
          <p:nvPr>
            <p:ph type="body" idx="1"/>
          </p:nvPr>
        </p:nvSpPr>
        <p:spPr>
          <a:xfrm>
            <a:off x="603250" y="1295400"/>
            <a:ext cx="7854950" cy="4498975"/>
          </a:xfrm>
        </p:spPr>
        <p:txBody>
          <a:bodyPr/>
          <a:lstStyle/>
          <a:p>
            <a:pPr eaLnBrk="1" hangingPunct="1"/>
            <a:r>
              <a:rPr lang="en-US" altLang="en-US" b="1"/>
              <a:t>TWA WBGT </a:t>
            </a:r>
            <a:r>
              <a:rPr lang="en-US" altLang="en-US"/>
              <a:t>= 28.0 </a:t>
            </a:r>
            <a:r>
              <a:rPr lang="en-US" altLang="en-US" baseline="30000"/>
              <a:t>O</a:t>
            </a:r>
            <a:r>
              <a:rPr lang="en-US" altLang="en-US"/>
              <a:t>C</a:t>
            </a:r>
          </a:p>
          <a:p>
            <a:pPr eaLnBrk="1" hangingPunct="1"/>
            <a:endParaRPr lang="en-US" altLang="en-US"/>
          </a:p>
          <a:p>
            <a:pPr eaLnBrk="1" hangingPunct="1"/>
            <a:r>
              <a:rPr lang="en-US" altLang="en-US" b="1"/>
              <a:t>TWA M</a:t>
            </a:r>
            <a:r>
              <a:rPr lang="en-US" altLang="en-US"/>
              <a:t> = 208 Watts</a:t>
            </a:r>
          </a:p>
          <a:p>
            <a:pPr eaLnBrk="1" hangingPunct="1"/>
            <a:endParaRPr lang="en-US" altLang="en-US"/>
          </a:p>
        </p:txBody>
      </p:sp>
      <p:sp>
        <p:nvSpPr>
          <p:cNvPr id="48131" name="Rectangle 4">
            <a:extLst>
              <a:ext uri="{FF2B5EF4-FFF2-40B4-BE49-F238E27FC236}">
                <a16:creationId xmlns:a16="http://schemas.microsoft.com/office/drawing/2014/main" id="{00DAF9F2-A221-46D2-A5F9-F6ED170975CE}"/>
              </a:ext>
            </a:extLst>
          </p:cNvPr>
          <p:cNvSpPr>
            <a:spLocks noGrp="1" noRot="1" noChangeArrowheads="1"/>
          </p:cNvSpPr>
          <p:nvPr>
            <p:ph type="title"/>
          </p:nvPr>
        </p:nvSpPr>
        <p:spPr>
          <a:xfrm>
            <a:off x="609600" y="331788"/>
            <a:ext cx="8229600" cy="647700"/>
          </a:xfrm>
          <a:noFill/>
        </p:spPr>
        <p:txBody>
          <a:bodyPr lIns="91440" tIns="45720" rIns="91440" bIns="45720" anchor="ctr"/>
          <a:lstStyle/>
          <a:p>
            <a:pPr eaLnBrk="1" hangingPunct="1"/>
            <a:r>
              <a:rPr lang="en-US" altLang="en-US"/>
              <a:t>Example</a:t>
            </a:r>
          </a:p>
        </p:txBody>
      </p:sp>
      <p:pic>
        <p:nvPicPr>
          <p:cNvPr id="48132" name="Picture 5" descr="http://www.familynmore.net/Clip%20Art/Misc/Hot%20Flashes.gif">
            <a:extLst>
              <a:ext uri="{FF2B5EF4-FFF2-40B4-BE49-F238E27FC236}">
                <a16:creationId xmlns:a16="http://schemas.microsoft.com/office/drawing/2014/main" id="{4E084316-4850-4E47-8903-D8B8B3470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28136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964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SC01187">
            <a:extLst>
              <a:ext uri="{FF2B5EF4-FFF2-40B4-BE49-F238E27FC236}">
                <a16:creationId xmlns:a16="http://schemas.microsoft.com/office/drawing/2014/main" id="{B8C23CCC-AE2F-444B-BF61-B635E9847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888"/>
          <a:stretch>
            <a:fillRect/>
          </a:stretch>
        </p:blipFill>
        <p:spPr bwMode="auto">
          <a:xfrm>
            <a:off x="-84138" y="0"/>
            <a:ext cx="9228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a:extLst>
              <a:ext uri="{FF2B5EF4-FFF2-40B4-BE49-F238E27FC236}">
                <a16:creationId xmlns:a16="http://schemas.microsoft.com/office/drawing/2014/main" id="{F6694C5A-3751-457C-87D6-F63FD984A0AB}"/>
              </a:ext>
            </a:extLst>
          </p:cNvPr>
          <p:cNvSpPr txBox="1">
            <a:spLocks noChangeArrowheads="1"/>
          </p:cNvSpPr>
          <p:nvPr/>
        </p:nvSpPr>
        <p:spPr bwMode="auto">
          <a:xfrm>
            <a:off x="3886200" y="4572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200" b="1">
                <a:solidFill>
                  <a:schemeClr val="bg2"/>
                </a:solidFill>
                <a:latin typeface="Arial" panose="020B0604020202020204" pitchFamily="34" charset="0"/>
              </a:rPr>
              <a:t>Un-Acclimatized</a:t>
            </a:r>
          </a:p>
        </p:txBody>
      </p:sp>
    </p:spTree>
    <p:extLst>
      <p:ext uri="{BB962C8B-B14F-4D97-AF65-F5344CB8AC3E}">
        <p14:creationId xmlns:p14="http://schemas.microsoft.com/office/powerpoint/2010/main" val="1815725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SC01186">
            <a:extLst>
              <a:ext uri="{FF2B5EF4-FFF2-40B4-BE49-F238E27FC236}">
                <a16:creationId xmlns:a16="http://schemas.microsoft.com/office/drawing/2014/main" id="{5AB5C31C-D557-4314-BAF9-588081E49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a:extLst>
              <a:ext uri="{FF2B5EF4-FFF2-40B4-BE49-F238E27FC236}">
                <a16:creationId xmlns:a16="http://schemas.microsoft.com/office/drawing/2014/main" id="{B736B3EB-F9FE-4D87-9D51-1E6D90B84E4D}"/>
              </a:ext>
            </a:extLst>
          </p:cNvPr>
          <p:cNvSpPr txBox="1">
            <a:spLocks noChangeArrowheads="1"/>
          </p:cNvSpPr>
          <p:nvPr/>
        </p:nvSpPr>
        <p:spPr bwMode="auto">
          <a:xfrm>
            <a:off x="3733800" y="457200"/>
            <a:ext cx="518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200" b="1">
                <a:solidFill>
                  <a:schemeClr val="bg2"/>
                </a:solidFill>
                <a:latin typeface="Arial" panose="020B0604020202020204" pitchFamily="34" charset="0"/>
              </a:rPr>
              <a:t>Acclimatized</a:t>
            </a:r>
          </a:p>
        </p:txBody>
      </p:sp>
    </p:spTree>
    <p:extLst>
      <p:ext uri="{BB962C8B-B14F-4D97-AF65-F5344CB8AC3E}">
        <p14:creationId xmlns:p14="http://schemas.microsoft.com/office/powerpoint/2010/main" val="2062645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4A9A-706A-41AC-BF3F-DDD0C3F06519}"/>
              </a:ext>
            </a:extLst>
          </p:cNvPr>
          <p:cNvSpPr>
            <a:spLocks noGrp="1"/>
          </p:cNvSpPr>
          <p:nvPr>
            <p:ph type="title"/>
          </p:nvPr>
        </p:nvSpPr>
        <p:spPr>
          <a:xfrm>
            <a:off x="609600" y="457200"/>
            <a:ext cx="7924800" cy="553998"/>
          </a:xfrm>
        </p:spPr>
        <p:txBody>
          <a:bodyPr/>
          <a:lstStyle/>
          <a:p>
            <a:r>
              <a:rPr lang="en-US" dirty="0"/>
              <a:t>Outline</a:t>
            </a:r>
          </a:p>
        </p:txBody>
      </p:sp>
      <p:sp>
        <p:nvSpPr>
          <p:cNvPr id="3" name="Content Placeholder 2">
            <a:extLst>
              <a:ext uri="{FF2B5EF4-FFF2-40B4-BE49-F238E27FC236}">
                <a16:creationId xmlns:a16="http://schemas.microsoft.com/office/drawing/2014/main" id="{540DB3A6-98F0-4637-B3AE-F200D4ED3065}"/>
              </a:ext>
            </a:extLst>
          </p:cNvPr>
          <p:cNvSpPr>
            <a:spLocks noGrp="1"/>
          </p:cNvSpPr>
          <p:nvPr>
            <p:ph idx="1"/>
          </p:nvPr>
        </p:nvSpPr>
        <p:spPr/>
        <p:txBody>
          <a:bodyPr/>
          <a:lstStyle/>
          <a:p>
            <a:pPr marL="0" indent="0">
              <a:buNone/>
            </a:pPr>
            <a:r>
              <a:rPr lang="en-US" dirty="0"/>
              <a:t>Part I</a:t>
            </a:r>
          </a:p>
          <a:p>
            <a:pPr marL="571500" indent="-571500">
              <a:buAutoNum type="romanUcPeriod"/>
            </a:pPr>
            <a:r>
              <a:rPr lang="en-US" dirty="0">
                <a:solidFill>
                  <a:schemeClr val="bg1">
                    <a:lumMod val="75000"/>
                  </a:schemeClr>
                </a:solidFill>
              </a:rPr>
              <a:t>Introduction</a:t>
            </a:r>
          </a:p>
          <a:p>
            <a:pPr marL="571500" indent="-571500">
              <a:buAutoNum type="romanUcPeriod"/>
            </a:pPr>
            <a:r>
              <a:rPr lang="en-US" dirty="0">
                <a:solidFill>
                  <a:schemeClr val="bg1">
                    <a:lumMod val="75000"/>
                  </a:schemeClr>
                </a:solidFill>
              </a:rPr>
              <a:t>Definitions</a:t>
            </a:r>
          </a:p>
          <a:p>
            <a:pPr marL="571500" indent="-571500">
              <a:buAutoNum type="romanUcPeriod"/>
            </a:pPr>
            <a:r>
              <a:rPr lang="en-US" dirty="0">
                <a:solidFill>
                  <a:schemeClr val="bg1">
                    <a:lumMod val="75000"/>
                  </a:schemeClr>
                </a:solidFill>
              </a:rPr>
              <a:t>Heat Stress</a:t>
            </a:r>
          </a:p>
          <a:p>
            <a:pPr marL="571500" indent="-571500">
              <a:buAutoNum type="romanUcPeriod"/>
            </a:pPr>
            <a:r>
              <a:rPr lang="en-US" dirty="0">
                <a:solidFill>
                  <a:schemeClr val="bg1">
                    <a:lumMod val="75000"/>
                  </a:schemeClr>
                </a:solidFill>
              </a:rPr>
              <a:t>Heat Strain</a:t>
            </a:r>
          </a:p>
          <a:p>
            <a:pPr marL="571500" indent="-571500">
              <a:buAutoNum type="romanUcPeriod"/>
            </a:pPr>
            <a:r>
              <a:rPr lang="en-US" dirty="0">
                <a:solidFill>
                  <a:schemeClr val="bg1">
                    <a:lumMod val="75000"/>
                  </a:schemeClr>
                </a:solidFill>
              </a:rPr>
              <a:t>Prevention of HRI</a:t>
            </a:r>
          </a:p>
          <a:p>
            <a:pPr marL="571500" indent="-571500">
              <a:buAutoNum type="romanUcPeriod"/>
            </a:pPr>
            <a:r>
              <a:rPr lang="en-US" dirty="0">
                <a:solidFill>
                  <a:schemeClr val="bg1">
                    <a:lumMod val="75000"/>
                  </a:schemeClr>
                </a:solidFill>
              </a:rPr>
              <a:t>State of enforcement</a:t>
            </a:r>
          </a:p>
          <a:p>
            <a:pPr marL="571500" indent="-571500">
              <a:buAutoNum type="romanUcPeriod"/>
            </a:pPr>
            <a:r>
              <a:rPr lang="en-US" dirty="0"/>
              <a:t>What NC is doing</a:t>
            </a:r>
          </a:p>
        </p:txBody>
      </p:sp>
    </p:spTree>
    <p:extLst>
      <p:ext uri="{BB962C8B-B14F-4D97-AF65-F5344CB8AC3E}">
        <p14:creationId xmlns:p14="http://schemas.microsoft.com/office/powerpoint/2010/main" val="234579268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281EF8A-7CD1-4F2D-A62D-48C10D5E2324}"/>
              </a:ext>
            </a:extLst>
          </p:cNvPr>
          <p:cNvSpPr>
            <a:spLocks noGrp="1" noChangeArrowheads="1"/>
          </p:cNvSpPr>
          <p:nvPr>
            <p:ph type="title"/>
          </p:nvPr>
        </p:nvSpPr>
        <p:spPr/>
        <p:txBody>
          <a:bodyPr/>
          <a:lstStyle/>
          <a:p>
            <a:pPr eaLnBrk="1" hangingPunct="1"/>
            <a:r>
              <a:rPr lang="en-US" altLang="en-US"/>
              <a:t>Investigation Guidelines</a:t>
            </a:r>
          </a:p>
        </p:txBody>
      </p:sp>
      <p:sp>
        <p:nvSpPr>
          <p:cNvPr id="51203" name="Rectangle 3">
            <a:extLst>
              <a:ext uri="{FF2B5EF4-FFF2-40B4-BE49-F238E27FC236}">
                <a16:creationId xmlns:a16="http://schemas.microsoft.com/office/drawing/2014/main" id="{4FD3A74B-2B6E-429F-A4F8-0D7E895D690D}"/>
              </a:ext>
            </a:extLst>
          </p:cNvPr>
          <p:cNvSpPr>
            <a:spLocks noGrp="1" noChangeArrowheads="1"/>
          </p:cNvSpPr>
          <p:nvPr>
            <p:ph type="body" idx="1"/>
          </p:nvPr>
        </p:nvSpPr>
        <p:spPr/>
        <p:txBody>
          <a:bodyPr/>
          <a:lstStyle/>
          <a:p>
            <a:pPr eaLnBrk="1" hangingPunct="1"/>
            <a:r>
              <a:rPr lang="en-US" altLang="en-US"/>
              <a:t>If the TLV for heat stress is exceeded…</a:t>
            </a:r>
          </a:p>
          <a:p>
            <a:pPr eaLnBrk="1" hangingPunct="1"/>
            <a:endParaRPr lang="en-US" altLang="en-US"/>
          </a:p>
          <a:p>
            <a:pPr eaLnBrk="1" hangingPunct="1"/>
            <a:r>
              <a:rPr lang="en-US" altLang="en-US"/>
              <a:t>And the employer has not implemented some heat stress prevention tactics…</a:t>
            </a:r>
          </a:p>
          <a:p>
            <a:pPr eaLnBrk="1" hangingPunct="1"/>
            <a:endParaRPr lang="en-US" altLang="en-US" sz="800"/>
          </a:p>
          <a:p>
            <a:pPr lvl="1" eaLnBrk="1" hangingPunct="1"/>
            <a:r>
              <a:rPr lang="en-US" altLang="en-US"/>
              <a:t>A </a:t>
            </a:r>
            <a:r>
              <a:rPr lang="en-US" altLang="en-US" b="1"/>
              <a:t>General Duty Clause </a:t>
            </a:r>
            <a:r>
              <a:rPr lang="en-US" altLang="en-US"/>
              <a:t>citation may be appropriate</a:t>
            </a:r>
          </a:p>
        </p:txBody>
      </p:sp>
      <p:pic>
        <p:nvPicPr>
          <p:cNvPr id="51204" name="Picture 5" descr="http://www.best-of-web.com/computer/clipart_computer/man_on_phone.gif">
            <a:extLst>
              <a:ext uri="{FF2B5EF4-FFF2-40B4-BE49-F238E27FC236}">
                <a16:creationId xmlns:a16="http://schemas.microsoft.com/office/drawing/2014/main" id="{729BDF7E-2FF9-4419-B0AE-370205E01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733800"/>
            <a:ext cx="260985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273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5429306-1A90-4557-B23F-E829ABC61A7F}"/>
              </a:ext>
            </a:extLst>
          </p:cNvPr>
          <p:cNvSpPr>
            <a:spLocks noGrp="1" noChangeArrowheads="1"/>
          </p:cNvSpPr>
          <p:nvPr>
            <p:ph type="title"/>
          </p:nvPr>
        </p:nvSpPr>
        <p:spPr/>
        <p:txBody>
          <a:bodyPr/>
          <a:lstStyle/>
          <a:p>
            <a:pPr eaLnBrk="1" hangingPunct="1"/>
            <a:r>
              <a:rPr lang="en-US" altLang="en-US"/>
              <a:t>Citations</a:t>
            </a:r>
          </a:p>
        </p:txBody>
      </p:sp>
      <p:sp>
        <p:nvSpPr>
          <p:cNvPr id="52227" name="Rectangle 3">
            <a:extLst>
              <a:ext uri="{FF2B5EF4-FFF2-40B4-BE49-F238E27FC236}">
                <a16:creationId xmlns:a16="http://schemas.microsoft.com/office/drawing/2014/main" id="{43F04E07-8A25-415B-A18E-332824967279}"/>
              </a:ext>
            </a:extLst>
          </p:cNvPr>
          <p:cNvSpPr>
            <a:spLocks noGrp="1" noChangeArrowheads="1"/>
          </p:cNvSpPr>
          <p:nvPr>
            <p:ph type="body" idx="1"/>
          </p:nvPr>
        </p:nvSpPr>
        <p:spPr/>
        <p:txBody>
          <a:bodyPr/>
          <a:lstStyle/>
          <a:p>
            <a:pPr eaLnBrk="1" hangingPunct="1"/>
            <a:r>
              <a:rPr lang="en-US" altLang="en-US" dirty="0"/>
              <a:t>95-129 (l) - </a:t>
            </a:r>
            <a:r>
              <a:rPr lang="en-US" altLang="en-US" b="1" dirty="0"/>
              <a:t>General Duty Clause </a:t>
            </a:r>
            <a:r>
              <a:rPr lang="en-US" altLang="en-US" dirty="0"/>
              <a:t>support criteria:</a:t>
            </a:r>
          </a:p>
          <a:p>
            <a:pPr lvl="1" eaLnBrk="1" hangingPunct="1">
              <a:lnSpc>
                <a:spcPct val="150000"/>
              </a:lnSpc>
            </a:pPr>
            <a:r>
              <a:rPr lang="en-US" altLang="en-US" dirty="0"/>
              <a:t>4 Things:</a:t>
            </a:r>
          </a:p>
          <a:p>
            <a:pPr lvl="2" eaLnBrk="1" hangingPunct="1">
              <a:lnSpc>
                <a:spcPct val="150000"/>
              </a:lnSpc>
            </a:pPr>
            <a:r>
              <a:rPr lang="en-US" altLang="en-US" dirty="0"/>
              <a:t>Serious</a:t>
            </a:r>
          </a:p>
          <a:p>
            <a:pPr lvl="2" eaLnBrk="1" hangingPunct="1">
              <a:lnSpc>
                <a:spcPct val="150000"/>
              </a:lnSpc>
            </a:pPr>
            <a:r>
              <a:rPr lang="en-US" altLang="en-US" dirty="0"/>
              <a:t>Recognized hazard</a:t>
            </a:r>
          </a:p>
          <a:p>
            <a:pPr lvl="2" eaLnBrk="1" hangingPunct="1">
              <a:lnSpc>
                <a:spcPct val="150000"/>
              </a:lnSpc>
            </a:pPr>
            <a:r>
              <a:rPr lang="en-US" altLang="en-US" dirty="0"/>
              <a:t>Abatement available</a:t>
            </a:r>
          </a:p>
          <a:p>
            <a:pPr lvl="2" eaLnBrk="1" hangingPunct="1">
              <a:lnSpc>
                <a:spcPct val="150000"/>
              </a:lnSpc>
            </a:pPr>
            <a:r>
              <a:rPr lang="en-US" altLang="en-US" dirty="0"/>
              <a:t>Likely to cause death or serious physical harm</a:t>
            </a:r>
          </a:p>
          <a:p>
            <a:pPr eaLnBrk="1" hangingPunct="1"/>
            <a:endParaRPr lang="en-US" altLang="en-US" dirty="0"/>
          </a:p>
        </p:txBody>
      </p:sp>
      <p:pic>
        <p:nvPicPr>
          <p:cNvPr id="52228" name="Picture 4" descr="MPj04023410000[1]">
            <a:extLst>
              <a:ext uri="{FF2B5EF4-FFF2-40B4-BE49-F238E27FC236}">
                <a16:creationId xmlns:a16="http://schemas.microsoft.com/office/drawing/2014/main" id="{86ACC12C-0617-4B96-BBB8-A5AE5353B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828800"/>
            <a:ext cx="2057400" cy="2328476"/>
          </a:xfrm>
          <a:prstGeom prst="rect">
            <a:avLst/>
          </a:prstGeom>
          <a:noFill/>
          <a:ln w="19050">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 calcmode="lin" valueType="num">
                                      <p:cBhvr additive="base">
                                        <p:cTn id="7"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anim calcmode="lin" valueType="num">
                                      <p:cBhvr additive="base">
                                        <p:cTn id="11"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22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anim calcmode="lin" valueType="num">
                                      <p:cBhvr additive="base">
                                        <p:cTn id="15"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22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2227">
                                            <p:txEl>
                                              <p:pRg st="5" end="5"/>
                                            </p:txEl>
                                          </p:spTgt>
                                        </p:tgtEl>
                                        <p:attrNameLst>
                                          <p:attrName>style.visibility</p:attrName>
                                        </p:attrNameLst>
                                      </p:cBhvr>
                                      <p:to>
                                        <p:strVal val="visible"/>
                                      </p:to>
                                    </p:set>
                                    <p:anim calcmode="lin" valueType="num">
                                      <p:cBhvr additive="base">
                                        <p:cTn id="19" dur="5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5429306-1A90-4557-B23F-E829ABC61A7F}"/>
              </a:ext>
            </a:extLst>
          </p:cNvPr>
          <p:cNvSpPr>
            <a:spLocks noGrp="1" noChangeArrowheads="1"/>
          </p:cNvSpPr>
          <p:nvPr>
            <p:ph type="title"/>
          </p:nvPr>
        </p:nvSpPr>
        <p:spPr/>
        <p:txBody>
          <a:bodyPr/>
          <a:lstStyle/>
          <a:p>
            <a:pPr eaLnBrk="1" hangingPunct="1"/>
            <a:r>
              <a:rPr lang="en-US" altLang="en-US" dirty="0"/>
              <a:t>What NC is doing</a:t>
            </a:r>
          </a:p>
        </p:txBody>
      </p:sp>
      <p:sp>
        <p:nvSpPr>
          <p:cNvPr id="52227" name="Rectangle 3">
            <a:extLst>
              <a:ext uri="{FF2B5EF4-FFF2-40B4-BE49-F238E27FC236}">
                <a16:creationId xmlns:a16="http://schemas.microsoft.com/office/drawing/2014/main" id="{43F04E07-8A25-415B-A18E-332824967279}"/>
              </a:ext>
            </a:extLst>
          </p:cNvPr>
          <p:cNvSpPr>
            <a:spLocks noGrp="1" noChangeArrowheads="1"/>
          </p:cNvSpPr>
          <p:nvPr>
            <p:ph type="body" idx="1"/>
          </p:nvPr>
        </p:nvSpPr>
        <p:spPr/>
        <p:txBody>
          <a:bodyPr/>
          <a:lstStyle/>
          <a:p>
            <a:pPr eaLnBrk="1" hangingPunct="1"/>
            <a:r>
              <a:rPr lang="en-US" altLang="en-US" dirty="0"/>
              <a:t>Inspection 318077690</a:t>
            </a:r>
          </a:p>
          <a:p>
            <a:pPr lvl="1" eaLnBrk="1" hangingPunct="1"/>
            <a:r>
              <a:rPr lang="en-US" altLang="en-US" dirty="0"/>
              <a:t>CSHO Curt Hobson</a:t>
            </a:r>
          </a:p>
          <a:p>
            <a:pPr lvl="1" eaLnBrk="1" hangingPunct="1"/>
            <a:endParaRPr lang="en-US" altLang="en-US" dirty="0"/>
          </a:p>
          <a:p>
            <a:pPr eaLnBrk="1" hangingPunct="1"/>
            <a:r>
              <a:rPr lang="en-US" altLang="en-US" dirty="0"/>
              <a:t>Charlotte Mecklenburg Police Department</a:t>
            </a:r>
          </a:p>
          <a:p>
            <a:pPr eaLnBrk="1" hangingPunct="1"/>
            <a:endParaRPr lang="en-US" altLang="en-US" dirty="0"/>
          </a:p>
          <a:p>
            <a:pPr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4078712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D9B-E614-43FA-BD87-54AEEA35368C}"/>
              </a:ext>
            </a:extLst>
          </p:cNvPr>
          <p:cNvSpPr>
            <a:spLocks noGrp="1"/>
          </p:cNvSpPr>
          <p:nvPr>
            <p:ph type="title"/>
          </p:nvPr>
        </p:nvSpPr>
        <p:spPr/>
        <p:txBody>
          <a:bodyPr/>
          <a:lstStyle/>
          <a:p>
            <a:r>
              <a:rPr lang="en-US" altLang="en-US" dirty="0"/>
              <a:t>What NC is doing</a:t>
            </a:r>
            <a:endParaRPr lang="en-US" dirty="0"/>
          </a:p>
        </p:txBody>
      </p:sp>
      <p:pic>
        <p:nvPicPr>
          <p:cNvPr id="6" name="Picture 5">
            <a:extLst>
              <a:ext uri="{FF2B5EF4-FFF2-40B4-BE49-F238E27FC236}">
                <a16:creationId xmlns:a16="http://schemas.microsoft.com/office/drawing/2014/main" id="{DAEEB657-EDD7-404A-A7A6-078A6EB1DE78}"/>
              </a:ext>
            </a:extLst>
          </p:cNvPr>
          <p:cNvPicPr>
            <a:picLocks noChangeAspect="1"/>
          </p:cNvPicPr>
          <p:nvPr/>
        </p:nvPicPr>
        <p:blipFill>
          <a:blip r:embed="rId2"/>
          <a:stretch>
            <a:fillRect/>
          </a:stretch>
        </p:blipFill>
        <p:spPr>
          <a:xfrm>
            <a:off x="1028700" y="1295400"/>
            <a:ext cx="7086600" cy="2390775"/>
          </a:xfrm>
          <a:prstGeom prst="rect">
            <a:avLst/>
          </a:prstGeom>
        </p:spPr>
      </p:pic>
      <p:pic>
        <p:nvPicPr>
          <p:cNvPr id="7" name="Picture 6">
            <a:extLst>
              <a:ext uri="{FF2B5EF4-FFF2-40B4-BE49-F238E27FC236}">
                <a16:creationId xmlns:a16="http://schemas.microsoft.com/office/drawing/2014/main" id="{734FE6E8-1379-44E4-9D30-690FC9111084}"/>
              </a:ext>
            </a:extLst>
          </p:cNvPr>
          <p:cNvPicPr>
            <a:picLocks noChangeAspect="1"/>
          </p:cNvPicPr>
          <p:nvPr/>
        </p:nvPicPr>
        <p:blipFill>
          <a:blip r:embed="rId3"/>
          <a:stretch>
            <a:fillRect/>
          </a:stretch>
        </p:blipFill>
        <p:spPr>
          <a:xfrm>
            <a:off x="1038225" y="3686175"/>
            <a:ext cx="7077075" cy="1619250"/>
          </a:xfrm>
          <a:prstGeom prst="rect">
            <a:avLst/>
          </a:prstGeom>
        </p:spPr>
      </p:pic>
    </p:spTree>
    <p:extLst>
      <p:ext uri="{BB962C8B-B14F-4D97-AF65-F5344CB8AC3E}">
        <p14:creationId xmlns:p14="http://schemas.microsoft.com/office/powerpoint/2010/main" val="32517561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AFD0-20A8-4A5F-848E-74127636ED5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C1D8410-CD74-4889-9E3B-D151FFB594F2}"/>
              </a:ext>
            </a:extLst>
          </p:cNvPr>
          <p:cNvSpPr>
            <a:spLocks noGrp="1"/>
          </p:cNvSpPr>
          <p:nvPr>
            <p:ph idx="1"/>
          </p:nvPr>
        </p:nvSpPr>
        <p:spPr/>
        <p:txBody>
          <a:bodyPr/>
          <a:lstStyle/>
          <a:p>
            <a:pPr marL="0" indent="0">
              <a:buNone/>
            </a:pPr>
            <a:r>
              <a:rPr lang="en-US" dirty="0"/>
              <a:t>Why am I teaching today?</a:t>
            </a:r>
          </a:p>
          <a:p>
            <a:pPr marL="0" indent="0">
              <a:buNone/>
            </a:pPr>
            <a:r>
              <a:rPr lang="en-US" dirty="0"/>
              <a:t>	-Hispanic</a:t>
            </a:r>
          </a:p>
          <a:p>
            <a:pPr marL="0" indent="0">
              <a:buNone/>
            </a:pPr>
            <a:r>
              <a:rPr lang="en-US" dirty="0"/>
              <a:t>	-Agriculture or ‘un-skilled’ labor</a:t>
            </a:r>
          </a:p>
          <a:p>
            <a:pPr marL="0" indent="0">
              <a:buNone/>
            </a:pPr>
            <a:r>
              <a:rPr lang="en-US" dirty="0"/>
              <a:t>	-Climate change </a:t>
            </a:r>
          </a:p>
          <a:p>
            <a:pPr marL="0" indent="0">
              <a:buNone/>
            </a:pPr>
            <a:r>
              <a:rPr lang="en-US" dirty="0"/>
              <a:t>	-Master’s thesis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2710327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5429306-1A90-4557-B23F-E829ABC61A7F}"/>
              </a:ext>
            </a:extLst>
          </p:cNvPr>
          <p:cNvSpPr>
            <a:spLocks noGrp="1" noChangeArrowheads="1"/>
          </p:cNvSpPr>
          <p:nvPr>
            <p:ph type="title"/>
          </p:nvPr>
        </p:nvSpPr>
        <p:spPr/>
        <p:txBody>
          <a:bodyPr/>
          <a:lstStyle/>
          <a:p>
            <a:pPr eaLnBrk="1" hangingPunct="1"/>
            <a:r>
              <a:rPr lang="en-US" altLang="en-US" dirty="0"/>
              <a:t>What NC is doing</a:t>
            </a:r>
          </a:p>
        </p:txBody>
      </p:sp>
      <p:sp>
        <p:nvSpPr>
          <p:cNvPr id="52227" name="Rectangle 3">
            <a:extLst>
              <a:ext uri="{FF2B5EF4-FFF2-40B4-BE49-F238E27FC236}">
                <a16:creationId xmlns:a16="http://schemas.microsoft.com/office/drawing/2014/main" id="{43F04E07-8A25-415B-A18E-332824967279}"/>
              </a:ext>
            </a:extLst>
          </p:cNvPr>
          <p:cNvSpPr>
            <a:spLocks noGrp="1" noChangeArrowheads="1"/>
          </p:cNvSpPr>
          <p:nvPr>
            <p:ph type="body" idx="1"/>
          </p:nvPr>
        </p:nvSpPr>
        <p:spPr/>
        <p:txBody>
          <a:bodyPr/>
          <a:lstStyle/>
          <a:p>
            <a:pPr eaLnBrk="1" hangingPunct="1"/>
            <a:r>
              <a:rPr lang="en-US" altLang="en-US" dirty="0"/>
              <a:t>Inspection 318077690</a:t>
            </a:r>
          </a:p>
          <a:p>
            <a:pPr lvl="1" eaLnBrk="1" hangingPunct="1"/>
            <a:r>
              <a:rPr lang="en-US" altLang="en-US" dirty="0"/>
              <a:t>CSHO Curt Hobson</a:t>
            </a:r>
          </a:p>
          <a:p>
            <a:pPr lvl="1" eaLnBrk="1" hangingPunct="1"/>
            <a:endParaRPr lang="en-US" altLang="en-US" dirty="0"/>
          </a:p>
          <a:p>
            <a:pPr eaLnBrk="1" hangingPunct="1"/>
            <a:r>
              <a:rPr lang="en-US" altLang="en-US" dirty="0"/>
              <a:t>Charlotte Mecklenburg Police Department</a:t>
            </a:r>
          </a:p>
          <a:p>
            <a:pPr eaLnBrk="1" hangingPunct="1"/>
            <a:endParaRPr lang="en-US" altLang="en-US" dirty="0"/>
          </a:p>
          <a:p>
            <a:pPr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12432166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D9B-E614-43FA-BD87-54AEEA35368C}"/>
              </a:ext>
            </a:extLst>
          </p:cNvPr>
          <p:cNvSpPr>
            <a:spLocks noGrp="1"/>
          </p:cNvSpPr>
          <p:nvPr>
            <p:ph type="title"/>
          </p:nvPr>
        </p:nvSpPr>
        <p:spPr/>
        <p:txBody>
          <a:bodyPr/>
          <a:lstStyle/>
          <a:p>
            <a:r>
              <a:rPr lang="en-US" altLang="en-US" dirty="0"/>
              <a:t>What NC is doing</a:t>
            </a:r>
            <a:endParaRPr lang="en-US" dirty="0"/>
          </a:p>
        </p:txBody>
      </p:sp>
      <p:sp>
        <p:nvSpPr>
          <p:cNvPr id="3" name="Content Placeholder 2">
            <a:extLst>
              <a:ext uri="{FF2B5EF4-FFF2-40B4-BE49-F238E27FC236}">
                <a16:creationId xmlns:a16="http://schemas.microsoft.com/office/drawing/2014/main" id="{36ACC21D-9761-49E3-AD48-F696AE2BE3F2}"/>
              </a:ext>
            </a:extLst>
          </p:cNvPr>
          <p:cNvSpPr>
            <a:spLocks noGrp="1"/>
          </p:cNvSpPr>
          <p:nvPr>
            <p:ph idx="1"/>
          </p:nvPr>
        </p:nvSpPr>
        <p:spPr/>
        <p:txBody>
          <a:bodyPr/>
          <a:lstStyle/>
          <a:p>
            <a:r>
              <a:rPr lang="en-US" dirty="0"/>
              <a:t>Opening conference</a:t>
            </a:r>
          </a:p>
          <a:p>
            <a:pPr lvl="1"/>
            <a:r>
              <a:rPr lang="en-US" dirty="0"/>
              <a:t>two heat injuries recorded in 2015</a:t>
            </a:r>
          </a:p>
          <a:p>
            <a:pPr lvl="1"/>
            <a:r>
              <a:rPr lang="en-US" dirty="0"/>
              <a:t>stated that no water was provided at the physical training area. </a:t>
            </a:r>
          </a:p>
          <a:p>
            <a:pPr lvl="1"/>
            <a:r>
              <a:rPr lang="en-US" dirty="0"/>
              <a:t>heat stress prevention program that had been established in the Basic Law Enforcement Training Student Handbook </a:t>
            </a:r>
          </a:p>
          <a:p>
            <a:pPr lvl="1"/>
            <a:endParaRPr lang="en-US" dirty="0"/>
          </a:p>
        </p:txBody>
      </p:sp>
    </p:spTree>
    <p:extLst>
      <p:ext uri="{BB962C8B-B14F-4D97-AF65-F5344CB8AC3E}">
        <p14:creationId xmlns:p14="http://schemas.microsoft.com/office/powerpoint/2010/main" val="38673729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D9B-E614-43FA-BD87-54AEEA35368C}"/>
              </a:ext>
            </a:extLst>
          </p:cNvPr>
          <p:cNvSpPr>
            <a:spLocks noGrp="1"/>
          </p:cNvSpPr>
          <p:nvPr>
            <p:ph type="title"/>
          </p:nvPr>
        </p:nvSpPr>
        <p:spPr/>
        <p:txBody>
          <a:bodyPr/>
          <a:lstStyle/>
          <a:p>
            <a:r>
              <a:rPr lang="en-US" altLang="en-US" dirty="0"/>
              <a:t>What NC is doing</a:t>
            </a:r>
            <a:endParaRPr lang="en-US" dirty="0"/>
          </a:p>
        </p:txBody>
      </p:sp>
      <p:sp>
        <p:nvSpPr>
          <p:cNvPr id="3" name="Content Placeholder 2">
            <a:extLst>
              <a:ext uri="{FF2B5EF4-FFF2-40B4-BE49-F238E27FC236}">
                <a16:creationId xmlns:a16="http://schemas.microsoft.com/office/drawing/2014/main" id="{36ACC21D-9761-49E3-AD48-F696AE2BE3F2}"/>
              </a:ext>
            </a:extLst>
          </p:cNvPr>
          <p:cNvSpPr>
            <a:spLocks noGrp="1"/>
          </p:cNvSpPr>
          <p:nvPr>
            <p:ph idx="1"/>
          </p:nvPr>
        </p:nvSpPr>
        <p:spPr/>
        <p:txBody>
          <a:bodyPr/>
          <a:lstStyle/>
          <a:p>
            <a:r>
              <a:rPr lang="en-US" dirty="0"/>
              <a:t>Walk-through</a:t>
            </a:r>
          </a:p>
          <a:p>
            <a:pPr lvl="1"/>
            <a:r>
              <a:rPr lang="en-US" dirty="0"/>
              <a:t>students need to be aware of the Flag conditions</a:t>
            </a:r>
          </a:p>
        </p:txBody>
      </p:sp>
      <p:pic>
        <p:nvPicPr>
          <p:cNvPr id="4" name="Picture 3">
            <a:extLst>
              <a:ext uri="{FF2B5EF4-FFF2-40B4-BE49-F238E27FC236}">
                <a16:creationId xmlns:a16="http://schemas.microsoft.com/office/drawing/2014/main" id="{F1791630-BF24-4613-B8E3-2E35C9E2865F}"/>
              </a:ext>
            </a:extLst>
          </p:cNvPr>
          <p:cNvPicPr>
            <a:picLocks noChangeAspect="1"/>
          </p:cNvPicPr>
          <p:nvPr/>
        </p:nvPicPr>
        <p:blipFill>
          <a:blip r:embed="rId2"/>
          <a:stretch>
            <a:fillRect/>
          </a:stretch>
        </p:blipFill>
        <p:spPr>
          <a:xfrm>
            <a:off x="33528" y="2590800"/>
            <a:ext cx="9930080" cy="2295525"/>
          </a:xfrm>
          <a:prstGeom prst="rect">
            <a:avLst/>
          </a:prstGeom>
        </p:spPr>
      </p:pic>
    </p:spTree>
    <p:extLst>
      <p:ext uri="{BB962C8B-B14F-4D97-AF65-F5344CB8AC3E}">
        <p14:creationId xmlns:p14="http://schemas.microsoft.com/office/powerpoint/2010/main" val="75489025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D9B-E614-43FA-BD87-54AEEA35368C}"/>
              </a:ext>
            </a:extLst>
          </p:cNvPr>
          <p:cNvSpPr>
            <a:spLocks noGrp="1"/>
          </p:cNvSpPr>
          <p:nvPr>
            <p:ph type="title"/>
          </p:nvPr>
        </p:nvSpPr>
        <p:spPr/>
        <p:txBody>
          <a:bodyPr/>
          <a:lstStyle/>
          <a:p>
            <a:r>
              <a:rPr lang="en-US" altLang="en-US" dirty="0"/>
              <a:t>What NC is doing</a:t>
            </a:r>
            <a:endParaRPr lang="en-US" dirty="0"/>
          </a:p>
        </p:txBody>
      </p:sp>
      <p:sp>
        <p:nvSpPr>
          <p:cNvPr id="3" name="Content Placeholder 2">
            <a:extLst>
              <a:ext uri="{FF2B5EF4-FFF2-40B4-BE49-F238E27FC236}">
                <a16:creationId xmlns:a16="http://schemas.microsoft.com/office/drawing/2014/main" id="{36ACC21D-9761-49E3-AD48-F696AE2BE3F2}"/>
              </a:ext>
            </a:extLst>
          </p:cNvPr>
          <p:cNvSpPr>
            <a:spLocks noGrp="1"/>
          </p:cNvSpPr>
          <p:nvPr>
            <p:ph idx="1"/>
          </p:nvPr>
        </p:nvSpPr>
        <p:spPr/>
        <p:txBody>
          <a:bodyPr/>
          <a:lstStyle/>
          <a:p>
            <a:r>
              <a:rPr lang="en-US" dirty="0"/>
              <a:t>none of the recruits interviewed knew what the Flag Warning conditions were for the morning of the fatality. </a:t>
            </a:r>
          </a:p>
          <a:p>
            <a:r>
              <a:rPr lang="en-US" dirty="0"/>
              <a:t>From CLT Douglas airport – </a:t>
            </a:r>
          </a:p>
          <a:p>
            <a:pPr lvl="1"/>
            <a:r>
              <a:rPr lang="en-US" dirty="0"/>
              <a:t>@ 6:52 AM T= 80.1°F and Humidity = 76% =&gt;  156.1 Black Flag Warning, </a:t>
            </a:r>
          </a:p>
          <a:p>
            <a:pPr lvl="1"/>
            <a:r>
              <a:rPr lang="en-US" dirty="0"/>
              <a:t>@ 7:52 AM T= 82.9°F and Humidity =70% =&gt;    152.9 Black Flag Warning</a:t>
            </a:r>
          </a:p>
          <a:p>
            <a:pPr lvl="1"/>
            <a:r>
              <a:rPr lang="en-US" dirty="0"/>
              <a:t>@ 8:52 AM T=86°F and Humidity = 65% =&gt;         151 Black Flag Warning</a:t>
            </a:r>
          </a:p>
        </p:txBody>
      </p:sp>
    </p:spTree>
    <p:extLst>
      <p:ext uri="{BB962C8B-B14F-4D97-AF65-F5344CB8AC3E}">
        <p14:creationId xmlns:p14="http://schemas.microsoft.com/office/powerpoint/2010/main" val="157044050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D9B-E614-43FA-BD87-54AEEA35368C}"/>
              </a:ext>
            </a:extLst>
          </p:cNvPr>
          <p:cNvSpPr>
            <a:spLocks noGrp="1"/>
          </p:cNvSpPr>
          <p:nvPr>
            <p:ph type="title"/>
          </p:nvPr>
        </p:nvSpPr>
        <p:spPr/>
        <p:txBody>
          <a:bodyPr/>
          <a:lstStyle/>
          <a:p>
            <a:r>
              <a:rPr lang="en-US" altLang="en-US" dirty="0"/>
              <a:t>What NC is doing</a:t>
            </a:r>
            <a:endParaRPr lang="en-US" dirty="0"/>
          </a:p>
        </p:txBody>
      </p:sp>
      <p:sp>
        <p:nvSpPr>
          <p:cNvPr id="3" name="Content Placeholder 2">
            <a:extLst>
              <a:ext uri="{FF2B5EF4-FFF2-40B4-BE49-F238E27FC236}">
                <a16:creationId xmlns:a16="http://schemas.microsoft.com/office/drawing/2014/main" id="{36ACC21D-9761-49E3-AD48-F696AE2BE3F2}"/>
              </a:ext>
            </a:extLst>
          </p:cNvPr>
          <p:cNvSpPr>
            <a:spLocks noGrp="1"/>
          </p:cNvSpPr>
          <p:nvPr>
            <p:ph idx="1"/>
          </p:nvPr>
        </p:nvSpPr>
        <p:spPr/>
        <p:txBody>
          <a:bodyPr/>
          <a:lstStyle/>
          <a:p>
            <a:r>
              <a:rPr lang="en-US" dirty="0"/>
              <a:t>majority of work-related emergency department visits for heat-related illness in NC are among 19-45 year old males, on occasion the temperature was below 85 degrees Fahrenheit</a:t>
            </a:r>
          </a:p>
        </p:txBody>
      </p:sp>
    </p:spTree>
    <p:extLst>
      <p:ext uri="{BB962C8B-B14F-4D97-AF65-F5344CB8AC3E}">
        <p14:creationId xmlns:p14="http://schemas.microsoft.com/office/powerpoint/2010/main" val="301738709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D9B-E614-43FA-BD87-54AEEA35368C}"/>
              </a:ext>
            </a:extLst>
          </p:cNvPr>
          <p:cNvSpPr>
            <a:spLocks noGrp="1"/>
          </p:cNvSpPr>
          <p:nvPr>
            <p:ph type="title"/>
          </p:nvPr>
        </p:nvSpPr>
        <p:spPr/>
        <p:txBody>
          <a:bodyPr/>
          <a:lstStyle/>
          <a:p>
            <a:r>
              <a:rPr lang="en-US" altLang="en-US" dirty="0"/>
              <a:t>What NC is doing</a:t>
            </a:r>
            <a:endParaRPr lang="en-US" dirty="0"/>
          </a:p>
        </p:txBody>
      </p:sp>
      <p:sp>
        <p:nvSpPr>
          <p:cNvPr id="3" name="Content Placeholder 2">
            <a:extLst>
              <a:ext uri="{FF2B5EF4-FFF2-40B4-BE49-F238E27FC236}">
                <a16:creationId xmlns:a16="http://schemas.microsoft.com/office/drawing/2014/main" id="{36ACC21D-9761-49E3-AD48-F696AE2BE3F2}"/>
              </a:ext>
            </a:extLst>
          </p:cNvPr>
          <p:cNvSpPr>
            <a:spLocks noGrp="1"/>
          </p:cNvSpPr>
          <p:nvPr>
            <p:ph idx="1"/>
          </p:nvPr>
        </p:nvSpPr>
        <p:spPr/>
        <p:txBody>
          <a:bodyPr/>
          <a:lstStyle/>
          <a:p>
            <a:r>
              <a:rPr lang="en-US" dirty="0"/>
              <a:t>some of the students came from different parts of the country but did not have any specific procedures for acclimatization</a:t>
            </a:r>
          </a:p>
          <a:p>
            <a:endParaRPr lang="en-US" dirty="0"/>
          </a:p>
          <a:p>
            <a:r>
              <a:rPr lang="en-US" dirty="0"/>
              <a:t>encouraged to not take breaks during PT</a:t>
            </a:r>
          </a:p>
          <a:p>
            <a:endParaRPr lang="en-US" dirty="0"/>
          </a:p>
          <a:p>
            <a:r>
              <a:rPr lang="en-US" dirty="0"/>
              <a:t>On the date of the fatality the students were required to wear bullet proof vest</a:t>
            </a:r>
          </a:p>
        </p:txBody>
      </p:sp>
      <p:sp>
        <p:nvSpPr>
          <p:cNvPr id="4" name="Rectangle 3">
            <a:extLst>
              <a:ext uri="{FF2B5EF4-FFF2-40B4-BE49-F238E27FC236}">
                <a16:creationId xmlns:a16="http://schemas.microsoft.com/office/drawing/2014/main" id="{E0CF5982-7BAE-49FB-95AE-301D17F89260}"/>
              </a:ext>
            </a:extLst>
          </p:cNvPr>
          <p:cNvSpPr/>
          <p:nvPr/>
        </p:nvSpPr>
        <p:spPr>
          <a:xfrm rot="20291918">
            <a:off x="-73014" y="2967335"/>
            <a:ext cx="929004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highlight>
                  <a:srgbClr val="FFFFFF"/>
                </a:highlight>
              </a:rPr>
              <a:t>EE core body temp was 105.9F</a:t>
            </a:r>
          </a:p>
        </p:txBody>
      </p:sp>
    </p:spTree>
    <p:extLst>
      <p:ext uri="{BB962C8B-B14F-4D97-AF65-F5344CB8AC3E}">
        <p14:creationId xmlns:p14="http://schemas.microsoft.com/office/powerpoint/2010/main" val="679876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D9B-E614-43FA-BD87-54AEEA35368C}"/>
              </a:ext>
            </a:extLst>
          </p:cNvPr>
          <p:cNvSpPr>
            <a:spLocks noGrp="1"/>
          </p:cNvSpPr>
          <p:nvPr>
            <p:ph type="title"/>
          </p:nvPr>
        </p:nvSpPr>
        <p:spPr/>
        <p:txBody>
          <a:bodyPr/>
          <a:lstStyle/>
          <a:p>
            <a:r>
              <a:rPr lang="en-US" altLang="en-US" dirty="0"/>
              <a:t>What NC is doing</a:t>
            </a:r>
            <a:endParaRPr lang="en-US" dirty="0"/>
          </a:p>
        </p:txBody>
      </p:sp>
      <p:sp>
        <p:nvSpPr>
          <p:cNvPr id="3" name="Content Placeholder 2">
            <a:extLst>
              <a:ext uri="{FF2B5EF4-FFF2-40B4-BE49-F238E27FC236}">
                <a16:creationId xmlns:a16="http://schemas.microsoft.com/office/drawing/2014/main" id="{36ACC21D-9761-49E3-AD48-F696AE2BE3F2}"/>
              </a:ext>
            </a:extLst>
          </p:cNvPr>
          <p:cNvSpPr>
            <a:spLocks noGrp="1"/>
          </p:cNvSpPr>
          <p:nvPr>
            <p:ph idx="1"/>
          </p:nvPr>
        </p:nvSpPr>
        <p:spPr>
          <a:xfrm>
            <a:off x="228600" y="1295400"/>
            <a:ext cx="8763000" cy="4525963"/>
          </a:xfrm>
        </p:spPr>
        <p:txBody>
          <a:bodyPr/>
          <a:lstStyle/>
          <a:p>
            <a:pPr marL="0" indent="0">
              <a:buNone/>
            </a:pPr>
            <a:r>
              <a:rPr lang="en-US" dirty="0"/>
              <a:t>Standard Number:  95.129(01)</a:t>
            </a:r>
          </a:p>
          <a:p>
            <a:pPr marL="0" indent="0">
              <a:buNone/>
            </a:pPr>
            <a:endParaRPr lang="en-US" dirty="0"/>
          </a:p>
          <a:p>
            <a:pPr marL="0" indent="0">
              <a:buNone/>
            </a:pPr>
            <a:r>
              <a:rPr lang="en-US" dirty="0"/>
              <a:t>a)  At the Charlotte-Mecklenburg Police Department Training Academy, on or about July 5th, 2016, a heat stress awareness and prevention program was not implemented for employees/recruits while performing strenuous physical training.  Employees/recruits were required to complete the physical training session in a high temperature, high humidity environment with no water provided, breaks not encouraged while wearing bullet proof vest. </a:t>
            </a:r>
          </a:p>
          <a:p>
            <a:pPr marL="0" indent="0">
              <a:buNone/>
            </a:pPr>
            <a:endParaRPr lang="en-US" dirty="0"/>
          </a:p>
        </p:txBody>
      </p:sp>
    </p:spTree>
    <p:extLst>
      <p:ext uri="{BB962C8B-B14F-4D97-AF65-F5344CB8AC3E}">
        <p14:creationId xmlns:p14="http://schemas.microsoft.com/office/powerpoint/2010/main" val="172794395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D9B-E614-43FA-BD87-54AEEA35368C}"/>
              </a:ext>
            </a:extLst>
          </p:cNvPr>
          <p:cNvSpPr>
            <a:spLocks noGrp="1"/>
          </p:cNvSpPr>
          <p:nvPr>
            <p:ph type="title"/>
          </p:nvPr>
        </p:nvSpPr>
        <p:spPr/>
        <p:txBody>
          <a:bodyPr/>
          <a:lstStyle/>
          <a:p>
            <a:r>
              <a:rPr lang="en-US" altLang="en-US" dirty="0"/>
              <a:t>What NC and Fed OSHA doing</a:t>
            </a:r>
            <a:endParaRPr lang="en-US" dirty="0"/>
          </a:p>
        </p:txBody>
      </p:sp>
      <p:sp>
        <p:nvSpPr>
          <p:cNvPr id="3" name="Content Placeholder 2">
            <a:extLst>
              <a:ext uri="{FF2B5EF4-FFF2-40B4-BE49-F238E27FC236}">
                <a16:creationId xmlns:a16="http://schemas.microsoft.com/office/drawing/2014/main" id="{36ACC21D-9761-49E3-AD48-F696AE2BE3F2}"/>
              </a:ext>
            </a:extLst>
          </p:cNvPr>
          <p:cNvSpPr>
            <a:spLocks noGrp="1"/>
          </p:cNvSpPr>
          <p:nvPr>
            <p:ph idx="1"/>
          </p:nvPr>
        </p:nvSpPr>
        <p:spPr/>
        <p:txBody>
          <a:bodyPr/>
          <a:lstStyle/>
          <a:p>
            <a:r>
              <a:rPr lang="en-US" dirty="0"/>
              <a:t>Scott is asking questions</a:t>
            </a:r>
          </a:p>
          <a:p>
            <a:r>
              <a:rPr lang="en-US" dirty="0"/>
              <a:t>“</a:t>
            </a:r>
            <a:r>
              <a:rPr lang="en-US" b="0" i="0" dirty="0">
                <a:solidFill>
                  <a:srgbClr val="333333"/>
                </a:solidFill>
                <a:effectLst/>
                <a:latin typeface="Helvetica Neue"/>
              </a:rPr>
              <a:t>On October 27, 2021, OSHA published an Advance Notice of Proposed Rulemaking (ANPRM) for Heat Injury and Illness Prevention in Outdoor and Indoor Work Settings in the Federal Register.”</a:t>
            </a:r>
            <a:endParaRPr lang="en-US" dirty="0">
              <a:solidFill>
                <a:srgbClr val="333333"/>
              </a:solidFill>
              <a:latin typeface="Helvetica Neue"/>
            </a:endParaRPr>
          </a:p>
          <a:p>
            <a:r>
              <a:rPr lang="en-US" dirty="0"/>
              <a:t>Comment period closed January 26,2022.</a:t>
            </a:r>
          </a:p>
          <a:p>
            <a:endParaRPr lang="en-US" dirty="0"/>
          </a:p>
        </p:txBody>
      </p:sp>
    </p:spTree>
    <p:extLst>
      <p:ext uri="{BB962C8B-B14F-4D97-AF65-F5344CB8AC3E}">
        <p14:creationId xmlns:p14="http://schemas.microsoft.com/office/powerpoint/2010/main" val="22411279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9D5D9C1-3EB7-46F1-9E1E-5D7266B19EB5}"/>
              </a:ext>
            </a:extLst>
          </p:cNvPr>
          <p:cNvSpPr>
            <a:spLocks noGrp="1" noChangeArrowheads="1"/>
          </p:cNvSpPr>
          <p:nvPr>
            <p:ph type="title"/>
          </p:nvPr>
        </p:nvSpPr>
        <p:spPr/>
        <p:txBody>
          <a:bodyPr/>
          <a:lstStyle/>
          <a:p>
            <a:pPr eaLnBrk="1" hangingPunct="1"/>
            <a:r>
              <a:rPr lang="en-US" altLang="en-US"/>
              <a:t>Resources</a:t>
            </a:r>
          </a:p>
        </p:txBody>
      </p:sp>
      <p:sp>
        <p:nvSpPr>
          <p:cNvPr id="54275" name="Rectangle 3">
            <a:extLst>
              <a:ext uri="{FF2B5EF4-FFF2-40B4-BE49-F238E27FC236}">
                <a16:creationId xmlns:a16="http://schemas.microsoft.com/office/drawing/2014/main" id="{C84ECB10-FD68-4FEF-9D5C-0DD8EB8EAB18}"/>
              </a:ext>
            </a:extLst>
          </p:cNvPr>
          <p:cNvSpPr>
            <a:spLocks noGrp="1" noChangeArrowheads="1"/>
          </p:cNvSpPr>
          <p:nvPr>
            <p:ph type="body" idx="1"/>
          </p:nvPr>
        </p:nvSpPr>
        <p:spPr/>
        <p:txBody>
          <a:bodyPr/>
          <a:lstStyle/>
          <a:p>
            <a:pPr eaLnBrk="1" hangingPunct="1"/>
            <a:r>
              <a:rPr lang="en-US" altLang="en-US" b="1"/>
              <a:t>Technical Manual – Chapter 4</a:t>
            </a:r>
          </a:p>
          <a:p>
            <a:pPr lvl="1" eaLnBrk="1" hangingPunct="1"/>
            <a:r>
              <a:rPr lang="en-US" altLang="en-US">
                <a:hlinkClick r:id="rId3"/>
              </a:rPr>
              <a:t>www.osha.gov</a:t>
            </a:r>
            <a:endParaRPr lang="en-US" altLang="en-US"/>
          </a:p>
          <a:p>
            <a:pPr eaLnBrk="1" hangingPunct="1"/>
            <a:endParaRPr lang="en-US" altLang="en-US"/>
          </a:p>
          <a:p>
            <a:pPr eaLnBrk="1" hangingPunct="1"/>
            <a:r>
              <a:rPr lang="en-US" altLang="en-US" b="1"/>
              <a:t>NIOSH </a:t>
            </a:r>
          </a:p>
          <a:p>
            <a:pPr lvl="1" eaLnBrk="1" hangingPunct="1"/>
            <a:r>
              <a:rPr lang="en-US" altLang="en-US">
                <a:hlinkClick r:id="rId4"/>
              </a:rPr>
              <a:t>http://www.cdc.gov/niosh/homepage.html</a:t>
            </a:r>
            <a:endParaRPr lang="en-US" altLang="en-US"/>
          </a:p>
          <a:p>
            <a:pPr eaLnBrk="1" hangingPunct="1"/>
            <a:endParaRPr lang="en-US" altLang="en-US"/>
          </a:p>
          <a:p>
            <a:pPr eaLnBrk="1" hangingPunct="1"/>
            <a:r>
              <a:rPr lang="en-US" altLang="en-US" b="1"/>
              <a:t>ACGIH – TLV book</a:t>
            </a:r>
          </a:p>
          <a:p>
            <a:pPr eaLnBrk="1" hangingPunct="1"/>
            <a:endParaRPr lang="en-US" altLang="en-US"/>
          </a:p>
          <a:p>
            <a:pPr eaLnBrk="1" hangingPunct="1"/>
            <a:r>
              <a:rPr lang="en-US" altLang="en-US" b="1"/>
              <a:t>Weather Underground</a:t>
            </a:r>
          </a:p>
          <a:p>
            <a:pPr lvl="1" eaLnBrk="1" hangingPunct="1"/>
            <a:r>
              <a:rPr lang="en-US" altLang="en-US" u="sng">
                <a:solidFill>
                  <a:schemeClr val="hlink"/>
                </a:solidFill>
              </a:rPr>
              <a:t>http://www.wunderground.com/</a:t>
            </a:r>
          </a:p>
        </p:txBody>
      </p:sp>
      <p:pic>
        <p:nvPicPr>
          <p:cNvPr id="54276" name="Picture 5" descr="http://t0.gstatic.com/images?q=tbn:blsoK2x12s3xyM:http://www.iaff.org/Events/09Redmond/NIOSH%2520with%2520words%2520blue.gif">
            <a:hlinkClick r:id="rId5"/>
            <a:extLst>
              <a:ext uri="{FF2B5EF4-FFF2-40B4-BE49-F238E27FC236}">
                <a16:creationId xmlns:a16="http://schemas.microsoft.com/office/drawing/2014/main" id="{19BC22FC-8CBB-4510-9F0B-7E3068FF5B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334000"/>
            <a:ext cx="142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3601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349250"/>
            <a:ext cx="7793038" cy="641350"/>
          </a:xfrm>
        </p:spPr>
        <p:txBody>
          <a:bodyPr lIns="91440" tIns="45720" rIns="91440" bIns="45720" anchor="b"/>
          <a:lstStyle/>
          <a:p>
            <a:pPr eaLnBrk="1" hangingPunct="1"/>
            <a:r>
              <a:rPr lang="en-US" altLang="en-US" dirty="0"/>
              <a:t>Summary	</a:t>
            </a:r>
            <a:endParaRPr lang="en-US" altLang="en-US" sz="1400" dirty="0"/>
          </a:p>
        </p:txBody>
      </p:sp>
      <p:sp>
        <p:nvSpPr>
          <p:cNvPr id="4" name="Rectangle 3">
            <a:extLst>
              <a:ext uri="{FF2B5EF4-FFF2-40B4-BE49-F238E27FC236}">
                <a16:creationId xmlns:a16="http://schemas.microsoft.com/office/drawing/2014/main" id="{675A5759-FD8B-4603-BAF8-7668EDFBC5D4}"/>
              </a:ext>
            </a:extLst>
          </p:cNvPr>
          <p:cNvSpPr txBox="1">
            <a:spLocks noChangeArrowheads="1"/>
          </p:cNvSpPr>
          <p:nvPr/>
        </p:nvSpPr>
        <p:spPr>
          <a:xfrm>
            <a:off x="609600" y="1295400"/>
            <a:ext cx="8001000" cy="4525963"/>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eaLnBrk="1" hangingPunct="1"/>
            <a:r>
              <a:rPr lang="en-US" altLang="en-US" u="none" kern="0"/>
              <a:t>Defined </a:t>
            </a:r>
            <a:r>
              <a:rPr lang="en-US" altLang="en-US" u="none" kern="0" dirty="0"/>
              <a:t>terms associated with Heat Stress</a:t>
            </a:r>
          </a:p>
          <a:p>
            <a:pPr eaLnBrk="1" hangingPunct="1"/>
            <a:endParaRPr lang="en-US" altLang="en-US" u="none" kern="0" dirty="0"/>
          </a:p>
          <a:p>
            <a:pPr eaLnBrk="1" hangingPunct="1"/>
            <a:r>
              <a:rPr lang="en-US" altLang="en-US" u="none" kern="0" dirty="0"/>
              <a:t>Heat Stress disorders and health effects</a:t>
            </a:r>
          </a:p>
          <a:p>
            <a:pPr eaLnBrk="1" hangingPunct="1"/>
            <a:endParaRPr lang="en-US" altLang="en-US" u="none" kern="0" dirty="0"/>
          </a:p>
          <a:p>
            <a:pPr eaLnBrk="1" hangingPunct="1"/>
            <a:r>
              <a:rPr lang="en-US" altLang="en-US" u="none" kern="0" dirty="0"/>
              <a:t>Prevention and control of Heat Stress</a:t>
            </a:r>
          </a:p>
          <a:p>
            <a:pPr eaLnBrk="1" hangingPunct="1"/>
            <a:endParaRPr lang="en-US" altLang="en-US" u="none" kern="0" dirty="0"/>
          </a:p>
          <a:p>
            <a:pPr eaLnBrk="1" hangingPunct="1"/>
            <a:r>
              <a:rPr lang="en-US" altLang="en-US" u="none" kern="0" dirty="0"/>
              <a:t>Heat Stress inspection procedures</a:t>
            </a:r>
          </a:p>
          <a:p>
            <a:pPr eaLnBrk="1" hangingPunct="1"/>
            <a:endParaRPr lang="en-US" altLang="en-US" u="none" kern="0" dirty="0"/>
          </a:p>
          <a:p>
            <a:pPr eaLnBrk="1" hangingPunct="1"/>
            <a:r>
              <a:rPr lang="en-US" altLang="en-US" u="none" kern="0" dirty="0"/>
              <a:t>How to write a Heat Stress citation</a:t>
            </a:r>
          </a:p>
          <a:p>
            <a:pPr eaLnBrk="1" hangingPunct="1"/>
            <a:endParaRPr lang="en-US" altLang="en-US" u="none" kern="0" dirty="0"/>
          </a:p>
        </p:txBody>
      </p:sp>
    </p:spTree>
    <p:extLst>
      <p:ext uri="{BB962C8B-B14F-4D97-AF65-F5344CB8AC3E}">
        <p14:creationId xmlns:p14="http://schemas.microsoft.com/office/powerpoint/2010/main" val="260138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8747-8DC7-4855-ACFC-E11597D488C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53478A9-74A5-4692-9086-CC272DBEFC37}"/>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2599C268-4FE7-414B-9929-909DF60C8DAC}"/>
              </a:ext>
            </a:extLst>
          </p:cNvPr>
          <p:cNvPicPr>
            <a:picLocks noChangeAspect="1"/>
          </p:cNvPicPr>
          <p:nvPr/>
        </p:nvPicPr>
        <p:blipFill>
          <a:blip r:embed="rId2"/>
          <a:stretch>
            <a:fillRect/>
          </a:stretch>
        </p:blipFill>
        <p:spPr>
          <a:xfrm>
            <a:off x="764394" y="1192604"/>
            <a:ext cx="7615212" cy="4731553"/>
          </a:xfrm>
          <a:prstGeom prst="rect">
            <a:avLst/>
          </a:prstGeom>
        </p:spPr>
      </p:pic>
      <p:pic>
        <p:nvPicPr>
          <p:cNvPr id="5" name="Picture 4">
            <a:extLst>
              <a:ext uri="{FF2B5EF4-FFF2-40B4-BE49-F238E27FC236}">
                <a16:creationId xmlns:a16="http://schemas.microsoft.com/office/drawing/2014/main" id="{B233E919-F730-45CB-9ADF-60FA45E9CCCB}"/>
              </a:ext>
            </a:extLst>
          </p:cNvPr>
          <p:cNvPicPr>
            <a:picLocks noChangeAspect="1"/>
          </p:cNvPicPr>
          <p:nvPr/>
        </p:nvPicPr>
        <p:blipFill>
          <a:blip r:embed="rId3"/>
          <a:stretch>
            <a:fillRect/>
          </a:stretch>
        </p:blipFill>
        <p:spPr>
          <a:xfrm>
            <a:off x="0" y="2063458"/>
            <a:ext cx="9144000" cy="2731083"/>
          </a:xfrm>
          <a:prstGeom prst="rect">
            <a:avLst/>
          </a:prstGeom>
        </p:spPr>
      </p:pic>
      <p:pic>
        <p:nvPicPr>
          <p:cNvPr id="7" name="Picture 6">
            <a:extLst>
              <a:ext uri="{FF2B5EF4-FFF2-40B4-BE49-F238E27FC236}">
                <a16:creationId xmlns:a16="http://schemas.microsoft.com/office/drawing/2014/main" id="{921F04C1-AAE1-4423-8972-A1533AD57859}"/>
              </a:ext>
            </a:extLst>
          </p:cNvPr>
          <p:cNvPicPr>
            <a:picLocks noChangeAspect="1"/>
          </p:cNvPicPr>
          <p:nvPr/>
        </p:nvPicPr>
        <p:blipFill>
          <a:blip r:embed="rId4"/>
          <a:stretch>
            <a:fillRect/>
          </a:stretch>
        </p:blipFill>
        <p:spPr>
          <a:xfrm>
            <a:off x="0" y="2333565"/>
            <a:ext cx="9144000" cy="2190870"/>
          </a:xfrm>
          <a:prstGeom prst="rect">
            <a:avLst/>
          </a:prstGeom>
        </p:spPr>
      </p:pic>
    </p:spTree>
    <p:extLst>
      <p:ext uri="{BB962C8B-B14F-4D97-AF65-F5344CB8AC3E}">
        <p14:creationId xmlns:p14="http://schemas.microsoft.com/office/powerpoint/2010/main" val="2726284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
        <p:nvSpPr>
          <p:cNvPr id="87044" name="Text Box 5"/>
          <p:cNvSpPr txBox="1">
            <a:spLocks noChangeArrowheads="1"/>
          </p:cNvSpPr>
          <p:nvPr/>
        </p:nvSpPr>
        <p:spPr bwMode="auto">
          <a:xfrm>
            <a:off x="1428750" y="2667000"/>
            <a:ext cx="6477000" cy="3108543"/>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endParaRPr lang="en-US" altLang="en-US" sz="2800" b="1" u="none" dirty="0">
              <a:solidFill>
                <a:srgbClr val="FF0000"/>
              </a:solidFill>
              <a:latin typeface="Arial" panose="020B0604020202020204" pitchFamily="34" charset="0"/>
            </a:endParaRPr>
          </a:p>
          <a:p>
            <a:pPr algn="ctr"/>
            <a:r>
              <a:rPr lang="en-US" altLang="en-US" sz="2800" b="1" u="none" dirty="0">
                <a:solidFill>
                  <a:srgbClr val="008000"/>
                </a:solidFill>
                <a:latin typeface="Arial" panose="020B0604020202020204" pitchFamily="34" charset="0"/>
              </a:rPr>
              <a:t>1-800-NC-LABOR</a:t>
            </a:r>
          </a:p>
          <a:p>
            <a:pPr algn="ctr"/>
            <a:endParaRPr lang="en-US" altLang="en-US" sz="2800" i="1" u="none" dirty="0">
              <a:latin typeface="Arial" panose="020B0604020202020204" pitchFamily="34" charset="0"/>
            </a:endParaRPr>
          </a:p>
          <a:p>
            <a:pPr algn="ctr"/>
            <a:r>
              <a:rPr lang="en-US" altLang="en-US" sz="2800" i="1" u="none" dirty="0">
                <a:latin typeface="Arial" panose="020B0604020202020204" pitchFamily="34" charset="0"/>
              </a:rPr>
              <a:t>(1-800-625-2267)</a:t>
            </a:r>
          </a:p>
          <a:p>
            <a:pPr algn="ctr"/>
            <a:endParaRPr lang="en-US" altLang="en-US" sz="2800" b="1" u="none" dirty="0">
              <a:latin typeface="Arial" panose="020B0604020202020204" pitchFamily="34" charset="0"/>
            </a:endParaRPr>
          </a:p>
          <a:p>
            <a:pPr algn="ctr"/>
            <a:r>
              <a:rPr lang="en-US" altLang="en-US" sz="2800" b="1" u="none" dirty="0">
                <a:solidFill>
                  <a:schemeClr val="tx2">
                    <a:lumMod val="75000"/>
                  </a:schemeClr>
                </a:solidFill>
                <a:latin typeface="Arial" panose="020B0604020202020204" pitchFamily="34" charset="0"/>
              </a:rPr>
              <a:t>www.nclabor.com</a:t>
            </a:r>
          </a:p>
          <a:p>
            <a:pPr algn="ctr"/>
            <a:endParaRPr lang="en-US" altLang="en-US" sz="2800" u="none" dirty="0">
              <a:latin typeface="Arial" panose="020B0604020202020204" pitchFamily="34" charset="0"/>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7B1A-09CC-4A67-825B-3F98924348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2A6670-2705-48B7-8292-F75E4759E32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16C44FD-8337-4F9A-BB9F-A3A8789D36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 y="-56832"/>
            <a:ext cx="938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9159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AFD0-20A8-4A5F-848E-74127636ED5C}"/>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D7C61651-6E92-4E1B-8B6F-7646E86A94D8}"/>
              </a:ext>
            </a:extLst>
          </p:cNvPr>
          <p:cNvSpPr>
            <a:spLocks noGrp="1"/>
          </p:cNvSpPr>
          <p:nvPr>
            <p:ph idx="1"/>
          </p:nvPr>
        </p:nvSpPr>
        <p:spPr/>
        <p:txBody>
          <a:bodyPr/>
          <a:lstStyle/>
          <a:p>
            <a:pPr marL="0" indent="0">
              <a:buNone/>
            </a:pPr>
            <a:endParaRPr lang="en-US" dirty="0"/>
          </a:p>
        </p:txBody>
      </p:sp>
      <p:pic>
        <p:nvPicPr>
          <p:cNvPr id="7" name="Picture 6">
            <a:extLst>
              <a:ext uri="{FF2B5EF4-FFF2-40B4-BE49-F238E27FC236}">
                <a16:creationId xmlns:a16="http://schemas.microsoft.com/office/drawing/2014/main" id="{E398775E-6CBA-434C-947B-79CDC503C11E}"/>
              </a:ext>
            </a:extLst>
          </p:cNvPr>
          <p:cNvPicPr>
            <a:picLocks noChangeAspect="1"/>
          </p:cNvPicPr>
          <p:nvPr/>
        </p:nvPicPr>
        <p:blipFill>
          <a:blip r:embed="rId3"/>
          <a:stretch>
            <a:fillRect/>
          </a:stretch>
        </p:blipFill>
        <p:spPr>
          <a:xfrm>
            <a:off x="31898" y="1219200"/>
            <a:ext cx="10473667" cy="4419600"/>
          </a:xfrm>
          <a:prstGeom prst="rect">
            <a:avLst/>
          </a:prstGeom>
        </p:spPr>
      </p:pic>
    </p:spTree>
    <p:extLst>
      <p:ext uri="{BB962C8B-B14F-4D97-AF65-F5344CB8AC3E}">
        <p14:creationId xmlns:p14="http://schemas.microsoft.com/office/powerpoint/2010/main" val="3289595241"/>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27826</TotalTime>
  <Pages>1</Pages>
  <Words>3785</Words>
  <Application>Microsoft Office PowerPoint</Application>
  <PresentationFormat>Letter Paper (8.5x11 in)</PresentationFormat>
  <Paragraphs>813</Paragraphs>
  <Slides>81</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Arial Rounded MT Bold</vt:lpstr>
      <vt:lpstr>Helvetica Neue</vt:lpstr>
      <vt:lpstr>Symbol</vt:lpstr>
      <vt:lpstr>Tahoma</vt:lpstr>
      <vt:lpstr>Times New Roman</vt:lpstr>
      <vt:lpstr>Wingdings</vt:lpstr>
      <vt:lpstr>NCDOL  Standard</vt:lpstr>
      <vt:lpstr>Heat Stress</vt:lpstr>
      <vt:lpstr>Outline</vt:lpstr>
      <vt:lpstr>Outline</vt:lpstr>
      <vt:lpstr>Introduction</vt:lpstr>
      <vt:lpstr>PowerPoint Presentation</vt:lpstr>
      <vt:lpstr>PowerPoint Presentation</vt:lpstr>
      <vt:lpstr>Introduction</vt:lpstr>
      <vt:lpstr>Introduction</vt:lpstr>
      <vt:lpstr>Introduction</vt:lpstr>
      <vt:lpstr>Introduction - Objectives</vt:lpstr>
      <vt:lpstr>Outline</vt:lpstr>
      <vt:lpstr>Definitions</vt:lpstr>
      <vt:lpstr>Definitions</vt:lpstr>
      <vt:lpstr>Outline</vt:lpstr>
      <vt:lpstr>Heat Stress</vt:lpstr>
      <vt:lpstr>Heat Stress </vt:lpstr>
      <vt:lpstr>Outline</vt:lpstr>
      <vt:lpstr>Heat strain</vt:lpstr>
      <vt:lpstr>Heat Strain - HRI</vt:lpstr>
      <vt:lpstr>Heat strain</vt:lpstr>
      <vt:lpstr>Heat Strain - Heat Rash</vt:lpstr>
      <vt:lpstr>Heat Strain - Heat Cramps</vt:lpstr>
      <vt:lpstr>Heat Strain - Heat Exhaustion</vt:lpstr>
      <vt:lpstr>Heat Strain - Heat Stroke</vt:lpstr>
      <vt:lpstr>Heat Strain</vt:lpstr>
      <vt:lpstr>Heat Strain</vt:lpstr>
      <vt:lpstr>Outline</vt:lpstr>
      <vt:lpstr>Prevention and Control</vt:lpstr>
      <vt:lpstr>Engineering Controls</vt:lpstr>
      <vt:lpstr>PPE</vt:lpstr>
      <vt:lpstr>Work Practices</vt:lpstr>
      <vt:lpstr>Acclimatization</vt:lpstr>
      <vt:lpstr>Re-Acclimating</vt:lpstr>
      <vt:lpstr>Administrative/Work Practice Controls</vt:lpstr>
      <vt:lpstr>Work Monitoring Programs</vt:lpstr>
      <vt:lpstr>Training</vt:lpstr>
      <vt:lpstr>Outline</vt:lpstr>
      <vt:lpstr>State of Enforcement</vt:lpstr>
      <vt:lpstr>Investigation Guidelines</vt:lpstr>
      <vt:lpstr>Investigation Guidelines</vt:lpstr>
      <vt:lpstr>Wet Bulb Globe Temperature</vt:lpstr>
      <vt:lpstr>Definitions</vt:lpstr>
      <vt:lpstr>PowerPoint Presentation</vt:lpstr>
      <vt:lpstr>PowerPoint Presentation</vt:lpstr>
      <vt:lpstr>WBGT Index</vt:lpstr>
      <vt:lpstr>Table 1  Clothing Adjustment Values</vt:lpstr>
      <vt:lpstr>Table 2  Heat Stress TLVs</vt:lpstr>
      <vt:lpstr>Table 2  Heat Stress TLVs</vt:lpstr>
      <vt:lpstr>Table 3  Activities within Metabolic Rate Categories</vt:lpstr>
      <vt:lpstr>Table 3  Activities within Metabolic Rate Categories</vt:lpstr>
      <vt:lpstr>Calculation of Heat Stress TLV</vt:lpstr>
      <vt:lpstr>Calculation of Heat Stress TLV</vt:lpstr>
      <vt:lpstr>Calculation of Heat Stress TLV</vt:lpstr>
      <vt:lpstr>PowerPoint Presentation</vt:lpstr>
      <vt:lpstr>PowerPoint Presentation</vt:lpstr>
      <vt:lpstr>PowerPoint Presentation</vt:lpstr>
      <vt:lpstr>PowerPoint Presentation</vt:lpstr>
      <vt:lpstr>Example</vt:lpstr>
      <vt:lpstr>Example</vt:lpstr>
      <vt:lpstr>Table 3  Activities within Metabolic Rate Categories</vt:lpstr>
      <vt:lpstr>Example</vt:lpstr>
      <vt:lpstr>Example</vt:lpstr>
      <vt:lpstr>PowerPoint Presentation</vt:lpstr>
      <vt:lpstr>PowerPoint Presentation</vt:lpstr>
      <vt:lpstr>Outline</vt:lpstr>
      <vt:lpstr>Investigation Guidelines</vt:lpstr>
      <vt:lpstr>Citations</vt:lpstr>
      <vt:lpstr>What NC is doing</vt:lpstr>
      <vt:lpstr>What NC is doing</vt:lpstr>
      <vt:lpstr>What NC is doing</vt:lpstr>
      <vt:lpstr>What NC is doing</vt:lpstr>
      <vt:lpstr>What NC is doing</vt:lpstr>
      <vt:lpstr>What NC is doing</vt:lpstr>
      <vt:lpstr>What NC is doing</vt:lpstr>
      <vt:lpstr>What NC is doing</vt:lpstr>
      <vt:lpstr>What NC is doing</vt:lpstr>
      <vt:lpstr>What NC and Fed OSHA doing</vt:lpstr>
      <vt:lpstr>Resources</vt:lpstr>
      <vt:lpstr>Summary </vt:lpstr>
      <vt:lpstr>Thank You For Attending!</vt:lpstr>
      <vt:lpstr>PowerPoint Presentation</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Bob O'Neal</dc:creator>
  <cp:keywords>Review by Standards Supervisor:2-24-2010</cp:keywords>
  <dc:description>WLagoe reviewed: 032010</dc:description>
  <cp:lastModifiedBy>Lagoe, Wanda</cp:lastModifiedBy>
  <cp:revision>2785</cp:revision>
  <cp:lastPrinted>2015-07-13T17:43:25Z</cp:lastPrinted>
  <dcterms:created xsi:type="dcterms:W3CDTF">2001-05-15T12:53:32Z</dcterms:created>
  <dcterms:modified xsi:type="dcterms:W3CDTF">2022-10-13T15:56:24Z</dcterms:modified>
  <cp:category>Format Review by Andy on 12-30-08</cp:category>
</cp:coreProperties>
</file>