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811" r:id="rId2"/>
  </p:sldMasterIdLst>
  <p:notesMasterIdLst>
    <p:notesMasterId r:id="rId65"/>
  </p:notesMasterIdLst>
  <p:handoutMasterIdLst>
    <p:handoutMasterId r:id="rId66"/>
  </p:handoutMasterIdLst>
  <p:sldIdLst>
    <p:sldId id="361" r:id="rId3"/>
    <p:sldId id="292" r:id="rId4"/>
    <p:sldId id="293" r:id="rId5"/>
    <p:sldId id="294" r:id="rId6"/>
    <p:sldId id="380" r:id="rId7"/>
    <p:sldId id="381" r:id="rId8"/>
    <p:sldId id="382" r:id="rId9"/>
    <p:sldId id="383" r:id="rId10"/>
    <p:sldId id="295" r:id="rId11"/>
    <p:sldId id="296" r:id="rId12"/>
    <p:sldId id="297" r:id="rId13"/>
    <p:sldId id="298" r:id="rId14"/>
    <p:sldId id="336" r:id="rId15"/>
    <p:sldId id="338" r:id="rId16"/>
    <p:sldId id="404" r:id="rId17"/>
    <p:sldId id="449" r:id="rId18"/>
    <p:sldId id="450" r:id="rId19"/>
    <p:sldId id="406" r:id="rId20"/>
    <p:sldId id="407" r:id="rId21"/>
    <p:sldId id="306" r:id="rId22"/>
    <p:sldId id="372" r:id="rId23"/>
    <p:sldId id="438" r:id="rId24"/>
    <p:sldId id="455" r:id="rId25"/>
    <p:sldId id="456" r:id="rId26"/>
    <p:sldId id="377" r:id="rId27"/>
    <p:sldId id="378" r:id="rId28"/>
    <p:sldId id="374" r:id="rId29"/>
    <p:sldId id="365" r:id="rId30"/>
    <p:sldId id="369" r:id="rId31"/>
    <p:sldId id="371" r:id="rId32"/>
    <p:sldId id="410" r:id="rId33"/>
    <p:sldId id="337" r:id="rId34"/>
    <p:sldId id="340" r:id="rId35"/>
    <p:sldId id="411" r:id="rId36"/>
    <p:sldId id="412" r:id="rId37"/>
    <p:sldId id="413" r:id="rId38"/>
    <p:sldId id="414" r:id="rId39"/>
    <p:sldId id="415" r:id="rId40"/>
    <p:sldId id="416" r:id="rId41"/>
    <p:sldId id="316" r:id="rId42"/>
    <p:sldId id="421" r:id="rId43"/>
    <p:sldId id="341" r:id="rId44"/>
    <p:sldId id="419" r:id="rId45"/>
    <p:sldId id="422" r:id="rId46"/>
    <p:sldId id="424" r:id="rId47"/>
    <p:sldId id="425" r:id="rId48"/>
    <p:sldId id="426" r:id="rId49"/>
    <p:sldId id="427" r:id="rId50"/>
    <p:sldId id="319" r:id="rId51"/>
    <p:sldId id="379" r:id="rId52"/>
    <p:sldId id="343" r:id="rId53"/>
    <p:sldId id="345" r:id="rId54"/>
    <p:sldId id="346" r:id="rId55"/>
    <p:sldId id="432" r:id="rId56"/>
    <p:sldId id="356" r:id="rId57"/>
    <p:sldId id="359" r:id="rId58"/>
    <p:sldId id="360" r:id="rId59"/>
    <p:sldId id="329" r:id="rId60"/>
    <p:sldId id="330" r:id="rId61"/>
    <p:sldId id="331" r:id="rId62"/>
    <p:sldId id="347" r:id="rId63"/>
    <p:sldId id="362" r:id="rId64"/>
  </p:sldIdLst>
  <p:sldSz cx="9144000" cy="6858000" type="screen4x3"/>
  <p:notesSz cx="6954838" cy="9240838"/>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6" autoAdjust="0"/>
    <p:restoredTop sz="82100" autoAdjust="0"/>
  </p:normalViewPr>
  <p:slideViewPr>
    <p:cSldViewPr>
      <p:cViewPr varScale="1">
        <p:scale>
          <a:sx n="60" d="100"/>
          <a:sy n="60" d="100"/>
        </p:scale>
        <p:origin x="18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948"/>
    </p:cViewPr>
  </p:sorterViewPr>
  <p:notesViewPr>
    <p:cSldViewPr>
      <p:cViewPr varScale="1">
        <p:scale>
          <a:sx n="78" d="100"/>
          <a:sy n="78" d="100"/>
        </p:scale>
        <p:origin x="-2046" y="-102"/>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CA12891-B239-77F7-A529-62DABE9D08EF}"/>
              </a:ext>
            </a:extLst>
          </p:cNvPr>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defTabSz="920750" eaLnBrk="1" hangingPunct="1">
              <a:defRPr sz="1200">
                <a:latin typeface="Tahoma" pitchFamily="34" charset="0"/>
              </a:defRPr>
            </a:lvl1pPr>
          </a:lstStyle>
          <a:p>
            <a:pPr>
              <a:defRPr/>
            </a:pPr>
            <a:r>
              <a:rPr lang="en-US"/>
              <a:t>125 Health Topics, Nov 2006</a:t>
            </a:r>
          </a:p>
        </p:txBody>
      </p:sp>
      <p:sp>
        <p:nvSpPr>
          <p:cNvPr id="1027" name="Rectangle 3">
            <a:extLst>
              <a:ext uri="{FF2B5EF4-FFF2-40B4-BE49-F238E27FC236}">
                <a16:creationId xmlns:a16="http://schemas.microsoft.com/office/drawing/2014/main" id="{BAB56D9A-4CFE-D269-DBCE-1300F7D5D2F7}"/>
              </a:ext>
            </a:extLst>
          </p:cNvPr>
          <p:cNvSpPr>
            <a:spLocks noGrp="1" noChangeArrowheads="1"/>
          </p:cNvSpPr>
          <p:nvPr>
            <p:ph type="dt" idx="1"/>
          </p:nvPr>
        </p:nvSpPr>
        <p:spPr bwMode="auto">
          <a:xfrm>
            <a:off x="3941763" y="0"/>
            <a:ext cx="3013075" cy="461963"/>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lgn="r" defTabSz="920750" eaLnBrk="1" hangingPunct="1">
              <a:defRPr sz="1200">
                <a:latin typeface="Tahoma" pitchFamily="34" charset="0"/>
              </a:defRPr>
            </a:lvl1pPr>
          </a:lstStyle>
          <a:p>
            <a:pPr>
              <a:defRPr/>
            </a:pPr>
            <a:endParaRPr lang="en-US"/>
          </a:p>
        </p:txBody>
      </p:sp>
      <p:sp>
        <p:nvSpPr>
          <p:cNvPr id="5124" name="Rectangle 4">
            <a:extLst>
              <a:ext uri="{FF2B5EF4-FFF2-40B4-BE49-F238E27FC236}">
                <a16:creationId xmlns:a16="http://schemas.microsoft.com/office/drawing/2014/main" id="{572C6F97-9D5B-8D7F-B3DF-A9473E9C74D1}"/>
              </a:ext>
            </a:extLst>
          </p:cNvPr>
          <p:cNvSpPr>
            <a:spLocks noChangeArrowheads="1" noTextEdit="1"/>
          </p:cNvSpPr>
          <p:nvPr>
            <p:ph type="sldImg" idx="2"/>
          </p:nvPr>
        </p:nvSpPr>
        <p:spPr bwMode="auto">
          <a:xfrm>
            <a:off x="1169988" y="693738"/>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863885D9-8685-6C9A-1C62-506E2DA0994D}"/>
              </a:ext>
            </a:extLst>
          </p:cNvPr>
          <p:cNvSpPr>
            <a:spLocks noGrp="1" noChangeArrowheads="1"/>
          </p:cNvSpPr>
          <p:nvPr>
            <p:ph type="body" sz="quarter" idx="3"/>
          </p:nvPr>
        </p:nvSpPr>
        <p:spPr bwMode="auto">
          <a:xfrm>
            <a:off x="927100" y="4389438"/>
            <a:ext cx="5100638" cy="4157662"/>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a:extLst>
              <a:ext uri="{FF2B5EF4-FFF2-40B4-BE49-F238E27FC236}">
                <a16:creationId xmlns:a16="http://schemas.microsoft.com/office/drawing/2014/main" id="{FC973CF4-D818-2C64-4124-295161B982F2}"/>
              </a:ext>
            </a:extLst>
          </p:cNvPr>
          <p:cNvSpPr>
            <a:spLocks noGrp="1" noChangeArrowheads="1"/>
          </p:cNvSpPr>
          <p:nvPr>
            <p:ph type="ftr" sz="quarter" idx="4"/>
          </p:nvPr>
        </p:nvSpPr>
        <p:spPr bwMode="auto">
          <a:xfrm>
            <a:off x="0" y="8778875"/>
            <a:ext cx="3013075" cy="461963"/>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defTabSz="920750" eaLnBrk="1" hangingPunct="1">
              <a:defRPr sz="1200">
                <a:latin typeface="Tahoma" pitchFamily="34" charset="0"/>
              </a:defRPr>
            </a:lvl1pPr>
          </a:lstStyle>
          <a:p>
            <a:pPr>
              <a:defRPr/>
            </a:pPr>
            <a:r>
              <a:rPr lang="en-US"/>
              <a:t>125HlthTopx_2Print.ppt</a:t>
            </a:r>
          </a:p>
        </p:txBody>
      </p:sp>
      <p:sp>
        <p:nvSpPr>
          <p:cNvPr id="1031" name="Rectangle 7">
            <a:extLst>
              <a:ext uri="{FF2B5EF4-FFF2-40B4-BE49-F238E27FC236}">
                <a16:creationId xmlns:a16="http://schemas.microsoft.com/office/drawing/2014/main" id="{53B28B26-D9F3-7381-3B44-BCCA6F448089}"/>
              </a:ext>
            </a:extLst>
          </p:cNvPr>
          <p:cNvSpPr>
            <a:spLocks noGrp="1" noChangeArrowheads="1"/>
          </p:cNvSpPr>
          <p:nvPr>
            <p:ph type="sldNum" sz="quarter" idx="5"/>
          </p:nvPr>
        </p:nvSpPr>
        <p:spPr bwMode="auto">
          <a:xfrm>
            <a:off x="3941763" y="8778875"/>
            <a:ext cx="3013075" cy="461963"/>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lgn="r" defTabSz="920750" eaLnBrk="1" hangingPunct="1">
              <a:defRPr sz="1200">
                <a:latin typeface="Tahoma" panose="020B0604030504040204" pitchFamily="34" charset="0"/>
              </a:defRPr>
            </a:lvl1pPr>
          </a:lstStyle>
          <a:p>
            <a:pPr>
              <a:defRPr/>
            </a:pPr>
            <a:fld id="{565FD4AF-F16B-43C4-8335-0D9E5FA98A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Oxygen" TargetMode="External"/><Relationship Id="rId3" Type="http://schemas.openxmlformats.org/officeDocument/2006/relationships/hyperlink" Target="http://en.wikipedia.org/wiki/Air" TargetMode="External"/><Relationship Id="rId7" Type="http://schemas.openxmlformats.org/officeDocument/2006/relationships/hyperlink" Target="http://en.wikipedia.org/wiki/Chromium(III)_oxide"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en.wikipedia.org/wiki/Passivation_layer" TargetMode="External"/><Relationship Id="rId11" Type="http://schemas.openxmlformats.org/officeDocument/2006/relationships/hyperlink" Target="http://en.wikipedia.org/wiki/Materials_science" TargetMode="External"/><Relationship Id="rId5" Type="http://schemas.openxmlformats.org/officeDocument/2006/relationships/hyperlink" Target="http://en.wikipedia.org/wiki/Chromium" TargetMode="External"/><Relationship Id="rId10" Type="http://schemas.openxmlformats.org/officeDocument/2006/relationships/hyperlink" Target="http://en.wikipedia.org/wiki/Passivation" TargetMode="External"/><Relationship Id="rId4" Type="http://schemas.openxmlformats.org/officeDocument/2006/relationships/hyperlink" Target="http://en.wikipedia.org/wiki/Temperature" TargetMode="External"/><Relationship Id="rId9" Type="http://schemas.openxmlformats.org/officeDocument/2006/relationships/hyperlink" Target="http://en.wikipedia.org/wiki/Water"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5B504CB-33FA-3273-00AD-1A86BA14B93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7171" name="Rectangle 6">
            <a:extLst>
              <a:ext uri="{FF2B5EF4-FFF2-40B4-BE49-F238E27FC236}">
                <a16:creationId xmlns:a16="http://schemas.microsoft.com/office/drawing/2014/main" id="{91DC76DC-C92B-73D7-FFE7-FADD6DE641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7172" name="Rectangle 7">
            <a:extLst>
              <a:ext uri="{FF2B5EF4-FFF2-40B4-BE49-F238E27FC236}">
                <a16:creationId xmlns:a16="http://schemas.microsoft.com/office/drawing/2014/main" id="{36E5E02B-BB56-4946-7838-E034E4D596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A396BDBC-3C6B-4AC1-86A0-CE01643EE32E}" type="slidenum">
              <a:rPr lang="en-US" altLang="en-US" smtClean="0">
                <a:latin typeface="Tahoma" panose="020B0604030504040204" pitchFamily="34" charset="0"/>
              </a:rPr>
              <a:pPr/>
              <a:t>1</a:t>
            </a:fld>
            <a:endParaRPr lang="en-US" altLang="en-US">
              <a:latin typeface="Tahoma" panose="020B0604030504040204" pitchFamily="34" charset="0"/>
            </a:endParaRPr>
          </a:p>
        </p:txBody>
      </p:sp>
      <p:sp>
        <p:nvSpPr>
          <p:cNvPr id="7173" name="Rectangle 2">
            <a:extLst>
              <a:ext uri="{FF2B5EF4-FFF2-40B4-BE49-F238E27FC236}">
                <a16:creationId xmlns:a16="http://schemas.microsoft.com/office/drawing/2014/main" id="{51820599-6975-EE00-AC47-2A734308271D}"/>
              </a:ext>
            </a:extLst>
          </p:cNvPr>
          <p:cNvSpPr>
            <a:spLocks noChangeArrowheads="1" noTextEdit="1"/>
          </p:cNvSpPr>
          <p:nvPr>
            <p:ph type="sldImg"/>
          </p:nvPr>
        </p:nvSpPr>
        <p:spPr>
          <a:xfrm>
            <a:off x="1174750" y="698500"/>
            <a:ext cx="4605338" cy="3452813"/>
          </a:xfrm>
          <a:ln/>
        </p:spPr>
      </p:sp>
      <p:sp>
        <p:nvSpPr>
          <p:cNvPr id="7174" name="Rectangle 3">
            <a:extLst>
              <a:ext uri="{FF2B5EF4-FFF2-40B4-BE49-F238E27FC236}">
                <a16:creationId xmlns:a16="http://schemas.microsoft.com/office/drawing/2014/main" id="{5DF10ABF-835C-51A3-C9C0-42F872D02D23}"/>
              </a:ext>
            </a:extLst>
          </p:cNvPr>
          <p:cNvSpPr>
            <a:spLocks noGrp="1" noChangeArrowheads="1"/>
          </p:cNvSpPr>
          <p:nvPr>
            <p:ph type="body" idx="1"/>
          </p:nvPr>
        </p:nvSpPr>
        <p:spPr>
          <a:xfrm>
            <a:off x="927100" y="4389438"/>
            <a:ext cx="5100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Rev 2: 8/22/2020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E554CA3A-1574-AB57-09EC-46CBAE845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27075" indent="-279400" defTabSz="919163">
              <a:spcBef>
                <a:spcPct val="30000"/>
              </a:spcBef>
              <a:defRPr sz="1200">
                <a:solidFill>
                  <a:schemeClr val="tx1"/>
                </a:solidFill>
                <a:latin typeface="Times New Roman" panose="02020603050405020304" pitchFamily="18" charset="0"/>
              </a:defRPr>
            </a:lvl2pPr>
            <a:lvl3pPr marL="1119188" indent="-223838" defTabSz="919163">
              <a:spcBef>
                <a:spcPct val="30000"/>
              </a:spcBef>
              <a:defRPr sz="1200">
                <a:solidFill>
                  <a:schemeClr val="tx1"/>
                </a:solidFill>
                <a:latin typeface="Times New Roman" panose="02020603050405020304" pitchFamily="18" charset="0"/>
              </a:defRPr>
            </a:lvl3pPr>
            <a:lvl4pPr marL="1568450" indent="-223838" defTabSz="919163">
              <a:spcBef>
                <a:spcPct val="30000"/>
              </a:spcBef>
              <a:defRPr sz="1200">
                <a:solidFill>
                  <a:schemeClr val="tx1"/>
                </a:solidFill>
                <a:latin typeface="Times New Roman" panose="02020603050405020304" pitchFamily="18" charset="0"/>
              </a:defRPr>
            </a:lvl4pPr>
            <a:lvl5pPr marL="2016125" indent="-223838" defTabSz="919163">
              <a:spcBef>
                <a:spcPct val="30000"/>
              </a:spcBef>
              <a:defRPr sz="1200">
                <a:solidFill>
                  <a:schemeClr val="tx1"/>
                </a:solidFill>
                <a:latin typeface="Times New Roman" panose="02020603050405020304" pitchFamily="18" charset="0"/>
              </a:defRPr>
            </a:lvl5pPr>
            <a:lvl6pPr marL="2473325" indent="-223838"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30525" indent="-223838"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387725" indent="-223838"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44925" indent="-223838"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CA5BA14D-06B0-49CA-89A4-73D39B44D888}" type="slidenum">
              <a:rPr lang="en-US" altLang="en-US" sz="1000" i="1" smtClean="0">
                <a:solidFill>
                  <a:srgbClr val="000000"/>
                </a:solidFill>
              </a:rPr>
              <a:pPr eaLnBrk="0" hangingPunct="0">
                <a:spcBef>
                  <a:spcPct val="0"/>
                </a:spcBef>
              </a:pPr>
              <a:t>17</a:t>
            </a:fld>
            <a:endParaRPr lang="en-US" altLang="en-US" sz="1000" i="1">
              <a:solidFill>
                <a:srgbClr val="000000"/>
              </a:solidFill>
            </a:endParaRPr>
          </a:p>
        </p:txBody>
      </p:sp>
      <p:sp>
        <p:nvSpPr>
          <p:cNvPr id="32771" name="Rectangle 2">
            <a:extLst>
              <a:ext uri="{FF2B5EF4-FFF2-40B4-BE49-F238E27FC236}">
                <a16:creationId xmlns:a16="http://schemas.microsoft.com/office/drawing/2014/main" id="{C6D136A6-92D7-2F8C-8D82-8411D33C247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46936550-DF99-3E31-67F3-BADC2AC7B29F}"/>
              </a:ext>
            </a:extLst>
          </p:cNvPr>
          <p:cNvSpPr>
            <a:spLocks noGrp="1" noChangeArrowheads="1"/>
          </p:cNvSpPr>
          <p:nvPr>
            <p:ph type="body" idx="1"/>
          </p:nvPr>
        </p:nvSpPr>
        <p:spPr>
          <a:xfrm>
            <a:off x="1154113" y="4306888"/>
            <a:ext cx="4503737"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5350" eaLnBrk="1" hangingPunct="1"/>
            <a:r>
              <a:rPr lang="en-US" altLang="en-US" b="1">
                <a:latin typeface="Arial" panose="020B0604020202020204" pitchFamily="34" charset="0"/>
              </a:rPr>
              <a:t>Lead Icon Graphic Created by NCDOL Tom Wilder 07-22-15</a:t>
            </a:r>
          </a:p>
          <a:p>
            <a:pPr defTabSz="895350" eaLnBrk="1" hangingPunct="1"/>
            <a:endParaRPr lang="en-US" altLang="en-US" b="1">
              <a:latin typeface="Arial" panose="020B0604020202020204" pitchFamily="34" charset="0"/>
            </a:endParaRPr>
          </a:p>
          <a:p>
            <a:pPr defTabSz="895350" eaLnBrk="1" hangingPunct="1"/>
            <a:r>
              <a:rPr lang="en-US" altLang="en-US" b="1">
                <a:latin typeface="Arial" panose="020B0604020202020204" pitchFamily="34" charset="0"/>
              </a:rPr>
              <a:t>Chronic effects:</a:t>
            </a:r>
            <a:r>
              <a:rPr lang="en-US" altLang="en-US">
                <a:latin typeface="Arial" panose="020B0604020202020204" pitchFamily="34" charset="0"/>
              </a:rPr>
              <a:t> The symptoms often seen with significant long-term exposure include loss of appetite, constipation, nausea, and stomach pain.  Symptoms also can include excessive tiredness, weakness, weight loss, insomnia, headache, nervous irritability, fine tremors, numbness, dizziness, anxiety, and hyperactivity.  Because these symptoms are common to a variety of health problems, they can be overlooked by exposed workers.   These symptoms can damage the nervous, blood, urinary and/or the reproductive systems.</a:t>
            </a:r>
          </a:p>
          <a:p>
            <a:pPr defTabSz="895350" eaLnBrk="1" hangingPunct="1"/>
            <a:endParaRPr lang="en-US" altLang="en-US" sz="16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13CF1AEF-7CB1-931F-17AF-ECBC65117D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D3C7AA13-BDFA-43C5-8735-52FE4A4EC945}" type="slidenum">
              <a:rPr lang="en-US" altLang="en-US" sz="1000" i="1" smtClean="0">
                <a:solidFill>
                  <a:srgbClr val="000000"/>
                </a:solidFill>
              </a:rPr>
              <a:pPr eaLnBrk="0" hangingPunct="0">
                <a:spcBef>
                  <a:spcPct val="0"/>
                </a:spcBef>
              </a:pPr>
              <a:t>18</a:t>
            </a:fld>
            <a:endParaRPr lang="en-US" altLang="en-US" sz="1000" i="1">
              <a:solidFill>
                <a:srgbClr val="000000"/>
              </a:solidFill>
            </a:endParaRPr>
          </a:p>
        </p:txBody>
      </p:sp>
      <p:sp>
        <p:nvSpPr>
          <p:cNvPr id="34819" name="Rectangle 2">
            <a:extLst>
              <a:ext uri="{FF2B5EF4-FFF2-40B4-BE49-F238E27FC236}">
                <a16:creationId xmlns:a16="http://schemas.microsoft.com/office/drawing/2014/main" id="{EF04B52D-3CD7-23B3-7D8B-C0D0FDE4F844}"/>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CBA138B-BB6E-C0C9-C8B7-F07CF34FAE4A}"/>
              </a:ext>
            </a:extLst>
          </p:cNvPr>
          <p:cNvSpPr>
            <a:spLocks noGrp="1" noChangeArrowheads="1"/>
          </p:cNvSpPr>
          <p:nvPr>
            <p:ph type="body" idx="1"/>
          </p:nvPr>
        </p:nvSpPr>
        <p:spPr>
          <a:xfrm>
            <a:off x="1174750" y="4364038"/>
            <a:ext cx="4583113" cy="4133850"/>
          </a:xfrm>
          <a:ln/>
        </p:spPr>
        <p:txBody>
          <a:bodyPr/>
          <a:lstStyle/>
          <a:p>
            <a:pPr defTabSz="909851" eaLnBrk="1" hangingPunct="1">
              <a:defRPr/>
            </a:pPr>
            <a:r>
              <a:rPr lang="en-US" altLang="en-US" b="1" dirty="0">
                <a:latin typeface="Arial" panose="020B0604020202020204" pitchFamily="34" charset="0"/>
              </a:rPr>
              <a:t>Lead Icon Graphic Created by NCDOL Tom Wilder 07-22-15</a:t>
            </a:r>
          </a:p>
          <a:p>
            <a:pPr eaLnBrk="1" hangingPunct="1">
              <a:defRPr/>
            </a:pP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The major elements of the lead standards are: </a:t>
            </a:r>
          </a:p>
          <a:p>
            <a:pPr eaLnBrk="1" hangingPunct="1">
              <a:defRPr/>
            </a:pP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 Requires that employers use engineering controls and work practices, where feasible, to reduce worker exposure below the PEL if employees are exposed above the PEL for &gt; or = to 30 days per year.  If exposed &lt; 30 days per year, employer must reduce exposure to &lt; 200 </a:t>
            </a:r>
            <a:r>
              <a:rPr lang="en-US" altLang="en-US" dirty="0">
                <a:latin typeface="Arial" panose="020B0604020202020204" pitchFamily="34" charset="0"/>
                <a:cs typeface="Arial" panose="020B0604020202020204" pitchFamily="34" charset="0"/>
              </a:rPr>
              <a:t>µg/m³ as an 8 hr. time-weighted average (TWA) with engineering controls and may use a combo of engineering, administrative, work practice and PPE to reduce to 50 µg/m³ as an 8 hr. time-weighted average (TWA) .</a:t>
            </a: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 Requires that employees be provided with protective clothing and, where necessary, with respiratory protection accordance with 29 CFR 1910.134. </a:t>
            </a:r>
          </a:p>
          <a:p>
            <a:pPr lvl="1" eaLnBrk="1" hangingPunct="1">
              <a:buFontTx/>
              <a:buChar char="•"/>
              <a:defRPr/>
            </a:pPr>
            <a:r>
              <a:rPr lang="en-US" altLang="en-US" dirty="0">
                <a:latin typeface="Arial" panose="020B0604020202020204" pitchFamily="34" charset="0"/>
              </a:rPr>
              <a:t> Respirators are required to be worn:</a:t>
            </a:r>
          </a:p>
          <a:p>
            <a:pPr lvl="2" eaLnBrk="1" hangingPunct="1">
              <a:buFontTx/>
              <a:buChar char="•"/>
              <a:defRPr/>
            </a:pPr>
            <a:r>
              <a:rPr lang="en-US" altLang="en-US" dirty="0">
                <a:latin typeface="Arial" panose="020B0604020202020204" pitchFamily="34" charset="0"/>
              </a:rPr>
              <a:t> while engineering controls are being installed</a:t>
            </a:r>
          </a:p>
          <a:p>
            <a:pPr lvl="2" eaLnBrk="1" hangingPunct="1">
              <a:buFontTx/>
              <a:buChar char="•"/>
              <a:defRPr/>
            </a:pPr>
            <a:r>
              <a:rPr lang="en-US" altLang="en-US" dirty="0">
                <a:latin typeface="Arial" panose="020B0604020202020204" pitchFamily="34" charset="0"/>
              </a:rPr>
              <a:t> when engineering controls have reduced exposure levels as low as feasible but still above PEL</a:t>
            </a:r>
          </a:p>
          <a:p>
            <a:pPr eaLnBrk="1" hangingPunct="1">
              <a:defRPr/>
            </a:pPr>
            <a:r>
              <a:rPr lang="en-US" altLang="en-US" dirty="0">
                <a:latin typeface="Arial" panose="020B0604020202020204" pitchFamily="34" charset="0"/>
              </a:rPr>
              <a:t>• Employers are required to assess the exposures of employees to determine whether additional protections are required.  1926 requires the employees to be protected with respiratory protection and other PPE (based on job task) until this assessment is made.</a:t>
            </a:r>
          </a:p>
          <a:p>
            <a:pPr marL="63184" indent="-63184" eaLnBrk="1" hangingPunct="1">
              <a:buFont typeface="Arial" panose="020B0604020202020204" pitchFamily="34" charset="0"/>
              <a:buChar char="•"/>
              <a:defRPr/>
            </a:pPr>
            <a:r>
              <a:rPr lang="en-US" altLang="en-US" dirty="0">
                <a:latin typeface="Arial" panose="020B0604020202020204" pitchFamily="34" charset="0"/>
              </a:rPr>
              <a:t>PEL can be adjusted for extended </a:t>
            </a:r>
            <a:r>
              <a:rPr lang="en-US" altLang="en-US" dirty="0" err="1">
                <a:latin typeface="Arial" panose="020B0604020202020204" pitchFamily="34" charset="0"/>
              </a:rPr>
              <a:t>workshifts</a:t>
            </a:r>
            <a:r>
              <a:rPr lang="en-US" altLang="en-US" dirty="0">
                <a:latin typeface="Arial" panose="020B0604020202020204" pitchFamily="34" charset="0"/>
              </a:rPr>
              <a:t>. This is the only substance-specific standard that allows this (see paragraph (c)(2)).</a:t>
            </a:r>
          </a:p>
          <a:p>
            <a:pPr eaLnBrk="1" hangingPunct="1">
              <a:defRPr/>
            </a:pPr>
            <a:endParaRPr lang="en-US" altLang="en-US" dirty="0">
              <a:latin typeface="Arial" panose="020B0604020202020204" pitchFamily="34" charset="0"/>
            </a:endParaRPr>
          </a:p>
          <a:p>
            <a:pPr eaLnBrk="1" hangingPunct="1">
              <a:defRPr/>
            </a:pPr>
            <a:endParaRPr lang="en-US" altLang="en-US" dirty="0">
              <a:latin typeface="Arial" panose="020B0604020202020204" pitchFamily="34" charset="0"/>
            </a:endParaRPr>
          </a:p>
          <a:p>
            <a:pPr eaLnBrk="1" hangingPunct="1">
              <a:defRPr/>
            </a:pPr>
            <a:endParaRPr lang="en-US" altLang="en-US" dirty="0">
              <a:latin typeface="Arial" panose="020B0604020202020204" pitchFamily="34" charset="0"/>
            </a:endParaRPr>
          </a:p>
          <a:p>
            <a:pPr eaLnBrk="1" hangingPunct="1">
              <a:defRPr/>
            </a:pPr>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97EAA286-BD1E-F8BE-0B3A-7D65B99B0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62542E0C-FC18-4E2B-AE75-6026551D4CB3}" type="slidenum">
              <a:rPr lang="en-US" altLang="en-US" sz="1000" i="1" smtClean="0">
                <a:solidFill>
                  <a:srgbClr val="000000"/>
                </a:solidFill>
              </a:rPr>
              <a:pPr eaLnBrk="0" hangingPunct="0">
                <a:spcBef>
                  <a:spcPct val="0"/>
                </a:spcBef>
              </a:pPr>
              <a:t>19</a:t>
            </a:fld>
            <a:endParaRPr lang="en-US" altLang="en-US" sz="1000" i="1">
              <a:solidFill>
                <a:srgbClr val="000000"/>
              </a:solidFill>
            </a:endParaRPr>
          </a:p>
        </p:txBody>
      </p:sp>
      <p:sp>
        <p:nvSpPr>
          <p:cNvPr id="36867" name="Rectangle 2">
            <a:extLst>
              <a:ext uri="{FF2B5EF4-FFF2-40B4-BE49-F238E27FC236}">
                <a16:creationId xmlns:a16="http://schemas.microsoft.com/office/drawing/2014/main" id="{56562A10-45B3-F9FA-DE4C-CA62CFF6805F}"/>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E081910-8A43-C5F5-41A3-F38F419C2A75}"/>
              </a:ext>
            </a:extLst>
          </p:cNvPr>
          <p:cNvSpPr>
            <a:spLocks noGrp="1" noChangeArrowheads="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eaLnBrk="1" hangingPunct="1"/>
            <a:r>
              <a:rPr lang="en-US" altLang="en-US" b="1">
                <a:latin typeface="Arial" panose="020B0604020202020204" pitchFamily="34" charset="0"/>
              </a:rPr>
              <a:t>Lead Icon Graphic Created by NCDOL Tom Wilder 07-22-15</a:t>
            </a:r>
          </a:p>
          <a:p>
            <a:pPr defTabSz="909638" eaLnBrk="1" hangingPunct="1"/>
            <a:endParaRPr lang="en-US" altLang="en-US">
              <a:latin typeface="Arial" panose="020B0604020202020204" pitchFamily="34" charset="0"/>
            </a:endParaRPr>
          </a:p>
          <a:p>
            <a:pPr defTabSz="909638" eaLnBrk="1" hangingPunct="1"/>
            <a:r>
              <a:rPr lang="en-US" altLang="en-US">
                <a:latin typeface="Arial" panose="020B0604020202020204" pitchFamily="34" charset="0"/>
              </a:rPr>
              <a:t>The medical surveillance includes Biological monitoring in the form of blood samples.  Below is the standard on acceptable amounts of lead in the blood and when an employee shall be removed from the work environment.</a:t>
            </a:r>
            <a:endParaRPr lang="en-US" altLang="en-US" b="1">
              <a:latin typeface="Arial" panose="020B0604020202020204" pitchFamily="34" charset="0"/>
            </a:endParaRPr>
          </a:p>
          <a:p>
            <a:pPr defTabSz="909638" eaLnBrk="1" hangingPunct="1"/>
            <a:r>
              <a:rPr lang="en-US" altLang="en-US" b="1">
                <a:latin typeface="Arial" panose="020B0604020202020204" pitchFamily="34" charset="0"/>
              </a:rPr>
              <a:t>1910.1025(j)(2)(i)(B)</a:t>
            </a:r>
            <a:r>
              <a:rPr lang="en-US" altLang="en-US">
                <a:latin typeface="Arial" panose="020B0604020202020204" pitchFamily="34" charset="0"/>
              </a:rPr>
              <a:t> At least every two months for each employee whose last blood sampling and analysis indicated a blood lead level at or above 40 ug/100 g of whole blood.  This frequency shall continue until two consecutive blood samples and analyses indicate a blood lead level below 40 ug/100 g of whole blood; and</a:t>
            </a:r>
          </a:p>
          <a:p>
            <a:pPr defTabSz="909638" eaLnBrk="1" hangingPunct="1"/>
            <a:r>
              <a:rPr lang="en-US" altLang="en-US" b="1">
                <a:latin typeface="Arial" panose="020B0604020202020204" pitchFamily="34" charset="0"/>
              </a:rPr>
              <a:t>1910.1025(k)(1)(i)(A)</a:t>
            </a:r>
            <a:r>
              <a:rPr lang="en-US" altLang="en-US">
                <a:latin typeface="Arial" panose="020B0604020202020204" pitchFamily="34" charset="0"/>
              </a:rPr>
              <a:t> The employer shall </a:t>
            </a:r>
            <a:r>
              <a:rPr lang="en-US" altLang="en-US" u="sng">
                <a:latin typeface="Arial" panose="020B0604020202020204" pitchFamily="34" charset="0"/>
              </a:rPr>
              <a:t>remove</a:t>
            </a:r>
            <a:r>
              <a:rPr lang="en-US" altLang="en-US">
                <a:latin typeface="Arial" panose="020B0604020202020204" pitchFamily="34" charset="0"/>
              </a:rPr>
              <a:t> an employee from work having an exposure to lead at or above the action level on each occasion that a periodic and a follow-up blood sampling test conducted pursuant to this section indicate that the </a:t>
            </a:r>
            <a:r>
              <a:rPr lang="en-US" altLang="en-US" u="sng">
                <a:latin typeface="Arial" panose="020B0604020202020204" pitchFamily="34" charset="0"/>
              </a:rPr>
              <a:t>employee's blood lead level is at or above 60 ug/100 g </a:t>
            </a:r>
            <a:r>
              <a:rPr lang="en-US" altLang="en-US">
                <a:latin typeface="Arial" panose="020B0604020202020204" pitchFamily="34" charset="0"/>
              </a:rPr>
              <a:t>of whole blood; </a:t>
            </a:r>
            <a:endParaRPr lang="en-US" altLang="en-US">
              <a:solidFill>
                <a:srgbClr val="FF0000"/>
              </a:solidFill>
              <a:latin typeface="Arial" panose="020B0604020202020204" pitchFamily="34" charset="0"/>
            </a:endParaRPr>
          </a:p>
          <a:p>
            <a:pPr defTabSz="909638" eaLnBrk="1" hangingPunct="1"/>
            <a:endParaRPr lang="en-US" altLang="en-US">
              <a:latin typeface="Arial" panose="020B0604020202020204" pitchFamily="34" charset="0"/>
            </a:endParaRPr>
          </a:p>
          <a:p>
            <a:pPr defTabSz="909638"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0A9A5E8-E515-F6D5-62B3-1D7768C0120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38915" name="Rectangle 6">
            <a:extLst>
              <a:ext uri="{FF2B5EF4-FFF2-40B4-BE49-F238E27FC236}">
                <a16:creationId xmlns:a16="http://schemas.microsoft.com/office/drawing/2014/main" id="{643B7861-EF76-2257-014E-7991AB8AEC5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38916" name="Rectangle 7">
            <a:extLst>
              <a:ext uri="{FF2B5EF4-FFF2-40B4-BE49-F238E27FC236}">
                <a16:creationId xmlns:a16="http://schemas.microsoft.com/office/drawing/2014/main" id="{244FBA18-8CC2-AA71-58B1-994214E0A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7994E56C-7826-48EC-876E-6ACBDA07F3C6}" type="slidenum">
              <a:rPr lang="en-US" altLang="en-US" smtClean="0">
                <a:latin typeface="Tahoma" panose="020B0604030504040204" pitchFamily="34" charset="0"/>
              </a:rPr>
              <a:pPr/>
              <a:t>20</a:t>
            </a:fld>
            <a:endParaRPr lang="en-US" altLang="en-US">
              <a:latin typeface="Tahoma" panose="020B0604030504040204" pitchFamily="34" charset="0"/>
            </a:endParaRPr>
          </a:p>
        </p:txBody>
      </p:sp>
      <p:sp>
        <p:nvSpPr>
          <p:cNvPr id="38917" name="Rectangle 2">
            <a:extLst>
              <a:ext uri="{FF2B5EF4-FFF2-40B4-BE49-F238E27FC236}">
                <a16:creationId xmlns:a16="http://schemas.microsoft.com/office/drawing/2014/main" id="{B4F300BA-F46E-FF3E-101E-3840BBF793AA}"/>
              </a:ext>
            </a:extLst>
          </p:cNvPr>
          <p:cNvSpPr>
            <a:spLocks noChangeArrowheads="1" noTextEdit="1"/>
          </p:cNvSpPr>
          <p:nvPr>
            <p:ph type="sldImg"/>
          </p:nvPr>
        </p:nvSpPr>
        <p:spPr>
          <a:ln/>
        </p:spPr>
      </p:sp>
      <p:sp>
        <p:nvSpPr>
          <p:cNvPr id="38918" name="Rectangle 3">
            <a:extLst>
              <a:ext uri="{FF2B5EF4-FFF2-40B4-BE49-F238E27FC236}">
                <a16:creationId xmlns:a16="http://schemas.microsoft.com/office/drawing/2014/main" id="{276807B0-B980-2DF5-E099-7511F694B3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696A93F-789A-ED6F-56DD-CB9498AB978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40963" name="Rectangle 6">
            <a:extLst>
              <a:ext uri="{FF2B5EF4-FFF2-40B4-BE49-F238E27FC236}">
                <a16:creationId xmlns:a16="http://schemas.microsoft.com/office/drawing/2014/main" id="{CE3BEC74-45EA-AD16-C979-90B7EA3D8CE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40964" name="Rectangle 7">
            <a:extLst>
              <a:ext uri="{FF2B5EF4-FFF2-40B4-BE49-F238E27FC236}">
                <a16:creationId xmlns:a16="http://schemas.microsoft.com/office/drawing/2014/main" id="{B40BC3B2-B66F-400C-4E74-6C6ECA8846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AD6389DF-E0D4-4D91-A337-1E3D6F40A5AE}" type="slidenum">
              <a:rPr lang="en-US" altLang="en-US" smtClean="0">
                <a:latin typeface="Tahoma" panose="020B0604030504040204" pitchFamily="34" charset="0"/>
              </a:rPr>
              <a:pPr/>
              <a:t>21</a:t>
            </a:fld>
            <a:endParaRPr lang="en-US" altLang="en-US">
              <a:latin typeface="Tahoma" panose="020B0604030504040204" pitchFamily="34" charset="0"/>
            </a:endParaRPr>
          </a:p>
        </p:txBody>
      </p:sp>
      <p:sp>
        <p:nvSpPr>
          <p:cNvPr id="40965" name="Rectangle 2">
            <a:extLst>
              <a:ext uri="{FF2B5EF4-FFF2-40B4-BE49-F238E27FC236}">
                <a16:creationId xmlns:a16="http://schemas.microsoft.com/office/drawing/2014/main" id="{9BB12B3A-12FE-196C-E14B-AC441EAAEFC8}"/>
              </a:ext>
            </a:extLst>
          </p:cNvPr>
          <p:cNvSpPr>
            <a:spLocks noChangeArrowheads="1" noTextEdit="1"/>
          </p:cNvSpPr>
          <p:nvPr>
            <p:ph type="sldImg"/>
          </p:nvPr>
        </p:nvSpPr>
        <p:spPr>
          <a:ln/>
        </p:spPr>
      </p:sp>
      <p:sp>
        <p:nvSpPr>
          <p:cNvPr id="40966" name="Rectangle 3">
            <a:extLst>
              <a:ext uri="{FF2B5EF4-FFF2-40B4-BE49-F238E27FC236}">
                <a16:creationId xmlns:a16="http://schemas.microsoft.com/office/drawing/2014/main" id="{7286ADE8-1F6B-8BB0-CA3B-52CF33C77C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Intentionally unfilled for notes.</a:t>
            </a:r>
          </a:p>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3FF643E-0D84-B86F-A512-97B94DEAD0D8}"/>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FD91DFBA-30AC-FF1C-FE99-2AAFEF7A83E9}"/>
              </a:ext>
            </a:extLst>
          </p:cNvPr>
          <p:cNvSpPr>
            <a:spLocks noGrp="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a:r>
              <a:rPr lang="en-US" altLang="en-US" b="1">
                <a:latin typeface="Arial" panose="020B0604020202020204" pitchFamily="34" charset="0"/>
              </a:rPr>
              <a:t>Silica Icon Graphic Created by NCDOL Tom Wilder 07-22-15</a:t>
            </a:r>
          </a:p>
          <a:p>
            <a:pPr defTabSz="909638"/>
            <a:endParaRPr lang="en-US" altLang="en-US">
              <a:solidFill>
                <a:srgbClr val="000000"/>
              </a:solidFill>
              <a:latin typeface="Arial" panose="020B0604020202020204" pitchFamily="34" charset="0"/>
            </a:endParaRPr>
          </a:p>
          <a:p>
            <a:pPr defTabSz="909638"/>
            <a:r>
              <a:rPr lang="en-US" altLang="en-US">
                <a:solidFill>
                  <a:srgbClr val="000000"/>
                </a:solidFill>
                <a:latin typeface="Arial" panose="020B0604020202020204" pitchFamily="34" charset="0"/>
              </a:rPr>
              <a:t>At least 1.7 million U.S. workers are exposed to respirable crystalline silica in a variety of industries and occupations, including construction, sandblasting, and mining.</a:t>
            </a:r>
          </a:p>
          <a:p>
            <a:pPr defTabSz="909638"/>
            <a:endParaRPr lang="en-US" altLang="en-US">
              <a:latin typeface="Arial" panose="020B0604020202020204" pitchFamily="34" charset="0"/>
            </a:endParaRPr>
          </a:p>
          <a:p>
            <a:pPr defTabSz="909638"/>
            <a:r>
              <a:rPr lang="en-US" altLang="en-US">
                <a:latin typeface="Arial" panose="020B0604020202020204" pitchFamily="34" charset="0"/>
              </a:rPr>
              <a:t>Unless a doctor knows that you work around silica, the disease can go undiagnosed.  Symptoms can come on gradually and resemble other problems, such as smoker’s cough or ordinary fatigue.  Workers who are exposed to silica dust may want to consult a specialist in this area.  Exposed workers should have an x-ray every two or three years and a lung function test once a year.  Medical exams are helpful but cannot be relied upon as a primary protective measure.  Preventive measures are essential because the disease is often well advanced before detection. </a:t>
            </a:r>
          </a:p>
          <a:p>
            <a:pPr defTabSz="909638"/>
            <a:endParaRPr lang="en-US" altLang="en-US">
              <a:latin typeface="Arial" panose="020B0604020202020204" pitchFamily="34" charset="0"/>
            </a:endParaRPr>
          </a:p>
          <a:p>
            <a:pPr defTabSz="909638"/>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739B1948-F623-51DF-77F1-EE43660A17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896B4DFF-27F0-4BD7-B0B2-C5250C9694DF}" type="slidenum">
              <a:rPr lang="en-US" altLang="en-US" sz="1000" i="1" smtClean="0">
                <a:solidFill>
                  <a:srgbClr val="000000"/>
                </a:solidFill>
              </a:rPr>
              <a:pPr eaLnBrk="0" hangingPunct="0">
                <a:spcBef>
                  <a:spcPct val="0"/>
                </a:spcBef>
              </a:pPr>
              <a:t>22</a:t>
            </a:fld>
            <a:endParaRPr lang="en-US" altLang="en-US" sz="1000" i="1">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3C50C6CF-3294-B029-3096-AEAF036574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4395F347-1F37-415E-8B70-BE3EF93ABDA1}" type="slidenum">
              <a:rPr lang="en-US" altLang="en-US" sz="1000" i="1" smtClean="0">
                <a:solidFill>
                  <a:srgbClr val="000000"/>
                </a:solidFill>
              </a:rPr>
              <a:pPr eaLnBrk="0" hangingPunct="0">
                <a:spcBef>
                  <a:spcPct val="0"/>
                </a:spcBef>
              </a:pPr>
              <a:t>23</a:t>
            </a:fld>
            <a:endParaRPr lang="en-US" altLang="en-US" sz="1000" i="1">
              <a:solidFill>
                <a:srgbClr val="000000"/>
              </a:solidFill>
            </a:endParaRPr>
          </a:p>
        </p:txBody>
      </p:sp>
      <p:sp>
        <p:nvSpPr>
          <p:cNvPr id="45059" name="Rectangle 2">
            <a:extLst>
              <a:ext uri="{FF2B5EF4-FFF2-40B4-BE49-F238E27FC236}">
                <a16:creationId xmlns:a16="http://schemas.microsoft.com/office/drawing/2014/main" id="{CC679392-2B17-E7BC-AAAA-5FDE42F5AAB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6DF13C7B-CA44-0902-34C5-A704CA48AFD0}"/>
              </a:ext>
            </a:extLst>
          </p:cNvPr>
          <p:cNvSpPr>
            <a:spLocks noGrp="1" noChangeArrowheads="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eaLnBrk="1" hangingPunct="1"/>
            <a:r>
              <a:rPr lang="en-US" altLang="en-US" b="1">
                <a:latin typeface="Arial" panose="020B0604020202020204" pitchFamily="34" charset="0"/>
              </a:rPr>
              <a:t>Silica Icon Graphic Created by NCDOL Tom Wilder 07-22-15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7981D6EA-2CA5-5200-7019-E5E7A34E71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A0F20ACD-36D0-482C-B4E9-AC5C53E4289F}" type="slidenum">
              <a:rPr lang="en-US" altLang="en-US" sz="1000" i="1" smtClean="0">
                <a:solidFill>
                  <a:srgbClr val="000000"/>
                </a:solidFill>
              </a:rPr>
              <a:pPr eaLnBrk="0" hangingPunct="0">
                <a:spcBef>
                  <a:spcPct val="0"/>
                </a:spcBef>
              </a:pPr>
              <a:t>24</a:t>
            </a:fld>
            <a:endParaRPr lang="en-US" altLang="en-US" sz="1000" i="1">
              <a:solidFill>
                <a:srgbClr val="000000"/>
              </a:solidFill>
            </a:endParaRPr>
          </a:p>
        </p:txBody>
      </p:sp>
      <p:sp>
        <p:nvSpPr>
          <p:cNvPr id="47107" name="Rectangle 2">
            <a:extLst>
              <a:ext uri="{FF2B5EF4-FFF2-40B4-BE49-F238E27FC236}">
                <a16:creationId xmlns:a16="http://schemas.microsoft.com/office/drawing/2014/main" id="{B71B8F91-2B6A-9FA8-4FDA-668CC8973B4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162EB16C-33C7-3770-7018-118D0D07FDEB}"/>
              </a:ext>
            </a:extLst>
          </p:cNvPr>
          <p:cNvSpPr>
            <a:spLocks noGrp="1" noChangeArrowheads="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a:extLst>
              <a:ext uri="{FF2B5EF4-FFF2-40B4-BE49-F238E27FC236}">
                <a16:creationId xmlns:a16="http://schemas.microsoft.com/office/drawing/2014/main" id="{542A463A-A363-A4CA-4AAB-7B0EA6D4E4D0}"/>
              </a:ext>
            </a:extLst>
          </p:cNvPr>
          <p:cNvSpPr txBox="1">
            <a:spLocks noGrp="1" noChangeArrowheads="1"/>
          </p:cNvSpPr>
          <p:nvPr/>
        </p:nvSpPr>
        <p:spPr bwMode="auto">
          <a:xfrm>
            <a:off x="3927475" y="8728075"/>
            <a:ext cx="30035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8" tIns="0" rIns="19478" bIns="0" anchor="b"/>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36344D53-E2E0-4E62-8FFA-63AAC9E7273C}" type="slidenum">
              <a:rPr lang="en-US" altLang="en-US" sz="1000" i="1">
                <a:solidFill>
                  <a:srgbClr val="000000"/>
                </a:solidFill>
              </a:rPr>
              <a:pPr algn="r">
                <a:spcBef>
                  <a:spcPct val="0"/>
                </a:spcBef>
              </a:pPr>
              <a:t>31</a:t>
            </a:fld>
            <a:endParaRPr lang="en-US" altLang="en-US" sz="1000" i="1">
              <a:solidFill>
                <a:srgbClr val="000000"/>
              </a:solidFill>
            </a:endParaRPr>
          </a:p>
        </p:txBody>
      </p:sp>
      <p:sp>
        <p:nvSpPr>
          <p:cNvPr id="55299" name="Rectangle 2">
            <a:extLst>
              <a:ext uri="{FF2B5EF4-FFF2-40B4-BE49-F238E27FC236}">
                <a16:creationId xmlns:a16="http://schemas.microsoft.com/office/drawing/2014/main" id="{BE3A93D5-949F-427F-9225-5BE04A5D76C4}"/>
              </a:ext>
            </a:extLst>
          </p:cNvPr>
          <p:cNvSpPr>
            <a:spLocks noGrp="1" noRot="1" noChangeAspect="1" noChangeArrowheads="1" noTextEdit="1"/>
          </p:cNvSpPr>
          <p:nvPr>
            <p:ph type="sldImg"/>
          </p:nvPr>
        </p:nvSpPr>
        <p:spPr>
          <a:xfrm>
            <a:off x="1171575" y="688975"/>
            <a:ext cx="4591050" cy="3443288"/>
          </a:xfrm>
          <a:ln/>
        </p:spPr>
      </p:sp>
      <p:sp>
        <p:nvSpPr>
          <p:cNvPr id="55300" name="Rectangle 3">
            <a:extLst>
              <a:ext uri="{FF2B5EF4-FFF2-40B4-BE49-F238E27FC236}">
                <a16:creationId xmlns:a16="http://schemas.microsoft.com/office/drawing/2014/main" id="{D3DC80EE-BCC2-142B-FA1B-9FB3314B9F68}"/>
              </a:ext>
            </a:extLst>
          </p:cNvPr>
          <p:cNvSpPr>
            <a:spLocks noGrp="1" noChangeArrowheads="1"/>
          </p:cNvSpPr>
          <p:nvPr>
            <p:ph type="body" idx="1"/>
          </p:nvPr>
        </p:nvSpPr>
        <p:spPr>
          <a:xfrm>
            <a:off x="822325" y="4364038"/>
            <a:ext cx="4954588"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a:r>
              <a:rPr lang="en-US" altLang="en-US" sz="800" b="1">
                <a:latin typeface="Arial" panose="020B0604020202020204" pitchFamily="34" charset="0"/>
              </a:rPr>
              <a:t>Asbestos Icon Graphic Created by NCDOL Tom Wilder 07-22-15</a:t>
            </a:r>
          </a:p>
          <a:p>
            <a:pPr defTabSz="909638"/>
            <a:endParaRPr lang="en-US" altLang="en-US" sz="800" b="1">
              <a:latin typeface="Arial" panose="020B0604020202020204" pitchFamily="34" charset="0"/>
            </a:endParaRPr>
          </a:p>
          <a:p>
            <a:pPr defTabSz="909638"/>
            <a:r>
              <a:rPr lang="en-US" altLang="en-US" sz="800" b="1">
                <a:latin typeface="Arial" panose="020B0604020202020204" pitchFamily="34" charset="0"/>
              </a:rPr>
              <a:t>Asbestos fibers - </a:t>
            </a:r>
            <a:r>
              <a:rPr lang="en-US" altLang="en-US" sz="800">
                <a:latin typeface="Arial" panose="020B0604020202020204" pitchFamily="34" charset="0"/>
              </a:rPr>
              <a:t>Have been used in a wide range of manufactured goods, including roofing shingles, ceiling and floor tiles, paper and cement products, textiles, coatings, and friction products such as automobile clutch, brake and transmission parts.  Most of these have been banned. </a:t>
            </a:r>
          </a:p>
          <a:p>
            <a:pPr defTabSz="909638" eaLnBrk="1" hangingPunct="1">
              <a:buFontTx/>
              <a:buChar char="-"/>
            </a:pPr>
            <a:endParaRPr lang="en-US" altLang="en-US" sz="800">
              <a:latin typeface="Arial" panose="020B0604020202020204" pitchFamily="34" charset="0"/>
            </a:endParaRPr>
          </a:p>
          <a:p>
            <a:pPr defTabSz="909638" eaLnBrk="1" hangingPunct="1"/>
            <a:r>
              <a:rPr lang="en-US" altLang="en-US" sz="800">
                <a:latin typeface="Arial" panose="020B0604020202020204" pitchFamily="34" charset="0"/>
              </a:rPr>
              <a:t>Asbestos is a group of six fibrous minerals that occur naturally in metamorphic deposits located around the world.  Of the hydrous magnesium silicate variety, the six types include:</a:t>
            </a:r>
          </a:p>
          <a:p>
            <a:pPr lvl="1" defTabSz="909638" eaLnBrk="1" hangingPunct="1">
              <a:buFontTx/>
              <a:buChar char="•"/>
            </a:pPr>
            <a:r>
              <a:rPr lang="en-US" altLang="en-US" sz="800" u="sng">
                <a:latin typeface="Arial" panose="020B0604020202020204" pitchFamily="34" charset="0"/>
              </a:rPr>
              <a:t>tremolite asbestos </a:t>
            </a:r>
            <a:r>
              <a:rPr lang="en-US" altLang="en-US" sz="800">
                <a:latin typeface="Arial" panose="020B0604020202020204" pitchFamily="34" charset="0"/>
              </a:rPr>
              <a:t>- Tremolite asbestos was not often used industrially or commercially; though it could be found (uncommonly) in products such as certain talcum powders in limited amounts.</a:t>
            </a:r>
          </a:p>
          <a:p>
            <a:pPr lvl="1" defTabSz="909638" eaLnBrk="1" hangingPunct="1">
              <a:buFontTx/>
              <a:buChar char="•"/>
            </a:pPr>
            <a:r>
              <a:rPr lang="en-US" altLang="en-US" sz="800" u="sng">
                <a:latin typeface="Arial" panose="020B0604020202020204" pitchFamily="34" charset="0"/>
              </a:rPr>
              <a:t>actinolite asbestos </a:t>
            </a:r>
            <a:r>
              <a:rPr lang="en-US" altLang="en-US" sz="800">
                <a:latin typeface="Arial" panose="020B0604020202020204" pitchFamily="34" charset="0"/>
              </a:rPr>
              <a:t>- Actinolite asbestos was not often used industrially or commercially.  Airborne actinolite fibers are easily inhaled and severely damaging to the lungs.</a:t>
            </a:r>
          </a:p>
          <a:p>
            <a:pPr lvl="1" defTabSz="909638" eaLnBrk="1" hangingPunct="1">
              <a:buFontTx/>
              <a:buChar char="•"/>
            </a:pPr>
            <a:r>
              <a:rPr lang="en-US" altLang="en-US" sz="800" u="sng">
                <a:latin typeface="Arial" panose="020B0604020202020204" pitchFamily="34" charset="0"/>
              </a:rPr>
              <a:t>anthophyllite asbestos </a:t>
            </a:r>
            <a:r>
              <a:rPr lang="en-US" altLang="en-US" sz="800">
                <a:latin typeface="Arial" panose="020B0604020202020204" pitchFamily="34" charset="0"/>
              </a:rPr>
              <a:t>- Like tremolite and actinolite, anthophyllite was not often used industrially or commercially; though it could occasionally be found in certain vermiculites.</a:t>
            </a:r>
          </a:p>
          <a:p>
            <a:pPr lvl="1" defTabSz="909638" eaLnBrk="1" hangingPunct="1">
              <a:buFontTx/>
              <a:buChar char="•"/>
            </a:pPr>
            <a:r>
              <a:rPr lang="en-US" altLang="en-US" sz="800" u="sng">
                <a:latin typeface="Arial" panose="020B0604020202020204" pitchFamily="34" charset="0"/>
              </a:rPr>
              <a:t>chrysotile asbestos </a:t>
            </a:r>
            <a:r>
              <a:rPr lang="en-US" altLang="en-US" sz="800">
                <a:latin typeface="Arial" panose="020B0604020202020204" pitchFamily="34" charset="0"/>
              </a:rPr>
              <a:t>- Also called white asbestos, chrysotile asbestos is unique in that it has a serpentine fiber-formation (curled fibers) compared to the amphibole fiber-formation (straight, needle-like fibers) of the other five asbestos types. Chrysotile asbestos is less friable (less-likely to be inhaled) than other types of asbestos.  Chrysotile asbestos is less likely to be inhaled and therefore viewed by many to be the safest of the asbestos types.</a:t>
            </a:r>
          </a:p>
          <a:p>
            <a:pPr lvl="1" defTabSz="909638" eaLnBrk="1" hangingPunct="1">
              <a:buFontTx/>
              <a:buChar char="•"/>
            </a:pPr>
            <a:r>
              <a:rPr lang="en-US" altLang="en-US" sz="800" u="sng">
                <a:latin typeface="Arial" panose="020B0604020202020204" pitchFamily="34" charset="0"/>
              </a:rPr>
              <a:t>amosite asbestos </a:t>
            </a:r>
            <a:r>
              <a:rPr lang="en-US" altLang="en-US" sz="800">
                <a:latin typeface="Arial" panose="020B0604020202020204" pitchFamily="34" charset="0"/>
              </a:rPr>
              <a:t>- Also called Grunerite or brown asbestos, amosite asbestos is an amphibole originating in Africa.  Amosite was used industrially for various purposes such as cement sheet and pipe insulation.</a:t>
            </a:r>
          </a:p>
          <a:p>
            <a:pPr lvl="1" defTabSz="909638" eaLnBrk="1" hangingPunct="1">
              <a:buFontTx/>
              <a:buChar char="•"/>
            </a:pPr>
            <a:r>
              <a:rPr lang="en-US" altLang="en-US" sz="800" u="sng">
                <a:latin typeface="Arial" panose="020B0604020202020204" pitchFamily="34" charset="0"/>
              </a:rPr>
              <a:t>crocidolite asbestos </a:t>
            </a:r>
            <a:r>
              <a:rPr lang="en-US" altLang="en-US" sz="800">
                <a:latin typeface="Arial" panose="020B0604020202020204" pitchFamily="34" charset="0"/>
              </a:rPr>
              <a:t>- Also called blue asbestos, crocidolite asbestos is an amphibole mineral that can be found in Africa and Australia.  On the opposite end of the spectrum than chrysotile asbestos, crocidolite is viewed to be the most dangerous type of asbestos.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5347CE7-AA36-E617-1833-FC34365EEAF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57347" name="Rectangle 6">
            <a:extLst>
              <a:ext uri="{FF2B5EF4-FFF2-40B4-BE49-F238E27FC236}">
                <a16:creationId xmlns:a16="http://schemas.microsoft.com/office/drawing/2014/main" id="{3598F325-5143-1EE2-C6CB-D1CEE903647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57348" name="Rectangle 7">
            <a:extLst>
              <a:ext uri="{FF2B5EF4-FFF2-40B4-BE49-F238E27FC236}">
                <a16:creationId xmlns:a16="http://schemas.microsoft.com/office/drawing/2014/main" id="{E01E79E0-CBFB-8891-968E-FCD8312741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A08AC75B-1839-4BC0-8F34-968E4FFDDE3C}" type="slidenum">
              <a:rPr lang="en-US" altLang="en-US" smtClean="0">
                <a:latin typeface="Tahoma" panose="020B0604030504040204" pitchFamily="34" charset="0"/>
              </a:rPr>
              <a:pPr/>
              <a:t>32</a:t>
            </a:fld>
            <a:endParaRPr lang="en-US" altLang="en-US">
              <a:latin typeface="Tahoma" panose="020B0604030504040204" pitchFamily="34" charset="0"/>
            </a:endParaRPr>
          </a:p>
        </p:txBody>
      </p:sp>
      <p:sp>
        <p:nvSpPr>
          <p:cNvPr id="57349" name="Rectangle 2">
            <a:extLst>
              <a:ext uri="{FF2B5EF4-FFF2-40B4-BE49-F238E27FC236}">
                <a16:creationId xmlns:a16="http://schemas.microsoft.com/office/drawing/2014/main" id="{B3864CB8-DC1C-0B8E-6906-AC887E6E62F0}"/>
              </a:ext>
            </a:extLst>
          </p:cNvPr>
          <p:cNvSpPr>
            <a:spLocks noChangeArrowheads="1" noTextEdit="1"/>
          </p:cNvSpPr>
          <p:nvPr>
            <p:ph type="sldImg"/>
          </p:nvPr>
        </p:nvSpPr>
        <p:spPr>
          <a:xfrm>
            <a:off x="1171575" y="693738"/>
            <a:ext cx="4616450" cy="3462337"/>
          </a:xfrm>
          <a:ln/>
        </p:spPr>
      </p:sp>
      <p:sp>
        <p:nvSpPr>
          <p:cNvPr id="57350" name="Rectangle 3">
            <a:extLst>
              <a:ext uri="{FF2B5EF4-FFF2-40B4-BE49-F238E27FC236}">
                <a16:creationId xmlns:a16="http://schemas.microsoft.com/office/drawing/2014/main" id="{0407A10D-3064-CF60-FE15-4AE18B7AA638}"/>
              </a:ext>
            </a:extLst>
          </p:cNvPr>
          <p:cNvSpPr>
            <a:spLocks noGrp="1" noChangeArrowheads="1"/>
          </p:cNvSpPr>
          <p:nvPr>
            <p:ph type="body" idx="1"/>
          </p:nvPr>
        </p:nvSpPr>
        <p:spPr>
          <a:xfrm>
            <a:off x="695325" y="4389438"/>
            <a:ext cx="556418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A219D6-CE5E-ABC3-F660-4535344FECB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10243" name="Rectangle 6">
            <a:extLst>
              <a:ext uri="{FF2B5EF4-FFF2-40B4-BE49-F238E27FC236}">
                <a16:creationId xmlns:a16="http://schemas.microsoft.com/office/drawing/2014/main" id="{56266C02-619A-1BB0-59B5-D0FE841094B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10244" name="Rectangle 7">
            <a:extLst>
              <a:ext uri="{FF2B5EF4-FFF2-40B4-BE49-F238E27FC236}">
                <a16:creationId xmlns:a16="http://schemas.microsoft.com/office/drawing/2014/main" id="{F420EEA7-A6E4-BC98-C46A-FBBB15C6C6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AD29458E-C65F-4B81-8D95-85AE5D5F9CB4}" type="slidenum">
              <a:rPr lang="en-US" altLang="en-US" smtClean="0">
                <a:latin typeface="Tahoma" panose="020B0604030504040204" pitchFamily="34" charset="0"/>
              </a:rPr>
              <a:pPr/>
              <a:t>3</a:t>
            </a:fld>
            <a:endParaRPr lang="en-US" altLang="en-US">
              <a:latin typeface="Tahoma" panose="020B0604030504040204" pitchFamily="34" charset="0"/>
            </a:endParaRPr>
          </a:p>
        </p:txBody>
      </p:sp>
      <p:sp>
        <p:nvSpPr>
          <p:cNvPr id="10245" name="Rectangle 2">
            <a:extLst>
              <a:ext uri="{FF2B5EF4-FFF2-40B4-BE49-F238E27FC236}">
                <a16:creationId xmlns:a16="http://schemas.microsoft.com/office/drawing/2014/main" id="{7EF07F07-5EE4-B03D-44CA-C62D348FB568}"/>
              </a:ext>
            </a:extLst>
          </p:cNvPr>
          <p:cNvSpPr>
            <a:spLocks noChangeArrowheads="1" noTextEdit="1"/>
          </p:cNvSpPr>
          <p:nvPr>
            <p:ph type="sldImg"/>
          </p:nvPr>
        </p:nvSpPr>
        <p:spPr>
          <a:ln/>
        </p:spPr>
      </p:sp>
      <p:sp>
        <p:nvSpPr>
          <p:cNvPr id="10246" name="Rectangle 3">
            <a:extLst>
              <a:ext uri="{FF2B5EF4-FFF2-40B4-BE49-F238E27FC236}">
                <a16:creationId xmlns:a16="http://schemas.microsoft.com/office/drawing/2014/main" id="{965669E0-EFF6-990D-1F59-9CD7D167C2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8A4CFAF-1663-2E7C-E2E5-89BC520EE4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59395" name="Rectangle 6">
            <a:extLst>
              <a:ext uri="{FF2B5EF4-FFF2-40B4-BE49-F238E27FC236}">
                <a16:creationId xmlns:a16="http://schemas.microsoft.com/office/drawing/2014/main" id="{F73756CD-62F1-7784-3B35-47D47962B6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59396" name="Rectangle 7">
            <a:extLst>
              <a:ext uri="{FF2B5EF4-FFF2-40B4-BE49-F238E27FC236}">
                <a16:creationId xmlns:a16="http://schemas.microsoft.com/office/drawing/2014/main" id="{406CCE79-4348-CC36-3078-CA21F01B2E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09397B0A-51D6-4C48-98F2-96E31AD0DCB7}" type="slidenum">
              <a:rPr lang="en-US" altLang="en-US" smtClean="0">
                <a:latin typeface="Tahoma" panose="020B0604030504040204" pitchFamily="34" charset="0"/>
              </a:rPr>
              <a:pPr/>
              <a:t>33</a:t>
            </a:fld>
            <a:endParaRPr lang="en-US" altLang="en-US">
              <a:latin typeface="Tahoma" panose="020B0604030504040204" pitchFamily="34" charset="0"/>
            </a:endParaRPr>
          </a:p>
        </p:txBody>
      </p:sp>
      <p:sp>
        <p:nvSpPr>
          <p:cNvPr id="59397" name="Rectangle 2">
            <a:extLst>
              <a:ext uri="{FF2B5EF4-FFF2-40B4-BE49-F238E27FC236}">
                <a16:creationId xmlns:a16="http://schemas.microsoft.com/office/drawing/2014/main" id="{6801511F-B7F3-D73D-C320-48EE5C606EFB}"/>
              </a:ext>
            </a:extLst>
          </p:cNvPr>
          <p:cNvSpPr>
            <a:spLocks noChangeArrowheads="1" noTextEdit="1"/>
          </p:cNvSpPr>
          <p:nvPr>
            <p:ph type="sldImg"/>
          </p:nvPr>
        </p:nvSpPr>
        <p:spPr>
          <a:ln/>
        </p:spPr>
      </p:sp>
      <p:sp>
        <p:nvSpPr>
          <p:cNvPr id="59398" name="Rectangle 3">
            <a:extLst>
              <a:ext uri="{FF2B5EF4-FFF2-40B4-BE49-F238E27FC236}">
                <a16:creationId xmlns:a16="http://schemas.microsoft.com/office/drawing/2014/main" id="{4D10162F-066F-0CB5-6F3A-4038573E6C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Intentionally unfilled for notes.</a:t>
            </a:r>
          </a:p>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a:extLst>
              <a:ext uri="{FF2B5EF4-FFF2-40B4-BE49-F238E27FC236}">
                <a16:creationId xmlns:a16="http://schemas.microsoft.com/office/drawing/2014/main" id="{20D50D51-B2C7-7551-1850-6C55C0904A5C}"/>
              </a:ext>
            </a:extLst>
          </p:cNvPr>
          <p:cNvSpPr txBox="1">
            <a:spLocks noGrp="1" noChangeArrowheads="1"/>
          </p:cNvSpPr>
          <p:nvPr/>
        </p:nvSpPr>
        <p:spPr bwMode="auto">
          <a:xfrm>
            <a:off x="3927475" y="8728075"/>
            <a:ext cx="30035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8" tIns="0" rIns="19478" bIns="0" anchor="b"/>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D70808A2-3EC6-4958-9B97-955065750088}" type="slidenum">
              <a:rPr lang="en-US" altLang="en-US" sz="1000" i="1">
                <a:solidFill>
                  <a:srgbClr val="000000"/>
                </a:solidFill>
              </a:rPr>
              <a:pPr algn="r">
                <a:spcBef>
                  <a:spcPct val="0"/>
                </a:spcBef>
              </a:pPr>
              <a:t>34</a:t>
            </a:fld>
            <a:endParaRPr lang="en-US" altLang="en-US" sz="1000" i="1">
              <a:solidFill>
                <a:srgbClr val="000000"/>
              </a:solidFill>
            </a:endParaRPr>
          </a:p>
        </p:txBody>
      </p:sp>
      <p:sp>
        <p:nvSpPr>
          <p:cNvPr id="61443" name="Rectangle 2">
            <a:extLst>
              <a:ext uri="{FF2B5EF4-FFF2-40B4-BE49-F238E27FC236}">
                <a16:creationId xmlns:a16="http://schemas.microsoft.com/office/drawing/2014/main" id="{80FB5C3A-56E8-406D-9CF3-89746FA5408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6E9C43E-1C35-3895-7964-13CF8FF5C7D4}"/>
              </a:ext>
            </a:extLst>
          </p:cNvPr>
          <p:cNvSpPr>
            <a:spLocks noGrp="1" noChangeArrowheads="1"/>
          </p:cNvSpPr>
          <p:nvPr>
            <p:ph type="body" idx="1"/>
          </p:nvPr>
        </p:nvSpPr>
        <p:spPr>
          <a:xfrm>
            <a:off x="1174750" y="439578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a:r>
              <a:rPr lang="en-US" altLang="en-US" b="1">
                <a:latin typeface="Arial" panose="020B0604020202020204" pitchFamily="34" charset="0"/>
              </a:rPr>
              <a:t>Asbestos Icon Graphic Created by NCDOL Tom Wilder 07-22-15</a:t>
            </a:r>
          </a:p>
          <a:p>
            <a:pPr defTabSz="909638"/>
            <a:endParaRPr lang="en-US" altLang="en-US">
              <a:latin typeface="Arial" panose="020B0604020202020204" pitchFamily="34" charset="0"/>
            </a:endParaRPr>
          </a:p>
          <a:p>
            <a:pPr defTabSz="909638"/>
            <a:r>
              <a:rPr lang="en-US" altLang="en-US">
                <a:latin typeface="Arial" panose="020B0604020202020204" pitchFamily="34" charset="0"/>
              </a:rPr>
              <a:t>Note that 5 micron fibers are not visible to the human eye.</a:t>
            </a:r>
          </a:p>
          <a:p>
            <a:pPr defTabSz="909638"/>
            <a:endParaRPr lang="en-US" altLang="en-US">
              <a:latin typeface="Arial" panose="020B0604020202020204" pitchFamily="34" charset="0"/>
            </a:endParaRPr>
          </a:p>
          <a:p>
            <a:pPr defTabSz="909638"/>
            <a:r>
              <a:rPr lang="en-US" altLang="en-US">
                <a:latin typeface="Arial" panose="020B0604020202020204" pitchFamily="34" charset="0"/>
              </a:rPr>
              <a:t>Friable: ACM that can be crumbled, pulverized, or reduced to powder by hand pressure.  When friable ACM is damaged or disturbed, it releases fibers into the air. </a:t>
            </a:r>
          </a:p>
          <a:p>
            <a:pPr defTabSz="909638"/>
            <a:endParaRPr lang="en-US" altLang="en-US">
              <a:latin typeface="Arial" panose="020B0604020202020204" pitchFamily="34" charset="0"/>
            </a:endParaRPr>
          </a:p>
          <a:p>
            <a:pPr defTabSz="909638"/>
            <a:r>
              <a:rPr lang="en-US" altLang="en-US">
                <a:latin typeface="Arial" panose="020B0604020202020204" pitchFamily="34" charset="0"/>
              </a:rPr>
              <a:t>NOTE: The OSHA asbestos standards are triggered by presence of asbestos, not by percentage or whether the material is friable. </a:t>
            </a:r>
          </a:p>
          <a:p>
            <a:pPr defTabSz="909638"/>
            <a:endParaRPr lang="en-US" altLang="en-US" sz="160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a:extLst>
              <a:ext uri="{FF2B5EF4-FFF2-40B4-BE49-F238E27FC236}">
                <a16:creationId xmlns:a16="http://schemas.microsoft.com/office/drawing/2014/main" id="{3B2F36A1-3BBB-D6BB-ED06-05D9D283FD50}"/>
              </a:ext>
            </a:extLst>
          </p:cNvPr>
          <p:cNvSpPr txBox="1">
            <a:spLocks noGrp="1" noChangeArrowheads="1"/>
          </p:cNvSpPr>
          <p:nvPr/>
        </p:nvSpPr>
        <p:spPr bwMode="auto">
          <a:xfrm>
            <a:off x="3927475" y="8728075"/>
            <a:ext cx="30035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8" tIns="0" rIns="19478" bIns="0" anchor="b"/>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6133239A-EBCC-4F6F-8DD0-20629EDD91A9}" type="slidenum">
              <a:rPr lang="en-US" altLang="en-US" sz="1000" i="1">
                <a:solidFill>
                  <a:srgbClr val="000000"/>
                </a:solidFill>
              </a:rPr>
              <a:pPr algn="r">
                <a:spcBef>
                  <a:spcPct val="0"/>
                </a:spcBef>
              </a:pPr>
              <a:t>35</a:t>
            </a:fld>
            <a:endParaRPr lang="en-US" altLang="en-US" sz="1000" i="1">
              <a:solidFill>
                <a:srgbClr val="000000"/>
              </a:solidFill>
            </a:endParaRPr>
          </a:p>
        </p:txBody>
      </p:sp>
      <p:sp>
        <p:nvSpPr>
          <p:cNvPr id="63491" name="Rectangle 2">
            <a:extLst>
              <a:ext uri="{FF2B5EF4-FFF2-40B4-BE49-F238E27FC236}">
                <a16:creationId xmlns:a16="http://schemas.microsoft.com/office/drawing/2014/main" id="{3911126D-9166-F53D-EEEE-3457897E895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CD36C672-92F4-7218-9FE1-05FCE2896BD7}"/>
              </a:ext>
            </a:extLst>
          </p:cNvPr>
          <p:cNvSpPr>
            <a:spLocks noGrp="1" noChangeArrowheads="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31838" lvl="1" indent="-280988" defTabSz="909638"/>
            <a:r>
              <a:rPr lang="en-US" altLang="en-US" b="1">
                <a:latin typeface="Arial" panose="020B0604020202020204" pitchFamily="34" charset="0"/>
              </a:rPr>
              <a:t>Asbestos Icon Graphic Created by NCDOL Tom Wilder 07-22-15</a:t>
            </a:r>
          </a:p>
          <a:p>
            <a:pPr marL="731838" lvl="1" indent="-280988" defTabSz="909638"/>
            <a:endParaRPr lang="en-US" altLang="en-US" b="1">
              <a:latin typeface="Arial" panose="020B0604020202020204" pitchFamily="34" charset="0"/>
            </a:endParaRPr>
          </a:p>
          <a:p>
            <a:pPr marL="731838" lvl="1" indent="-280988" defTabSz="909638"/>
            <a:r>
              <a:rPr lang="en-US" altLang="en-US" b="1">
                <a:latin typeface="Arial" panose="020B0604020202020204" pitchFamily="34" charset="0"/>
              </a:rPr>
              <a:t>Asbestosis:</a:t>
            </a:r>
            <a:r>
              <a:rPr lang="en-US" altLang="en-US">
                <a:latin typeface="Arial" panose="020B0604020202020204" pitchFamily="34" charset="0"/>
              </a:rPr>
              <a:t> The scarring makes it hard for oxygen to get into the blood.  Symptoms of asbestosis include shortness of breath and a dry, crackling sound in the lungs while inhaling.  There is no effective treatment for asbestosis.  It is caused by inhaling asbestos fibers that irritate lung tissues and cause the tissues to scar.</a:t>
            </a:r>
          </a:p>
          <a:p>
            <a:pPr marL="731838" lvl="1" indent="-280988" defTabSz="909638"/>
            <a:endParaRPr lang="en-US" altLang="en-US">
              <a:latin typeface="Arial" panose="020B0604020202020204" pitchFamily="34" charset="0"/>
            </a:endParaRPr>
          </a:p>
          <a:p>
            <a:pPr marL="731838" lvl="1" indent="-280988" defTabSz="909638"/>
            <a:r>
              <a:rPr lang="en-US" altLang="en-US" b="1">
                <a:latin typeface="Arial" panose="020B0604020202020204" pitchFamily="34" charset="0"/>
              </a:rPr>
              <a:t>Lung Cancer:</a:t>
            </a:r>
            <a:r>
              <a:rPr lang="en-US" altLang="en-US">
                <a:latin typeface="Arial" panose="020B0604020202020204" pitchFamily="34" charset="0"/>
              </a:rPr>
              <a:t> The most common symptoms of lung cancer are coughing and a change in breathing.  Other symptoms include shortness of breath, persistent chest pains, hoarseness, and anemia.</a:t>
            </a:r>
          </a:p>
          <a:p>
            <a:pPr marL="731838" lvl="1" indent="-280988" defTabSz="909638"/>
            <a:endParaRPr lang="en-US" altLang="en-US">
              <a:latin typeface="Arial" panose="020B0604020202020204" pitchFamily="34" charset="0"/>
            </a:endParaRPr>
          </a:p>
          <a:p>
            <a:pPr marL="731838" lvl="1" indent="-280988" defTabSz="909638"/>
            <a:r>
              <a:rPr lang="en-US" altLang="en-US" b="1">
                <a:latin typeface="Arial" panose="020B0604020202020204" pitchFamily="34" charset="0"/>
              </a:rPr>
              <a:t>Mesothelioma:</a:t>
            </a:r>
            <a:r>
              <a:rPr lang="en-US" altLang="en-US">
                <a:latin typeface="Arial" panose="020B0604020202020204" pitchFamily="34" charset="0"/>
              </a:rPr>
              <a:t> This disease may not show up until many years after asbestos exposure. </a:t>
            </a:r>
          </a:p>
          <a:p>
            <a:pPr defTabSz="909638"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96643786-1AB9-5DEC-1708-114B1EDACEF9}"/>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05D18E99-17DB-213E-B02A-CBC5D80F6627}"/>
              </a:ext>
            </a:extLst>
          </p:cNvPr>
          <p:cNvSpPr>
            <a:spLocks noGrp="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a:r>
              <a:rPr lang="en-US" altLang="en-US" b="1">
                <a:latin typeface="Arial" panose="020B0604020202020204" pitchFamily="34" charset="0"/>
              </a:rPr>
              <a:t>Asbestos Icon Graphic Created by NCDOL Tom Wilder 07-22-15</a:t>
            </a:r>
          </a:p>
          <a:p>
            <a:pPr defTabSz="909638"/>
            <a:endParaRPr lang="en-US" altLang="en-US">
              <a:latin typeface="Arial" panose="020B0604020202020204" pitchFamily="34" charset="0"/>
            </a:endParaRPr>
          </a:p>
          <a:p>
            <a:pPr defTabSz="909638"/>
            <a:r>
              <a:rPr lang="en-US" altLang="en-US">
                <a:latin typeface="Arial" panose="020B0604020202020204" pitchFamily="34" charset="0"/>
              </a:rPr>
              <a:t>Periodic  Monitoring: </a:t>
            </a:r>
          </a:p>
          <a:p>
            <a:pPr defTabSz="909638"/>
            <a:r>
              <a:rPr lang="en-US" altLang="en-US">
                <a:latin typeface="Arial" panose="020B0604020202020204" pitchFamily="34" charset="0"/>
              </a:rPr>
              <a:t>For 1910 – After the initial determinations (required by paragraph (d)(2)(i) of this section), samples shall be of such frequency and pattern as to represent with reasonable accuracy the levels of exposure of the employees.  In no case shall sampling be at intervals greater than six months for employees whose exposures may reasonably be foreseen to exceed the TWA permissible exposure limit and/or excursion limit. </a:t>
            </a:r>
          </a:p>
          <a:p>
            <a:pPr defTabSz="909638"/>
            <a:r>
              <a:rPr lang="en-US" altLang="en-US">
                <a:latin typeface="Arial" panose="020B0604020202020204" pitchFamily="34" charset="0"/>
              </a:rPr>
              <a:t>For 1926 – based on the class of work. </a:t>
            </a:r>
          </a:p>
          <a:p>
            <a:pPr defTabSz="909638">
              <a:buFontTx/>
              <a:buChar char="•"/>
            </a:pPr>
            <a:r>
              <a:rPr lang="en-US" altLang="en-US">
                <a:latin typeface="Arial" panose="020B0604020202020204" pitchFamily="34" charset="0"/>
              </a:rPr>
              <a:t>Class 1 &amp; 2 – daily unless a negative initial exposure assessment for the entire job is made</a:t>
            </a:r>
          </a:p>
          <a:p>
            <a:pPr defTabSz="909638">
              <a:buFontTx/>
              <a:buChar char="•"/>
            </a:pPr>
            <a:r>
              <a:rPr lang="en-US" altLang="en-US">
                <a:latin typeface="Arial" panose="020B0604020202020204" pitchFamily="34" charset="0"/>
              </a:rPr>
              <a:t>Other than Class I and II work - The employer shall conduct periodic monitoring of all work where exposures are expected to exceed a PEL, at intervals sufficient to document the validity of the exposure prediction. </a:t>
            </a:r>
          </a:p>
          <a:p>
            <a:pPr defTabSz="909638"/>
            <a:r>
              <a:rPr lang="en-US" altLang="en-US">
                <a:latin typeface="Arial" panose="020B0604020202020204" pitchFamily="34" charset="0"/>
              </a:rPr>
              <a:t>When all employees required to be monitored daily are equipped with supplied-air respirators operated in the pressure demand mode, or other positive pressure mode respirator, the employer may dispense with the daily monitoring required by this paragraph. However, employees performing Class I work using a control method which is not listed in paragraph (g)(4)(i), (ii), or (iii) of this section or using a modification of a listed control method, shall continue to be monitored daily even if they are equipped with supplied-air respirators. </a:t>
            </a:r>
          </a:p>
        </p:txBody>
      </p:sp>
      <p:sp>
        <p:nvSpPr>
          <p:cNvPr id="65540" name="Slide Number Placeholder 3">
            <a:extLst>
              <a:ext uri="{FF2B5EF4-FFF2-40B4-BE49-F238E27FC236}">
                <a16:creationId xmlns:a16="http://schemas.microsoft.com/office/drawing/2014/main" id="{928A02BD-2FFA-0636-DED3-6B5720C28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5CBF4E44-3B1D-4500-AAAB-342EF5363268}" type="slidenum">
              <a:rPr lang="en-US" altLang="en-US" sz="1000" i="1" smtClean="0">
                <a:solidFill>
                  <a:srgbClr val="000000"/>
                </a:solidFill>
              </a:rPr>
              <a:pPr eaLnBrk="0" hangingPunct="0">
                <a:spcBef>
                  <a:spcPct val="0"/>
                </a:spcBef>
              </a:pPr>
              <a:t>36</a:t>
            </a:fld>
            <a:endParaRPr lang="en-US" altLang="en-US" sz="1000" i="1">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AE3A716B-9FAA-C33B-B310-24851B6946A7}"/>
              </a:ext>
            </a:extLst>
          </p:cNvPr>
          <p:cNvSpPr>
            <a:spLocks noGrp="1" noRot="1" noChangeAspect="1" noChangeArrowheads="1" noTextEdit="1"/>
          </p:cNvSpPr>
          <p:nvPr>
            <p:ph type="sldImg"/>
          </p:nvPr>
        </p:nvSpPr>
        <p:spPr>
          <a:xfrm>
            <a:off x="1176338" y="693738"/>
            <a:ext cx="4579937" cy="3433762"/>
          </a:xfrm>
          <a:ln/>
        </p:spPr>
      </p:sp>
      <p:sp>
        <p:nvSpPr>
          <p:cNvPr id="67587" name="Notes Placeholder 2">
            <a:extLst>
              <a:ext uri="{FF2B5EF4-FFF2-40B4-BE49-F238E27FC236}">
                <a16:creationId xmlns:a16="http://schemas.microsoft.com/office/drawing/2014/main" id="{ECE24832-332D-5B13-5587-EB4362C4D8B1}"/>
              </a:ext>
            </a:extLst>
          </p:cNvPr>
          <p:cNvSpPr>
            <a:spLocks noGrp="1"/>
          </p:cNvSpPr>
          <p:nvPr>
            <p:ph type="body" idx="1"/>
          </p:nvPr>
        </p:nvSpPr>
        <p:spPr>
          <a:xfrm>
            <a:off x="1173163" y="4364038"/>
            <a:ext cx="4587875"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NCDOL Photo Library Closed Case #317094969</a:t>
            </a:r>
          </a:p>
          <a:p>
            <a:endParaRPr lang="en-US" altLang="en-US" b="1">
              <a:latin typeface="Arial" panose="020B0604020202020204" pitchFamily="34" charset="0"/>
            </a:endParaRPr>
          </a:p>
          <a:p>
            <a:endParaRPr lang="en-US" altLang="en-US" b="1">
              <a:latin typeface="Arial" panose="020B0604020202020204" pitchFamily="34" charset="0"/>
            </a:endParaRPr>
          </a:p>
          <a:p>
            <a:r>
              <a:rPr lang="en-US" altLang="en-US">
                <a:latin typeface="Arial" panose="020B0604020202020204" pitchFamily="34" charset="0"/>
              </a:rPr>
              <a:t>In General Industry, the building and facility owners have the responsibility to determine if asbestos is present; they must determine its location, type and condition of the asbestos. If the building is sold, the new owner must be informed of the presence, location and condition of the asbestos in the building.</a:t>
            </a:r>
          </a:p>
          <a:p>
            <a:endParaRPr lang="en-US" altLang="en-US">
              <a:latin typeface="Arial" panose="020B0604020202020204" pitchFamily="34" charset="0"/>
            </a:endParaRPr>
          </a:p>
          <a:p>
            <a:r>
              <a:rPr lang="en-US" altLang="en-US">
                <a:latin typeface="Arial" panose="020B0604020202020204" pitchFamily="34" charset="0"/>
              </a:rPr>
              <a:t>Discuss with the class the responsibility of asbestos abatement, the hazards and possible exposure.  </a:t>
            </a:r>
          </a:p>
          <a:p>
            <a:endParaRPr lang="en-US" altLang="en-US">
              <a:latin typeface="Arial" panose="020B0604020202020204" pitchFamily="34" charset="0"/>
            </a:endParaRPr>
          </a:p>
          <a:p>
            <a:pPr>
              <a:buFontTx/>
              <a:buAutoNum type="arabicPeriod"/>
            </a:pPr>
            <a:r>
              <a:rPr lang="en-US" altLang="en-US">
                <a:latin typeface="Arial" panose="020B0604020202020204" pitchFamily="34" charset="0"/>
              </a:rPr>
              <a:t> Any persons in the area must be notified if asbestos abatement work is being preformed.</a:t>
            </a:r>
          </a:p>
          <a:p>
            <a:pPr lvl="1">
              <a:buFontTx/>
              <a:buChar char="-"/>
            </a:pPr>
            <a:r>
              <a:rPr lang="en-US" altLang="en-US">
                <a:latin typeface="Arial" panose="020B0604020202020204" pitchFamily="34" charset="0"/>
              </a:rPr>
              <a:t>This means other contractors working in the area such as office employees, teachers and custodial staff. 	</a:t>
            </a:r>
          </a:p>
          <a:p>
            <a:pPr>
              <a:buFontTx/>
              <a:buAutoNum type="arabicPeriod" startAt="2"/>
            </a:pPr>
            <a:r>
              <a:rPr lang="en-US" altLang="en-US">
                <a:latin typeface="Arial" panose="020B0604020202020204" pitchFamily="34" charset="0"/>
              </a:rPr>
              <a:t> Measures and/or procedures must be taken immediately to notify any persons (in the area) if a failure in the abatement process, risks exposure.</a:t>
            </a:r>
          </a:p>
          <a:p>
            <a:pPr>
              <a:buFontTx/>
              <a:buAutoNum type="arabicPeriod" startAt="2"/>
            </a:pPr>
            <a:endParaRPr lang="en-US" altLang="en-US">
              <a:latin typeface="Arial" panose="020B0604020202020204" pitchFamily="34" charset="0"/>
            </a:endParaRPr>
          </a:p>
          <a:p>
            <a:pPr>
              <a:buFontTx/>
              <a:buAutoNum type="arabicPeriod" startAt="2"/>
            </a:pPr>
            <a:r>
              <a:rPr lang="en-US" altLang="en-US">
                <a:latin typeface="Arial" panose="020B0604020202020204" pitchFamily="34" charset="0"/>
              </a:rPr>
              <a:t>There must be a competent person on the job daily to inspect the integrity of the abatement work.</a:t>
            </a:r>
          </a:p>
        </p:txBody>
      </p:sp>
      <p:sp>
        <p:nvSpPr>
          <p:cNvPr id="67588" name="Slide Number Placeholder 3">
            <a:extLst>
              <a:ext uri="{FF2B5EF4-FFF2-40B4-BE49-F238E27FC236}">
                <a16:creationId xmlns:a16="http://schemas.microsoft.com/office/drawing/2014/main" id="{D412A344-CA13-0535-8C2E-C5A143FC2B96}"/>
              </a:ext>
            </a:extLst>
          </p:cNvPr>
          <p:cNvSpPr txBox="1">
            <a:spLocks noGrp="1"/>
          </p:cNvSpPr>
          <p:nvPr/>
        </p:nvSpPr>
        <p:spPr bwMode="auto">
          <a:xfrm>
            <a:off x="3927475" y="8728075"/>
            <a:ext cx="30035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8" tIns="0" rIns="19478" bIns="0" anchor="b"/>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075B7BF9-C463-4044-B4F8-A4051904F63A}" type="slidenum">
              <a:rPr lang="en-US" altLang="en-US" sz="1000" i="1">
                <a:solidFill>
                  <a:srgbClr val="000000"/>
                </a:solidFill>
              </a:rPr>
              <a:pPr algn="r">
                <a:spcBef>
                  <a:spcPct val="0"/>
                </a:spcBef>
              </a:pPr>
              <a:t>37</a:t>
            </a:fld>
            <a:endParaRPr lang="en-US" altLang="en-US" sz="1000" i="1">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0290417-5A7A-4E11-23CC-8CDED50CCBF6}"/>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53D7FD78-9427-8B1F-A667-FF2538DB3446}"/>
              </a:ext>
            </a:extLst>
          </p:cNvPr>
          <p:cNvSpPr>
            <a:spLocks noGrp="1" noChangeArrowheads="1"/>
          </p:cNvSpPr>
          <p:nvPr>
            <p:ph type="body" idx="1"/>
          </p:nvPr>
        </p:nvSpPr>
        <p:spPr>
          <a:xfrm>
            <a:off x="590550" y="4367213"/>
            <a:ext cx="5640388"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a:r>
              <a:rPr lang="en-US" altLang="en-US" sz="800" b="1">
                <a:latin typeface="Arial" panose="020B0604020202020204" pitchFamily="34" charset="0"/>
              </a:rPr>
              <a:t>Asbestos Icon Graphic Created by NCDOL Tom Wilder 07-22-15</a:t>
            </a:r>
          </a:p>
          <a:p>
            <a:pPr defTabSz="909638"/>
            <a:r>
              <a:rPr lang="en-US" altLang="en-US" sz="800"/>
              <a:t>For 1910 – (l) Medical surveillance. (1) General Employees covered. The employer shall institute a medical surveillance program for all employees who are or will be exposed to airborne concentrations of fibers of asbestos at or above the TWA and/or excursion limit. (2) Pre-placement examinations. Before an employee is assigned to an occupation exposed to airborne concentrations of asbestos fibers at or above the TWA and/or excursion limit, a pre-placement medical examination shall be provided or made available by the employer. (3) Periodic examinations. Periodic medical examinations shall be made available annually. </a:t>
            </a:r>
          </a:p>
          <a:p>
            <a:pPr defTabSz="909638"/>
            <a:r>
              <a:rPr lang="en-US" altLang="en-US" sz="800"/>
              <a:t>For 1926 – (m) Medical surveillance. (1) General. (i) Employees covered. [A] The employer shall institute a medical surveillance program for all employees who for a combined total of 30 or more days per year are engaged in Class I, II and III work or are exposed at or above a permissible exposure limit.  For purposes of this paragraph, any day in which a worker engages in Class II or Class III operations or a combination thereof on intact material for one hour or less (taking into account the entire time spent on the removal operation, including cleanup) and, while doing so, adheres fully to the work practices specified in this standard, shall not be counted. [B] For employees otherwise required by this standard to wear a negative pressure respirator, employers shall ensure employees are physically able to perform the work and use the equipment.  This determination shall be made under the supervision of a physician. (2) Medical examinations and consultations. Frequency.  The employer shall make available medical examinations and consultations to each employee covered under paragraph (m)(1)(i) of this section on the following schedules: [A] Prior to assignment of the employee to an area where negative-pressure respirators are worn; [B] When the employee is assigned to an area where exposure to asbestos may be at or above the permissible exposure limit for 30 or more days per year, or engage in Class I, II, or III work for a combined total of 30 or more days per year, a medical examination must be given within 10 working days following the thirtieth day of exposure; [C] And at least annually thereafter. [D] If the examining physician determines that any of the examinations should be provided more frequently than specified, the employer shall provide such examinations to affected employees at the frequencies specified by the physician. [E] Exception: No medical examination is required of any employee if adequate records show that the employee has been examined in accordance with this paragraph within the past 1-year period.</a:t>
            </a:r>
          </a:p>
          <a:p>
            <a:pPr defTabSz="909638"/>
            <a:r>
              <a:rPr lang="en-US" altLang="en-US" sz="800"/>
              <a:t>Roentgenogram - A photograph made with x-rays.</a:t>
            </a:r>
          </a:p>
        </p:txBody>
      </p:sp>
      <p:sp>
        <p:nvSpPr>
          <p:cNvPr id="69636" name="Slide Number Placeholder 3">
            <a:extLst>
              <a:ext uri="{FF2B5EF4-FFF2-40B4-BE49-F238E27FC236}">
                <a16:creationId xmlns:a16="http://schemas.microsoft.com/office/drawing/2014/main" id="{29447C0D-450B-E2EC-41E2-DAD5AE97A4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CA527A2D-E531-4F2F-84CB-82A551FBB031}" type="slidenum">
              <a:rPr lang="en-US" altLang="en-US" sz="1000" i="1" smtClean="0">
                <a:solidFill>
                  <a:srgbClr val="000000"/>
                </a:solidFill>
              </a:rPr>
              <a:pPr eaLnBrk="0" hangingPunct="0">
                <a:spcBef>
                  <a:spcPct val="0"/>
                </a:spcBef>
              </a:pPr>
              <a:t>38</a:t>
            </a:fld>
            <a:endParaRPr lang="en-US" altLang="en-US" sz="1000" i="1">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29794D4-DA3D-D52C-A54E-33E5159DCFC3}"/>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3E20ED00-6EB4-4489-DAF2-CED3BDA7DEDD}"/>
              </a:ext>
            </a:extLst>
          </p:cNvPr>
          <p:cNvSpPr>
            <a:spLocks noGrp="1"/>
          </p:cNvSpPr>
          <p:nvPr>
            <p:ph type="body" idx="1"/>
          </p:nvPr>
        </p:nvSpPr>
        <p:spPr>
          <a:xfrm>
            <a:off x="1174750" y="4216400"/>
            <a:ext cx="4583113" cy="413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b="1">
                <a:latin typeface="Arial" panose="020B0604020202020204" pitchFamily="34" charset="0"/>
              </a:rPr>
              <a:t>Photo by NCDOL Tom Wilder 07-02-15</a:t>
            </a:r>
          </a:p>
          <a:p>
            <a:endParaRPr lang="en-US" altLang="en-US" sz="800" b="1">
              <a:latin typeface="Arial" panose="020B0604020202020204" pitchFamily="34" charset="0"/>
            </a:endParaRPr>
          </a:p>
          <a:p>
            <a:r>
              <a:rPr lang="en-US" altLang="en-US" sz="800" b="1">
                <a:latin typeface="Arial" panose="020B0604020202020204" pitchFamily="34" charset="0"/>
              </a:rPr>
              <a:t>Asbestos Icon Graphic Created by NCDOL Tom Wilder 07-22-15</a:t>
            </a:r>
          </a:p>
          <a:p>
            <a:endParaRPr lang="en-US" altLang="en-US" sz="600" b="1">
              <a:latin typeface="Arial" panose="020B0604020202020204" pitchFamily="34" charset="0"/>
            </a:endParaRPr>
          </a:p>
          <a:p>
            <a:r>
              <a:rPr lang="en-US" altLang="en-US" sz="600" b="1">
                <a:latin typeface="Arial" panose="020B0604020202020204" pitchFamily="34" charset="0"/>
              </a:rPr>
              <a:t>For 1910 – when required </a:t>
            </a:r>
            <a:r>
              <a:rPr lang="en-US" altLang="en-US" sz="600">
                <a:latin typeface="Arial" panose="020B0604020202020204" pitchFamily="34" charset="0"/>
              </a:rPr>
              <a:t>(g) Respiratory protection. </a:t>
            </a:r>
          </a:p>
          <a:p>
            <a:r>
              <a:rPr lang="en-US" altLang="en-US" sz="600">
                <a:latin typeface="Arial" panose="020B0604020202020204" pitchFamily="34" charset="0"/>
              </a:rPr>
              <a:t>(1) General. For employees who use respirators required by this section, the employer must provide each employee an appropriate respirator that complies with the requirements of this paragraph. Respirators must be used during: (i) Periods necessary to install or implement feasible engineering and work-practice controls. (ii) Work operations, such as maintenance and repair activities, for which engineering and work-practice controls are not feasible. (iii) Work operations for which feasible engineering and work-practice controls are not yet sufficient to reduce employee exposure to or below the TWA and/or excursion limit. (iv) Emergencies. </a:t>
            </a:r>
          </a:p>
          <a:p>
            <a:r>
              <a:rPr lang="en-US" altLang="en-US" sz="600" b="1">
                <a:latin typeface="Arial" panose="020B0604020202020204" pitchFamily="34" charset="0"/>
              </a:rPr>
              <a:t>For 1926  -  when required </a:t>
            </a:r>
            <a:r>
              <a:rPr lang="en-US" altLang="en-US" sz="600">
                <a:latin typeface="Arial" panose="020B0604020202020204" pitchFamily="34" charset="0"/>
              </a:rPr>
              <a:t>(h) Respiratory protection. (1) General. For employees who use respirators required by this section, the employer must provide each employee an appropriate respirator that complies with the requirements of this paragraph. Respirators must be used during: (i) Class I asbestos work. (ii) Class II asbestos work when ACM is not removed in a substantially intact state. (iii) Class II and III asbestos work that is not performed using wet methods, except for removal of ACM from sloped roofs when a negative-exposure assessment has been conducted and ACM is removed in an intact state. (iv) Class II and III asbestos work for which a negative-exposure assessment has not been conducted. (v) Class III asbestos work when TSI or surfacing ACM or PACM is being disturbed. (vi) Class IV asbestos work performed within regulated areas where employees who are performing other work are required to use respirators. (vii) Work operations covered by this section for which employees are exposed above the TWA or excursion limit. (viii) Emergencies. </a:t>
            </a:r>
          </a:p>
          <a:p>
            <a:r>
              <a:rPr lang="en-US" altLang="en-US" sz="600" b="1">
                <a:latin typeface="Arial" panose="020B0604020202020204" pitchFamily="34" charset="0"/>
              </a:rPr>
              <a:t>(3)Respirator selection.  </a:t>
            </a:r>
            <a:r>
              <a:rPr lang="en-US" altLang="en-US" sz="600">
                <a:latin typeface="Arial" panose="020B0604020202020204" pitchFamily="34" charset="0"/>
              </a:rPr>
              <a:t>(i) Employers must:  [A] Select, and provide to employees, the appropriate respirators specified in paragraph (d)(3)(i)(A) of 29 CFR 1910.134; however, employers must not select or use filtering face piece respirators for use against asbestos fibers. [B] Provide HEPA filters for powered and non-powered air-purifying respirators. (ii) Employers must provide an employee with tight-fitting, powered air-purifying respirator (PAPR) instead of a negative pressure respirator selected according to paragraph (h)(3)(i)(A) of this standard when the employee chooses to use a PAPR and it provides adequate protection to the employee. (iii) Employers must provide employees with an air-purifying half mask respirator, other than a filtering face piece respirator, whenever the employees perform: [A] Class II or Class III asbestos work for which no negative exposure assessment is available. [B] Class III asbestos work involving disturbance of TSI or surfacing ACM or PACM. (iv) Employers must provide employees with: [A] A tight-fitting powered air-purifying respirator or a full face piece, supplied-air respirator operated in the pressure-demand mode and equipped with either HEPA egress cartridges or an auxiliary positive-pressure, self-contained breathing apparatus (SCBA) whenever the employees are in a regulated area performing Class I asbestos work for which a negative exposure assessment is not available and the exposure assessment indicates that the exposure level will be at or below 1 f/cc as an 8-hour time-weighted average (TWA). [B] A full face piece supplied-air respirator operated in the pressure-demand mode and equipped with an auxiliary positive-pressure SCBA whenever the employees are in a regulated area performing Class I asbestos work for which a negative exposure assessment is not available and the exposure assessment indicates that the exposure level will be above 1 f/cc as an 8-hour TWA. </a:t>
            </a:r>
          </a:p>
          <a:p>
            <a:endParaRPr lang="en-US" altLang="en-US" sz="600">
              <a:latin typeface="Arial" panose="020B0604020202020204" pitchFamily="34" charset="0"/>
            </a:endParaRPr>
          </a:p>
          <a:p>
            <a:r>
              <a:rPr lang="en-US" altLang="en-US" sz="600">
                <a:latin typeface="Arial" panose="020B0604020202020204" pitchFamily="34" charset="0"/>
              </a:rPr>
              <a:t>APR – Air Purifying Respirator</a:t>
            </a:r>
          </a:p>
          <a:p>
            <a:r>
              <a:rPr lang="en-US" altLang="en-US" sz="600">
                <a:latin typeface="Arial" panose="020B0604020202020204" pitchFamily="34" charset="0"/>
              </a:rPr>
              <a:t>HEPA – High Efficiency Particulate Air.  Filters particles as small as 0.3 microns with an efficiency of 99.97%.</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BD09017-8A8F-EFD9-F2F1-5D7462C7ED7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73731" name="Rectangle 6">
            <a:extLst>
              <a:ext uri="{FF2B5EF4-FFF2-40B4-BE49-F238E27FC236}">
                <a16:creationId xmlns:a16="http://schemas.microsoft.com/office/drawing/2014/main" id="{E7EAED9C-D2D3-3669-3FAD-DAF94F80DEB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73732" name="Rectangle 7">
            <a:extLst>
              <a:ext uri="{FF2B5EF4-FFF2-40B4-BE49-F238E27FC236}">
                <a16:creationId xmlns:a16="http://schemas.microsoft.com/office/drawing/2014/main" id="{F8C0A604-1508-380C-FD7E-C780F9DE68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920444F3-707C-43AE-B139-0851BA3E6EA5}" type="slidenum">
              <a:rPr lang="en-US" altLang="en-US" smtClean="0">
                <a:latin typeface="Tahoma" panose="020B0604030504040204" pitchFamily="34" charset="0"/>
              </a:rPr>
              <a:pPr/>
              <a:t>40</a:t>
            </a:fld>
            <a:endParaRPr lang="en-US" altLang="en-US">
              <a:latin typeface="Tahoma" panose="020B0604030504040204" pitchFamily="34" charset="0"/>
            </a:endParaRPr>
          </a:p>
        </p:txBody>
      </p:sp>
      <p:sp>
        <p:nvSpPr>
          <p:cNvPr id="73733" name="Rectangle 2">
            <a:extLst>
              <a:ext uri="{FF2B5EF4-FFF2-40B4-BE49-F238E27FC236}">
                <a16:creationId xmlns:a16="http://schemas.microsoft.com/office/drawing/2014/main" id="{88DF3081-98C0-CC49-12F6-F382FF72312F}"/>
              </a:ext>
            </a:extLst>
          </p:cNvPr>
          <p:cNvSpPr>
            <a:spLocks noChangeArrowheads="1" noTextEdit="1"/>
          </p:cNvSpPr>
          <p:nvPr>
            <p:ph type="sldImg"/>
          </p:nvPr>
        </p:nvSpPr>
        <p:spPr>
          <a:ln/>
        </p:spPr>
      </p:sp>
      <p:sp>
        <p:nvSpPr>
          <p:cNvPr id="73734" name="Rectangle 3">
            <a:extLst>
              <a:ext uri="{FF2B5EF4-FFF2-40B4-BE49-F238E27FC236}">
                <a16:creationId xmlns:a16="http://schemas.microsoft.com/office/drawing/2014/main" id="{0CA0D5CD-FC51-92A9-2341-44E38DD6F8D4}"/>
              </a:ext>
            </a:extLst>
          </p:cNvPr>
          <p:cNvSpPr>
            <a:spLocks noGrp="1" noChangeArrowheads="1"/>
          </p:cNvSpPr>
          <p:nvPr>
            <p:ph type="body" idx="1"/>
          </p:nvPr>
        </p:nvSpPr>
        <p:spPr>
          <a:xfrm>
            <a:off x="695325" y="4389438"/>
            <a:ext cx="556418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E768B1B-FA2C-EF2A-1D8A-84264275F319}"/>
              </a:ext>
            </a:extLst>
          </p:cNvPr>
          <p:cNvSpPr txBox="1">
            <a:spLocks noGrp="1" noChangeArrowheads="1"/>
          </p:cNvSpPr>
          <p:nvPr/>
        </p:nvSpPr>
        <p:spPr bwMode="auto">
          <a:xfrm>
            <a:off x="3925888" y="8726488"/>
            <a:ext cx="30035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6A34E54-E5F4-4D29-AD29-96B418472139}" type="slidenum">
              <a:rPr lang="en-US" altLang="en-US">
                <a:solidFill>
                  <a:srgbClr val="000000"/>
                </a:solidFill>
                <a:latin typeface="Arial" panose="020B0604020202020204" pitchFamily="34" charset="0"/>
              </a:rPr>
              <a:pPr algn="r" eaLnBrk="1" hangingPunct="1">
                <a:spcBef>
                  <a:spcPct val="0"/>
                </a:spcBef>
              </a:pPr>
              <a:t>41</a:t>
            </a:fld>
            <a:endParaRPr lang="en-US" altLang="en-US">
              <a:solidFill>
                <a:srgbClr val="000000"/>
              </a:solidFill>
              <a:latin typeface="Arial" panose="020B0604020202020204" pitchFamily="34" charset="0"/>
            </a:endParaRPr>
          </a:p>
        </p:txBody>
      </p:sp>
      <p:sp>
        <p:nvSpPr>
          <p:cNvPr id="75779" name="Rectangle 2">
            <a:extLst>
              <a:ext uri="{FF2B5EF4-FFF2-40B4-BE49-F238E27FC236}">
                <a16:creationId xmlns:a16="http://schemas.microsoft.com/office/drawing/2014/main" id="{FA5DED17-1E34-9302-3684-11E0317519EA}"/>
              </a:ext>
            </a:extLst>
          </p:cNvPr>
          <p:cNvSpPr>
            <a:spLocks noGrp="1" noRot="1" noChangeAspect="1" noChangeArrowheads="1" noTextEdit="1"/>
          </p:cNvSpPr>
          <p:nvPr>
            <p:ph type="sldImg"/>
          </p:nvPr>
        </p:nvSpPr>
        <p:spPr>
          <a:xfrm>
            <a:off x="1169988" y="687388"/>
            <a:ext cx="4594225" cy="3446462"/>
          </a:xfrm>
          <a:ln/>
        </p:spPr>
      </p:sp>
      <p:sp>
        <p:nvSpPr>
          <p:cNvPr id="75780" name="Rectangle 3">
            <a:extLst>
              <a:ext uri="{FF2B5EF4-FFF2-40B4-BE49-F238E27FC236}">
                <a16:creationId xmlns:a16="http://schemas.microsoft.com/office/drawing/2014/main" id="{FF64FE30-A3D7-1D6B-9505-10374B6AE9FD}"/>
              </a:ext>
            </a:extLst>
          </p:cNvPr>
          <p:cNvSpPr>
            <a:spLocks noGrp="1" noChangeArrowheads="1"/>
          </p:cNvSpPr>
          <p:nvPr>
            <p:ph type="body" idx="1"/>
          </p:nvPr>
        </p:nvSpPr>
        <p:spPr>
          <a:xfrm>
            <a:off x="1166813" y="4364038"/>
            <a:ext cx="4602162"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lstStyle/>
          <a:p>
            <a:pPr defTabSz="909638" eaLnBrk="1" hangingPunct="1"/>
            <a:endParaRPr lang="en-US" altLang="en-US" b="1">
              <a:latin typeface="Arial" panose="020B0604020202020204" pitchFamily="34" charset="0"/>
            </a:endParaRPr>
          </a:p>
          <a:p>
            <a:pPr defTabSz="909638" eaLnBrk="1" hangingPunct="1"/>
            <a:r>
              <a:rPr lang="en-US" altLang="en-US" b="1">
                <a:latin typeface="Arial" panose="020B0604020202020204" pitchFamily="34" charset="0"/>
              </a:rPr>
              <a:t>Hexavalent Chromium Icon Graphic by NCDOL Tom Wilder 07-22-15</a:t>
            </a:r>
          </a:p>
          <a:p>
            <a:pPr defTabSz="909638" eaLnBrk="1" hangingPunct="1"/>
            <a:endParaRPr lang="en-US" altLang="en-US">
              <a:latin typeface="Arial" panose="020B0604020202020204" pitchFamily="34" charset="0"/>
            </a:endParaRPr>
          </a:p>
          <a:p>
            <a:pPr defTabSz="909638" eaLnBrk="1" hangingPunct="1"/>
            <a:r>
              <a:rPr lang="en-US" altLang="en-US">
                <a:latin typeface="Arial" panose="020B0604020202020204" pitchFamily="34" charset="0"/>
              </a:rPr>
              <a:t>Some of the major industries covered by the standard are listed here.</a:t>
            </a:r>
          </a:p>
          <a:p>
            <a:pPr defTabSz="909638" eaLnBrk="1" hangingPunct="1"/>
            <a:endParaRPr lang="en-US" altLang="en-US">
              <a:latin typeface="Arial" panose="020B0604020202020204" pitchFamily="34" charset="0"/>
            </a:endParaRPr>
          </a:p>
          <a:p>
            <a:pPr defTabSz="909638" eaLnBrk="1" hangingPunct="1"/>
            <a:r>
              <a:rPr lang="en-US" altLang="en-US">
                <a:latin typeface="Arial" panose="020B0604020202020204" pitchFamily="34" charset="0"/>
              </a:rPr>
              <a:t>Chrome content of stainless steel ranges from 11.5 to ~30%</a:t>
            </a:r>
          </a:p>
          <a:p>
            <a:pPr defTabSz="909638" eaLnBrk="1" hangingPunct="1"/>
            <a:endParaRPr lang="en-US" altLang="en-US">
              <a:latin typeface="Arial" panose="020B0604020202020204" pitchFamily="34" charset="0"/>
            </a:endParaRPr>
          </a:p>
          <a:p>
            <a:pPr defTabSz="909638" eaLnBrk="1" hangingPunct="1"/>
            <a:r>
              <a:rPr lang="en-US" altLang="en-US">
                <a:latin typeface="Arial" panose="020B0604020202020204" pitchFamily="34" charset="0"/>
              </a:rPr>
              <a:t>They represent industries and operations where you find the major exposures to Cr(VI).</a:t>
            </a:r>
          </a:p>
          <a:p>
            <a:pPr defTabSz="909638"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5520F09-7050-C5FB-6E28-463F7232EBC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77827" name="Rectangle 6">
            <a:extLst>
              <a:ext uri="{FF2B5EF4-FFF2-40B4-BE49-F238E27FC236}">
                <a16:creationId xmlns:a16="http://schemas.microsoft.com/office/drawing/2014/main" id="{6A391688-F9A9-6AD6-08F3-E49BC464144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77828" name="Rectangle 7">
            <a:extLst>
              <a:ext uri="{FF2B5EF4-FFF2-40B4-BE49-F238E27FC236}">
                <a16:creationId xmlns:a16="http://schemas.microsoft.com/office/drawing/2014/main" id="{68A33A39-FDD2-83F9-FFFC-69AE67058F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34796BA2-6F6E-4E33-B55D-669C1C4D050D}" type="slidenum">
              <a:rPr lang="en-US" altLang="en-US" smtClean="0">
                <a:latin typeface="Tahoma" panose="020B0604030504040204" pitchFamily="34" charset="0"/>
              </a:rPr>
              <a:pPr/>
              <a:t>42</a:t>
            </a:fld>
            <a:endParaRPr lang="en-US" altLang="en-US">
              <a:latin typeface="Tahoma" panose="020B0604030504040204" pitchFamily="34" charset="0"/>
            </a:endParaRPr>
          </a:p>
        </p:txBody>
      </p:sp>
      <p:sp>
        <p:nvSpPr>
          <p:cNvPr id="77829" name="Rectangle 2">
            <a:extLst>
              <a:ext uri="{FF2B5EF4-FFF2-40B4-BE49-F238E27FC236}">
                <a16:creationId xmlns:a16="http://schemas.microsoft.com/office/drawing/2014/main" id="{0DF00E0A-CD4E-E338-B551-68660F13FA5B}"/>
              </a:ext>
            </a:extLst>
          </p:cNvPr>
          <p:cNvSpPr>
            <a:spLocks noChangeArrowheads="1" noTextEdit="1"/>
          </p:cNvSpPr>
          <p:nvPr>
            <p:ph type="sldImg"/>
          </p:nvPr>
        </p:nvSpPr>
        <p:spPr>
          <a:ln/>
        </p:spPr>
      </p:sp>
      <p:sp>
        <p:nvSpPr>
          <p:cNvPr id="77830" name="Rectangle 3">
            <a:extLst>
              <a:ext uri="{FF2B5EF4-FFF2-40B4-BE49-F238E27FC236}">
                <a16:creationId xmlns:a16="http://schemas.microsoft.com/office/drawing/2014/main" id="{50CFBF10-0338-982F-A0B1-0DD28EE57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alchemy of contamination. Chromium in the soil of this New Jersey industrial parking lot has dissolved in a pool of standing water. Because chromium can go into solution and move through soil, chromium pools and blooms (the crystallized chromium left on the surface when the water evaporates) may occur some distance from the original site of contamination.</a:t>
            </a:r>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CB773B-9199-DBC3-27AC-14C86395FC4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18435" name="Rectangle 6">
            <a:extLst>
              <a:ext uri="{FF2B5EF4-FFF2-40B4-BE49-F238E27FC236}">
                <a16:creationId xmlns:a16="http://schemas.microsoft.com/office/drawing/2014/main" id="{F9B14F53-21CE-2BDB-41DC-D34D22A7240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18436" name="Rectangle 7">
            <a:extLst>
              <a:ext uri="{FF2B5EF4-FFF2-40B4-BE49-F238E27FC236}">
                <a16:creationId xmlns:a16="http://schemas.microsoft.com/office/drawing/2014/main" id="{B6BCDEE5-FB51-B248-D5B3-4908CD88C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A482AF78-7F02-4DC5-A0F8-4AD309456502}" type="slidenum">
              <a:rPr lang="en-US" altLang="en-US" smtClean="0">
                <a:latin typeface="Tahoma" panose="020B0604030504040204" pitchFamily="34" charset="0"/>
              </a:rPr>
              <a:pPr/>
              <a:t>10</a:t>
            </a:fld>
            <a:endParaRPr lang="en-US" altLang="en-US">
              <a:latin typeface="Tahoma" panose="020B0604030504040204" pitchFamily="34" charset="0"/>
            </a:endParaRPr>
          </a:p>
        </p:txBody>
      </p:sp>
      <p:sp>
        <p:nvSpPr>
          <p:cNvPr id="18437" name="Rectangle 2">
            <a:extLst>
              <a:ext uri="{FF2B5EF4-FFF2-40B4-BE49-F238E27FC236}">
                <a16:creationId xmlns:a16="http://schemas.microsoft.com/office/drawing/2014/main" id="{706F187C-5637-EEA2-00F4-41EE5757109A}"/>
              </a:ext>
            </a:extLst>
          </p:cNvPr>
          <p:cNvSpPr>
            <a:spLocks noChangeArrowheads="1" noTextEdit="1"/>
          </p:cNvSpPr>
          <p:nvPr>
            <p:ph type="sldImg"/>
          </p:nvPr>
        </p:nvSpPr>
        <p:spPr>
          <a:ln/>
        </p:spPr>
      </p:sp>
      <p:sp>
        <p:nvSpPr>
          <p:cNvPr id="18438" name="Rectangle 3">
            <a:extLst>
              <a:ext uri="{FF2B5EF4-FFF2-40B4-BE49-F238E27FC236}">
                <a16:creationId xmlns:a16="http://schemas.microsoft.com/office/drawing/2014/main" id="{44995D09-533C-AA22-3A87-D7226D7BD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66D14AC-F35C-9439-C019-5A9F6DD05A07}"/>
              </a:ext>
            </a:extLst>
          </p:cNvPr>
          <p:cNvSpPr txBox="1">
            <a:spLocks noGrp="1" noChangeArrowheads="1"/>
          </p:cNvSpPr>
          <p:nvPr/>
        </p:nvSpPr>
        <p:spPr bwMode="auto">
          <a:xfrm>
            <a:off x="3925888" y="8726488"/>
            <a:ext cx="30035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768B44C-39D3-41B3-B5FE-13C0E51BE89D}" type="slidenum">
              <a:rPr lang="en-US" altLang="en-US">
                <a:solidFill>
                  <a:srgbClr val="000000"/>
                </a:solidFill>
                <a:latin typeface="Arial" panose="020B0604020202020204" pitchFamily="34" charset="0"/>
              </a:rPr>
              <a:pPr algn="r" eaLnBrk="1" hangingPunct="1">
                <a:spcBef>
                  <a:spcPct val="0"/>
                </a:spcBef>
              </a:pPr>
              <a:t>43</a:t>
            </a:fld>
            <a:endParaRPr lang="en-US" altLang="en-US">
              <a:solidFill>
                <a:srgbClr val="000000"/>
              </a:solidFill>
              <a:latin typeface="Arial" panose="020B0604020202020204" pitchFamily="34" charset="0"/>
            </a:endParaRPr>
          </a:p>
        </p:txBody>
      </p:sp>
      <p:sp>
        <p:nvSpPr>
          <p:cNvPr id="79875" name="Rectangle 2">
            <a:extLst>
              <a:ext uri="{FF2B5EF4-FFF2-40B4-BE49-F238E27FC236}">
                <a16:creationId xmlns:a16="http://schemas.microsoft.com/office/drawing/2014/main" id="{A0BF830C-5F32-DD8F-82A1-43F739A55FED}"/>
              </a:ext>
            </a:extLst>
          </p:cNvPr>
          <p:cNvSpPr>
            <a:spLocks noGrp="1" noRot="1" noChangeAspect="1" noChangeArrowheads="1" noTextEdit="1"/>
          </p:cNvSpPr>
          <p:nvPr>
            <p:ph type="sldImg"/>
          </p:nvPr>
        </p:nvSpPr>
        <p:spPr>
          <a:xfrm>
            <a:off x="1169988" y="687388"/>
            <a:ext cx="4594225" cy="3446462"/>
          </a:xfrm>
          <a:ln/>
        </p:spPr>
      </p:sp>
      <p:sp>
        <p:nvSpPr>
          <p:cNvPr id="79876" name="Rectangle 3">
            <a:extLst>
              <a:ext uri="{FF2B5EF4-FFF2-40B4-BE49-F238E27FC236}">
                <a16:creationId xmlns:a16="http://schemas.microsoft.com/office/drawing/2014/main" id="{418A839C-A967-790C-A602-0444027C19A4}"/>
              </a:ext>
            </a:extLst>
          </p:cNvPr>
          <p:cNvSpPr>
            <a:spLocks noGrp="1" noChangeArrowheads="1"/>
          </p:cNvSpPr>
          <p:nvPr>
            <p:ph type="body" idx="1"/>
          </p:nvPr>
        </p:nvSpPr>
        <p:spPr>
          <a:xfrm>
            <a:off x="1166813" y="4133850"/>
            <a:ext cx="4602162" cy="4135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lstStyle/>
          <a:p>
            <a:pPr defTabSz="909638" eaLnBrk="1" hangingPunct="1"/>
            <a:r>
              <a:rPr lang="en-US" altLang="en-US" sz="800" b="1">
                <a:latin typeface="Arial" panose="020B0604020202020204" pitchFamily="34" charset="0"/>
              </a:rPr>
              <a:t>Hexavalent Chromium Icon Graphic Created by NCDOL Tom Wilder 07-22-15</a:t>
            </a:r>
          </a:p>
          <a:p>
            <a:pPr defTabSz="909638" eaLnBrk="1" hangingPunct="1"/>
            <a:r>
              <a:rPr lang="en-US" altLang="en-US" sz="800">
                <a:latin typeface="Arial" panose="020B0604020202020204" pitchFamily="34" charset="0"/>
              </a:rPr>
              <a:t>The metal chromium is an element that exists in several forms or “valence states”.  The hexavalent form of chromium is a stable form that is known to be toxic.  Another stable form, trivalent chromium, is not thought to be toxic.</a:t>
            </a:r>
          </a:p>
          <a:p>
            <a:pPr defTabSz="909638" eaLnBrk="1" hangingPunct="1"/>
            <a:endParaRPr lang="en-US" altLang="en-US" sz="800">
              <a:latin typeface="Arial" panose="020B0604020202020204" pitchFamily="34" charset="0"/>
            </a:endParaRPr>
          </a:p>
          <a:p>
            <a:pPr defTabSz="909638" eaLnBrk="1" hangingPunct="1"/>
            <a:r>
              <a:rPr lang="en-US" altLang="en-US" sz="800">
                <a:latin typeface="Arial" panose="020B0604020202020204" pitchFamily="34" charset="0"/>
              </a:rPr>
              <a:t>Hexavalent chromium can exist as many different compounds that vary from highly water soluble to slightly water soluble to water insoluble.</a:t>
            </a:r>
          </a:p>
          <a:p>
            <a:pPr defTabSz="909638" eaLnBrk="1" hangingPunct="1"/>
            <a:endParaRPr lang="en-US" altLang="en-US" sz="800">
              <a:latin typeface="Arial" panose="020B0604020202020204" pitchFamily="34" charset="0"/>
            </a:endParaRPr>
          </a:p>
          <a:p>
            <a:pPr defTabSz="909638" eaLnBrk="1" hangingPunct="1"/>
            <a:r>
              <a:rPr lang="en-US" altLang="en-US" sz="800">
                <a:latin typeface="Arial" panose="020B0604020202020204" pitchFamily="34" charset="0"/>
              </a:rPr>
              <a:t>Hexavalent chromium compounds have many varied uses in industry and are often used for their anti-corrosive properties in metal coatings, protective paints, dyes, and pigments.</a:t>
            </a:r>
          </a:p>
          <a:p>
            <a:pPr defTabSz="909638" eaLnBrk="1" hangingPunct="1"/>
            <a:endParaRPr lang="en-US" altLang="en-US" sz="800">
              <a:latin typeface="Arial" panose="020B0604020202020204" pitchFamily="34" charset="0"/>
            </a:endParaRPr>
          </a:p>
          <a:p>
            <a:pPr defTabSz="909638" eaLnBrk="1" hangingPunct="1"/>
            <a:r>
              <a:rPr lang="en-US" altLang="en-US" sz="800">
                <a:latin typeface="Arial" panose="020B0604020202020204" pitchFamily="34" charset="0"/>
              </a:rPr>
              <a:t>Hexavalent chromium can also be formed when performing “hot work” such as welding on stainless steel, melting chromium metal, or heating refractory bricks in kilns.  In these situations the chromium is not originally hexavalent but the high temperatures cause oxidation that converts the chromium to hexavalent chromium. </a:t>
            </a:r>
            <a:br>
              <a:rPr lang="en-US" altLang="en-US" sz="800">
                <a:latin typeface="Arial" panose="020B0604020202020204" pitchFamily="34" charset="0"/>
              </a:rPr>
            </a:br>
            <a:endParaRPr lang="en-US" altLang="en-US" sz="800">
              <a:latin typeface="Arial" panose="020B0604020202020204" pitchFamily="34" charset="0"/>
            </a:endParaRPr>
          </a:p>
          <a:p>
            <a:pPr defTabSz="909638" eaLnBrk="1" hangingPunct="1"/>
            <a:r>
              <a:rPr lang="en-US" altLang="en-US" sz="800">
                <a:latin typeface="Arial" panose="020B0604020202020204" pitchFamily="34" charset="0"/>
              </a:rPr>
              <a:t>Stainless steel is defined in metallurgy as a ferrous alloy with a minimum of 10% chromium content. High oxidation resistance in </a:t>
            </a:r>
            <a:r>
              <a:rPr lang="en-US" altLang="en-US" sz="800">
                <a:latin typeface="Arial" panose="020B0604020202020204" pitchFamily="34" charset="0"/>
                <a:hlinkClick r:id="rId3" tooltip="Air"/>
              </a:rPr>
              <a:t>air</a:t>
            </a:r>
            <a:r>
              <a:rPr lang="en-US" altLang="en-US" sz="800">
                <a:latin typeface="Arial" panose="020B0604020202020204" pitchFamily="34" charset="0"/>
              </a:rPr>
              <a:t> at ambient </a:t>
            </a:r>
            <a:r>
              <a:rPr lang="en-US" altLang="en-US" sz="800">
                <a:latin typeface="Arial" panose="020B0604020202020204" pitchFamily="34" charset="0"/>
                <a:hlinkClick r:id="rId4" tooltip="Temperature"/>
              </a:rPr>
              <a:t>temperature</a:t>
            </a:r>
            <a:r>
              <a:rPr lang="en-US" altLang="en-US" sz="800">
                <a:latin typeface="Arial" panose="020B0604020202020204" pitchFamily="34" charset="0"/>
              </a:rPr>
              <a:t> is normally achieved with additions of a minimum of 13% (by weight) </a:t>
            </a:r>
            <a:r>
              <a:rPr lang="en-US" altLang="en-US" sz="800">
                <a:latin typeface="Arial" panose="020B0604020202020204" pitchFamily="34" charset="0"/>
                <a:hlinkClick r:id="rId5" tooltip="Chromium"/>
              </a:rPr>
              <a:t>chromium</a:t>
            </a:r>
            <a:r>
              <a:rPr lang="en-US" altLang="en-US" sz="800">
                <a:latin typeface="Arial" panose="020B0604020202020204" pitchFamily="34" charset="0"/>
              </a:rPr>
              <a:t>, and up to 26% is used for harsh environments.  The chromium forms a </a:t>
            </a:r>
            <a:r>
              <a:rPr lang="en-US" altLang="en-US" sz="800">
                <a:latin typeface="Arial" panose="020B0604020202020204" pitchFamily="34" charset="0"/>
                <a:hlinkClick r:id="rId6" tooltip="Passivation layer"/>
              </a:rPr>
              <a:t>passivation layer</a:t>
            </a:r>
            <a:r>
              <a:rPr lang="en-US" altLang="en-US" sz="800">
                <a:latin typeface="Arial" panose="020B0604020202020204" pitchFamily="34" charset="0"/>
              </a:rPr>
              <a:t> of </a:t>
            </a:r>
            <a:r>
              <a:rPr lang="en-US" altLang="en-US" sz="800">
                <a:latin typeface="Arial" panose="020B0604020202020204" pitchFamily="34" charset="0"/>
                <a:hlinkClick r:id="rId7" tooltip="Chromium(III) oxide"/>
              </a:rPr>
              <a:t>chromium(III) oxide</a:t>
            </a:r>
            <a:r>
              <a:rPr lang="en-US" altLang="en-US" sz="800">
                <a:latin typeface="Arial" panose="020B0604020202020204" pitchFamily="34" charset="0"/>
              </a:rPr>
              <a:t> (Cr2O3) when exposed to </a:t>
            </a:r>
            <a:r>
              <a:rPr lang="en-US" altLang="en-US" sz="800">
                <a:latin typeface="Arial" panose="020B0604020202020204" pitchFamily="34" charset="0"/>
                <a:hlinkClick r:id="rId8" tooltip="Oxygen"/>
              </a:rPr>
              <a:t>oxygen</a:t>
            </a:r>
            <a:r>
              <a:rPr lang="en-US" altLang="en-US" sz="800">
                <a:latin typeface="Arial" panose="020B0604020202020204" pitchFamily="34" charset="0"/>
              </a:rPr>
              <a:t>.   The layer is too thin to be visible, meaning the metal stays shiny.  It is, however, impervious to </a:t>
            </a:r>
            <a:r>
              <a:rPr lang="en-US" altLang="en-US" sz="800">
                <a:latin typeface="Arial" panose="020B0604020202020204" pitchFamily="34" charset="0"/>
                <a:hlinkClick r:id="rId9" tooltip="Water"/>
              </a:rPr>
              <a:t>water</a:t>
            </a:r>
            <a:r>
              <a:rPr lang="en-US" altLang="en-US" sz="800">
                <a:latin typeface="Arial" panose="020B0604020202020204" pitchFamily="34" charset="0"/>
              </a:rPr>
              <a:t> and air, protecting the metal beneath.  Also, when the surface is scratched this layer quickly reforms.  This phenomenon is called </a:t>
            </a:r>
            <a:r>
              <a:rPr lang="en-US" altLang="en-US" sz="800">
                <a:latin typeface="Arial" panose="020B0604020202020204" pitchFamily="34" charset="0"/>
                <a:hlinkClick r:id="rId10" tooltip="Passivation"/>
              </a:rPr>
              <a:t>passivation</a:t>
            </a:r>
            <a:r>
              <a:rPr lang="en-US" altLang="en-US" sz="800">
                <a:latin typeface="Arial" panose="020B0604020202020204" pitchFamily="34" charset="0"/>
              </a:rPr>
              <a:t> by </a:t>
            </a:r>
            <a:r>
              <a:rPr lang="en-US" altLang="en-US" sz="800">
                <a:latin typeface="Arial" panose="020B0604020202020204" pitchFamily="34" charset="0"/>
                <a:hlinkClick r:id="rId11" tooltip="Materials science"/>
              </a:rPr>
              <a:t>materials scientists</a:t>
            </a:r>
            <a:r>
              <a:rPr lang="en-US" altLang="en-US" sz="800">
                <a:latin typeface="Arial" panose="020B0604020202020204" pitchFamily="34"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a:extLst>
              <a:ext uri="{FF2B5EF4-FFF2-40B4-BE49-F238E27FC236}">
                <a16:creationId xmlns:a16="http://schemas.microsoft.com/office/drawing/2014/main" id="{2CB5249B-A2D4-88DF-DCDE-DCF0A4A767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8E4DDE2A-FF8D-4908-8686-ED54BAB81A89}" type="slidenum">
              <a:rPr lang="en-US" altLang="en-US" sz="1000" i="1" smtClean="0">
                <a:solidFill>
                  <a:srgbClr val="000000"/>
                </a:solidFill>
              </a:rPr>
              <a:pPr eaLnBrk="0" hangingPunct="0">
                <a:spcBef>
                  <a:spcPct val="0"/>
                </a:spcBef>
              </a:pPr>
              <a:t>44</a:t>
            </a:fld>
            <a:endParaRPr lang="en-US" altLang="en-US" sz="1000" i="1">
              <a:solidFill>
                <a:srgbClr val="000000"/>
              </a:solidFill>
            </a:endParaRPr>
          </a:p>
        </p:txBody>
      </p:sp>
      <p:sp>
        <p:nvSpPr>
          <p:cNvPr id="81923" name="Rectangle 2">
            <a:extLst>
              <a:ext uri="{FF2B5EF4-FFF2-40B4-BE49-F238E27FC236}">
                <a16:creationId xmlns:a16="http://schemas.microsoft.com/office/drawing/2014/main" id="{1F10DD75-BFE2-C6C2-4607-61D4CF6F4961}"/>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B3CB3FB-51BC-EB32-06EB-4BCBE9DC04FE}"/>
              </a:ext>
            </a:extLst>
          </p:cNvPr>
          <p:cNvSpPr>
            <a:spLocks noGrp="1" noChangeArrowheads="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eaLnBrk="1" hangingPunct="1"/>
            <a:r>
              <a:rPr lang="en-US" altLang="en-US" b="1">
                <a:latin typeface="Arial" panose="020B0604020202020204" pitchFamily="34" charset="0"/>
              </a:rPr>
              <a:t>Hexavalent Chromium Icon Graphic Created by NCDOL Tom Wilder 07-22-15</a:t>
            </a:r>
          </a:p>
          <a:p>
            <a:pPr defTabSz="909638" eaLnBrk="1" hangingPunct="1"/>
            <a:endParaRPr lang="en-US" altLang="en-US">
              <a:latin typeface="Arial" panose="020B0604020202020204" pitchFamily="34" charset="0"/>
            </a:endParaRPr>
          </a:p>
          <a:p>
            <a:pPr defTabSz="909638" eaLnBrk="1" hangingPunct="1"/>
            <a:r>
              <a:rPr lang="en-US" altLang="en-US">
                <a:latin typeface="Arial" panose="020B0604020202020204" pitchFamily="34" charset="0"/>
              </a:rPr>
              <a:t>The primary health effect of concern is lung cancer caused by airborne exposures to hexavalent chromium.  OSHA considers all Cr(VI) compounds to be carcinogenic.</a:t>
            </a:r>
          </a:p>
          <a:p>
            <a:pPr defTabSz="909638" eaLnBrk="1" hangingPunct="1"/>
            <a:endParaRPr lang="en-US" altLang="en-US">
              <a:latin typeface="Arial" panose="020B0604020202020204" pitchFamily="34" charset="0"/>
            </a:endParaRPr>
          </a:p>
          <a:p>
            <a:pPr defTabSz="909638" eaLnBrk="1" hangingPunct="1"/>
            <a:r>
              <a:rPr lang="en-US" altLang="en-US">
                <a:latin typeface="Arial" panose="020B0604020202020204" pitchFamily="34" charset="0"/>
              </a:rPr>
              <a:t>Airborne exposures can also cause ulcers and holes in the nasal septum and may cause asthma in chromium sensitized individuals. </a:t>
            </a:r>
          </a:p>
          <a:p>
            <a:pPr defTabSz="909638" eaLnBrk="1" hangingPunct="1"/>
            <a:endParaRPr lang="en-US" altLang="en-US">
              <a:latin typeface="Arial" panose="020B0604020202020204" pitchFamily="34" charset="0"/>
            </a:endParaRPr>
          </a:p>
          <a:p>
            <a:pPr defTabSz="909638" eaLnBrk="1" hangingPunct="1"/>
            <a:r>
              <a:rPr lang="en-US" altLang="en-US">
                <a:latin typeface="Arial" panose="020B0604020202020204" pitchFamily="34" charset="0"/>
              </a:rPr>
              <a:t>Dermal exposures to hexavalent chromium can result in skin ulcers commonly referred to as “chrome holes” and </a:t>
            </a:r>
            <a:r>
              <a:rPr lang="en-US" altLang="en-US" b="1">
                <a:latin typeface="Arial" panose="020B0604020202020204" pitchFamily="34" charset="0"/>
              </a:rPr>
              <a:t>may also lead to dermatitis</a:t>
            </a:r>
            <a:r>
              <a:rPr lang="en-US" altLang="en-US">
                <a:latin typeface="Arial" panose="020B0604020202020204" pitchFamily="34" charset="0"/>
              </a:rPr>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D391DCDB-1321-8355-BFE6-CC97871504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D1B7B962-DBCE-4225-8389-6AC42F51510F}" type="slidenum">
              <a:rPr lang="en-US" altLang="en-US" sz="1000" i="1" smtClean="0">
                <a:solidFill>
                  <a:srgbClr val="000000"/>
                </a:solidFill>
              </a:rPr>
              <a:pPr eaLnBrk="0" hangingPunct="0">
                <a:spcBef>
                  <a:spcPct val="0"/>
                </a:spcBef>
              </a:pPr>
              <a:t>45</a:t>
            </a:fld>
            <a:endParaRPr lang="en-US" altLang="en-US" sz="1000" i="1">
              <a:solidFill>
                <a:srgbClr val="000000"/>
              </a:solidFill>
            </a:endParaRPr>
          </a:p>
        </p:txBody>
      </p:sp>
      <p:sp>
        <p:nvSpPr>
          <p:cNvPr id="83971" name="Rectangle 2">
            <a:extLst>
              <a:ext uri="{FF2B5EF4-FFF2-40B4-BE49-F238E27FC236}">
                <a16:creationId xmlns:a16="http://schemas.microsoft.com/office/drawing/2014/main" id="{9F395B79-160F-14C2-8286-BE6E0922C3A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F52BF7AD-978D-E5AB-3A1A-6D8B2FD40A3D}"/>
              </a:ext>
            </a:extLst>
          </p:cNvPr>
          <p:cNvSpPr>
            <a:spLocks noGrp="1" noChangeArrowheads="1"/>
          </p:cNvSpPr>
          <p:nvPr>
            <p:ph type="body" idx="1"/>
          </p:nvPr>
        </p:nvSpPr>
        <p:spPr>
          <a:xfrm>
            <a:off x="1174750" y="4518025"/>
            <a:ext cx="4583113" cy="4133850"/>
          </a:xfrm>
          <a:ln/>
        </p:spPr>
        <p:txBody>
          <a:bodyPr/>
          <a:lstStyle/>
          <a:p>
            <a:pPr defTabSz="909851">
              <a:defRPr/>
            </a:pPr>
            <a:r>
              <a:rPr lang="en-US" altLang="en-US" sz="800" b="1" dirty="0">
                <a:latin typeface="Arial" panose="020B0604020202020204" pitchFamily="34" charset="0"/>
              </a:rPr>
              <a:t>Hexavalent Chromium Icon Graphic Created by NCDOL Tom Wilder 07-22-15</a:t>
            </a:r>
          </a:p>
          <a:p>
            <a:pPr marL="170597" indent="-170597">
              <a:buFont typeface="Arial" panose="020B0604020202020204" pitchFamily="34" charset="0"/>
              <a:buChar char="•"/>
              <a:defRPr/>
            </a:pPr>
            <a:endParaRPr lang="en-US" altLang="en-US" sz="800" dirty="0">
              <a:latin typeface="Arial" panose="020B0604020202020204" pitchFamily="34" charset="0"/>
            </a:endParaRPr>
          </a:p>
          <a:p>
            <a:pPr marL="170597" indent="-170597">
              <a:buFont typeface="Arial" panose="020B0604020202020204" pitchFamily="34" charset="0"/>
              <a:buChar char="•"/>
              <a:defRPr/>
            </a:pPr>
            <a:r>
              <a:rPr lang="en-US" altLang="en-US" sz="800" dirty="0">
                <a:latin typeface="Arial" panose="020B0604020202020204" pitchFamily="34" charset="0"/>
              </a:rPr>
              <a:t>If the employer has a workplace or work operation covered by the Cr(VI) standards which is above the action level, but below the PEL, the employer must conduct 8-hour TWA exposure for each worker exposed to Cr(VI) every six months. </a:t>
            </a:r>
          </a:p>
          <a:p>
            <a:pPr marL="170597" indent="-170597">
              <a:buFont typeface="Arial" panose="020B0604020202020204" pitchFamily="34" charset="0"/>
              <a:buChar char="•"/>
              <a:defRPr/>
            </a:pPr>
            <a:r>
              <a:rPr lang="en-US" altLang="en-US" sz="800" dirty="0">
                <a:latin typeface="Arial" panose="020B0604020202020204" pitchFamily="34" charset="0"/>
              </a:rPr>
              <a:t>When monitoring for Cr(VI), employers must use a method of monitoring and analysis that provides values within plus or minus 25 percent of the true value at least 95 percent of the time for airborne concentrations at or above the Action Level. Examples of methods that meet these criteria are OSHA method ID215 (version 2) and NIOSH methods 7600, 7604, 7605 and 7703. 5 µg/m</a:t>
            </a:r>
            <a:r>
              <a:rPr lang="en-US" altLang="en-US" sz="800" baseline="30000" dirty="0">
                <a:latin typeface="Arial" panose="020B0604020202020204" pitchFamily="34" charset="0"/>
              </a:rPr>
              <a:t>3   </a:t>
            </a:r>
            <a:r>
              <a:rPr lang="en-US" altLang="en-US" sz="800" dirty="0">
                <a:latin typeface="Arial" panose="020B0604020202020204" pitchFamily="34" charset="0"/>
              </a:rPr>
              <a:t>reads 5 micrograms per cubic meter of air </a:t>
            </a:r>
          </a:p>
          <a:p>
            <a:pPr marL="170597" indent="-170597" eaLnBrk="1" hangingPunct="1">
              <a:buFont typeface="Arial" panose="020B0604020202020204" pitchFamily="34" charset="0"/>
              <a:buChar char="•"/>
              <a:defRPr/>
            </a:pPr>
            <a:r>
              <a:rPr lang="en-US" altLang="en-US" sz="800" dirty="0">
                <a:latin typeface="Arial" panose="020B0604020202020204" pitchFamily="34" charset="0"/>
              </a:rPr>
              <a:t>OSHA was convinced by comments submitted to the record that characterizing employee exposures is important in all work settings and that there are performance or task-based approaches that can be used when a scheduled monitoring approach is less practical.  Therefore, OSHA is requiring exposure determination for all industry sectors and is allowing two options for characterizing employee exposures:  a scheduled monitoring approach similar to previous OSHA health standards and a performance-oriented option.</a:t>
            </a:r>
          </a:p>
          <a:p>
            <a:pPr marL="170597" indent="-170597" eaLnBrk="1" hangingPunct="1">
              <a:buFont typeface="Arial" panose="020B0604020202020204" pitchFamily="34" charset="0"/>
              <a:buChar char="•"/>
              <a:defRPr/>
            </a:pPr>
            <a:r>
              <a:rPr lang="en-US" altLang="en-US" sz="800" dirty="0">
                <a:latin typeface="Arial" panose="020B0604020202020204" pitchFamily="34" charset="0"/>
              </a:rPr>
              <a:t>The employer should read the section 1910.1026(d) carefully because there is different methods available for exposure determination.  Affected employees must be notified where exposures exceed the PEL.  Methods used for air monitoring and analysis must be sufficiently accurate.  Employees or their representatives must be allowed to observe Cr(VI) monitoring.  Where the exposure determination indicates that employee exposures exceed the PEL, the employer must notify affected employees within 15 days (5 days in construction). This can be accomplished by posting the results in a location that is accessible to all affected employees, or by notifying employees individually. The employer must describe the action being taken to reduce exposures to or below the PEL.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DD60E17-D3B6-2AEA-DFE0-9EC6747EE755}"/>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41E6A852-F6C8-A78D-CE64-6182296CFDD1}"/>
              </a:ext>
            </a:extLst>
          </p:cNvPr>
          <p:cNvSpPr>
            <a:spLocks noGrp="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a:r>
              <a:rPr lang="en-US" altLang="en-US" b="1">
                <a:latin typeface="Arial" panose="020B0604020202020204" pitchFamily="34" charset="0"/>
              </a:rPr>
              <a:t>Hexavalent Chromium Icon Graphic Created by NCDOL Tom Wilder 07-22-15</a:t>
            </a:r>
          </a:p>
          <a:p>
            <a:pPr defTabSz="909638"/>
            <a:endParaRPr lang="en-US" altLang="en-US">
              <a:latin typeface="Arial" panose="020B0604020202020204" pitchFamily="34" charset="0"/>
            </a:endParaRPr>
          </a:p>
          <a:p>
            <a:pPr defTabSz="909638"/>
            <a:r>
              <a:rPr lang="en-US" altLang="en-US">
                <a:latin typeface="Arial" panose="020B0604020202020204" pitchFamily="34" charset="0"/>
              </a:rPr>
              <a:t>The standard states that monitoring can be done in 1 of 2 ways as long as you can give a good accounting of the employee exposure.</a:t>
            </a:r>
          </a:p>
          <a:p>
            <a:pPr defTabSz="909638"/>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BBB6EBD0-09F7-1629-DD1A-3D0B04BE01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99F262A4-E93C-4513-9967-A9920A03887E}" type="slidenum">
              <a:rPr lang="en-US" altLang="en-US" sz="1000" i="1" smtClean="0">
                <a:solidFill>
                  <a:srgbClr val="000000"/>
                </a:solidFill>
              </a:rPr>
              <a:pPr eaLnBrk="0" hangingPunct="0">
                <a:spcBef>
                  <a:spcPct val="0"/>
                </a:spcBef>
              </a:pPr>
              <a:t>46</a:t>
            </a:fld>
            <a:endParaRPr lang="en-US" altLang="en-US" sz="1000" i="1">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a:extLst>
              <a:ext uri="{FF2B5EF4-FFF2-40B4-BE49-F238E27FC236}">
                <a16:creationId xmlns:a16="http://schemas.microsoft.com/office/drawing/2014/main" id="{502A36B6-AEA3-A327-9262-807EF8C18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5D485340-EC47-4591-A29F-1121DC6C326E}" type="slidenum">
              <a:rPr lang="en-US" altLang="en-US" sz="1000" i="1" smtClean="0">
                <a:solidFill>
                  <a:srgbClr val="000000"/>
                </a:solidFill>
              </a:rPr>
              <a:pPr eaLnBrk="0" hangingPunct="0">
                <a:spcBef>
                  <a:spcPct val="0"/>
                </a:spcBef>
              </a:pPr>
              <a:t>47</a:t>
            </a:fld>
            <a:endParaRPr lang="en-US" altLang="en-US" sz="1000" i="1">
              <a:solidFill>
                <a:srgbClr val="000000"/>
              </a:solidFill>
            </a:endParaRPr>
          </a:p>
        </p:txBody>
      </p:sp>
      <p:sp>
        <p:nvSpPr>
          <p:cNvPr id="88067" name="Rectangle 2">
            <a:extLst>
              <a:ext uri="{FF2B5EF4-FFF2-40B4-BE49-F238E27FC236}">
                <a16:creationId xmlns:a16="http://schemas.microsoft.com/office/drawing/2014/main" id="{FD85B2E1-DD7D-CF8A-C45D-934A455E6F7F}"/>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89562F8-024A-5405-36B6-70FC686C63B6}"/>
              </a:ext>
            </a:extLst>
          </p:cNvPr>
          <p:cNvSpPr>
            <a:spLocks noGrp="1" noChangeArrowheads="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eaLnBrk="1" hangingPunct="1"/>
            <a:r>
              <a:rPr lang="en-US" altLang="en-US" b="1">
                <a:latin typeface="Arial" panose="020B0604020202020204" pitchFamily="34" charset="0"/>
              </a:rPr>
              <a:t>Hexavalent Chromium Icon Graphic Created by NCDOL Tom Wilder 07-22-15</a:t>
            </a:r>
          </a:p>
          <a:p>
            <a:pPr defTabSz="909638" eaLnBrk="1" hangingPunct="1"/>
            <a:endParaRPr lang="en-US" altLang="en-US" b="1">
              <a:latin typeface="Arial" panose="020B0604020202020204" pitchFamily="34" charset="0"/>
            </a:endParaRPr>
          </a:p>
          <a:p>
            <a:pPr defTabSz="909638" eaLnBrk="1" hangingPunct="1"/>
            <a:r>
              <a:rPr lang="en-US" altLang="en-US" b="1">
                <a:latin typeface="Arial" panose="020B0604020202020204" pitchFamily="34" charset="0"/>
              </a:rPr>
              <a:t>Demarcate</a:t>
            </a:r>
            <a:r>
              <a:rPr lang="en-US" altLang="en-US">
                <a:latin typeface="Arial" panose="020B0604020202020204" pitchFamily="34" charset="0"/>
              </a:rPr>
              <a:t>: Is to determine or mark off the boundaries or limits.</a:t>
            </a:r>
          </a:p>
          <a:p>
            <a:pPr defTabSz="909638" eaLnBrk="1" hangingPunct="1"/>
            <a:endParaRPr lang="en-US" altLang="en-US">
              <a:latin typeface="Arial" panose="020B0604020202020204" pitchFamily="34" charset="0"/>
            </a:endParaRPr>
          </a:p>
          <a:p>
            <a:pPr defTabSz="909638" eaLnBrk="1" hangingPunct="1"/>
            <a:r>
              <a:rPr lang="en-US" altLang="en-US">
                <a:latin typeface="Arial" panose="020B0604020202020204" pitchFamily="34" charset="0"/>
              </a:rPr>
              <a:t>The purpose of a regulated area is to ensure that employees are aware of the presence of Cr(VI) at levels above the PEL, and to limit exposure to as few employees as possible.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1983696-E859-9134-360D-F787955BEA0E}"/>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9929AC92-2D7E-D8AE-2A80-05A76A143C0B}"/>
              </a:ext>
            </a:extLst>
          </p:cNvPr>
          <p:cNvSpPr>
            <a:spLocks noGrp="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a:r>
              <a:rPr lang="en-US" altLang="en-US" b="1">
                <a:latin typeface="Arial" panose="020B0604020202020204" pitchFamily="34" charset="0"/>
              </a:rPr>
              <a:t>Hexavalent Chromium Icon Graphic Created by NCDOL Tom Wilder 07-22-15</a:t>
            </a:r>
          </a:p>
          <a:p>
            <a:pPr defTabSz="909638"/>
            <a:endParaRPr lang="en-US" altLang="en-US">
              <a:latin typeface="Arial" panose="020B0604020202020204" pitchFamily="34" charset="0"/>
            </a:endParaRPr>
          </a:p>
          <a:p>
            <a:pPr defTabSz="909638"/>
            <a:r>
              <a:rPr lang="en-US" altLang="en-US">
                <a:latin typeface="Arial" panose="020B0604020202020204" pitchFamily="34" charset="0"/>
              </a:rPr>
              <a:t>The above lists when medical surveillance is required.  Refer to standard for further information.</a:t>
            </a:r>
          </a:p>
          <a:p>
            <a:pPr defTabSz="909638"/>
            <a:endParaRPr lang="en-US" altLang="en-US">
              <a:latin typeface="Arial" panose="020B0604020202020204" pitchFamily="34" charset="0"/>
            </a:endParaRPr>
          </a:p>
          <a:p>
            <a:pPr defTabSz="909638"/>
            <a:r>
              <a:rPr lang="en-US" altLang="en-US">
                <a:latin typeface="Arial" panose="020B0604020202020204" pitchFamily="34" charset="0"/>
              </a:rPr>
              <a:t>Paragraph (k) in 1910 and paragraph (i) in 1926 </a:t>
            </a:r>
          </a:p>
        </p:txBody>
      </p:sp>
      <p:sp>
        <p:nvSpPr>
          <p:cNvPr id="90116" name="Slide Number Placeholder 3">
            <a:extLst>
              <a:ext uri="{FF2B5EF4-FFF2-40B4-BE49-F238E27FC236}">
                <a16:creationId xmlns:a16="http://schemas.microsoft.com/office/drawing/2014/main" id="{F452A898-429E-E934-A585-6D648ADF90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14970C6B-009F-42F6-BC19-8F191AB66F69}" type="slidenum">
              <a:rPr lang="en-US" altLang="en-US" sz="1000" i="1" smtClean="0">
                <a:solidFill>
                  <a:srgbClr val="000000"/>
                </a:solidFill>
              </a:rPr>
              <a:pPr eaLnBrk="0" hangingPunct="0">
                <a:spcBef>
                  <a:spcPct val="0"/>
                </a:spcBef>
              </a:pPr>
              <a:t>48</a:t>
            </a:fld>
            <a:endParaRPr lang="en-US" altLang="en-US" sz="1000" i="1">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724263C-7C13-CFDE-1EB6-A948E80233C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92163" name="Rectangle 6">
            <a:extLst>
              <a:ext uri="{FF2B5EF4-FFF2-40B4-BE49-F238E27FC236}">
                <a16:creationId xmlns:a16="http://schemas.microsoft.com/office/drawing/2014/main" id="{DC9AF197-AA65-73AC-7BB7-20361C2E78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92164" name="Rectangle 7">
            <a:extLst>
              <a:ext uri="{FF2B5EF4-FFF2-40B4-BE49-F238E27FC236}">
                <a16:creationId xmlns:a16="http://schemas.microsoft.com/office/drawing/2014/main" id="{D33A6256-8445-67F7-EA21-E95F99AA29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AFBD64E0-3B5B-406C-A26E-39C5B8BE5B67}" type="slidenum">
              <a:rPr lang="en-US" altLang="en-US" smtClean="0">
                <a:latin typeface="Tahoma" panose="020B0604030504040204" pitchFamily="34" charset="0"/>
              </a:rPr>
              <a:pPr/>
              <a:t>49</a:t>
            </a:fld>
            <a:endParaRPr lang="en-US" altLang="en-US">
              <a:latin typeface="Tahoma" panose="020B0604030504040204" pitchFamily="34" charset="0"/>
            </a:endParaRPr>
          </a:p>
        </p:txBody>
      </p:sp>
      <p:sp>
        <p:nvSpPr>
          <p:cNvPr id="92165" name="Rectangle 2">
            <a:extLst>
              <a:ext uri="{FF2B5EF4-FFF2-40B4-BE49-F238E27FC236}">
                <a16:creationId xmlns:a16="http://schemas.microsoft.com/office/drawing/2014/main" id="{0D3844FD-F685-F08A-5A57-ECF1144D0EF1}"/>
              </a:ext>
            </a:extLst>
          </p:cNvPr>
          <p:cNvSpPr>
            <a:spLocks noChangeArrowheads="1" noTextEdit="1"/>
          </p:cNvSpPr>
          <p:nvPr>
            <p:ph type="sldImg"/>
          </p:nvPr>
        </p:nvSpPr>
        <p:spPr>
          <a:ln/>
        </p:spPr>
      </p:sp>
      <p:sp>
        <p:nvSpPr>
          <p:cNvPr id="92166" name="Rectangle 3">
            <a:extLst>
              <a:ext uri="{FF2B5EF4-FFF2-40B4-BE49-F238E27FC236}">
                <a16:creationId xmlns:a16="http://schemas.microsoft.com/office/drawing/2014/main" id="{C3FDAEAF-F9B0-AADF-4D5F-B853FD22B245}"/>
              </a:ext>
            </a:extLst>
          </p:cNvPr>
          <p:cNvSpPr>
            <a:spLocks noGrp="1" noChangeArrowheads="1"/>
          </p:cNvSpPr>
          <p:nvPr>
            <p:ph type="body" idx="1"/>
          </p:nvPr>
        </p:nvSpPr>
        <p:spPr>
          <a:xfrm>
            <a:off x="695325" y="4389438"/>
            <a:ext cx="556418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1A15EE6-C633-FB95-4574-A0F7F216B43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94211" name="Rectangle 6">
            <a:extLst>
              <a:ext uri="{FF2B5EF4-FFF2-40B4-BE49-F238E27FC236}">
                <a16:creationId xmlns:a16="http://schemas.microsoft.com/office/drawing/2014/main" id="{EB303184-608B-FEAB-1B74-E7DDB7C230F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94212" name="Rectangle 7">
            <a:extLst>
              <a:ext uri="{FF2B5EF4-FFF2-40B4-BE49-F238E27FC236}">
                <a16:creationId xmlns:a16="http://schemas.microsoft.com/office/drawing/2014/main" id="{986C5D2B-8154-B43D-045D-08E0AB685F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5CBFAD6F-0023-4C0D-A1F9-C1F3B075CE5F}" type="slidenum">
              <a:rPr lang="en-US" altLang="en-US" smtClean="0">
                <a:latin typeface="Tahoma" panose="020B0604030504040204" pitchFamily="34" charset="0"/>
              </a:rPr>
              <a:pPr/>
              <a:t>50</a:t>
            </a:fld>
            <a:endParaRPr lang="en-US" altLang="en-US">
              <a:latin typeface="Tahoma" panose="020B0604030504040204" pitchFamily="34" charset="0"/>
            </a:endParaRPr>
          </a:p>
        </p:txBody>
      </p:sp>
      <p:sp>
        <p:nvSpPr>
          <p:cNvPr id="94213" name="Rectangle 2">
            <a:extLst>
              <a:ext uri="{FF2B5EF4-FFF2-40B4-BE49-F238E27FC236}">
                <a16:creationId xmlns:a16="http://schemas.microsoft.com/office/drawing/2014/main" id="{6AE76B63-718A-15F8-F66A-24234F8D2251}"/>
              </a:ext>
            </a:extLst>
          </p:cNvPr>
          <p:cNvSpPr>
            <a:spLocks noChangeArrowheads="1" noTextEdit="1"/>
          </p:cNvSpPr>
          <p:nvPr>
            <p:ph type="sldImg"/>
          </p:nvPr>
        </p:nvSpPr>
        <p:spPr>
          <a:ln/>
        </p:spPr>
      </p:sp>
      <p:sp>
        <p:nvSpPr>
          <p:cNvPr id="94214" name="Rectangle 3">
            <a:extLst>
              <a:ext uri="{FF2B5EF4-FFF2-40B4-BE49-F238E27FC236}">
                <a16:creationId xmlns:a16="http://schemas.microsoft.com/office/drawing/2014/main" id="{292129D1-0F05-8B55-2821-6903BE3BA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597C352-B0C6-33A8-55FD-C9696B1DD56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96259" name="Rectangle 6">
            <a:extLst>
              <a:ext uri="{FF2B5EF4-FFF2-40B4-BE49-F238E27FC236}">
                <a16:creationId xmlns:a16="http://schemas.microsoft.com/office/drawing/2014/main" id="{BAC2F075-2059-BD79-59AB-98CED737556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96260" name="Rectangle 7">
            <a:extLst>
              <a:ext uri="{FF2B5EF4-FFF2-40B4-BE49-F238E27FC236}">
                <a16:creationId xmlns:a16="http://schemas.microsoft.com/office/drawing/2014/main" id="{C24D85C9-F7C8-9164-265C-DDDC5A8A2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2EACD33A-BF67-4A41-9F33-17FB066F30BB}" type="slidenum">
              <a:rPr lang="en-US" altLang="en-US" smtClean="0">
                <a:latin typeface="Tahoma" panose="020B0604030504040204" pitchFamily="34" charset="0"/>
              </a:rPr>
              <a:pPr/>
              <a:t>51</a:t>
            </a:fld>
            <a:endParaRPr lang="en-US" altLang="en-US">
              <a:latin typeface="Tahoma" panose="020B0604030504040204" pitchFamily="34" charset="0"/>
            </a:endParaRPr>
          </a:p>
        </p:txBody>
      </p:sp>
      <p:sp>
        <p:nvSpPr>
          <p:cNvPr id="96261" name="Rectangle 2">
            <a:extLst>
              <a:ext uri="{FF2B5EF4-FFF2-40B4-BE49-F238E27FC236}">
                <a16:creationId xmlns:a16="http://schemas.microsoft.com/office/drawing/2014/main" id="{D52B22FD-834E-6AF6-6505-531955D96B14}"/>
              </a:ext>
            </a:extLst>
          </p:cNvPr>
          <p:cNvSpPr>
            <a:spLocks noChangeArrowheads="1" noTextEdit="1"/>
          </p:cNvSpPr>
          <p:nvPr>
            <p:ph type="sldImg"/>
          </p:nvPr>
        </p:nvSpPr>
        <p:spPr>
          <a:ln/>
        </p:spPr>
      </p:sp>
      <p:sp>
        <p:nvSpPr>
          <p:cNvPr id="96262" name="Rectangle 3">
            <a:extLst>
              <a:ext uri="{FF2B5EF4-FFF2-40B4-BE49-F238E27FC236}">
                <a16:creationId xmlns:a16="http://schemas.microsoft.com/office/drawing/2014/main" id="{39C49937-3080-21B8-2736-FA00437366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4BF308C7-A34E-3D13-F85A-61B2046878F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98307" name="Rectangle 6">
            <a:extLst>
              <a:ext uri="{FF2B5EF4-FFF2-40B4-BE49-F238E27FC236}">
                <a16:creationId xmlns:a16="http://schemas.microsoft.com/office/drawing/2014/main" id="{45E29E14-A4DA-D12D-B692-F079CF3B775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98308" name="Rectangle 7">
            <a:extLst>
              <a:ext uri="{FF2B5EF4-FFF2-40B4-BE49-F238E27FC236}">
                <a16:creationId xmlns:a16="http://schemas.microsoft.com/office/drawing/2014/main" id="{02BB8393-9FFC-C1E4-46AF-55DB6CF0C9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436BEA0F-1F33-4232-BC13-D1580DCD888C}" type="slidenum">
              <a:rPr lang="en-US" altLang="en-US" smtClean="0">
                <a:latin typeface="Tahoma" panose="020B0604030504040204" pitchFamily="34" charset="0"/>
              </a:rPr>
              <a:pPr/>
              <a:t>52</a:t>
            </a:fld>
            <a:endParaRPr lang="en-US" altLang="en-US">
              <a:latin typeface="Tahoma" panose="020B0604030504040204" pitchFamily="34" charset="0"/>
            </a:endParaRPr>
          </a:p>
        </p:txBody>
      </p:sp>
      <p:sp>
        <p:nvSpPr>
          <p:cNvPr id="98309" name="Rectangle 2">
            <a:extLst>
              <a:ext uri="{FF2B5EF4-FFF2-40B4-BE49-F238E27FC236}">
                <a16:creationId xmlns:a16="http://schemas.microsoft.com/office/drawing/2014/main" id="{736B5745-DDCA-8339-76F1-4BEDA3761F83}"/>
              </a:ext>
            </a:extLst>
          </p:cNvPr>
          <p:cNvSpPr>
            <a:spLocks noChangeArrowheads="1" noTextEdit="1"/>
          </p:cNvSpPr>
          <p:nvPr>
            <p:ph type="sldImg"/>
          </p:nvPr>
        </p:nvSpPr>
        <p:spPr>
          <a:ln/>
        </p:spPr>
      </p:sp>
      <p:sp>
        <p:nvSpPr>
          <p:cNvPr id="98310" name="Rectangle 3">
            <a:extLst>
              <a:ext uri="{FF2B5EF4-FFF2-40B4-BE49-F238E27FC236}">
                <a16:creationId xmlns:a16="http://schemas.microsoft.com/office/drawing/2014/main" id="{F77AE378-9166-DE2E-D159-15D395D73C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MDI - Methylene diphenyl diisocyanate</a:t>
            </a:r>
          </a:p>
          <a:p>
            <a:pPr eaLnBrk="1" hangingPunct="1"/>
            <a:r>
              <a:rPr lang="en-US" altLang="en-US"/>
              <a:t>HMDI- Hydrogenated Methylene diphenyl diisocyanate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2207F85-F954-7400-E662-D579464733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20483" name="Rectangle 6">
            <a:extLst>
              <a:ext uri="{FF2B5EF4-FFF2-40B4-BE49-F238E27FC236}">
                <a16:creationId xmlns:a16="http://schemas.microsoft.com/office/drawing/2014/main" id="{D7A1D170-2EEF-42E7-0F01-B074DC9E3E9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20484" name="Rectangle 7">
            <a:extLst>
              <a:ext uri="{FF2B5EF4-FFF2-40B4-BE49-F238E27FC236}">
                <a16:creationId xmlns:a16="http://schemas.microsoft.com/office/drawing/2014/main" id="{C3BCFCBE-1D0D-0FB0-7404-6AF7AFEE4A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126E7360-F31D-4091-9CFF-A70400354519}" type="slidenum">
              <a:rPr lang="en-US" altLang="en-US" smtClean="0">
                <a:latin typeface="Tahoma" panose="020B0604030504040204" pitchFamily="34" charset="0"/>
              </a:rPr>
              <a:pPr/>
              <a:t>11</a:t>
            </a:fld>
            <a:endParaRPr lang="en-US" altLang="en-US">
              <a:latin typeface="Tahoma" panose="020B0604030504040204" pitchFamily="34" charset="0"/>
            </a:endParaRPr>
          </a:p>
        </p:txBody>
      </p:sp>
      <p:sp>
        <p:nvSpPr>
          <p:cNvPr id="20485" name="Rectangle 2">
            <a:extLst>
              <a:ext uri="{FF2B5EF4-FFF2-40B4-BE49-F238E27FC236}">
                <a16:creationId xmlns:a16="http://schemas.microsoft.com/office/drawing/2014/main" id="{6F980C52-8C60-2466-0DC8-60FF19D3DC4C}"/>
              </a:ext>
            </a:extLst>
          </p:cNvPr>
          <p:cNvSpPr>
            <a:spLocks noChangeArrowheads="1" noTextEdit="1"/>
          </p:cNvSpPr>
          <p:nvPr>
            <p:ph type="sldImg"/>
          </p:nvPr>
        </p:nvSpPr>
        <p:spPr>
          <a:ln/>
        </p:spPr>
      </p:sp>
      <p:sp>
        <p:nvSpPr>
          <p:cNvPr id="20486" name="Rectangle 3">
            <a:extLst>
              <a:ext uri="{FF2B5EF4-FFF2-40B4-BE49-F238E27FC236}">
                <a16:creationId xmlns:a16="http://schemas.microsoft.com/office/drawing/2014/main" id="{559FB7F6-D941-C66E-CC49-855B12EC1C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2FD183D-AD15-9C0E-DD34-9D7DF3B160B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100355" name="Rectangle 6">
            <a:extLst>
              <a:ext uri="{FF2B5EF4-FFF2-40B4-BE49-F238E27FC236}">
                <a16:creationId xmlns:a16="http://schemas.microsoft.com/office/drawing/2014/main" id="{012A17D7-C968-E850-6E6B-BB627FA533C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100356" name="Rectangle 7">
            <a:extLst>
              <a:ext uri="{FF2B5EF4-FFF2-40B4-BE49-F238E27FC236}">
                <a16:creationId xmlns:a16="http://schemas.microsoft.com/office/drawing/2014/main" id="{208D392A-CCC9-F2D2-2C96-61501A1CC4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E3EBA063-948B-4B77-9FDD-A44CF818DCFD}" type="slidenum">
              <a:rPr lang="en-US" altLang="en-US" smtClean="0">
                <a:latin typeface="Tahoma" panose="020B0604030504040204" pitchFamily="34" charset="0"/>
              </a:rPr>
              <a:pPr/>
              <a:t>53</a:t>
            </a:fld>
            <a:endParaRPr lang="en-US" altLang="en-US">
              <a:latin typeface="Tahoma" panose="020B0604030504040204" pitchFamily="34" charset="0"/>
            </a:endParaRPr>
          </a:p>
        </p:txBody>
      </p:sp>
      <p:sp>
        <p:nvSpPr>
          <p:cNvPr id="100357" name="Rectangle 2">
            <a:extLst>
              <a:ext uri="{FF2B5EF4-FFF2-40B4-BE49-F238E27FC236}">
                <a16:creationId xmlns:a16="http://schemas.microsoft.com/office/drawing/2014/main" id="{55D4EC30-1335-BC0A-6C3B-0E13D18B77E8}"/>
              </a:ext>
            </a:extLst>
          </p:cNvPr>
          <p:cNvSpPr>
            <a:spLocks noChangeArrowheads="1" noTextEdit="1"/>
          </p:cNvSpPr>
          <p:nvPr>
            <p:ph type="sldImg"/>
          </p:nvPr>
        </p:nvSpPr>
        <p:spPr>
          <a:ln/>
        </p:spPr>
      </p:sp>
      <p:sp>
        <p:nvSpPr>
          <p:cNvPr id="100358" name="Rectangle 3">
            <a:extLst>
              <a:ext uri="{FF2B5EF4-FFF2-40B4-BE49-F238E27FC236}">
                <a16:creationId xmlns:a16="http://schemas.microsoft.com/office/drawing/2014/main" id="{1E667201-9B71-23F9-845F-C47320ED14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HDI- 1,6-Hexamethylene Diisocyanate </a:t>
            </a:r>
          </a:p>
          <a:p>
            <a:pPr eaLnBrk="1" hangingPunct="1"/>
            <a:r>
              <a:rPr lang="en-US" altLang="en-US"/>
              <a:t>MIC- Methyl isocyanate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447C4962-B6E8-6C81-68FE-71D7CA9F90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F7484BBA-F68D-499B-A102-56515BD033CF}" type="slidenum">
              <a:rPr lang="en-US" altLang="en-US" sz="1000" i="1" smtClean="0">
                <a:solidFill>
                  <a:srgbClr val="000000"/>
                </a:solidFill>
              </a:rPr>
              <a:pPr eaLnBrk="0" hangingPunct="0">
                <a:spcBef>
                  <a:spcPct val="0"/>
                </a:spcBef>
              </a:pPr>
              <a:t>54</a:t>
            </a:fld>
            <a:endParaRPr lang="en-US" altLang="en-US" sz="1000" i="1">
              <a:solidFill>
                <a:srgbClr val="000000"/>
              </a:solidFill>
            </a:endParaRPr>
          </a:p>
        </p:txBody>
      </p:sp>
      <p:sp>
        <p:nvSpPr>
          <p:cNvPr id="102403" name="Rectangle 2">
            <a:extLst>
              <a:ext uri="{FF2B5EF4-FFF2-40B4-BE49-F238E27FC236}">
                <a16:creationId xmlns:a16="http://schemas.microsoft.com/office/drawing/2014/main" id="{3DD97B9B-DF86-DA6E-5BEB-924DFB71E588}"/>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429FD17B-4602-F66D-30E8-8FE784A7C062}"/>
              </a:ext>
            </a:extLst>
          </p:cNvPr>
          <p:cNvSpPr>
            <a:spLocks noGrp="1" noChangeArrowheads="1"/>
          </p:cNvSpPr>
          <p:nvPr>
            <p:ph type="body" idx="1"/>
          </p:nvPr>
        </p:nvSpPr>
        <p:spPr>
          <a:xfrm>
            <a:off x="1174750" y="4364038"/>
            <a:ext cx="4583113"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eaLnBrk="1" hangingPunct="1"/>
            <a:r>
              <a:rPr lang="en-US" altLang="en-US" b="1">
                <a:latin typeface="Arial" panose="020B0604020202020204" pitchFamily="34" charset="0"/>
              </a:rPr>
              <a:t>Isocyanates Icon Graphic Created by NCDOL Tom Wilder 07-22-15</a:t>
            </a:r>
          </a:p>
          <a:p>
            <a:pPr defTabSz="909638" eaLnBrk="1" hangingPunct="1"/>
            <a:endParaRPr lang="en-US" altLang="en-US" b="1">
              <a:latin typeface="Arial" panose="020B0604020202020204" pitchFamily="34" charset="0"/>
            </a:endParaRPr>
          </a:p>
          <a:p>
            <a:pPr defTabSz="909638" eaLnBrk="1" hangingPunct="1"/>
            <a:r>
              <a:rPr lang="en-US" altLang="en-US" b="1">
                <a:latin typeface="Arial" panose="020B0604020202020204" pitchFamily="34" charset="0"/>
              </a:rPr>
              <a:t>These are recommendations. </a:t>
            </a:r>
          </a:p>
          <a:p>
            <a:pPr defTabSz="909638" eaLnBrk="1" hangingPunct="1"/>
            <a:endParaRPr lang="en-US" altLang="en-US" b="1">
              <a:latin typeface="Arial" panose="020B0604020202020204" pitchFamily="34" charset="0"/>
            </a:endParaRPr>
          </a:p>
          <a:p>
            <a:pPr defTabSz="909638" eaLnBrk="1" hangingPunct="1"/>
            <a:r>
              <a:rPr lang="en-US" altLang="en-US">
                <a:latin typeface="Arial" panose="020B0604020202020204" pitchFamily="34" charset="0"/>
              </a:rPr>
              <a:t>Spirometry is the most basic and frequently performed test of pulmonary (lung) function. A device called a spirometer is used to measure how much air the lungs can hold and how well the respiratory system is able to move air into and out of the lungs.  Because spirometry is based on a maximal forced exhalation, the accuracy of its results are highly dependent on the patient's understanding, cooperation, and best efforts. </a:t>
            </a:r>
          </a:p>
          <a:p>
            <a:pPr defTabSz="909638"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D3979E6-5A4A-8B35-D918-803E34F9A04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104451" name="Rectangle 6">
            <a:extLst>
              <a:ext uri="{FF2B5EF4-FFF2-40B4-BE49-F238E27FC236}">
                <a16:creationId xmlns:a16="http://schemas.microsoft.com/office/drawing/2014/main" id="{C22C4A08-53AD-3121-BEA6-15CA36A7644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104452" name="Rectangle 7">
            <a:extLst>
              <a:ext uri="{FF2B5EF4-FFF2-40B4-BE49-F238E27FC236}">
                <a16:creationId xmlns:a16="http://schemas.microsoft.com/office/drawing/2014/main" id="{36D1CA5C-3C88-D7E0-4BAE-7861CD01E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500C577B-EBEB-4EA2-802C-6018DE9E90A2}" type="slidenum">
              <a:rPr lang="en-US" altLang="en-US" smtClean="0">
                <a:latin typeface="Tahoma" panose="020B0604030504040204" pitchFamily="34" charset="0"/>
              </a:rPr>
              <a:pPr/>
              <a:t>55</a:t>
            </a:fld>
            <a:endParaRPr lang="en-US" altLang="en-US">
              <a:latin typeface="Tahoma" panose="020B0604030504040204" pitchFamily="34" charset="0"/>
            </a:endParaRPr>
          </a:p>
        </p:txBody>
      </p:sp>
      <p:sp>
        <p:nvSpPr>
          <p:cNvPr id="104453" name="Rectangle 2">
            <a:extLst>
              <a:ext uri="{FF2B5EF4-FFF2-40B4-BE49-F238E27FC236}">
                <a16:creationId xmlns:a16="http://schemas.microsoft.com/office/drawing/2014/main" id="{45638D67-DF6B-67D7-4315-F3E98C40DE19}"/>
              </a:ext>
            </a:extLst>
          </p:cNvPr>
          <p:cNvSpPr>
            <a:spLocks noChangeArrowheads="1" noTextEdit="1"/>
          </p:cNvSpPr>
          <p:nvPr>
            <p:ph type="sldImg"/>
          </p:nvPr>
        </p:nvSpPr>
        <p:spPr>
          <a:ln/>
        </p:spPr>
      </p:sp>
      <p:sp>
        <p:nvSpPr>
          <p:cNvPr id="104454" name="Rectangle 3">
            <a:extLst>
              <a:ext uri="{FF2B5EF4-FFF2-40B4-BE49-F238E27FC236}">
                <a16:creationId xmlns:a16="http://schemas.microsoft.com/office/drawing/2014/main" id="{A2E12B6B-CBF6-FF0B-6CA7-80341F0BC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Intentionally blank for notes.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7AA8F37-B016-6D67-5E12-CAB62A58913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106499" name="Rectangle 6">
            <a:extLst>
              <a:ext uri="{FF2B5EF4-FFF2-40B4-BE49-F238E27FC236}">
                <a16:creationId xmlns:a16="http://schemas.microsoft.com/office/drawing/2014/main" id="{2975526B-B5EF-E131-D5E9-76EB1846D75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106500" name="Rectangle 7">
            <a:extLst>
              <a:ext uri="{FF2B5EF4-FFF2-40B4-BE49-F238E27FC236}">
                <a16:creationId xmlns:a16="http://schemas.microsoft.com/office/drawing/2014/main" id="{4EA7A634-3464-7188-C54F-07940BFB30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A708C382-C842-4FB7-8E3C-CACFF0CD4F15}" type="slidenum">
              <a:rPr lang="en-US" altLang="en-US" smtClean="0">
                <a:latin typeface="Tahoma" panose="020B0604030504040204" pitchFamily="34" charset="0"/>
              </a:rPr>
              <a:pPr/>
              <a:t>56</a:t>
            </a:fld>
            <a:endParaRPr lang="en-US" altLang="en-US">
              <a:latin typeface="Tahoma" panose="020B0604030504040204" pitchFamily="34" charset="0"/>
            </a:endParaRPr>
          </a:p>
        </p:txBody>
      </p:sp>
      <p:sp>
        <p:nvSpPr>
          <p:cNvPr id="106501" name="Rectangle 2">
            <a:extLst>
              <a:ext uri="{FF2B5EF4-FFF2-40B4-BE49-F238E27FC236}">
                <a16:creationId xmlns:a16="http://schemas.microsoft.com/office/drawing/2014/main" id="{E9AA003F-FE7D-AACC-24A8-5F4B564F056E}"/>
              </a:ext>
            </a:extLst>
          </p:cNvPr>
          <p:cNvSpPr>
            <a:spLocks noChangeArrowheads="1" noTextEdit="1"/>
          </p:cNvSpPr>
          <p:nvPr>
            <p:ph type="sldImg"/>
          </p:nvPr>
        </p:nvSpPr>
        <p:spPr>
          <a:ln/>
        </p:spPr>
      </p:sp>
      <p:sp>
        <p:nvSpPr>
          <p:cNvPr id="106502" name="Rectangle 3">
            <a:extLst>
              <a:ext uri="{FF2B5EF4-FFF2-40B4-BE49-F238E27FC236}">
                <a16:creationId xmlns:a16="http://schemas.microsoft.com/office/drawing/2014/main" id="{341430FE-DC24-8FCE-67BD-5A49C47AA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Intentionally blank for notes.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7CEC110-2795-0D51-E15B-5B4B2987BAF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108547" name="Rectangle 6">
            <a:extLst>
              <a:ext uri="{FF2B5EF4-FFF2-40B4-BE49-F238E27FC236}">
                <a16:creationId xmlns:a16="http://schemas.microsoft.com/office/drawing/2014/main" id="{F31686AC-6790-2347-039C-D7E478D9D50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108548" name="Rectangle 7">
            <a:extLst>
              <a:ext uri="{FF2B5EF4-FFF2-40B4-BE49-F238E27FC236}">
                <a16:creationId xmlns:a16="http://schemas.microsoft.com/office/drawing/2014/main" id="{E0656006-B03B-C8D0-8103-FAE6ABDD19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5F2B0112-9D13-4847-9FF7-31B090A80293}" type="slidenum">
              <a:rPr lang="en-US" altLang="en-US" smtClean="0">
                <a:latin typeface="Tahoma" panose="020B0604030504040204" pitchFamily="34" charset="0"/>
              </a:rPr>
              <a:pPr/>
              <a:t>57</a:t>
            </a:fld>
            <a:endParaRPr lang="en-US" altLang="en-US">
              <a:latin typeface="Tahoma" panose="020B0604030504040204" pitchFamily="34" charset="0"/>
            </a:endParaRPr>
          </a:p>
        </p:txBody>
      </p:sp>
      <p:sp>
        <p:nvSpPr>
          <p:cNvPr id="108549" name="Rectangle 2">
            <a:extLst>
              <a:ext uri="{FF2B5EF4-FFF2-40B4-BE49-F238E27FC236}">
                <a16:creationId xmlns:a16="http://schemas.microsoft.com/office/drawing/2014/main" id="{02D7D807-5252-41BC-C8DC-F670D0143945}"/>
              </a:ext>
            </a:extLst>
          </p:cNvPr>
          <p:cNvSpPr>
            <a:spLocks noChangeArrowheads="1" noTextEdit="1"/>
          </p:cNvSpPr>
          <p:nvPr>
            <p:ph type="sldImg"/>
          </p:nvPr>
        </p:nvSpPr>
        <p:spPr>
          <a:ln/>
        </p:spPr>
      </p:sp>
      <p:sp>
        <p:nvSpPr>
          <p:cNvPr id="108550" name="Rectangle 3">
            <a:extLst>
              <a:ext uri="{FF2B5EF4-FFF2-40B4-BE49-F238E27FC236}">
                <a16:creationId xmlns:a16="http://schemas.microsoft.com/office/drawing/2014/main" id="{88B29BE1-DB0D-2107-7615-5EDCCA0A24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Injuries estimates as high as 200,000</a:t>
            </a:r>
          </a:p>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EE28A6A-A24A-FDD8-3800-5D049A34045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110595" name="Rectangle 6">
            <a:extLst>
              <a:ext uri="{FF2B5EF4-FFF2-40B4-BE49-F238E27FC236}">
                <a16:creationId xmlns:a16="http://schemas.microsoft.com/office/drawing/2014/main" id="{ACEB65BB-6445-C78E-87B8-71D4581A9B3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110596" name="Rectangle 7">
            <a:extLst>
              <a:ext uri="{FF2B5EF4-FFF2-40B4-BE49-F238E27FC236}">
                <a16:creationId xmlns:a16="http://schemas.microsoft.com/office/drawing/2014/main" id="{1ADC28B2-28FF-531A-379A-5647437EA3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2E01296B-797E-45DD-8C0A-27CB7265AF0F}" type="slidenum">
              <a:rPr lang="en-US" altLang="en-US" smtClean="0">
                <a:latin typeface="Tahoma" panose="020B0604030504040204" pitchFamily="34" charset="0"/>
              </a:rPr>
              <a:pPr/>
              <a:t>58</a:t>
            </a:fld>
            <a:endParaRPr lang="en-US" altLang="en-US">
              <a:latin typeface="Tahoma" panose="020B0604030504040204" pitchFamily="34" charset="0"/>
            </a:endParaRPr>
          </a:p>
        </p:txBody>
      </p:sp>
      <p:sp>
        <p:nvSpPr>
          <p:cNvPr id="110597" name="Rectangle 2">
            <a:extLst>
              <a:ext uri="{FF2B5EF4-FFF2-40B4-BE49-F238E27FC236}">
                <a16:creationId xmlns:a16="http://schemas.microsoft.com/office/drawing/2014/main" id="{CA78452D-EC97-0F59-6D94-361A34ED909B}"/>
              </a:ext>
            </a:extLst>
          </p:cNvPr>
          <p:cNvSpPr>
            <a:spLocks noChangeArrowheads="1" noTextEdit="1"/>
          </p:cNvSpPr>
          <p:nvPr>
            <p:ph type="sldImg"/>
          </p:nvPr>
        </p:nvSpPr>
        <p:spPr>
          <a:ln/>
        </p:spPr>
      </p:sp>
      <p:sp>
        <p:nvSpPr>
          <p:cNvPr id="110598" name="Rectangle 3">
            <a:extLst>
              <a:ext uri="{FF2B5EF4-FFF2-40B4-BE49-F238E27FC236}">
                <a16:creationId xmlns:a16="http://schemas.microsoft.com/office/drawing/2014/main" id="{E6D8830C-0078-E3F4-4087-F506B74B48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8F9EB1CF-69EC-953C-5C68-B5CFDEBCAE6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114691" name="Rectangle 6">
            <a:extLst>
              <a:ext uri="{FF2B5EF4-FFF2-40B4-BE49-F238E27FC236}">
                <a16:creationId xmlns:a16="http://schemas.microsoft.com/office/drawing/2014/main" id="{E23D7E73-16EA-A2E8-3427-0EAAE9B4D53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114692" name="Rectangle 7">
            <a:extLst>
              <a:ext uri="{FF2B5EF4-FFF2-40B4-BE49-F238E27FC236}">
                <a16:creationId xmlns:a16="http://schemas.microsoft.com/office/drawing/2014/main" id="{47F5FD6A-1511-4EFD-9037-2342E3C80A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22F92919-3D75-4CA0-B58D-F3E2A5E1155C}" type="slidenum">
              <a:rPr lang="en-US" altLang="en-US" smtClean="0">
                <a:latin typeface="Tahoma" panose="020B0604030504040204" pitchFamily="34" charset="0"/>
              </a:rPr>
              <a:pPr/>
              <a:t>61</a:t>
            </a:fld>
            <a:endParaRPr lang="en-US" altLang="en-US">
              <a:latin typeface="Tahoma" panose="020B0604030504040204" pitchFamily="34" charset="0"/>
            </a:endParaRPr>
          </a:p>
        </p:txBody>
      </p:sp>
      <p:sp>
        <p:nvSpPr>
          <p:cNvPr id="114693" name="Rectangle 2">
            <a:extLst>
              <a:ext uri="{FF2B5EF4-FFF2-40B4-BE49-F238E27FC236}">
                <a16:creationId xmlns:a16="http://schemas.microsoft.com/office/drawing/2014/main" id="{048377D0-38ED-716E-4759-2246DD96E1ED}"/>
              </a:ext>
            </a:extLst>
          </p:cNvPr>
          <p:cNvSpPr>
            <a:spLocks noChangeArrowheads="1" noTextEdit="1"/>
          </p:cNvSpPr>
          <p:nvPr>
            <p:ph type="sldImg"/>
          </p:nvPr>
        </p:nvSpPr>
        <p:spPr>
          <a:ln/>
        </p:spPr>
      </p:sp>
      <p:sp>
        <p:nvSpPr>
          <p:cNvPr id="114694" name="Rectangle 3">
            <a:extLst>
              <a:ext uri="{FF2B5EF4-FFF2-40B4-BE49-F238E27FC236}">
                <a16:creationId xmlns:a16="http://schemas.microsoft.com/office/drawing/2014/main" id="{9477A0E7-47B6-D1A2-26E5-C27C0E4944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2142B6B9-271A-F360-8E16-74C9E098203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116739" name="Rectangle 6">
            <a:extLst>
              <a:ext uri="{FF2B5EF4-FFF2-40B4-BE49-F238E27FC236}">
                <a16:creationId xmlns:a16="http://schemas.microsoft.com/office/drawing/2014/main" id="{51666B4B-8A07-4CED-A112-3942C150F1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116740" name="Rectangle 7">
            <a:extLst>
              <a:ext uri="{FF2B5EF4-FFF2-40B4-BE49-F238E27FC236}">
                <a16:creationId xmlns:a16="http://schemas.microsoft.com/office/drawing/2014/main" id="{702E7712-5ED7-8441-F8D9-348DBC9807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F991C308-DEAB-48B5-8D18-EA286723B43C}" type="slidenum">
              <a:rPr lang="en-US" altLang="en-US" smtClean="0">
                <a:latin typeface="Tahoma" panose="020B0604030504040204" pitchFamily="34" charset="0"/>
              </a:rPr>
              <a:pPr/>
              <a:t>62</a:t>
            </a:fld>
            <a:endParaRPr lang="en-US" altLang="en-US">
              <a:latin typeface="Tahoma" panose="020B0604030504040204" pitchFamily="34" charset="0"/>
            </a:endParaRPr>
          </a:p>
        </p:txBody>
      </p:sp>
      <p:sp>
        <p:nvSpPr>
          <p:cNvPr id="116741" name="Rectangle 2">
            <a:extLst>
              <a:ext uri="{FF2B5EF4-FFF2-40B4-BE49-F238E27FC236}">
                <a16:creationId xmlns:a16="http://schemas.microsoft.com/office/drawing/2014/main" id="{E14253B5-7D65-46A1-3207-40ACFAB0F1EE}"/>
              </a:ext>
            </a:extLst>
          </p:cNvPr>
          <p:cNvSpPr>
            <a:spLocks noChangeArrowheads="1" noTextEdit="1"/>
          </p:cNvSpPr>
          <p:nvPr>
            <p:ph type="sldImg"/>
          </p:nvPr>
        </p:nvSpPr>
        <p:spPr>
          <a:xfrm>
            <a:off x="1174750" y="698500"/>
            <a:ext cx="4605338" cy="3452813"/>
          </a:xfrm>
          <a:ln/>
        </p:spPr>
      </p:sp>
      <p:sp>
        <p:nvSpPr>
          <p:cNvPr id="116742" name="Rectangle 3">
            <a:extLst>
              <a:ext uri="{FF2B5EF4-FFF2-40B4-BE49-F238E27FC236}">
                <a16:creationId xmlns:a16="http://schemas.microsoft.com/office/drawing/2014/main" id="{52C007AE-385C-F9A9-E3AE-8EF542121DCF}"/>
              </a:ext>
            </a:extLst>
          </p:cNvPr>
          <p:cNvSpPr>
            <a:spLocks noGrp="1" noChangeArrowheads="1"/>
          </p:cNvSpPr>
          <p:nvPr>
            <p:ph type="body" idx="1"/>
          </p:nvPr>
        </p:nvSpPr>
        <p:spPr>
          <a:xfrm>
            <a:off x="927100" y="4389438"/>
            <a:ext cx="5100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Tell students that now is time they log out of the session, if they have no further questions.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BB3047D-EB9B-DAAD-1B6B-EE33A7DAEFF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22531" name="Rectangle 6">
            <a:extLst>
              <a:ext uri="{FF2B5EF4-FFF2-40B4-BE49-F238E27FC236}">
                <a16:creationId xmlns:a16="http://schemas.microsoft.com/office/drawing/2014/main" id="{EA911C3B-185B-109B-7D26-168E3793E9E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22532" name="Rectangle 7">
            <a:extLst>
              <a:ext uri="{FF2B5EF4-FFF2-40B4-BE49-F238E27FC236}">
                <a16:creationId xmlns:a16="http://schemas.microsoft.com/office/drawing/2014/main" id="{4336E962-08F5-9EF2-1293-07B157FCA1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1E7BE5C6-10E1-4BD4-B9AF-2955026174D8}" type="slidenum">
              <a:rPr lang="en-US" altLang="en-US" smtClean="0">
                <a:latin typeface="Tahoma" panose="020B0604030504040204" pitchFamily="34" charset="0"/>
              </a:rPr>
              <a:pPr/>
              <a:t>12</a:t>
            </a:fld>
            <a:endParaRPr lang="en-US" altLang="en-US">
              <a:latin typeface="Tahoma" panose="020B0604030504040204" pitchFamily="34" charset="0"/>
            </a:endParaRPr>
          </a:p>
        </p:txBody>
      </p:sp>
      <p:sp>
        <p:nvSpPr>
          <p:cNvPr id="22533" name="Rectangle 2">
            <a:extLst>
              <a:ext uri="{FF2B5EF4-FFF2-40B4-BE49-F238E27FC236}">
                <a16:creationId xmlns:a16="http://schemas.microsoft.com/office/drawing/2014/main" id="{A0AC49A5-B122-A92E-30AC-18A8CF289602}"/>
              </a:ext>
            </a:extLst>
          </p:cNvPr>
          <p:cNvSpPr>
            <a:spLocks noChangeArrowheads="1" noTextEdit="1"/>
          </p:cNvSpPr>
          <p:nvPr>
            <p:ph type="sldImg"/>
          </p:nvPr>
        </p:nvSpPr>
        <p:spPr>
          <a:ln/>
        </p:spPr>
      </p:sp>
      <p:sp>
        <p:nvSpPr>
          <p:cNvPr id="22534" name="Rectangle 3">
            <a:extLst>
              <a:ext uri="{FF2B5EF4-FFF2-40B4-BE49-F238E27FC236}">
                <a16:creationId xmlns:a16="http://schemas.microsoft.com/office/drawing/2014/main" id="{0F1F5D03-23A2-1B39-EBC6-482554C364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6B2F626-ED61-D9FD-567F-62E7BF0650C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24579" name="Rectangle 6">
            <a:extLst>
              <a:ext uri="{FF2B5EF4-FFF2-40B4-BE49-F238E27FC236}">
                <a16:creationId xmlns:a16="http://schemas.microsoft.com/office/drawing/2014/main" id="{84E8C289-8573-04E3-473F-3A4CFF44ADD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24580" name="Rectangle 7">
            <a:extLst>
              <a:ext uri="{FF2B5EF4-FFF2-40B4-BE49-F238E27FC236}">
                <a16:creationId xmlns:a16="http://schemas.microsoft.com/office/drawing/2014/main" id="{C0E57D18-E129-ED28-A447-EF9CFDBCF0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0FEFE4FA-96F5-4001-A870-90CE29F10F5B}" type="slidenum">
              <a:rPr lang="en-US" altLang="en-US" smtClean="0">
                <a:latin typeface="Tahoma" panose="020B0604030504040204" pitchFamily="34" charset="0"/>
              </a:rPr>
              <a:pPr/>
              <a:t>13</a:t>
            </a:fld>
            <a:endParaRPr lang="en-US" altLang="en-US">
              <a:latin typeface="Tahoma" panose="020B0604030504040204" pitchFamily="34" charset="0"/>
            </a:endParaRPr>
          </a:p>
        </p:txBody>
      </p:sp>
      <p:sp>
        <p:nvSpPr>
          <p:cNvPr id="24581" name="Rectangle 2">
            <a:extLst>
              <a:ext uri="{FF2B5EF4-FFF2-40B4-BE49-F238E27FC236}">
                <a16:creationId xmlns:a16="http://schemas.microsoft.com/office/drawing/2014/main" id="{288EBB87-3562-0585-EF40-E19AEA3FE0CE}"/>
              </a:ext>
            </a:extLst>
          </p:cNvPr>
          <p:cNvSpPr>
            <a:spLocks noChangeArrowheads="1" noTextEdit="1"/>
          </p:cNvSpPr>
          <p:nvPr>
            <p:ph type="sldImg"/>
          </p:nvPr>
        </p:nvSpPr>
        <p:spPr>
          <a:ln/>
        </p:spPr>
      </p:sp>
      <p:sp>
        <p:nvSpPr>
          <p:cNvPr id="24582" name="Rectangle 3">
            <a:extLst>
              <a:ext uri="{FF2B5EF4-FFF2-40B4-BE49-F238E27FC236}">
                <a16:creationId xmlns:a16="http://schemas.microsoft.com/office/drawing/2014/main" id="{F0CCEEFF-7BE6-B062-E08B-A597B0889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CC6EB2F-A7BC-F81C-4678-81B7C47103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 Health Topics, Nov 2006</a:t>
            </a:r>
          </a:p>
        </p:txBody>
      </p:sp>
      <p:sp>
        <p:nvSpPr>
          <p:cNvPr id="26627" name="Rectangle 6">
            <a:extLst>
              <a:ext uri="{FF2B5EF4-FFF2-40B4-BE49-F238E27FC236}">
                <a16:creationId xmlns:a16="http://schemas.microsoft.com/office/drawing/2014/main" id="{8D83DCFC-2B28-19CE-0903-AC3A7C21182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Tahoma" panose="020B0604030504040204" pitchFamily="34" charset="0"/>
              </a:rPr>
              <a:t>125HlthTopx_2Print.ppt</a:t>
            </a:r>
          </a:p>
        </p:txBody>
      </p:sp>
      <p:sp>
        <p:nvSpPr>
          <p:cNvPr id="26628" name="Rectangle 7">
            <a:extLst>
              <a:ext uri="{FF2B5EF4-FFF2-40B4-BE49-F238E27FC236}">
                <a16:creationId xmlns:a16="http://schemas.microsoft.com/office/drawing/2014/main" id="{ECA874F5-04C9-167F-9E75-302DF1A0CF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Verdana" panose="020B0604030504040204" pitchFamily="34" charset="0"/>
              </a:defRPr>
            </a:lvl1pPr>
            <a:lvl2pPr marL="742950" indent="-285750" defTabSz="920750">
              <a:defRPr>
                <a:solidFill>
                  <a:schemeClr val="tx1"/>
                </a:solidFill>
                <a:latin typeface="Verdana" panose="020B0604030504040204" pitchFamily="34" charset="0"/>
              </a:defRPr>
            </a:lvl2pPr>
            <a:lvl3pPr marL="1143000" indent="-228600" defTabSz="920750">
              <a:defRPr>
                <a:solidFill>
                  <a:schemeClr val="tx1"/>
                </a:solidFill>
                <a:latin typeface="Verdana" panose="020B0604030504040204" pitchFamily="34" charset="0"/>
              </a:defRPr>
            </a:lvl3pPr>
            <a:lvl4pPr marL="1600200" indent="-228600" defTabSz="920750">
              <a:defRPr>
                <a:solidFill>
                  <a:schemeClr val="tx1"/>
                </a:solidFill>
                <a:latin typeface="Verdana" panose="020B0604030504040204" pitchFamily="34" charset="0"/>
              </a:defRPr>
            </a:lvl4pPr>
            <a:lvl5pPr marL="2057400" indent="-228600" defTabSz="920750">
              <a:defRPr>
                <a:solidFill>
                  <a:schemeClr val="tx1"/>
                </a:solidFill>
                <a:latin typeface="Verdana" panose="020B0604030504040204" pitchFamily="34" charset="0"/>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defRPr>
            </a:lvl9pPr>
          </a:lstStyle>
          <a:p>
            <a:fld id="{1CC63A0C-8DF7-46D6-A855-AEB10C57C461}" type="slidenum">
              <a:rPr lang="en-US" altLang="en-US" smtClean="0">
                <a:latin typeface="Tahoma" panose="020B0604030504040204" pitchFamily="34" charset="0"/>
              </a:rPr>
              <a:pPr/>
              <a:t>14</a:t>
            </a:fld>
            <a:endParaRPr lang="en-US" altLang="en-US">
              <a:latin typeface="Tahoma" panose="020B0604030504040204" pitchFamily="34" charset="0"/>
            </a:endParaRPr>
          </a:p>
        </p:txBody>
      </p:sp>
      <p:sp>
        <p:nvSpPr>
          <p:cNvPr id="26629" name="Rectangle 2">
            <a:extLst>
              <a:ext uri="{FF2B5EF4-FFF2-40B4-BE49-F238E27FC236}">
                <a16:creationId xmlns:a16="http://schemas.microsoft.com/office/drawing/2014/main" id="{DA04A753-B9AE-B4A4-D703-CC91E9AEC9DA}"/>
              </a:ext>
            </a:extLst>
          </p:cNvPr>
          <p:cNvSpPr>
            <a:spLocks noChangeArrowheads="1" noTextEdit="1"/>
          </p:cNvSpPr>
          <p:nvPr>
            <p:ph type="sldImg"/>
          </p:nvPr>
        </p:nvSpPr>
        <p:spPr>
          <a:ln/>
        </p:spPr>
      </p:sp>
      <p:sp>
        <p:nvSpPr>
          <p:cNvPr id="26630" name="Rectangle 3">
            <a:extLst>
              <a:ext uri="{FF2B5EF4-FFF2-40B4-BE49-F238E27FC236}">
                <a16:creationId xmlns:a16="http://schemas.microsoft.com/office/drawing/2014/main" id="{2E04ED59-6C4F-D696-F63A-DEA7320D21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Intentionally unfilled for notes.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2AE5EA6A-440E-6C82-6CE1-AC1FF69175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38188" indent="-284163" defTabSz="933450">
              <a:spcBef>
                <a:spcPct val="30000"/>
              </a:spcBef>
              <a:defRPr sz="1200">
                <a:solidFill>
                  <a:schemeClr val="tx1"/>
                </a:solidFill>
                <a:latin typeface="Times New Roman" panose="02020603050405020304" pitchFamily="18" charset="0"/>
              </a:defRPr>
            </a:lvl2pPr>
            <a:lvl3pPr marL="1136650" indent="-227013" defTabSz="933450">
              <a:spcBef>
                <a:spcPct val="30000"/>
              </a:spcBef>
              <a:defRPr sz="1200">
                <a:solidFill>
                  <a:schemeClr val="tx1"/>
                </a:solidFill>
                <a:latin typeface="Times New Roman" panose="02020603050405020304" pitchFamily="18" charset="0"/>
              </a:defRPr>
            </a:lvl3pPr>
            <a:lvl4pPr marL="1590675" indent="-227013" defTabSz="933450">
              <a:spcBef>
                <a:spcPct val="30000"/>
              </a:spcBef>
              <a:defRPr sz="1200">
                <a:solidFill>
                  <a:schemeClr val="tx1"/>
                </a:solidFill>
                <a:latin typeface="Times New Roman" panose="02020603050405020304" pitchFamily="18" charset="0"/>
              </a:defRPr>
            </a:lvl4pPr>
            <a:lvl5pPr marL="2046288" indent="-227013" defTabSz="933450">
              <a:spcBef>
                <a:spcPct val="30000"/>
              </a:spcBef>
              <a:defRPr sz="1200">
                <a:solidFill>
                  <a:schemeClr val="tx1"/>
                </a:solidFill>
                <a:latin typeface="Times New Roman" panose="02020603050405020304" pitchFamily="18" charset="0"/>
              </a:defRPr>
            </a:lvl5pPr>
            <a:lvl6pPr marL="2503488" indent="-227013"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60688" indent="-227013"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17888" indent="-227013"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75088" indent="-227013"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C656D403-8A81-4D82-92E5-52D8F9D98A8A}" type="slidenum">
              <a:rPr lang="en-US" altLang="en-US" sz="1000" i="1" smtClean="0">
                <a:solidFill>
                  <a:srgbClr val="000000"/>
                </a:solidFill>
              </a:rPr>
              <a:pPr eaLnBrk="0" hangingPunct="0">
                <a:spcBef>
                  <a:spcPct val="0"/>
                </a:spcBef>
              </a:pPr>
              <a:t>15</a:t>
            </a:fld>
            <a:endParaRPr lang="en-US" altLang="en-US" sz="1000" i="1">
              <a:solidFill>
                <a:srgbClr val="000000"/>
              </a:solidFill>
            </a:endParaRPr>
          </a:p>
        </p:txBody>
      </p:sp>
      <p:sp>
        <p:nvSpPr>
          <p:cNvPr id="28675" name="Rectangle 2">
            <a:extLst>
              <a:ext uri="{FF2B5EF4-FFF2-40B4-BE49-F238E27FC236}">
                <a16:creationId xmlns:a16="http://schemas.microsoft.com/office/drawing/2014/main" id="{6ABDF049-1FD4-75A4-B53E-8D79B1D33390}"/>
              </a:ext>
            </a:extLst>
          </p:cNvPr>
          <p:cNvSpPr>
            <a:spLocks noGrp="1" noRot="1" noChangeAspect="1" noChangeArrowheads="1" noTextEdit="1"/>
          </p:cNvSpPr>
          <p:nvPr>
            <p:ph type="sldImg"/>
          </p:nvPr>
        </p:nvSpPr>
        <p:spPr>
          <a:xfrm>
            <a:off x="1171575" y="688975"/>
            <a:ext cx="4591050" cy="3443288"/>
          </a:xfrm>
          <a:ln/>
        </p:spPr>
      </p:sp>
      <p:sp>
        <p:nvSpPr>
          <p:cNvPr id="28676" name="Rectangle 3">
            <a:extLst>
              <a:ext uri="{FF2B5EF4-FFF2-40B4-BE49-F238E27FC236}">
                <a16:creationId xmlns:a16="http://schemas.microsoft.com/office/drawing/2014/main" id="{5EACA0FF-5CA2-448E-4BB1-476CB4659DBD}"/>
              </a:ext>
            </a:extLst>
          </p:cNvPr>
          <p:cNvSpPr>
            <a:spLocks noGrp="1" noChangeArrowheads="1"/>
          </p:cNvSpPr>
          <p:nvPr>
            <p:ph type="body" idx="1"/>
          </p:nvPr>
        </p:nvSpPr>
        <p:spPr>
          <a:xfrm>
            <a:off x="1168400" y="4364038"/>
            <a:ext cx="4598988"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eaLnBrk="1" hangingPunct="1"/>
            <a:r>
              <a:rPr lang="en-US" altLang="en-US" b="1">
                <a:latin typeface="Arial" panose="020B0604020202020204" pitchFamily="34" charset="0"/>
              </a:rPr>
              <a:t>Lead Icon Graphic Created by NCDOL Tom Wilder 07-22-15</a:t>
            </a:r>
          </a:p>
          <a:p>
            <a:pPr defTabSz="909638" eaLnBrk="1" hangingPunct="1"/>
            <a:endParaRPr lang="en-US" altLang="en-US" b="1">
              <a:latin typeface="Arial" panose="020B0604020202020204" pitchFamily="34" charset="0"/>
            </a:endParaRPr>
          </a:p>
          <a:p>
            <a:pPr defTabSz="909638" eaLnBrk="1" hangingPunct="1"/>
            <a:r>
              <a:rPr lang="en-US" altLang="en-US" b="1">
                <a:latin typeface="Arial" panose="020B0604020202020204" pitchFamily="34" charset="0"/>
              </a:rPr>
              <a:t>LEAD</a:t>
            </a:r>
            <a:r>
              <a:rPr lang="en-US" altLang="en-US">
                <a:latin typeface="Arial" panose="020B0604020202020204" pitchFamily="34" charset="0"/>
              </a:rPr>
              <a:t>:  Lead exposure is a leading cause of workplace illness – not just in construction but in other industries as well </a:t>
            </a:r>
          </a:p>
          <a:p>
            <a:pPr defTabSz="909638" eaLnBrk="1" hangingPunct="1"/>
            <a:endParaRPr lang="en-US" altLang="en-US">
              <a:latin typeface="Arial" panose="020B0604020202020204" pitchFamily="34" charset="0"/>
            </a:endParaRPr>
          </a:p>
          <a:p>
            <a:pPr defTabSz="909638" eaLnBrk="1" hangingPunct="1"/>
            <a:r>
              <a:rPr lang="en-US" altLang="en-US">
                <a:latin typeface="Arial" panose="020B0604020202020204" pitchFamily="34" charset="0"/>
              </a:rPr>
              <a:t>The slide lists the areas that have lead exposures for general industry.</a:t>
            </a:r>
          </a:p>
          <a:p>
            <a:pPr defTabSz="909638" eaLnBrk="1" hangingPunct="1"/>
            <a:r>
              <a:rPr lang="en-US" altLang="en-US">
                <a:latin typeface="Arial" panose="020B0604020202020204" pitchFamily="34" charset="0"/>
              </a:rPr>
              <a:t>Below is information on construction:</a:t>
            </a:r>
          </a:p>
          <a:p>
            <a:pPr defTabSz="909638" eaLnBrk="1" hangingPunct="1">
              <a:buFontTx/>
              <a:buChar char="-"/>
            </a:pPr>
            <a:r>
              <a:rPr lang="en-US" altLang="en-US">
                <a:latin typeface="Arial" panose="020B0604020202020204" pitchFamily="34" charset="0"/>
              </a:rPr>
              <a:t>Over the past several years, OSHA inspections have documented elevated blood lead levels in construction and other workers</a:t>
            </a:r>
          </a:p>
          <a:p>
            <a:pPr defTabSz="909638" eaLnBrk="1" hangingPunct="1">
              <a:buFontTx/>
              <a:buChar char="-"/>
            </a:pPr>
            <a:r>
              <a:rPr lang="en-US" altLang="en-US">
                <a:latin typeface="Arial" panose="020B0604020202020204" pitchFamily="34" charset="0"/>
              </a:rPr>
              <a:t>Exposure found in construction work involves tasks such as welding, cutting, brazing, blasting on lead paint surfaces</a:t>
            </a:r>
          </a:p>
          <a:p>
            <a:pPr defTabSz="909638" eaLnBrk="1" hangingPunct="1">
              <a:buFontTx/>
              <a:buChar char="-"/>
            </a:pPr>
            <a:r>
              <a:rPr lang="en-US" altLang="en-US">
                <a:latin typeface="Arial" panose="020B0604020202020204" pitchFamily="34" charset="0"/>
              </a:rPr>
              <a:t>Workers can be exposed to lead through inhalation of fumes and dusts, as well as through ingestion as a result of lead-contaminated hands, food, drinks, cosmetics, tobacco products, and clothing.  Furthermore, workers can take lead home on their clothes, skin, hair, tools, and in their vehicles, potentially exposing their families to harmful health effects.  Workers may be exposed to lead from a variety of work activities. </a:t>
            </a:r>
          </a:p>
          <a:p>
            <a:pPr defTabSz="909638" eaLnBrk="1" hangingPunct="1">
              <a:buFontTx/>
              <a:buChar char="-"/>
            </a:pPr>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D9147883-E386-7C81-1762-D0524823C1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27075" indent="-279400" defTabSz="919163">
              <a:spcBef>
                <a:spcPct val="30000"/>
              </a:spcBef>
              <a:defRPr sz="1200">
                <a:solidFill>
                  <a:schemeClr val="tx1"/>
                </a:solidFill>
                <a:latin typeface="Times New Roman" panose="02020603050405020304" pitchFamily="18" charset="0"/>
              </a:defRPr>
            </a:lvl2pPr>
            <a:lvl3pPr marL="1119188" indent="-223838" defTabSz="919163">
              <a:spcBef>
                <a:spcPct val="30000"/>
              </a:spcBef>
              <a:defRPr sz="1200">
                <a:solidFill>
                  <a:schemeClr val="tx1"/>
                </a:solidFill>
                <a:latin typeface="Times New Roman" panose="02020603050405020304" pitchFamily="18" charset="0"/>
              </a:defRPr>
            </a:lvl3pPr>
            <a:lvl4pPr marL="1568450" indent="-223838" defTabSz="919163">
              <a:spcBef>
                <a:spcPct val="30000"/>
              </a:spcBef>
              <a:defRPr sz="1200">
                <a:solidFill>
                  <a:schemeClr val="tx1"/>
                </a:solidFill>
                <a:latin typeface="Times New Roman" panose="02020603050405020304" pitchFamily="18" charset="0"/>
              </a:defRPr>
            </a:lvl4pPr>
            <a:lvl5pPr marL="2016125" indent="-223838" defTabSz="919163">
              <a:spcBef>
                <a:spcPct val="30000"/>
              </a:spcBef>
              <a:defRPr sz="1200">
                <a:solidFill>
                  <a:schemeClr val="tx1"/>
                </a:solidFill>
                <a:latin typeface="Times New Roman" panose="02020603050405020304" pitchFamily="18" charset="0"/>
              </a:defRPr>
            </a:lvl5pPr>
            <a:lvl6pPr marL="2473325" indent="-223838"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30525" indent="-223838"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387725" indent="-223838"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44925" indent="-223838"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2A44951F-ED24-4330-811F-0D2BA8EA3081}" type="slidenum">
              <a:rPr lang="en-US" altLang="en-US" sz="1000" i="1" smtClean="0">
                <a:solidFill>
                  <a:srgbClr val="000000"/>
                </a:solidFill>
              </a:rPr>
              <a:pPr eaLnBrk="0" hangingPunct="0">
                <a:spcBef>
                  <a:spcPct val="0"/>
                </a:spcBef>
              </a:pPr>
              <a:t>16</a:t>
            </a:fld>
            <a:endParaRPr lang="en-US" altLang="en-US" sz="1000" i="1">
              <a:solidFill>
                <a:srgbClr val="000000"/>
              </a:solidFill>
            </a:endParaRPr>
          </a:p>
        </p:txBody>
      </p:sp>
      <p:sp>
        <p:nvSpPr>
          <p:cNvPr id="30723" name="Rectangle 2">
            <a:extLst>
              <a:ext uri="{FF2B5EF4-FFF2-40B4-BE49-F238E27FC236}">
                <a16:creationId xmlns:a16="http://schemas.microsoft.com/office/drawing/2014/main" id="{FE77499F-328B-C56D-22D6-416A3736B76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C09717C-5656-E563-BAC2-50EB72853BFC}"/>
              </a:ext>
            </a:extLst>
          </p:cNvPr>
          <p:cNvSpPr>
            <a:spLocks noGrp="1" noChangeArrowheads="1"/>
          </p:cNvSpPr>
          <p:nvPr>
            <p:ph type="body" idx="1"/>
          </p:nvPr>
        </p:nvSpPr>
        <p:spPr>
          <a:xfrm>
            <a:off x="1154113" y="4306888"/>
            <a:ext cx="4503737"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5350" eaLnBrk="1" hangingPunct="1"/>
            <a:r>
              <a:rPr lang="en-US" altLang="en-US" b="1">
                <a:latin typeface="Arial" panose="020B0604020202020204" pitchFamily="34" charset="0"/>
              </a:rPr>
              <a:t>Lead Icon Graphic Created by NCDOL Tom Wilder 07-22-15</a:t>
            </a:r>
          </a:p>
          <a:p>
            <a:pPr defTabSz="895350" eaLnBrk="1" hangingPunct="1"/>
            <a:endParaRPr lang="en-US" altLang="en-US" b="1">
              <a:latin typeface="Arial" panose="020B0604020202020204" pitchFamily="34" charset="0"/>
            </a:endParaRPr>
          </a:p>
          <a:p>
            <a:pPr defTabSz="895350" eaLnBrk="1" hangingPunct="1"/>
            <a:r>
              <a:rPr lang="en-US" altLang="en-US" b="1">
                <a:latin typeface="Arial" panose="020B0604020202020204" pitchFamily="34" charset="0"/>
              </a:rPr>
              <a:t>Acute effects:</a:t>
            </a:r>
            <a:r>
              <a:rPr lang="en-US" altLang="en-US">
                <a:latin typeface="Arial" panose="020B0604020202020204" pitchFamily="34" charset="0"/>
              </a:rPr>
              <a:t> Severe exposure can cause nervous system damage, with symptoms such as intoxication, coma, respiratory arrest, and even death.</a:t>
            </a:r>
          </a:p>
          <a:p>
            <a:pPr defTabSz="895350" eaLnBrk="1" hangingPunct="1"/>
            <a:endParaRPr lang="en-US" altLang="en-US" b="1">
              <a:latin typeface="Arial" panose="020B0604020202020204" pitchFamily="34" charset="0"/>
            </a:endParaRPr>
          </a:p>
          <a:p>
            <a:pPr marL="0" lvl="1" defTabSz="895350" eaLnBrk="1" hangingPunct="1"/>
            <a:r>
              <a:rPr lang="en-US" altLang="en-US" b="1">
                <a:latin typeface="Arial" panose="020B0604020202020204" pitchFamily="34" charset="0"/>
              </a:rPr>
              <a:t>Important Note: </a:t>
            </a:r>
            <a:r>
              <a:rPr lang="en-US" altLang="en-US"/>
              <a:t>Children are more susceptible to lead then adults.  The acute health effects listed above are typically found in children from ingestion of lead.</a:t>
            </a:r>
            <a:endParaRPr lang="en-US" altLang="en-US" b="1">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74F11CB-8FC7-AEA8-BD4B-5484A32CD5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108700"/>
            <a:ext cx="1447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Line 5">
            <a:extLst>
              <a:ext uri="{FF2B5EF4-FFF2-40B4-BE49-F238E27FC236}">
                <a16:creationId xmlns:a16="http://schemas.microsoft.com/office/drawing/2014/main" id="{89969668-AE73-280E-4B6D-0159B012F2D5}"/>
              </a:ext>
            </a:extLst>
          </p:cNvPr>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 name="Line 6">
            <a:extLst>
              <a:ext uri="{FF2B5EF4-FFF2-40B4-BE49-F238E27FC236}">
                <a16:creationId xmlns:a16="http://schemas.microsoft.com/office/drawing/2014/main" id="{F93D5F02-F725-16F0-78A1-8D41EFA29DA6}"/>
              </a:ext>
            </a:extLst>
          </p:cNvPr>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 name="TextBox 4">
            <a:extLst>
              <a:ext uri="{FF2B5EF4-FFF2-40B4-BE49-F238E27FC236}">
                <a16:creationId xmlns:a16="http://schemas.microsoft.com/office/drawing/2014/main" id="{431D37F0-5E97-18B5-1EBD-1DF3CBBC96F2}"/>
              </a:ext>
            </a:extLst>
          </p:cNvPr>
          <p:cNvSpPr txBox="1">
            <a:spLocks noChangeArrowheads="1"/>
          </p:cNvSpPr>
          <p:nvPr userDrawn="1"/>
        </p:nvSpPr>
        <p:spPr bwMode="auto">
          <a:xfrm>
            <a:off x="6324600" y="6172200"/>
            <a:ext cx="2168525" cy="276225"/>
          </a:xfrm>
          <a:prstGeom prst="rect">
            <a:avLst/>
          </a:prstGeom>
          <a:noFill/>
          <a:ln>
            <a:noFill/>
          </a:ln>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en-US" altLang="en-US" sz="1200">
                <a:latin typeface="Arial" panose="020B0604020202020204" pitchFamily="34" charset="0"/>
              </a:rPr>
              <a:t>For Public Official’s Use Only</a:t>
            </a:r>
          </a:p>
        </p:txBody>
      </p:sp>
      <p:sp>
        <p:nvSpPr>
          <p:cNvPr id="312322" name="Rectangle 2"/>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a:p>
        </p:txBody>
      </p:sp>
      <p:sp>
        <p:nvSpPr>
          <p:cNvPr id="312323" name="Rectangle 3"/>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0" indent="0">
              <a:defRPr>
                <a:solidFill>
                  <a:srgbClr val="012D9A"/>
                </a:solidFill>
              </a:defRPr>
            </a:lvl1pPr>
          </a:lstStyle>
          <a:p>
            <a:endParaRPr lang="en-US"/>
          </a:p>
        </p:txBody>
      </p:sp>
    </p:spTree>
    <p:extLst>
      <p:ext uri="{BB962C8B-B14F-4D97-AF65-F5344CB8AC3E}">
        <p14:creationId xmlns:p14="http://schemas.microsoft.com/office/powerpoint/2010/main" val="2744100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392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841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52496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2">
            <a:extLst>
              <a:ext uri="{FF2B5EF4-FFF2-40B4-BE49-F238E27FC236}">
                <a16:creationId xmlns:a16="http://schemas.microsoft.com/office/drawing/2014/main" id="{46200B80-2419-210B-33E4-9717E225E7D4}"/>
              </a:ext>
            </a:extLst>
          </p:cNvPr>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Line 24">
            <a:extLst>
              <a:ext uri="{FF2B5EF4-FFF2-40B4-BE49-F238E27FC236}">
                <a16:creationId xmlns:a16="http://schemas.microsoft.com/office/drawing/2014/main" id="{8917BA39-D059-42EA-F58E-B82D83F99328}"/>
              </a:ext>
            </a:extLst>
          </p:cNvPr>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4" name="Picture 9">
            <a:extLst>
              <a:ext uri="{FF2B5EF4-FFF2-40B4-BE49-F238E27FC236}">
                <a16:creationId xmlns:a16="http://schemas.microsoft.com/office/drawing/2014/main" id="{DFA8C998-E2C1-ED1A-14FD-CC6F832B01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53138"/>
            <a:ext cx="234791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FBA74CA-11B5-CDB4-EE07-E203E4AE7DDD}"/>
              </a:ext>
            </a:extLst>
          </p:cNvPr>
          <p:cNvSpPr txBox="1">
            <a:spLocks noChangeArrowheads="1"/>
          </p:cNvSpPr>
          <p:nvPr userDrawn="1"/>
        </p:nvSpPr>
        <p:spPr bwMode="auto">
          <a:xfrm>
            <a:off x="6477000" y="6186488"/>
            <a:ext cx="2168525" cy="276225"/>
          </a:xfrm>
          <a:prstGeom prst="rect">
            <a:avLst/>
          </a:prstGeom>
          <a:noFill/>
          <a:ln>
            <a:noFill/>
          </a:ln>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en-US" altLang="en-US" sz="1200">
                <a:solidFill>
                  <a:srgbClr val="003399"/>
                </a:solidFill>
                <a:latin typeface="Arial" panose="020B0604020202020204" pitchFamily="34" charset="0"/>
              </a:rPr>
              <a:t>For Public Officials’ Use Only</a:t>
            </a:r>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Tree>
    <p:extLst>
      <p:ext uri="{BB962C8B-B14F-4D97-AF65-F5344CB8AC3E}">
        <p14:creationId xmlns:p14="http://schemas.microsoft.com/office/powerpoint/2010/main" val="14240547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1456231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805917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72062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28421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46863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673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00262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631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7941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32218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1176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00519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00646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4614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82496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68954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927FB23-3BC9-8FF6-52F0-29ED25508497}"/>
              </a:ext>
            </a:extLst>
          </p:cNvPr>
          <p:cNvSpPr>
            <a:spLocks noGrp="1" noChangeArrowheads="1"/>
          </p:cNvSpPr>
          <p:nvPr>
            <p:ph type="title"/>
          </p:nvPr>
        </p:nvSpPr>
        <p:spPr bwMode="gray">
          <a:xfrm>
            <a:off x="609600" y="38100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sentence case</a:t>
            </a:r>
          </a:p>
        </p:txBody>
      </p:sp>
      <p:sp>
        <p:nvSpPr>
          <p:cNvPr id="1027" name="Line 3">
            <a:extLst>
              <a:ext uri="{FF2B5EF4-FFF2-40B4-BE49-F238E27FC236}">
                <a16:creationId xmlns:a16="http://schemas.microsoft.com/office/drawing/2014/main" id="{CA45086C-FE82-684E-B6F1-96B476183947}"/>
              </a:ext>
            </a:extLst>
          </p:cNvPr>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0587DB9F-2060-5091-BDBB-FC8B4A1DEA45}"/>
              </a:ext>
            </a:extLst>
          </p:cNvPr>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 name="Rectangle 5">
            <a:extLst>
              <a:ext uri="{FF2B5EF4-FFF2-40B4-BE49-F238E27FC236}">
                <a16:creationId xmlns:a16="http://schemas.microsoft.com/office/drawing/2014/main" id="{83A311EE-4D1D-856F-3C1D-977D692D5210}"/>
              </a:ext>
            </a:extLst>
          </p:cNvPr>
          <p:cNvSpPr>
            <a:spLocks noGrp="1" noChangeArrowheads="1"/>
          </p:cNvSpPr>
          <p:nvPr>
            <p:ph type="body" idx="1"/>
          </p:nvPr>
        </p:nvSpPr>
        <p:spPr bwMode="auto">
          <a:xfrm>
            <a:off x="609600" y="12954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a:extLst>
              <a:ext uri="{FF2B5EF4-FFF2-40B4-BE49-F238E27FC236}">
                <a16:creationId xmlns:a16="http://schemas.microsoft.com/office/drawing/2014/main" id="{12B84884-E322-EFDA-5D22-DC3BE6F0CE4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4800" y="6108700"/>
            <a:ext cx="1447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31" name="TextBox 6">
            <a:extLst>
              <a:ext uri="{FF2B5EF4-FFF2-40B4-BE49-F238E27FC236}">
                <a16:creationId xmlns:a16="http://schemas.microsoft.com/office/drawing/2014/main" id="{3930899A-7465-655F-BCED-2A3E64D4199B}"/>
              </a:ext>
            </a:extLst>
          </p:cNvPr>
          <p:cNvSpPr txBox="1">
            <a:spLocks noChangeArrowheads="1"/>
          </p:cNvSpPr>
          <p:nvPr userDrawn="1"/>
        </p:nvSpPr>
        <p:spPr bwMode="auto">
          <a:xfrm>
            <a:off x="6324600" y="6172200"/>
            <a:ext cx="2168525" cy="276225"/>
          </a:xfrm>
          <a:prstGeom prst="rect">
            <a:avLst/>
          </a:prstGeom>
          <a:noFill/>
          <a:ln>
            <a:noFill/>
          </a:ln>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en-US" altLang="en-US" sz="1200">
                <a:latin typeface="Arial" panose="020B0604020202020204" pitchFamily="34" charset="0"/>
              </a:rPr>
              <a:t>For Public Official’s Use Only</a:t>
            </a:r>
          </a:p>
        </p:txBody>
      </p:sp>
    </p:spTree>
  </p:cSld>
  <p:clrMap bg1="lt1" tx1="dk1" bg2="lt2" tx2="dk2" accent1="accent1" accent2="accent2" accent3="accent3" accent4="accent4" accent5="accent5" accent6="accent6" hlink="hlink" folHlink="folHlink"/>
  <p:sldLayoutIdLst>
    <p:sldLayoutId id="214748391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143000" indent="-228600" algn="l" rtl="0" eaLnBrk="0" fontAlgn="base" hangingPunct="0">
        <a:spcBef>
          <a:spcPct val="0"/>
        </a:spcBef>
        <a:spcAft>
          <a:spcPct val="0"/>
        </a:spcAft>
        <a:buClr>
          <a:srgbClr val="012D9A"/>
        </a:buClr>
        <a:buChar char="»"/>
        <a:defRPr sz="2000">
          <a:solidFill>
            <a:schemeClr val="tx1"/>
          </a:solidFill>
          <a:latin typeface="+mn-lt"/>
        </a:defRPr>
      </a:lvl3pPr>
      <a:lvl4pPr marL="1600200" indent="-228600" algn="l" rtl="0" eaLnBrk="0" fontAlgn="base" hangingPunct="0">
        <a:spcBef>
          <a:spcPct val="0"/>
        </a:spcBef>
        <a:spcAft>
          <a:spcPct val="0"/>
        </a:spcAft>
        <a:buClr>
          <a:srgbClr val="012D9A"/>
        </a:buClr>
        <a:buChar char="•"/>
        <a:defRPr>
          <a:solidFill>
            <a:schemeClr val="tx1"/>
          </a:solidFill>
          <a:latin typeface="+mn-lt"/>
        </a:defRPr>
      </a:lvl4pPr>
      <a:lvl5pPr marL="2057400" indent="-22860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fontAlgn="base">
        <a:spcBef>
          <a:spcPct val="0"/>
        </a:spcBef>
        <a:spcAft>
          <a:spcPct val="0"/>
        </a:spcAft>
        <a:buClr>
          <a:srgbClr val="012D9A"/>
        </a:buClr>
        <a:buChar char="–"/>
        <a:defRPr sz="1600">
          <a:solidFill>
            <a:schemeClr val="tx1"/>
          </a:solidFill>
          <a:latin typeface="+mn-lt"/>
        </a:defRPr>
      </a:lvl6pPr>
      <a:lvl7pPr marL="2971800" indent="-228600" algn="l" rtl="0" fontAlgn="base">
        <a:spcBef>
          <a:spcPct val="0"/>
        </a:spcBef>
        <a:spcAft>
          <a:spcPct val="0"/>
        </a:spcAft>
        <a:buClr>
          <a:srgbClr val="012D9A"/>
        </a:buClr>
        <a:buChar char="–"/>
        <a:defRPr sz="1600">
          <a:solidFill>
            <a:schemeClr val="tx1"/>
          </a:solidFill>
          <a:latin typeface="+mn-lt"/>
        </a:defRPr>
      </a:lvl7pPr>
      <a:lvl8pPr marL="3429000" indent="-228600" algn="l" rtl="0" fontAlgn="base">
        <a:spcBef>
          <a:spcPct val="0"/>
        </a:spcBef>
        <a:spcAft>
          <a:spcPct val="0"/>
        </a:spcAft>
        <a:buClr>
          <a:srgbClr val="012D9A"/>
        </a:buClr>
        <a:buChar char="–"/>
        <a:defRPr sz="1600">
          <a:solidFill>
            <a:schemeClr val="tx1"/>
          </a:solidFill>
          <a:latin typeface="+mn-lt"/>
        </a:defRPr>
      </a:lvl8pPr>
      <a:lvl9pPr marL="3886200" indent="-22860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4">
            <a:extLst>
              <a:ext uri="{FF2B5EF4-FFF2-40B4-BE49-F238E27FC236}">
                <a16:creationId xmlns:a16="http://schemas.microsoft.com/office/drawing/2014/main" id="{4AFEC72B-B1A1-1EFC-C292-E809DB67E18C}"/>
              </a:ext>
            </a:extLst>
          </p:cNvPr>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2051" name="Line 24">
            <a:extLst>
              <a:ext uri="{FF2B5EF4-FFF2-40B4-BE49-F238E27FC236}">
                <a16:creationId xmlns:a16="http://schemas.microsoft.com/office/drawing/2014/main" id="{4D6DC737-806E-B512-291D-53AB70A65F8C}"/>
              </a:ext>
            </a:extLst>
          </p:cNvPr>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2" name="Line 25">
            <a:extLst>
              <a:ext uri="{FF2B5EF4-FFF2-40B4-BE49-F238E27FC236}">
                <a16:creationId xmlns:a16="http://schemas.microsoft.com/office/drawing/2014/main" id="{BE0756AE-0D89-7B02-5C1D-855D1D7D969F}"/>
              </a:ext>
            </a:extLst>
          </p:cNvPr>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3" name="Rectangle 28">
            <a:extLst>
              <a:ext uri="{FF2B5EF4-FFF2-40B4-BE49-F238E27FC236}">
                <a16:creationId xmlns:a16="http://schemas.microsoft.com/office/drawing/2014/main" id="{94C48CDE-48B5-16D6-37AA-465C80F16ED2}"/>
              </a:ext>
            </a:extLst>
          </p:cNvPr>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4" name="Picture 15">
            <a:extLst>
              <a:ext uri="{FF2B5EF4-FFF2-40B4-BE49-F238E27FC236}">
                <a16:creationId xmlns:a16="http://schemas.microsoft.com/office/drawing/2014/main" id="{13FE4DED-5F6A-8E8F-F1B8-A58688FC6761}"/>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6053138"/>
            <a:ext cx="234791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Box 19">
            <a:extLst>
              <a:ext uri="{FF2B5EF4-FFF2-40B4-BE49-F238E27FC236}">
                <a16:creationId xmlns:a16="http://schemas.microsoft.com/office/drawing/2014/main" id="{8D175764-2290-936E-131A-AC4B35D4BE2B}"/>
              </a:ext>
            </a:extLst>
          </p:cNvPr>
          <p:cNvSpPr txBox="1">
            <a:spLocks noChangeArrowheads="1"/>
          </p:cNvSpPr>
          <p:nvPr userDrawn="1"/>
        </p:nvSpPr>
        <p:spPr bwMode="auto">
          <a:xfrm>
            <a:off x="6477000" y="6186488"/>
            <a:ext cx="2168525" cy="276225"/>
          </a:xfrm>
          <a:prstGeom prst="rect">
            <a:avLst/>
          </a:prstGeom>
          <a:noFill/>
          <a:ln>
            <a:noFill/>
          </a:ln>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en-US" altLang="en-US" sz="1200">
                <a:solidFill>
                  <a:srgbClr val="003399"/>
                </a:solidFill>
                <a:latin typeface="Arial" panose="020B0604020202020204" pitchFamily="34" charset="0"/>
              </a:rPr>
              <a:t>For Public Officials’ Use Only</a:t>
            </a:r>
          </a:p>
        </p:txBody>
      </p:sp>
    </p:spTree>
  </p:cSld>
  <p:clrMap bg1="lt1" tx1="dk1" bg2="lt2" tx2="dk2" accent1="accent1" accent2="accent2" accent3="accent3" accent4="accent4" accent5="accent5" accent6="accent6" hlink="hlink" folHlink="folHlink"/>
  <p:sldLayoutIdLst>
    <p:sldLayoutId id="214748391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43C8BA8-9080-1004-8BEF-4C4D770AE4A5}"/>
              </a:ext>
            </a:extLst>
          </p:cNvPr>
          <p:cNvSpPr>
            <a:spLocks noGrp="1" noChangeArrowheads="1"/>
          </p:cNvSpPr>
          <p:nvPr>
            <p:ph type="ctrTitle"/>
          </p:nvPr>
        </p:nvSpPr>
        <p:spPr>
          <a:xfrm>
            <a:off x="609600" y="2514600"/>
            <a:ext cx="6654800" cy="1301750"/>
          </a:xfrm>
        </p:spPr>
        <p:txBody>
          <a:bodyPr/>
          <a:lstStyle/>
          <a:p>
            <a:pPr eaLnBrk="1" hangingPunct="1"/>
            <a:r>
              <a:rPr lang="en-US" altLang="en-US" sz="4000"/>
              <a:t>N.C. Department of Labor OSH Division</a:t>
            </a:r>
          </a:p>
        </p:txBody>
      </p:sp>
      <p:sp>
        <p:nvSpPr>
          <p:cNvPr id="6147" name="Rectangle 3">
            <a:extLst>
              <a:ext uri="{FF2B5EF4-FFF2-40B4-BE49-F238E27FC236}">
                <a16:creationId xmlns:a16="http://schemas.microsoft.com/office/drawing/2014/main" id="{29E66D28-7833-33DD-2BCF-5C0F75206C5B}"/>
              </a:ext>
            </a:extLst>
          </p:cNvPr>
          <p:cNvSpPr>
            <a:spLocks noGrp="1" noChangeArrowheads="1"/>
          </p:cNvSpPr>
          <p:nvPr>
            <p:ph type="subTitle" idx="1"/>
          </p:nvPr>
        </p:nvSpPr>
        <p:spPr>
          <a:xfrm>
            <a:off x="2514600" y="4038600"/>
            <a:ext cx="5715000" cy="936625"/>
          </a:xfrm>
        </p:spPr>
        <p:txBody>
          <a:bodyPr/>
          <a:lstStyle/>
          <a:p>
            <a:pPr marL="342900" indent="-342900" eaLnBrk="1" hangingPunct="1"/>
            <a:r>
              <a:rPr lang="en-US" altLang="en-US" b="1" i="1"/>
              <a:t>Exposures to Health Hazards</a:t>
            </a:r>
            <a:br>
              <a:rPr lang="en-US" altLang="en-US" b="1" i="1"/>
            </a:br>
            <a:r>
              <a:rPr lang="en-US" altLang="en-US" b="1" i="1"/>
              <a:t>Special Emphasis Program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FF1901E-97A9-78A3-D1EE-E5422F0A08FA}"/>
              </a:ext>
            </a:extLst>
          </p:cNvPr>
          <p:cNvSpPr>
            <a:spLocks noGrp="1" noChangeArrowheads="1"/>
          </p:cNvSpPr>
          <p:nvPr>
            <p:ph type="title" idx="4294967295"/>
          </p:nvPr>
        </p:nvSpPr>
        <p:spPr>
          <a:xfrm>
            <a:off x="609600" y="441325"/>
            <a:ext cx="7848600" cy="549275"/>
          </a:xfrm>
        </p:spPr>
        <p:txBody>
          <a:bodyPr/>
          <a:lstStyle/>
          <a:p>
            <a:pPr eaLnBrk="1" hangingPunct="1"/>
            <a:r>
              <a:rPr lang="en-US" altLang="en-US"/>
              <a:t>Compliance Inspections</a:t>
            </a:r>
          </a:p>
        </p:txBody>
      </p:sp>
      <p:sp>
        <p:nvSpPr>
          <p:cNvPr id="17411" name="Rectangle 3">
            <a:extLst>
              <a:ext uri="{FF2B5EF4-FFF2-40B4-BE49-F238E27FC236}">
                <a16:creationId xmlns:a16="http://schemas.microsoft.com/office/drawing/2014/main" id="{6F05EE67-6586-2153-FF3F-2A0D1F70A351}"/>
              </a:ext>
            </a:extLst>
          </p:cNvPr>
          <p:cNvSpPr>
            <a:spLocks noGrp="1" noChangeArrowheads="1"/>
          </p:cNvSpPr>
          <p:nvPr>
            <p:ph type="body" idx="4294967295"/>
          </p:nvPr>
        </p:nvSpPr>
        <p:spPr>
          <a:xfrm>
            <a:off x="0" y="1600200"/>
            <a:ext cx="8540750" cy="4498975"/>
          </a:xfrm>
        </p:spPr>
        <p:txBody>
          <a:bodyPr/>
          <a:lstStyle/>
          <a:p>
            <a:pPr eaLnBrk="1" hangingPunct="1">
              <a:buFont typeface="Wingdings" panose="05000000000000000000" pitchFamily="2" charset="2"/>
              <a:buNone/>
            </a:pPr>
            <a:endParaRPr lang="en-US" altLang="en-US" sz="3200"/>
          </a:p>
          <a:p>
            <a:pPr lvl="1" eaLnBrk="1" hangingPunct="1"/>
            <a:endParaRPr lang="en-US" altLang="en-US" sz="2800"/>
          </a:p>
          <a:p>
            <a:pPr lvl="1" eaLnBrk="1" hangingPunct="1">
              <a:buFont typeface="Symbol" panose="05050102010706020507" pitchFamily="18" charset="2"/>
              <a:buNone/>
            </a:pPr>
            <a:endParaRPr lang="en-US" altLang="en-US"/>
          </a:p>
          <a:p>
            <a:pPr lvl="1" eaLnBrk="1" hangingPunct="1"/>
            <a:endParaRPr lang="en-US" altLang="en-US"/>
          </a:p>
          <a:p>
            <a:pPr lvl="1" eaLnBrk="1" hangingPunct="1"/>
            <a:endParaRPr lang="en-US" altLang="en-US"/>
          </a:p>
        </p:txBody>
      </p:sp>
      <p:pic>
        <p:nvPicPr>
          <p:cNvPr id="17412" name="Picture 4" descr="Boiler-Old">
            <a:extLst>
              <a:ext uri="{FF2B5EF4-FFF2-40B4-BE49-F238E27FC236}">
                <a16:creationId xmlns:a16="http://schemas.microsoft.com/office/drawing/2014/main" id="{0892D051-61BE-E83C-6C9E-D37117250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40386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MVC-017S">
            <a:extLst>
              <a:ext uri="{FF2B5EF4-FFF2-40B4-BE49-F238E27FC236}">
                <a16:creationId xmlns:a16="http://schemas.microsoft.com/office/drawing/2014/main" id="{57B181E8-4BAB-AF87-91BF-F78C11CD74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19200"/>
            <a:ext cx="38862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33318AB-87AE-F922-9209-8EBD05B0D130}"/>
              </a:ext>
            </a:extLst>
          </p:cNvPr>
          <p:cNvSpPr>
            <a:spLocks noGrp="1" noChangeArrowheads="1"/>
          </p:cNvSpPr>
          <p:nvPr>
            <p:ph type="title" idx="4294967295"/>
          </p:nvPr>
        </p:nvSpPr>
        <p:spPr>
          <a:xfrm>
            <a:off x="609600" y="457200"/>
            <a:ext cx="8235950" cy="549275"/>
          </a:xfrm>
        </p:spPr>
        <p:txBody>
          <a:bodyPr/>
          <a:lstStyle/>
          <a:p>
            <a:pPr eaLnBrk="1" hangingPunct="1"/>
            <a:r>
              <a:rPr lang="en-US" altLang="en-US"/>
              <a:t>Compliance Inspections</a:t>
            </a:r>
          </a:p>
        </p:txBody>
      </p:sp>
      <p:sp>
        <p:nvSpPr>
          <p:cNvPr id="19459" name="Rectangle 3">
            <a:extLst>
              <a:ext uri="{FF2B5EF4-FFF2-40B4-BE49-F238E27FC236}">
                <a16:creationId xmlns:a16="http://schemas.microsoft.com/office/drawing/2014/main" id="{9A9B7B1E-CBE9-589D-6307-D6213A08CAEF}"/>
              </a:ext>
            </a:extLst>
          </p:cNvPr>
          <p:cNvSpPr>
            <a:spLocks noGrp="1" noChangeArrowheads="1"/>
          </p:cNvSpPr>
          <p:nvPr>
            <p:ph type="body" idx="4294967295"/>
          </p:nvPr>
        </p:nvSpPr>
        <p:spPr>
          <a:xfrm>
            <a:off x="0" y="1600200"/>
            <a:ext cx="8540750" cy="4498975"/>
          </a:xfrm>
        </p:spPr>
        <p:txBody>
          <a:bodyPr/>
          <a:lstStyle/>
          <a:p>
            <a:pPr eaLnBrk="1" hangingPunct="1">
              <a:buFont typeface="Wingdings" panose="05000000000000000000" pitchFamily="2" charset="2"/>
              <a:buNone/>
            </a:pPr>
            <a:endParaRPr lang="en-US" altLang="en-US" sz="3200"/>
          </a:p>
          <a:p>
            <a:pPr lvl="1" eaLnBrk="1" hangingPunct="1"/>
            <a:endParaRPr lang="en-US" altLang="en-US" sz="2800"/>
          </a:p>
          <a:p>
            <a:pPr lvl="1" eaLnBrk="1" hangingPunct="1">
              <a:buFont typeface="Symbol" panose="05050102010706020507" pitchFamily="18" charset="2"/>
              <a:buNone/>
            </a:pPr>
            <a:endParaRPr lang="en-US" altLang="en-US"/>
          </a:p>
          <a:p>
            <a:pPr lvl="1" eaLnBrk="1" hangingPunct="1"/>
            <a:endParaRPr lang="en-US" altLang="en-US"/>
          </a:p>
          <a:p>
            <a:pPr lvl="1" eaLnBrk="1" hangingPunct="1"/>
            <a:endParaRPr lang="en-US" altLang="en-US"/>
          </a:p>
        </p:txBody>
      </p:sp>
      <p:pic>
        <p:nvPicPr>
          <p:cNvPr id="19460" name="Picture 4">
            <a:extLst>
              <a:ext uri="{FF2B5EF4-FFF2-40B4-BE49-F238E27FC236}">
                <a16:creationId xmlns:a16="http://schemas.microsoft.com/office/drawing/2014/main" id="{B8A8B9D7-6726-BF04-5E2F-D1139FEB6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4343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37_intbefore">
            <a:extLst>
              <a:ext uri="{FF2B5EF4-FFF2-40B4-BE49-F238E27FC236}">
                <a16:creationId xmlns:a16="http://schemas.microsoft.com/office/drawing/2014/main" id="{CB9C7E90-A33E-B21F-043A-AF19A3F93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286000"/>
            <a:ext cx="3494087"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FE3E44E-15E2-89AD-F2CC-4859FF251F38}"/>
              </a:ext>
            </a:extLst>
          </p:cNvPr>
          <p:cNvSpPr>
            <a:spLocks noGrp="1" noChangeArrowheads="1"/>
          </p:cNvSpPr>
          <p:nvPr>
            <p:ph type="title" idx="4294967295"/>
          </p:nvPr>
        </p:nvSpPr>
        <p:spPr>
          <a:xfrm>
            <a:off x="609600" y="457200"/>
            <a:ext cx="8312150" cy="549275"/>
          </a:xfrm>
        </p:spPr>
        <p:txBody>
          <a:bodyPr/>
          <a:lstStyle/>
          <a:p>
            <a:pPr eaLnBrk="1" hangingPunct="1"/>
            <a:r>
              <a:rPr lang="en-US" altLang="en-US"/>
              <a:t>Compliance Inspections</a:t>
            </a:r>
          </a:p>
        </p:txBody>
      </p:sp>
      <p:sp>
        <p:nvSpPr>
          <p:cNvPr id="21507" name="Rectangle 3">
            <a:extLst>
              <a:ext uri="{FF2B5EF4-FFF2-40B4-BE49-F238E27FC236}">
                <a16:creationId xmlns:a16="http://schemas.microsoft.com/office/drawing/2014/main" id="{8DBC74D9-9DCA-877D-AB4D-1F54631E3EA8}"/>
              </a:ext>
            </a:extLst>
          </p:cNvPr>
          <p:cNvSpPr>
            <a:spLocks noGrp="1" noChangeArrowheads="1"/>
          </p:cNvSpPr>
          <p:nvPr>
            <p:ph type="body" idx="4294967295"/>
          </p:nvPr>
        </p:nvSpPr>
        <p:spPr>
          <a:xfrm>
            <a:off x="0" y="1600200"/>
            <a:ext cx="8540750" cy="4498975"/>
          </a:xfrm>
        </p:spPr>
        <p:txBody>
          <a:bodyPr/>
          <a:lstStyle/>
          <a:p>
            <a:pPr eaLnBrk="1" hangingPunct="1">
              <a:buFont typeface="Wingdings" panose="05000000000000000000" pitchFamily="2" charset="2"/>
              <a:buNone/>
            </a:pPr>
            <a:endParaRPr lang="en-US" altLang="en-US" sz="3200"/>
          </a:p>
          <a:p>
            <a:pPr lvl="1" eaLnBrk="1" hangingPunct="1"/>
            <a:endParaRPr lang="en-US" altLang="en-US" sz="2800"/>
          </a:p>
          <a:p>
            <a:pPr lvl="1" eaLnBrk="1" hangingPunct="1">
              <a:buFont typeface="Symbol" panose="05050102010706020507" pitchFamily="18" charset="2"/>
              <a:buNone/>
            </a:pPr>
            <a:endParaRPr lang="en-US" altLang="en-US"/>
          </a:p>
          <a:p>
            <a:pPr lvl="1" eaLnBrk="1" hangingPunct="1"/>
            <a:endParaRPr lang="en-US" altLang="en-US"/>
          </a:p>
          <a:p>
            <a:pPr lvl="1" eaLnBrk="1" hangingPunct="1"/>
            <a:endParaRPr lang="en-US" altLang="en-US"/>
          </a:p>
        </p:txBody>
      </p:sp>
      <p:pic>
        <p:nvPicPr>
          <p:cNvPr id="21508" name="Picture 5" descr="MVC-014S">
            <a:extLst>
              <a:ext uri="{FF2B5EF4-FFF2-40B4-BE49-F238E27FC236}">
                <a16:creationId xmlns:a16="http://schemas.microsoft.com/office/drawing/2014/main" id="{1411BE65-4B88-47F8-AEA2-7A812434D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0386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Picture2">
            <a:extLst>
              <a:ext uri="{FF2B5EF4-FFF2-40B4-BE49-F238E27FC236}">
                <a16:creationId xmlns:a16="http://schemas.microsoft.com/office/drawing/2014/main" id="{2B04726F-3470-82EE-0484-87A581319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24000"/>
            <a:ext cx="38862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DC6780-57E2-213A-9020-8115B3B74CF4}"/>
              </a:ext>
            </a:extLst>
          </p:cNvPr>
          <p:cNvSpPr>
            <a:spLocks noGrp="1" noChangeArrowheads="1"/>
          </p:cNvSpPr>
          <p:nvPr>
            <p:ph type="title"/>
          </p:nvPr>
        </p:nvSpPr>
        <p:spPr/>
        <p:txBody>
          <a:bodyPr/>
          <a:lstStyle/>
          <a:p>
            <a:pPr eaLnBrk="1" hangingPunct="1"/>
            <a:r>
              <a:rPr lang="en-US" altLang="en-US"/>
              <a:t>Lead Exposures</a:t>
            </a:r>
          </a:p>
        </p:txBody>
      </p:sp>
      <p:sp>
        <p:nvSpPr>
          <p:cNvPr id="23555" name="Rectangle 3">
            <a:extLst>
              <a:ext uri="{FF2B5EF4-FFF2-40B4-BE49-F238E27FC236}">
                <a16:creationId xmlns:a16="http://schemas.microsoft.com/office/drawing/2014/main" id="{F77BB33A-D50F-A336-4F9F-4AD25BFB0716}"/>
              </a:ext>
            </a:extLst>
          </p:cNvPr>
          <p:cNvSpPr>
            <a:spLocks noGrp="1" noChangeArrowheads="1"/>
          </p:cNvSpPr>
          <p:nvPr>
            <p:ph type="body" idx="1"/>
          </p:nvPr>
        </p:nvSpPr>
        <p:spPr>
          <a:xfrm>
            <a:off x="609600" y="1295400"/>
            <a:ext cx="4419600" cy="4525963"/>
          </a:xfrm>
        </p:spPr>
        <p:txBody>
          <a:bodyPr/>
          <a:lstStyle/>
          <a:p>
            <a:pPr eaLnBrk="1" hangingPunct="1"/>
            <a:r>
              <a:rPr lang="en-US" altLang="en-US" sz="2400"/>
              <a:t>Cutting, welding, grinding, abrasive blasting</a:t>
            </a:r>
          </a:p>
          <a:p>
            <a:pPr eaLnBrk="1" hangingPunct="1"/>
            <a:endParaRPr lang="en-US" altLang="en-US" sz="1000"/>
          </a:p>
          <a:p>
            <a:pPr eaLnBrk="1" hangingPunct="1"/>
            <a:r>
              <a:rPr lang="en-US" altLang="en-US" sz="2400"/>
              <a:t>Lead paint removal</a:t>
            </a:r>
          </a:p>
          <a:p>
            <a:pPr eaLnBrk="1" hangingPunct="1"/>
            <a:endParaRPr lang="en-US" altLang="en-US" sz="1000"/>
          </a:p>
          <a:p>
            <a:pPr eaLnBrk="1" hangingPunct="1"/>
            <a:r>
              <a:rPr lang="en-US" altLang="en-US" sz="2400"/>
              <a:t>Foundries</a:t>
            </a:r>
          </a:p>
          <a:p>
            <a:pPr eaLnBrk="1" hangingPunct="1"/>
            <a:endParaRPr lang="en-US" altLang="en-US" sz="1000"/>
          </a:p>
          <a:p>
            <a:pPr eaLnBrk="1" hangingPunct="1"/>
            <a:r>
              <a:rPr lang="en-US" altLang="en-US" sz="2400"/>
              <a:t>Manufacturing of ammunition</a:t>
            </a:r>
          </a:p>
          <a:p>
            <a:pPr eaLnBrk="1" hangingPunct="1"/>
            <a:endParaRPr lang="en-US" altLang="en-US" sz="1000"/>
          </a:p>
          <a:p>
            <a:pPr eaLnBrk="1" hangingPunct="1"/>
            <a:r>
              <a:rPr lang="en-US" altLang="en-US" sz="2400"/>
              <a:t>Firearm ranges</a:t>
            </a:r>
          </a:p>
          <a:p>
            <a:pPr eaLnBrk="1" hangingPunct="1"/>
            <a:endParaRPr lang="en-US" altLang="en-US" sz="1000"/>
          </a:p>
          <a:p>
            <a:pPr eaLnBrk="1" hangingPunct="1"/>
            <a:r>
              <a:rPr lang="en-US" altLang="en-US" sz="2400"/>
              <a:t>Electronics</a:t>
            </a:r>
          </a:p>
        </p:txBody>
      </p:sp>
      <p:pic>
        <p:nvPicPr>
          <p:cNvPr id="23556" name="Picture 4" descr="MVC-060S">
            <a:extLst>
              <a:ext uri="{FF2B5EF4-FFF2-40B4-BE49-F238E27FC236}">
                <a16:creationId xmlns:a16="http://schemas.microsoft.com/office/drawing/2014/main" id="{B5CA87FD-47AA-F10D-37E3-16DFBAFA2615}"/>
              </a:ext>
            </a:extLst>
          </p:cNvPr>
          <p:cNvPicPr>
            <a:picLocks noChangeAspect="1" noChangeArrowheads="1"/>
          </p:cNvPicPr>
          <p:nvPr/>
        </p:nvPicPr>
        <p:blipFill>
          <a:blip r:embed="rId3">
            <a:lum bright="32000"/>
            <a:extLst>
              <a:ext uri="{28A0092B-C50C-407E-A947-70E740481C1C}">
                <a14:useLocalDpi xmlns:a14="http://schemas.microsoft.com/office/drawing/2010/main" val="0"/>
              </a:ext>
            </a:extLst>
          </a:blip>
          <a:srcRect/>
          <a:stretch>
            <a:fillRect/>
          </a:stretch>
        </p:blipFill>
        <p:spPr bwMode="auto">
          <a:xfrm>
            <a:off x="4800600" y="1143000"/>
            <a:ext cx="3733800" cy="24384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5" descr="MVC-072S">
            <a:extLst>
              <a:ext uri="{FF2B5EF4-FFF2-40B4-BE49-F238E27FC236}">
                <a16:creationId xmlns:a16="http://schemas.microsoft.com/office/drawing/2014/main" id="{DB8492F7-E953-D983-3E27-C5ACE4986186}"/>
              </a:ext>
            </a:extLst>
          </p:cNvPr>
          <p:cNvPicPr>
            <a:picLocks noChangeAspect="1" noChangeArrowheads="1"/>
          </p:cNvPicPr>
          <p:nvPr/>
        </p:nvPicPr>
        <p:blipFill>
          <a:blip r:embed="rId4">
            <a:lum bright="14000"/>
            <a:extLst>
              <a:ext uri="{28A0092B-C50C-407E-A947-70E740481C1C}">
                <a14:useLocalDpi xmlns:a14="http://schemas.microsoft.com/office/drawing/2010/main" val="0"/>
              </a:ext>
            </a:extLst>
          </a:blip>
          <a:srcRect/>
          <a:stretch>
            <a:fillRect/>
          </a:stretch>
        </p:blipFill>
        <p:spPr bwMode="auto">
          <a:xfrm>
            <a:off x="4800600" y="3581400"/>
            <a:ext cx="3733800" cy="2354263"/>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106B954-2281-E589-5E5A-C7DE7BE4CB52}"/>
              </a:ext>
            </a:extLst>
          </p:cNvPr>
          <p:cNvSpPr>
            <a:spLocks noGrp="1" noChangeArrowheads="1"/>
          </p:cNvSpPr>
          <p:nvPr>
            <p:ph type="title"/>
          </p:nvPr>
        </p:nvSpPr>
        <p:spPr/>
        <p:txBody>
          <a:bodyPr/>
          <a:lstStyle/>
          <a:p>
            <a:pPr eaLnBrk="1" hangingPunct="1"/>
            <a:r>
              <a:rPr lang="en-US" altLang="en-US"/>
              <a:t>Lead Evaluation and Control</a:t>
            </a:r>
          </a:p>
        </p:txBody>
      </p:sp>
      <p:sp>
        <p:nvSpPr>
          <p:cNvPr id="25603" name="Rectangle 3">
            <a:extLst>
              <a:ext uri="{FF2B5EF4-FFF2-40B4-BE49-F238E27FC236}">
                <a16:creationId xmlns:a16="http://schemas.microsoft.com/office/drawing/2014/main" id="{E6FB8F38-084D-9BE7-A932-0C559BD95FF6}"/>
              </a:ext>
            </a:extLst>
          </p:cNvPr>
          <p:cNvSpPr>
            <a:spLocks noGrp="1" noChangeArrowheads="1"/>
          </p:cNvSpPr>
          <p:nvPr>
            <p:ph type="body" idx="1"/>
          </p:nvPr>
        </p:nvSpPr>
        <p:spPr>
          <a:xfrm>
            <a:off x="609600" y="1219200"/>
            <a:ext cx="7924800" cy="4525963"/>
          </a:xfrm>
        </p:spPr>
        <p:txBody>
          <a:bodyPr/>
          <a:lstStyle/>
          <a:p>
            <a:pPr eaLnBrk="1" hangingPunct="1"/>
            <a:r>
              <a:rPr lang="en-US" altLang="en-US"/>
              <a:t>Routes of Exposure</a:t>
            </a:r>
          </a:p>
          <a:p>
            <a:pPr eaLnBrk="1" hangingPunct="1"/>
            <a:endParaRPr lang="en-US" altLang="en-US" sz="1000"/>
          </a:p>
          <a:p>
            <a:pPr eaLnBrk="1" hangingPunct="1"/>
            <a:r>
              <a:rPr lang="en-US" altLang="en-US"/>
              <a:t>Associated Illnesses</a:t>
            </a:r>
          </a:p>
          <a:p>
            <a:pPr eaLnBrk="1" hangingPunct="1"/>
            <a:endParaRPr lang="en-US" altLang="en-US" sz="1000"/>
          </a:p>
          <a:p>
            <a:pPr eaLnBrk="1" hangingPunct="1"/>
            <a:r>
              <a:rPr lang="en-US" altLang="en-US"/>
              <a:t>PELs</a:t>
            </a:r>
          </a:p>
          <a:p>
            <a:pPr eaLnBrk="1" hangingPunct="1"/>
            <a:endParaRPr lang="en-US" altLang="en-US" sz="1000"/>
          </a:p>
          <a:p>
            <a:pPr eaLnBrk="1" hangingPunct="1"/>
            <a:r>
              <a:rPr lang="en-US" altLang="en-US"/>
              <a:t>General Industry Standard</a:t>
            </a:r>
          </a:p>
          <a:p>
            <a:pPr eaLnBrk="1" hangingPunct="1"/>
            <a:endParaRPr lang="en-US" altLang="en-US" sz="1000"/>
          </a:p>
          <a:p>
            <a:pPr eaLnBrk="1" hangingPunct="1"/>
            <a:r>
              <a:rPr lang="en-US" altLang="en-US"/>
              <a:t>Construction Industry Standard</a:t>
            </a:r>
          </a:p>
          <a:p>
            <a:pPr eaLnBrk="1" hangingPunct="1"/>
            <a:endParaRPr lang="en-US" altLang="en-US" sz="1000"/>
          </a:p>
          <a:p>
            <a:pPr eaLnBrk="1" hangingPunct="1"/>
            <a:r>
              <a:rPr lang="en-US" altLang="en-US"/>
              <a:t>Sampling Media</a:t>
            </a:r>
          </a:p>
          <a:p>
            <a:pPr eaLnBrk="1" hangingPunct="1"/>
            <a:endParaRPr lang="en-US" altLang="en-US" sz="1000"/>
          </a:p>
          <a:p>
            <a:pPr eaLnBrk="1" hangingPunct="1"/>
            <a:r>
              <a:rPr lang="en-US" altLang="en-US"/>
              <a:t>Analysis</a:t>
            </a:r>
          </a:p>
          <a:p>
            <a:pPr eaLnBrk="1" hangingPunct="1"/>
            <a:endParaRPr lang="en-US" altLang="en-US" sz="1000"/>
          </a:p>
          <a:p>
            <a:pPr eaLnBrk="1" hangingPunct="1"/>
            <a:r>
              <a:rPr lang="en-US" altLang="en-US"/>
              <a:t>Respiratory Protection</a:t>
            </a:r>
          </a:p>
        </p:txBody>
      </p:sp>
      <p:pic>
        <p:nvPicPr>
          <p:cNvPr id="25604" name="Picture 5">
            <a:extLst>
              <a:ext uri="{FF2B5EF4-FFF2-40B4-BE49-F238E27FC236}">
                <a16:creationId xmlns:a16="http://schemas.microsoft.com/office/drawing/2014/main" id="{245C46E1-AFDD-E346-F4F4-F0C57B302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9718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F2904D5-395D-68CF-33D9-569E9F783E6E}"/>
              </a:ext>
            </a:extLst>
          </p:cNvPr>
          <p:cNvSpPr>
            <a:spLocks noGrp="1" noChangeArrowheads="1"/>
          </p:cNvSpPr>
          <p:nvPr>
            <p:ph type="title"/>
          </p:nvPr>
        </p:nvSpPr>
        <p:spPr>
          <a:xfrm>
            <a:off x="609600" y="457200"/>
            <a:ext cx="7848600" cy="554038"/>
          </a:xfrm>
        </p:spPr>
        <p:txBody>
          <a:bodyPr/>
          <a:lstStyle/>
          <a:p>
            <a:r>
              <a:rPr lang="en-US" altLang="en-US"/>
              <a:t>Lead Standard</a:t>
            </a:r>
          </a:p>
        </p:txBody>
      </p:sp>
      <p:sp>
        <p:nvSpPr>
          <p:cNvPr id="13315" name="Rectangle 3">
            <a:extLst>
              <a:ext uri="{FF2B5EF4-FFF2-40B4-BE49-F238E27FC236}">
                <a16:creationId xmlns:a16="http://schemas.microsoft.com/office/drawing/2014/main" id="{8128D527-95F8-4597-5123-9D4337AA68D5}"/>
              </a:ext>
            </a:extLst>
          </p:cNvPr>
          <p:cNvSpPr>
            <a:spLocks noGrp="1" noChangeArrowheads="1"/>
          </p:cNvSpPr>
          <p:nvPr>
            <p:ph type="body" idx="1"/>
          </p:nvPr>
        </p:nvSpPr>
        <p:spPr>
          <a:xfrm>
            <a:off x="533400" y="1219200"/>
            <a:ext cx="7924800" cy="4572000"/>
          </a:xfrm>
        </p:spPr>
        <p:txBody>
          <a:bodyPr/>
          <a:lstStyle/>
          <a:p>
            <a:pPr>
              <a:defRPr/>
            </a:pPr>
            <a:r>
              <a:rPr lang="en-US" altLang="en-US" dirty="0"/>
              <a:t>Means metallic lead, all inorganic lead compounds, and organic lead soaps</a:t>
            </a:r>
          </a:p>
          <a:p>
            <a:pPr lvl="2">
              <a:defRPr/>
            </a:pPr>
            <a:endParaRPr lang="en-US" altLang="en-US" sz="500" dirty="0"/>
          </a:p>
          <a:p>
            <a:pPr lvl="1">
              <a:defRPr/>
            </a:pPr>
            <a:r>
              <a:rPr lang="en-US" altLang="en-US" dirty="0"/>
              <a:t>Excluded from this definition are all other organic lead compounds </a:t>
            </a:r>
          </a:p>
          <a:p>
            <a:pPr marL="457200" lvl="1" indent="0">
              <a:buFont typeface="Symbol" panose="05050102010706020507" pitchFamily="18" charset="2"/>
              <a:buNone/>
              <a:defRPr/>
            </a:pPr>
            <a:endParaRPr lang="en-US" altLang="en-US" sz="500" dirty="0">
              <a:latin typeface="Arial Narrow" panose="020B0606020202030204" pitchFamily="34" charset="0"/>
            </a:endParaRPr>
          </a:p>
        </p:txBody>
      </p:sp>
      <p:sp>
        <p:nvSpPr>
          <p:cNvPr id="27652" name="Rectangle 4">
            <a:extLst>
              <a:ext uri="{FF2B5EF4-FFF2-40B4-BE49-F238E27FC236}">
                <a16:creationId xmlns:a16="http://schemas.microsoft.com/office/drawing/2014/main" id="{6B1A3AF8-8957-154C-8E94-7EBC68EDE687}"/>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1910.1025</a:t>
            </a:r>
          </a:p>
          <a:p>
            <a:pPr eaLnBrk="1" hangingPunct="1"/>
            <a:r>
              <a:rPr lang="en-US" altLang="en-US">
                <a:solidFill>
                  <a:srgbClr val="000000"/>
                </a:solidFill>
                <a:latin typeface="Arial" panose="020B0604020202020204" pitchFamily="34" charset="0"/>
              </a:rPr>
              <a:t>1926.62</a:t>
            </a:r>
          </a:p>
        </p:txBody>
      </p:sp>
      <p:pic>
        <p:nvPicPr>
          <p:cNvPr id="27653" name="Picture 7" descr="lead safety hazards in the workplace">
            <a:extLst>
              <a:ext uri="{FF2B5EF4-FFF2-40B4-BE49-F238E27FC236}">
                <a16:creationId xmlns:a16="http://schemas.microsoft.com/office/drawing/2014/main" id="{CF28F8C4-787D-D0C6-3AD4-F3E11C887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276600"/>
            <a:ext cx="16002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63E4C435-17E6-61EA-ADE9-D312C9D37EDB}"/>
              </a:ext>
            </a:extLst>
          </p:cNvPr>
          <p:cNvSpPr>
            <a:spLocks noGrp="1" noChangeArrowheads="1"/>
          </p:cNvSpPr>
          <p:nvPr>
            <p:ph type="body" idx="1"/>
          </p:nvPr>
        </p:nvSpPr>
        <p:spPr>
          <a:xfrm>
            <a:off x="508000" y="1219200"/>
            <a:ext cx="7950200" cy="4525963"/>
          </a:xfrm>
        </p:spPr>
        <p:txBody>
          <a:bodyPr/>
          <a:lstStyle/>
          <a:p>
            <a:pPr>
              <a:defRPr/>
            </a:pPr>
            <a:endParaRPr lang="en-US" altLang="en-US" sz="800" b="1" dirty="0"/>
          </a:p>
          <a:p>
            <a:pPr>
              <a:defRPr/>
            </a:pPr>
            <a:r>
              <a:rPr lang="en-US" altLang="en-US" b="1" dirty="0"/>
              <a:t>Acute effects:</a:t>
            </a:r>
            <a:r>
              <a:rPr lang="en-US" altLang="en-US" dirty="0"/>
              <a:t> Show up sooner usually after high exposure</a:t>
            </a:r>
          </a:p>
          <a:p>
            <a:pPr lvl="1">
              <a:defRPr/>
            </a:pPr>
            <a:endParaRPr lang="en-US" altLang="en-US" sz="800" dirty="0"/>
          </a:p>
          <a:p>
            <a:pPr lvl="1">
              <a:defRPr/>
            </a:pPr>
            <a:endParaRPr lang="en-US" altLang="en-US" sz="800" dirty="0"/>
          </a:p>
          <a:p>
            <a:pPr lvl="1">
              <a:defRPr/>
            </a:pPr>
            <a:r>
              <a:rPr lang="en-US" altLang="en-US" dirty="0"/>
              <a:t>Symptoms can include metallic taste, stomach pain, vomiting, diarrhea and black stools which could potentially cause intoxication, coma, respiratory arrest, or death</a:t>
            </a:r>
          </a:p>
          <a:p>
            <a:pPr lvl="1">
              <a:defRPr/>
            </a:pPr>
            <a:endParaRPr lang="en-US" altLang="en-US" sz="1600" dirty="0"/>
          </a:p>
          <a:p>
            <a:pPr lvl="1">
              <a:defRPr/>
            </a:pPr>
            <a:r>
              <a:rPr lang="en-US" altLang="en-US" dirty="0"/>
              <a:t>Short term occupational exposures of this magnitude are highly unusual, but not impossible</a:t>
            </a:r>
            <a:endParaRPr lang="en-US" altLang="en-US" sz="2000" dirty="0"/>
          </a:p>
          <a:p>
            <a:pPr marL="457200" lvl="1" indent="0">
              <a:buFont typeface="Symbol" panose="05050102010706020507" pitchFamily="18" charset="2"/>
              <a:buNone/>
              <a:defRPr/>
            </a:pPr>
            <a:endParaRPr lang="en-US" altLang="en-US" sz="2000" dirty="0"/>
          </a:p>
        </p:txBody>
      </p:sp>
      <p:sp>
        <p:nvSpPr>
          <p:cNvPr id="29699" name="Rectangle 4">
            <a:extLst>
              <a:ext uri="{FF2B5EF4-FFF2-40B4-BE49-F238E27FC236}">
                <a16:creationId xmlns:a16="http://schemas.microsoft.com/office/drawing/2014/main" id="{A93EEFCE-8761-EB3B-042C-659C8E74A0D2}"/>
              </a:ext>
            </a:extLst>
          </p:cNvPr>
          <p:cNvSpPr>
            <a:spLocks noGrp="1" noChangeArrowheads="1"/>
          </p:cNvSpPr>
          <p:nvPr>
            <p:ph type="title"/>
          </p:nvPr>
        </p:nvSpPr>
        <p:spPr>
          <a:xfrm>
            <a:off x="609600" y="457200"/>
            <a:ext cx="7848600" cy="554038"/>
          </a:xfrm>
        </p:spPr>
        <p:txBody>
          <a:bodyPr/>
          <a:lstStyle/>
          <a:p>
            <a:r>
              <a:rPr lang="en-US" altLang="en-US"/>
              <a:t>Lead Health Effects</a:t>
            </a:r>
          </a:p>
        </p:txBody>
      </p:sp>
      <p:sp>
        <p:nvSpPr>
          <p:cNvPr id="29700" name="Rectangle 4">
            <a:extLst>
              <a:ext uri="{FF2B5EF4-FFF2-40B4-BE49-F238E27FC236}">
                <a16:creationId xmlns:a16="http://schemas.microsoft.com/office/drawing/2014/main" id="{B634CFBB-EF59-52E5-437D-509D86B52FA8}"/>
              </a:ext>
            </a:extLst>
          </p:cNvPr>
          <p:cNvSpPr>
            <a:spLocks noChangeArrowheads="1"/>
          </p:cNvSpPr>
          <p:nvPr/>
        </p:nvSpPr>
        <p:spPr bwMode="auto">
          <a:xfrm>
            <a:off x="6053138" y="365125"/>
            <a:ext cx="2557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1910.1025, Appendix A</a:t>
            </a:r>
          </a:p>
          <a:p>
            <a:pPr eaLnBrk="1" hangingPunct="1"/>
            <a:r>
              <a:rPr lang="en-US" altLang="en-US">
                <a:solidFill>
                  <a:srgbClr val="000000"/>
                </a:solidFill>
                <a:latin typeface="Arial" panose="020B0604020202020204" pitchFamily="34" charset="0"/>
              </a:rPr>
              <a:t>1926.62, Appendix 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25FF891E-998B-4CFB-C498-E6805DEF2861}"/>
              </a:ext>
            </a:extLst>
          </p:cNvPr>
          <p:cNvSpPr>
            <a:spLocks noGrp="1" noChangeArrowheads="1"/>
          </p:cNvSpPr>
          <p:nvPr>
            <p:ph type="body" idx="1"/>
          </p:nvPr>
        </p:nvSpPr>
        <p:spPr>
          <a:xfrm>
            <a:off x="508000" y="1219200"/>
            <a:ext cx="7950200" cy="4525963"/>
          </a:xfrm>
        </p:spPr>
        <p:txBody>
          <a:bodyPr/>
          <a:lstStyle/>
          <a:p>
            <a:pPr lvl="1">
              <a:defRPr/>
            </a:pPr>
            <a:endParaRPr lang="en-US" altLang="en-US" sz="800" dirty="0"/>
          </a:p>
          <a:p>
            <a:pPr>
              <a:defRPr/>
            </a:pPr>
            <a:r>
              <a:rPr lang="en-US" altLang="en-US" b="1" dirty="0"/>
              <a:t>Chronic effects:</a:t>
            </a:r>
            <a:r>
              <a:rPr lang="en-US" altLang="en-US" dirty="0"/>
              <a:t> Take longer to develop and often are attributed to lower cumulative exposures over time</a:t>
            </a:r>
          </a:p>
          <a:p>
            <a:pPr lvl="1">
              <a:defRPr/>
            </a:pPr>
            <a:endParaRPr lang="en-US" altLang="en-US" sz="1000" dirty="0"/>
          </a:p>
          <a:p>
            <a:pPr lvl="1">
              <a:defRPr/>
            </a:pPr>
            <a:r>
              <a:rPr lang="en-US" altLang="en-US" dirty="0"/>
              <a:t>Symptoms can include tiredness, weakness, weight loss, insomnia, headache, nervous irritability, fine tremors, numbness, dizziness, anxiety and hyperactivity which could potentially lead to:</a:t>
            </a:r>
          </a:p>
          <a:p>
            <a:pPr marL="1316038" lvl="2" indent="-401638">
              <a:defRPr/>
            </a:pPr>
            <a:endParaRPr lang="en-US" altLang="en-US" sz="800" dirty="0"/>
          </a:p>
          <a:p>
            <a:pPr marL="1316038" lvl="2" indent="-401638">
              <a:defRPr/>
            </a:pPr>
            <a:r>
              <a:rPr lang="en-US" altLang="en-US" i="1" dirty="0"/>
              <a:t>Damage of the nervous system and brain</a:t>
            </a:r>
          </a:p>
          <a:p>
            <a:pPr lvl="2">
              <a:defRPr/>
            </a:pPr>
            <a:endParaRPr lang="en-US" altLang="en-US" sz="1000" i="1" dirty="0"/>
          </a:p>
          <a:p>
            <a:pPr marL="1316038" lvl="2" indent="-401638">
              <a:defRPr/>
            </a:pPr>
            <a:r>
              <a:rPr lang="en-US" altLang="en-US" i="1" dirty="0"/>
              <a:t>Anemia</a:t>
            </a:r>
          </a:p>
          <a:p>
            <a:pPr lvl="2">
              <a:defRPr/>
            </a:pPr>
            <a:endParaRPr lang="en-US" altLang="en-US" sz="1000" i="1" dirty="0"/>
          </a:p>
          <a:p>
            <a:pPr marL="1316038" lvl="2" indent="-401638">
              <a:defRPr/>
            </a:pPr>
            <a:r>
              <a:rPr lang="en-US" altLang="en-US" i="1" dirty="0"/>
              <a:t>Kidney disease</a:t>
            </a:r>
          </a:p>
          <a:p>
            <a:pPr marL="914400" lvl="2" indent="0">
              <a:buFontTx/>
              <a:buNone/>
              <a:defRPr/>
            </a:pPr>
            <a:endParaRPr lang="en-US" altLang="en-US" dirty="0"/>
          </a:p>
          <a:p>
            <a:pPr>
              <a:defRPr/>
            </a:pPr>
            <a:endParaRPr lang="en-US" altLang="en-US" sz="2000" dirty="0"/>
          </a:p>
        </p:txBody>
      </p:sp>
      <p:sp>
        <p:nvSpPr>
          <p:cNvPr id="31747" name="Rectangle 4">
            <a:extLst>
              <a:ext uri="{FF2B5EF4-FFF2-40B4-BE49-F238E27FC236}">
                <a16:creationId xmlns:a16="http://schemas.microsoft.com/office/drawing/2014/main" id="{71C60B9E-6B9F-5606-9D68-507A56A27A1B}"/>
              </a:ext>
            </a:extLst>
          </p:cNvPr>
          <p:cNvSpPr>
            <a:spLocks noGrp="1" noChangeArrowheads="1"/>
          </p:cNvSpPr>
          <p:nvPr>
            <p:ph type="title"/>
          </p:nvPr>
        </p:nvSpPr>
        <p:spPr>
          <a:xfrm>
            <a:off x="609600" y="457200"/>
            <a:ext cx="6781800" cy="554038"/>
          </a:xfrm>
        </p:spPr>
        <p:txBody>
          <a:bodyPr/>
          <a:lstStyle/>
          <a:p>
            <a:r>
              <a:rPr lang="en-US" altLang="en-US"/>
              <a:t>Lead Health Effects</a:t>
            </a:r>
          </a:p>
        </p:txBody>
      </p:sp>
      <p:sp>
        <p:nvSpPr>
          <p:cNvPr id="31748" name="Rectangle 7">
            <a:extLst>
              <a:ext uri="{FF2B5EF4-FFF2-40B4-BE49-F238E27FC236}">
                <a16:creationId xmlns:a16="http://schemas.microsoft.com/office/drawing/2014/main" id="{7B141817-29A5-4EB4-9C69-E0566EDD48A9}"/>
              </a:ext>
            </a:extLst>
          </p:cNvPr>
          <p:cNvSpPr>
            <a:spLocks noChangeArrowheads="1"/>
          </p:cNvSpPr>
          <p:nvPr/>
        </p:nvSpPr>
        <p:spPr bwMode="auto">
          <a:xfrm>
            <a:off x="6053138" y="365125"/>
            <a:ext cx="2557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1910.1025, Appendix A</a:t>
            </a:r>
          </a:p>
          <a:p>
            <a:pPr eaLnBrk="1" hangingPunct="1"/>
            <a:r>
              <a:rPr lang="en-US" altLang="en-US">
                <a:solidFill>
                  <a:srgbClr val="000000"/>
                </a:solidFill>
                <a:latin typeface="Arial" panose="020B0604020202020204" pitchFamily="34" charset="0"/>
              </a:rPr>
              <a:t>1926.62, Appendix A</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232DA959-54B2-365E-89F7-06FE2E68B7D2}"/>
              </a:ext>
            </a:extLst>
          </p:cNvPr>
          <p:cNvSpPr>
            <a:spLocks noGrp="1" noChangeArrowheads="1"/>
          </p:cNvSpPr>
          <p:nvPr>
            <p:ph type="body" idx="1"/>
          </p:nvPr>
        </p:nvSpPr>
        <p:spPr>
          <a:xfrm>
            <a:off x="533400" y="1219200"/>
            <a:ext cx="7924800" cy="4572000"/>
          </a:xfrm>
        </p:spPr>
        <p:txBody>
          <a:bodyPr/>
          <a:lstStyle/>
          <a:p>
            <a:r>
              <a:rPr lang="en-US" altLang="en-US"/>
              <a:t>Permissible exposure limit (PEL) = 50 </a:t>
            </a:r>
            <a:r>
              <a:rPr lang="en-US" altLang="en-US">
                <a:cs typeface="Arial" panose="020B0604020202020204" pitchFamily="34" charset="0"/>
              </a:rPr>
              <a:t>µg/m³ as an 8 hour time-weighted average (TWA)</a:t>
            </a:r>
          </a:p>
          <a:p>
            <a:pPr lvl="1"/>
            <a:endParaRPr lang="en-US" altLang="en-US" sz="1000"/>
          </a:p>
          <a:p>
            <a:pPr lvl="1"/>
            <a:r>
              <a:rPr lang="en-US" altLang="en-US"/>
              <a:t>Employers shall implement engineering controls and safe work practices to prevent exposure</a:t>
            </a:r>
          </a:p>
          <a:p>
            <a:pPr lvl="1"/>
            <a:endParaRPr lang="en-US" altLang="en-US" sz="1000"/>
          </a:p>
          <a:p>
            <a:pPr lvl="1"/>
            <a:r>
              <a:rPr lang="en-US" altLang="en-US"/>
              <a:t>Employers shall provide protective clothing and where necessary, and respiratory protection in accordance with 29 CFR 1910.134</a:t>
            </a:r>
          </a:p>
          <a:p>
            <a:pPr lvl="1"/>
            <a:endParaRPr lang="en-US" altLang="en-US" sz="1000"/>
          </a:p>
          <a:p>
            <a:pPr lvl="1"/>
            <a:endParaRPr lang="en-US" altLang="en-US" sz="1000"/>
          </a:p>
          <a:p>
            <a:pPr lvl="1"/>
            <a:endParaRPr lang="en-US" altLang="en-US" sz="1000"/>
          </a:p>
          <a:p>
            <a:r>
              <a:rPr lang="en-US" altLang="en-US">
                <a:cs typeface="Arial" panose="020B0604020202020204" pitchFamily="34" charset="0"/>
              </a:rPr>
              <a:t>Action level (AL) = 30 µg/m³</a:t>
            </a:r>
            <a:r>
              <a:rPr lang="en-US" altLang="en-US" baseline="30000">
                <a:cs typeface="Arial" panose="020B0604020202020204" pitchFamily="34" charset="0"/>
              </a:rPr>
              <a:t> </a:t>
            </a:r>
            <a:r>
              <a:rPr lang="en-US" altLang="en-US">
                <a:cs typeface="Arial" panose="020B0604020202020204" pitchFamily="34" charset="0"/>
              </a:rPr>
              <a:t>as an 8 hour TWA</a:t>
            </a:r>
            <a:endParaRPr lang="en-US" altLang="en-US" baseline="30000">
              <a:cs typeface="Arial" panose="020B0604020202020204" pitchFamily="34" charset="0"/>
            </a:endParaRPr>
          </a:p>
        </p:txBody>
      </p:sp>
      <p:sp>
        <p:nvSpPr>
          <p:cNvPr id="33795" name="Rectangle 4">
            <a:extLst>
              <a:ext uri="{FF2B5EF4-FFF2-40B4-BE49-F238E27FC236}">
                <a16:creationId xmlns:a16="http://schemas.microsoft.com/office/drawing/2014/main" id="{ECC2C550-9D8E-D38E-D15D-80E933F12386}"/>
              </a:ext>
            </a:extLst>
          </p:cNvPr>
          <p:cNvSpPr>
            <a:spLocks noGrp="1" noChangeArrowheads="1"/>
          </p:cNvSpPr>
          <p:nvPr>
            <p:ph type="title"/>
          </p:nvPr>
        </p:nvSpPr>
        <p:spPr>
          <a:xfrm>
            <a:off x="609600" y="457200"/>
            <a:ext cx="6172200" cy="549275"/>
          </a:xfrm>
        </p:spPr>
        <p:txBody>
          <a:bodyPr/>
          <a:lstStyle/>
          <a:p>
            <a:r>
              <a:rPr lang="en-US" altLang="en-US"/>
              <a:t>Lead Exposure Limits </a:t>
            </a:r>
          </a:p>
        </p:txBody>
      </p:sp>
      <p:sp>
        <p:nvSpPr>
          <p:cNvPr id="33796" name="Rectangle 4">
            <a:extLst>
              <a:ext uri="{FF2B5EF4-FFF2-40B4-BE49-F238E27FC236}">
                <a16:creationId xmlns:a16="http://schemas.microsoft.com/office/drawing/2014/main" id="{1FC2D0AD-3A18-D33B-2579-1B87166B2187}"/>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1910.1025</a:t>
            </a:r>
          </a:p>
          <a:p>
            <a:pPr eaLnBrk="1" hangingPunct="1"/>
            <a:r>
              <a:rPr lang="en-US" altLang="en-US">
                <a:solidFill>
                  <a:srgbClr val="000000"/>
                </a:solidFill>
                <a:latin typeface="Arial" panose="020B0604020202020204" pitchFamily="34" charset="0"/>
              </a:rPr>
              <a:t>1926.62</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96D386F-601F-2FC5-B80F-DF8A4FBF4211}"/>
              </a:ext>
            </a:extLst>
          </p:cNvPr>
          <p:cNvSpPr>
            <a:spLocks noGrp="1" noChangeArrowheads="1"/>
          </p:cNvSpPr>
          <p:nvPr>
            <p:ph type="title"/>
          </p:nvPr>
        </p:nvSpPr>
        <p:spPr/>
        <p:txBody>
          <a:bodyPr/>
          <a:lstStyle/>
          <a:p>
            <a:r>
              <a:rPr lang="en-US" altLang="en-US"/>
              <a:t>Medical Surveillance </a:t>
            </a:r>
          </a:p>
        </p:txBody>
      </p:sp>
      <p:sp>
        <p:nvSpPr>
          <p:cNvPr id="35843" name="Rectangle 3">
            <a:extLst>
              <a:ext uri="{FF2B5EF4-FFF2-40B4-BE49-F238E27FC236}">
                <a16:creationId xmlns:a16="http://schemas.microsoft.com/office/drawing/2014/main" id="{FD8CD2D3-A978-F0BE-FE15-2FFE33AE5043}"/>
              </a:ext>
            </a:extLst>
          </p:cNvPr>
          <p:cNvSpPr>
            <a:spLocks noGrp="1" noChangeArrowheads="1"/>
          </p:cNvSpPr>
          <p:nvPr>
            <p:ph type="body" idx="1"/>
          </p:nvPr>
        </p:nvSpPr>
        <p:spPr>
          <a:xfrm>
            <a:off x="533400" y="1189038"/>
            <a:ext cx="7924800" cy="4602162"/>
          </a:xfrm>
        </p:spPr>
        <p:txBody>
          <a:bodyPr/>
          <a:lstStyle/>
          <a:p>
            <a:pPr eaLnBrk="1" hangingPunct="1"/>
            <a:r>
              <a:rPr lang="en-US" altLang="en-US"/>
              <a:t>In </a:t>
            </a:r>
            <a:r>
              <a:rPr lang="en-US" altLang="en-US" b="1"/>
              <a:t>General Industry</a:t>
            </a:r>
            <a:r>
              <a:rPr lang="en-US" altLang="en-US"/>
              <a:t>, employer shall institute a medical surveillance program for employees who are or may be exposed above the action level for more than 30 days per year</a:t>
            </a:r>
          </a:p>
          <a:p>
            <a:endParaRPr lang="en-US" altLang="en-US" sz="800"/>
          </a:p>
          <a:p>
            <a:pPr lvl="1"/>
            <a:r>
              <a:rPr lang="en-US" altLang="en-US"/>
              <a:t>Appendix C - Medical Surveillance Guidelines</a:t>
            </a:r>
          </a:p>
          <a:p>
            <a:pPr lvl="1"/>
            <a:endParaRPr lang="en-US" altLang="en-US" sz="1000"/>
          </a:p>
          <a:p>
            <a:pPr lvl="1"/>
            <a:endParaRPr lang="en-US" altLang="en-US" sz="1000"/>
          </a:p>
          <a:p>
            <a:r>
              <a:rPr lang="en-US" altLang="en-US"/>
              <a:t>In </a:t>
            </a:r>
            <a:r>
              <a:rPr lang="en-US" altLang="en-US" b="1"/>
              <a:t>Construction</a:t>
            </a:r>
            <a:r>
              <a:rPr lang="en-US" altLang="en-US"/>
              <a:t>, employer shall provide </a:t>
            </a:r>
            <a:r>
              <a:rPr lang="en-US" altLang="en-US" i="1"/>
              <a:t>initial</a:t>
            </a:r>
            <a:r>
              <a:rPr lang="en-US" altLang="en-US"/>
              <a:t> medical surveillance for any employee exposed at or above the action level for any one day</a:t>
            </a:r>
          </a:p>
        </p:txBody>
      </p:sp>
      <p:sp>
        <p:nvSpPr>
          <p:cNvPr id="35844" name="Rectangle 4">
            <a:extLst>
              <a:ext uri="{FF2B5EF4-FFF2-40B4-BE49-F238E27FC236}">
                <a16:creationId xmlns:a16="http://schemas.microsoft.com/office/drawing/2014/main" id="{C497B7C4-964B-6420-36BE-160F5DFBEE26}"/>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1910.1025</a:t>
            </a:r>
          </a:p>
          <a:p>
            <a:pPr eaLnBrk="1" hangingPunct="1"/>
            <a:r>
              <a:rPr lang="en-US" altLang="en-US">
                <a:solidFill>
                  <a:srgbClr val="000000"/>
                </a:solidFill>
                <a:latin typeface="Arial" panose="020B0604020202020204" pitchFamily="34" charset="0"/>
              </a:rPr>
              <a:t>1926.62</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972F44E-07E7-828E-0AE0-0295F3C73C1C}"/>
              </a:ext>
            </a:extLst>
          </p:cNvPr>
          <p:cNvSpPr>
            <a:spLocks noGrp="1" noChangeArrowheads="1"/>
          </p:cNvSpPr>
          <p:nvPr>
            <p:ph type="title"/>
          </p:nvPr>
        </p:nvSpPr>
        <p:spPr>
          <a:xfrm>
            <a:off x="609600" y="454025"/>
            <a:ext cx="8229600" cy="549275"/>
          </a:xfrm>
        </p:spPr>
        <p:txBody>
          <a:bodyPr/>
          <a:lstStyle/>
          <a:p>
            <a:pPr eaLnBrk="1" hangingPunct="1"/>
            <a:r>
              <a:rPr lang="en-US" altLang="en-US"/>
              <a:t>Objectives</a:t>
            </a:r>
            <a:r>
              <a:rPr lang="en-US" altLang="en-US" b="0"/>
              <a:t> </a:t>
            </a:r>
          </a:p>
        </p:txBody>
      </p:sp>
      <p:sp>
        <p:nvSpPr>
          <p:cNvPr id="8195" name="Rectangle 3">
            <a:extLst>
              <a:ext uri="{FF2B5EF4-FFF2-40B4-BE49-F238E27FC236}">
                <a16:creationId xmlns:a16="http://schemas.microsoft.com/office/drawing/2014/main" id="{4F363111-0A82-8949-81E3-E58AECC3C393}"/>
              </a:ext>
            </a:extLst>
          </p:cNvPr>
          <p:cNvSpPr>
            <a:spLocks noGrp="1" noChangeArrowheads="1"/>
          </p:cNvSpPr>
          <p:nvPr>
            <p:ph type="body" idx="1"/>
          </p:nvPr>
        </p:nvSpPr>
        <p:spPr>
          <a:xfrm>
            <a:off x="609600" y="1295400"/>
            <a:ext cx="7775575" cy="4495800"/>
          </a:xfrm>
        </p:spPr>
        <p:txBody>
          <a:bodyPr/>
          <a:lstStyle/>
          <a:p>
            <a:pPr eaLnBrk="1" hangingPunct="1"/>
            <a:r>
              <a:rPr lang="en-US" altLang="en-US" sz="2400"/>
              <a:t>Recite the exposures relevant to the Health Hazards Special Emphasis Program</a:t>
            </a:r>
          </a:p>
          <a:p>
            <a:pPr eaLnBrk="1" hangingPunct="1"/>
            <a:endParaRPr lang="en-US" altLang="en-US" sz="2400"/>
          </a:p>
          <a:p>
            <a:pPr eaLnBrk="1" hangingPunct="1"/>
            <a:r>
              <a:rPr lang="en-US" altLang="en-US" sz="2400"/>
              <a:t>Recognize where exposures to these targeted chemicals occur and important conditions impacting their hazards</a:t>
            </a:r>
          </a:p>
          <a:p>
            <a:pPr eaLnBrk="1" hangingPunct="1"/>
            <a:endParaRPr lang="en-US" altLang="en-US" sz="2400"/>
          </a:p>
          <a:p>
            <a:pPr eaLnBrk="1" hangingPunct="1"/>
            <a:r>
              <a:rPr lang="en-US" altLang="en-US" sz="2400"/>
              <a:t>Know how to evaluate SEP Health Hazards during your inspections</a:t>
            </a:r>
          </a:p>
          <a:p>
            <a:pPr lvl="1" eaLnBrk="1" hangingPunct="1"/>
            <a:endParaRPr lang="en-US" altLang="en-US" sz="800"/>
          </a:p>
          <a:p>
            <a:pPr lvl="1" eaLnBrk="1" hangingPunct="1"/>
            <a:r>
              <a:rPr lang="en-US" altLang="en-US" sz="2000"/>
              <a:t>Make referrals as needed</a:t>
            </a:r>
          </a:p>
        </p:txBody>
      </p:sp>
      <p:pic>
        <p:nvPicPr>
          <p:cNvPr id="8196" name="Picture 5" descr="environmntal health hazards skull and crossbones">
            <a:extLst>
              <a:ext uri="{FF2B5EF4-FFF2-40B4-BE49-F238E27FC236}">
                <a16:creationId xmlns:a16="http://schemas.microsoft.com/office/drawing/2014/main" id="{994BF0B9-0BC4-93E8-939A-E949221D9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286250"/>
            <a:ext cx="20764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C113100-D221-ACE0-E5AD-D5CFA78633E0}"/>
              </a:ext>
            </a:extLst>
          </p:cNvPr>
          <p:cNvSpPr>
            <a:spLocks noGrp="1" noChangeArrowheads="1"/>
          </p:cNvSpPr>
          <p:nvPr>
            <p:ph type="title"/>
          </p:nvPr>
        </p:nvSpPr>
        <p:spPr/>
        <p:txBody>
          <a:bodyPr/>
          <a:lstStyle/>
          <a:p>
            <a:pPr eaLnBrk="1" hangingPunct="1"/>
            <a:r>
              <a:rPr lang="en-US" altLang="en-US"/>
              <a:t>Silica Exposures</a:t>
            </a:r>
          </a:p>
        </p:txBody>
      </p:sp>
      <p:sp>
        <p:nvSpPr>
          <p:cNvPr id="37891" name="Rectangle 3">
            <a:extLst>
              <a:ext uri="{FF2B5EF4-FFF2-40B4-BE49-F238E27FC236}">
                <a16:creationId xmlns:a16="http://schemas.microsoft.com/office/drawing/2014/main" id="{F66D4817-01B7-AC55-7F3C-4DD86EB50690}"/>
              </a:ext>
            </a:extLst>
          </p:cNvPr>
          <p:cNvSpPr>
            <a:spLocks noGrp="1" noChangeArrowheads="1"/>
          </p:cNvSpPr>
          <p:nvPr>
            <p:ph type="body" idx="1"/>
          </p:nvPr>
        </p:nvSpPr>
        <p:spPr>
          <a:xfrm>
            <a:off x="609600" y="1143000"/>
            <a:ext cx="4114800" cy="4876800"/>
          </a:xfrm>
        </p:spPr>
        <p:txBody>
          <a:bodyPr/>
          <a:lstStyle/>
          <a:p>
            <a:pPr marL="293688" indent="-293688" eaLnBrk="1" hangingPunct="1"/>
            <a:r>
              <a:rPr lang="en-US" altLang="en-US" sz="2400"/>
              <a:t>Abrasive blasting</a:t>
            </a:r>
          </a:p>
          <a:p>
            <a:pPr marL="293688" indent="-293688" eaLnBrk="1" hangingPunct="1"/>
            <a:endParaRPr lang="en-US" altLang="en-US" sz="1000"/>
          </a:p>
          <a:p>
            <a:pPr marL="293688" indent="-293688" eaLnBrk="1" hangingPunct="1"/>
            <a:r>
              <a:rPr lang="en-US" altLang="en-US" sz="2400"/>
              <a:t>Manufacture of glass and pottery</a:t>
            </a:r>
          </a:p>
          <a:p>
            <a:pPr marL="293688" indent="-293688" eaLnBrk="1" hangingPunct="1"/>
            <a:endParaRPr lang="en-US" altLang="en-US" sz="1000"/>
          </a:p>
          <a:p>
            <a:pPr marL="293688" indent="-293688" eaLnBrk="1" hangingPunct="1"/>
            <a:r>
              <a:rPr lang="en-US" altLang="en-US" sz="2400"/>
              <a:t>Crushing, loading, hauling, chipping, hammering, drilling, and dumping of rock or concrete</a:t>
            </a:r>
          </a:p>
          <a:p>
            <a:pPr marL="293688" indent="-293688" eaLnBrk="1" hangingPunct="1"/>
            <a:endParaRPr lang="en-US" altLang="en-US" sz="1000"/>
          </a:p>
          <a:p>
            <a:pPr marL="293688" indent="-293688" eaLnBrk="1" hangingPunct="1"/>
            <a:r>
              <a:rPr lang="en-US" altLang="en-US" sz="2400"/>
              <a:t>Masonry work</a:t>
            </a:r>
          </a:p>
          <a:p>
            <a:pPr marL="293688" indent="-293688" eaLnBrk="1" hangingPunct="1"/>
            <a:endParaRPr lang="en-US" altLang="en-US" sz="1000"/>
          </a:p>
          <a:p>
            <a:pPr marL="293688" indent="-293688" eaLnBrk="1" hangingPunct="1"/>
            <a:r>
              <a:rPr lang="en-US" altLang="en-US" sz="2400"/>
              <a:t>Cutting concrete siding</a:t>
            </a:r>
          </a:p>
          <a:p>
            <a:pPr marL="293688" indent="-293688" eaLnBrk="1" hangingPunct="1"/>
            <a:endParaRPr lang="en-US" altLang="en-US" sz="1000"/>
          </a:p>
          <a:p>
            <a:pPr marL="293688" indent="-293688" eaLnBrk="1" hangingPunct="1"/>
            <a:r>
              <a:rPr lang="en-US" altLang="en-US" sz="2400"/>
              <a:t>Manufacturing concrete products</a:t>
            </a:r>
            <a:endParaRPr lang="en-US" altLang="en-US"/>
          </a:p>
        </p:txBody>
      </p:sp>
      <p:pic>
        <p:nvPicPr>
          <p:cNvPr id="37892" name="Picture 5" descr="sand%20blasting">
            <a:extLst>
              <a:ext uri="{FF2B5EF4-FFF2-40B4-BE49-F238E27FC236}">
                <a16:creationId xmlns:a16="http://schemas.microsoft.com/office/drawing/2014/main" id="{4250EDF5-D49E-DEB8-2F90-68DF50794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43000"/>
            <a:ext cx="37338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Joey2">
            <a:extLst>
              <a:ext uri="{FF2B5EF4-FFF2-40B4-BE49-F238E27FC236}">
                <a16:creationId xmlns:a16="http://schemas.microsoft.com/office/drawing/2014/main" id="{25972659-4F12-698B-4138-A240738F2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37338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305B208-5198-2AD4-041F-1792A44C0ADE}"/>
              </a:ext>
            </a:extLst>
          </p:cNvPr>
          <p:cNvSpPr>
            <a:spLocks noGrp="1" noChangeArrowheads="1"/>
          </p:cNvSpPr>
          <p:nvPr>
            <p:ph type="title"/>
          </p:nvPr>
        </p:nvSpPr>
        <p:spPr/>
        <p:txBody>
          <a:bodyPr/>
          <a:lstStyle/>
          <a:p>
            <a:pPr eaLnBrk="1" hangingPunct="1"/>
            <a:r>
              <a:rPr lang="en-US" altLang="en-US"/>
              <a:t>Silica Evaluation and Control</a:t>
            </a:r>
          </a:p>
        </p:txBody>
      </p:sp>
      <p:sp>
        <p:nvSpPr>
          <p:cNvPr id="39939" name="Rectangle 3">
            <a:extLst>
              <a:ext uri="{FF2B5EF4-FFF2-40B4-BE49-F238E27FC236}">
                <a16:creationId xmlns:a16="http://schemas.microsoft.com/office/drawing/2014/main" id="{CB23DFCD-D7C9-5D80-F4C5-82C6E647E0CC}"/>
              </a:ext>
            </a:extLst>
          </p:cNvPr>
          <p:cNvSpPr>
            <a:spLocks noGrp="1" noChangeArrowheads="1"/>
          </p:cNvSpPr>
          <p:nvPr>
            <p:ph type="body" idx="1"/>
          </p:nvPr>
        </p:nvSpPr>
        <p:spPr/>
        <p:txBody>
          <a:bodyPr/>
          <a:lstStyle/>
          <a:p>
            <a:pPr eaLnBrk="1" hangingPunct="1"/>
            <a:r>
              <a:rPr lang="en-US" altLang="en-US"/>
              <a:t>Routes of Exposure</a:t>
            </a:r>
          </a:p>
          <a:p>
            <a:pPr eaLnBrk="1" hangingPunct="1"/>
            <a:endParaRPr lang="en-US" altLang="en-US" sz="1000"/>
          </a:p>
          <a:p>
            <a:pPr eaLnBrk="1" hangingPunct="1"/>
            <a:r>
              <a:rPr lang="en-US" altLang="en-US"/>
              <a:t>Associated Illnesses</a:t>
            </a:r>
          </a:p>
          <a:p>
            <a:pPr eaLnBrk="1" hangingPunct="1"/>
            <a:endParaRPr lang="en-US" altLang="en-US" sz="1000"/>
          </a:p>
          <a:p>
            <a:pPr eaLnBrk="1" hangingPunct="1"/>
            <a:r>
              <a:rPr lang="en-US" altLang="en-US"/>
              <a:t>PELs</a:t>
            </a:r>
          </a:p>
          <a:p>
            <a:pPr eaLnBrk="1" hangingPunct="1"/>
            <a:endParaRPr lang="en-US" altLang="en-US" sz="1000"/>
          </a:p>
          <a:p>
            <a:pPr eaLnBrk="1" hangingPunct="1"/>
            <a:r>
              <a:rPr lang="en-US" altLang="en-US"/>
              <a:t>General Industry Standard</a:t>
            </a:r>
          </a:p>
          <a:p>
            <a:pPr eaLnBrk="1" hangingPunct="1"/>
            <a:endParaRPr lang="en-US" altLang="en-US" sz="1000"/>
          </a:p>
          <a:p>
            <a:pPr eaLnBrk="1" hangingPunct="1"/>
            <a:r>
              <a:rPr lang="en-US" altLang="en-US"/>
              <a:t>Construction Industry Standard</a:t>
            </a:r>
          </a:p>
          <a:p>
            <a:pPr eaLnBrk="1" hangingPunct="1"/>
            <a:endParaRPr lang="en-US" altLang="en-US" sz="1000"/>
          </a:p>
          <a:p>
            <a:pPr eaLnBrk="1" hangingPunct="1"/>
            <a:r>
              <a:rPr lang="en-US" altLang="en-US"/>
              <a:t>Sampling Media</a:t>
            </a:r>
          </a:p>
          <a:p>
            <a:pPr eaLnBrk="1" hangingPunct="1"/>
            <a:endParaRPr lang="en-US" altLang="en-US" sz="1000"/>
          </a:p>
          <a:p>
            <a:pPr eaLnBrk="1" hangingPunct="1"/>
            <a:r>
              <a:rPr lang="en-US" altLang="en-US"/>
              <a:t>Analysis</a:t>
            </a:r>
          </a:p>
          <a:p>
            <a:pPr eaLnBrk="1" hangingPunct="1"/>
            <a:endParaRPr lang="en-US" altLang="en-US" sz="1000"/>
          </a:p>
          <a:p>
            <a:pPr eaLnBrk="1" hangingPunct="1"/>
            <a:r>
              <a:rPr lang="en-US" altLang="en-US"/>
              <a:t>Respiratory Protection</a:t>
            </a:r>
          </a:p>
        </p:txBody>
      </p:sp>
      <p:pic>
        <p:nvPicPr>
          <p:cNvPr id="39940" name="Picture 5" descr="silica hazards">
            <a:extLst>
              <a:ext uri="{FF2B5EF4-FFF2-40B4-BE49-F238E27FC236}">
                <a16:creationId xmlns:a16="http://schemas.microsoft.com/office/drawing/2014/main" id="{67DDD6A5-F714-8215-D59F-334F14600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1943100" cy="26225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12" descr="silifig1">
            <a:extLst>
              <a:ext uri="{FF2B5EF4-FFF2-40B4-BE49-F238E27FC236}">
                <a16:creationId xmlns:a16="http://schemas.microsoft.com/office/drawing/2014/main" id="{489E3271-4904-5648-CA7B-EE797E570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962400"/>
            <a:ext cx="2293938" cy="180816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1FA9333-3979-E31A-55BD-48F9601C884C}"/>
              </a:ext>
            </a:extLst>
          </p:cNvPr>
          <p:cNvSpPr>
            <a:spLocks noGrp="1" noChangeArrowheads="1"/>
          </p:cNvSpPr>
          <p:nvPr>
            <p:ph type="title"/>
          </p:nvPr>
        </p:nvSpPr>
        <p:spPr/>
        <p:txBody>
          <a:bodyPr/>
          <a:lstStyle/>
          <a:p>
            <a:r>
              <a:rPr lang="en-US" altLang="en-US"/>
              <a:t>Health Effects</a:t>
            </a:r>
          </a:p>
        </p:txBody>
      </p:sp>
      <p:sp>
        <p:nvSpPr>
          <p:cNvPr id="41987" name="Content Placeholder 2">
            <a:extLst>
              <a:ext uri="{FF2B5EF4-FFF2-40B4-BE49-F238E27FC236}">
                <a16:creationId xmlns:a16="http://schemas.microsoft.com/office/drawing/2014/main" id="{BDD78DF4-77B1-4BA4-4A45-2E41A73AC280}"/>
              </a:ext>
            </a:extLst>
          </p:cNvPr>
          <p:cNvSpPr>
            <a:spLocks noGrp="1" noChangeArrowheads="1"/>
          </p:cNvSpPr>
          <p:nvPr>
            <p:ph idx="1"/>
          </p:nvPr>
        </p:nvSpPr>
        <p:spPr>
          <a:xfrm>
            <a:off x="533400" y="1295400"/>
            <a:ext cx="8001000" cy="4525963"/>
          </a:xfrm>
        </p:spPr>
        <p:txBody>
          <a:bodyPr/>
          <a:lstStyle/>
          <a:p>
            <a:r>
              <a:rPr lang="en-US" altLang="en-US">
                <a:solidFill>
                  <a:srgbClr val="000000"/>
                </a:solidFill>
              </a:rPr>
              <a:t>Occupational exposure to respirable crystalline silica is associated with the development of silicosis, lung cancer, pulmonary tuberculosis, and airway diseases</a:t>
            </a:r>
          </a:p>
          <a:p>
            <a:pPr lvl="1"/>
            <a:endParaRPr lang="en-US" altLang="en-US" sz="800">
              <a:solidFill>
                <a:srgbClr val="000000"/>
              </a:solidFill>
            </a:endParaRPr>
          </a:p>
          <a:p>
            <a:pPr lvl="1"/>
            <a:r>
              <a:rPr lang="en-US" altLang="en-US">
                <a:solidFill>
                  <a:srgbClr val="000000"/>
                </a:solidFill>
              </a:rPr>
              <a:t>Exposures may also be related to the development of autoimmune disorders, chronic renal disease, and other adverse health effects</a:t>
            </a:r>
            <a:endParaRPr lang="en-US" altLang="en-US"/>
          </a:p>
        </p:txBody>
      </p:sp>
      <p:sp>
        <p:nvSpPr>
          <p:cNvPr id="41988" name="Rectangle 3">
            <a:extLst>
              <a:ext uri="{FF2B5EF4-FFF2-40B4-BE49-F238E27FC236}">
                <a16:creationId xmlns:a16="http://schemas.microsoft.com/office/drawing/2014/main" id="{0314C00C-63A5-B9F8-F209-FCB2565C8BAE}"/>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1910.1053</a:t>
            </a:r>
          </a:p>
          <a:p>
            <a:pPr eaLnBrk="1" hangingPunct="1"/>
            <a:r>
              <a:rPr lang="en-US" altLang="en-US">
                <a:solidFill>
                  <a:srgbClr val="000000"/>
                </a:solidFill>
                <a:latin typeface="Arial" panose="020B0604020202020204" pitchFamily="34" charset="0"/>
              </a:rPr>
              <a:t>1926.1153</a:t>
            </a:r>
          </a:p>
        </p:txBody>
      </p:sp>
      <p:sp>
        <p:nvSpPr>
          <p:cNvPr id="41989" name="Rectangle 5">
            <a:extLst>
              <a:ext uri="{FF2B5EF4-FFF2-40B4-BE49-F238E27FC236}">
                <a16:creationId xmlns:a16="http://schemas.microsoft.com/office/drawing/2014/main" id="{358889E3-CDEB-C8AD-F05E-CF2F742101F3}"/>
              </a:ext>
            </a:extLst>
          </p:cNvPr>
          <p:cNvSpPr>
            <a:spLocks noChangeArrowheads="1"/>
          </p:cNvSpPr>
          <p:nvPr/>
        </p:nvSpPr>
        <p:spPr bwMode="auto">
          <a:xfrm>
            <a:off x="6973888" y="5792788"/>
            <a:ext cx="725487"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600">
                <a:solidFill>
                  <a:srgbClr val="FFFFFF"/>
                </a:solidFill>
                <a:latin typeface="Arial" panose="020B0604020202020204" pitchFamily="34" charset="0"/>
              </a:rPr>
              <a:t>USDOL Photo Archive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5C0FCB54-7CA9-B011-520A-2556CE03C553}"/>
              </a:ext>
            </a:extLst>
          </p:cNvPr>
          <p:cNvSpPr>
            <a:spLocks noGrp="1" noChangeArrowheads="1"/>
          </p:cNvSpPr>
          <p:nvPr>
            <p:ph type="body" idx="1"/>
          </p:nvPr>
        </p:nvSpPr>
        <p:spPr>
          <a:xfrm>
            <a:off x="552450" y="1219200"/>
            <a:ext cx="8113713" cy="4572000"/>
          </a:xfrm>
        </p:spPr>
        <p:txBody>
          <a:bodyPr/>
          <a:lstStyle/>
          <a:p>
            <a:r>
              <a:rPr lang="en-US" altLang="en-US">
                <a:cs typeface="Arial" panose="020B0604020202020204" pitchFamily="34" charset="0"/>
              </a:rPr>
              <a:t>AL = 25 µg/m³</a:t>
            </a:r>
            <a:r>
              <a:rPr lang="en-US" altLang="en-US" baseline="30000">
                <a:cs typeface="Arial" panose="020B0604020202020204" pitchFamily="34" charset="0"/>
              </a:rPr>
              <a:t> </a:t>
            </a:r>
            <a:r>
              <a:rPr lang="en-US" altLang="en-US">
                <a:cs typeface="Arial" panose="020B0604020202020204" pitchFamily="34" charset="0"/>
              </a:rPr>
              <a:t>as an 8-hour TWA</a:t>
            </a:r>
          </a:p>
          <a:p>
            <a:endParaRPr lang="en-US" altLang="en-US" sz="800">
              <a:cs typeface="Arial" panose="020B0604020202020204" pitchFamily="34" charset="0"/>
            </a:endParaRPr>
          </a:p>
          <a:p>
            <a:pPr lvl="1"/>
            <a:r>
              <a:rPr lang="en-US" altLang="en-US">
                <a:cs typeface="Arial" panose="020B0604020202020204" pitchFamily="34" charset="0"/>
              </a:rPr>
              <a:t>Written Exposure Control Plan (ECP)</a:t>
            </a:r>
          </a:p>
          <a:p>
            <a:endParaRPr lang="en-US" altLang="en-US"/>
          </a:p>
          <a:p>
            <a:r>
              <a:rPr lang="en-US" altLang="en-US"/>
              <a:t>PEL = 50 </a:t>
            </a:r>
            <a:r>
              <a:rPr lang="en-US" altLang="en-US">
                <a:cs typeface="Arial" panose="020B0604020202020204" pitchFamily="34" charset="0"/>
              </a:rPr>
              <a:t>µg/m³ as an 8-hour TWA</a:t>
            </a:r>
          </a:p>
          <a:p>
            <a:endParaRPr lang="en-US" altLang="en-US" sz="800">
              <a:cs typeface="Arial" panose="020B0604020202020204" pitchFamily="34" charset="0"/>
            </a:endParaRPr>
          </a:p>
          <a:p>
            <a:pPr lvl="1"/>
            <a:r>
              <a:rPr lang="en-US" altLang="en-US"/>
              <a:t>Employers must use engineering controls to prevent or reduce exposure</a:t>
            </a:r>
          </a:p>
          <a:p>
            <a:pPr lvl="1"/>
            <a:endParaRPr lang="en-US" altLang="en-US" sz="800"/>
          </a:p>
          <a:p>
            <a:pPr lvl="1"/>
            <a:r>
              <a:rPr lang="en-US" altLang="en-US"/>
              <a:t>Respiratory protection is required when exposure remains above PEL after engineering controls are utilized or when required by Table 1</a:t>
            </a:r>
          </a:p>
        </p:txBody>
      </p:sp>
      <p:sp>
        <p:nvSpPr>
          <p:cNvPr id="44035" name="Rectangle 4">
            <a:extLst>
              <a:ext uri="{FF2B5EF4-FFF2-40B4-BE49-F238E27FC236}">
                <a16:creationId xmlns:a16="http://schemas.microsoft.com/office/drawing/2014/main" id="{58B2C25C-1206-1F5D-1AF5-EEF845B0C5C0}"/>
              </a:ext>
            </a:extLst>
          </p:cNvPr>
          <p:cNvSpPr>
            <a:spLocks noGrp="1" noChangeArrowheads="1"/>
          </p:cNvSpPr>
          <p:nvPr>
            <p:ph type="title"/>
          </p:nvPr>
        </p:nvSpPr>
        <p:spPr>
          <a:xfrm>
            <a:off x="609600" y="457200"/>
            <a:ext cx="6172200" cy="549275"/>
          </a:xfrm>
        </p:spPr>
        <p:txBody>
          <a:bodyPr/>
          <a:lstStyle/>
          <a:p>
            <a:r>
              <a:rPr lang="en-US" altLang="en-US"/>
              <a:t>Silica Exposure Limits </a:t>
            </a:r>
          </a:p>
        </p:txBody>
      </p:sp>
      <p:sp>
        <p:nvSpPr>
          <p:cNvPr id="44036" name="Rectangle 5">
            <a:extLst>
              <a:ext uri="{FF2B5EF4-FFF2-40B4-BE49-F238E27FC236}">
                <a16:creationId xmlns:a16="http://schemas.microsoft.com/office/drawing/2014/main" id="{348BE0E7-17D1-C2D5-8393-4F05B3D107E4}"/>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1910.1053</a:t>
            </a:r>
          </a:p>
          <a:p>
            <a:pPr eaLnBrk="1" hangingPunct="1"/>
            <a:r>
              <a:rPr lang="en-US" altLang="en-US">
                <a:solidFill>
                  <a:srgbClr val="000000"/>
                </a:solidFill>
                <a:latin typeface="Arial" panose="020B0604020202020204" pitchFamily="34" charset="0"/>
              </a:rPr>
              <a:t>1926.1153</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12F67D3-0C66-FEAD-5382-AA195109B5FF}"/>
              </a:ext>
            </a:extLst>
          </p:cNvPr>
          <p:cNvSpPr>
            <a:spLocks noGrp="1" noChangeArrowheads="1"/>
          </p:cNvSpPr>
          <p:nvPr>
            <p:ph type="title"/>
          </p:nvPr>
        </p:nvSpPr>
        <p:spPr/>
        <p:txBody>
          <a:bodyPr/>
          <a:lstStyle/>
          <a:p>
            <a:r>
              <a:rPr lang="en-US" altLang="en-US"/>
              <a:t>Medical Surveillance </a:t>
            </a:r>
          </a:p>
        </p:txBody>
      </p:sp>
      <p:sp>
        <p:nvSpPr>
          <p:cNvPr id="46083" name="Rectangle 3">
            <a:extLst>
              <a:ext uri="{FF2B5EF4-FFF2-40B4-BE49-F238E27FC236}">
                <a16:creationId xmlns:a16="http://schemas.microsoft.com/office/drawing/2014/main" id="{B855FCE1-58FC-02B9-C12D-44F59DEF903F}"/>
              </a:ext>
            </a:extLst>
          </p:cNvPr>
          <p:cNvSpPr>
            <a:spLocks noGrp="1" noChangeArrowheads="1"/>
          </p:cNvSpPr>
          <p:nvPr>
            <p:ph type="body" idx="1"/>
          </p:nvPr>
        </p:nvSpPr>
        <p:spPr>
          <a:xfrm>
            <a:off x="457200" y="1122363"/>
            <a:ext cx="8077200" cy="4602162"/>
          </a:xfrm>
        </p:spPr>
        <p:txBody>
          <a:bodyPr/>
          <a:lstStyle/>
          <a:p>
            <a:pPr eaLnBrk="1" hangingPunct="1"/>
            <a:r>
              <a:rPr lang="en-US" altLang="en-US"/>
              <a:t>At no cost to the employee</a:t>
            </a:r>
          </a:p>
          <a:p>
            <a:pPr eaLnBrk="1" hangingPunct="1"/>
            <a:endParaRPr lang="en-US" altLang="en-US"/>
          </a:p>
          <a:p>
            <a:pPr eaLnBrk="1" hangingPunct="1"/>
            <a:r>
              <a:rPr lang="en-US" altLang="en-US"/>
              <a:t>At a reasonable time and place</a:t>
            </a:r>
          </a:p>
          <a:p>
            <a:pPr eaLnBrk="1" hangingPunct="1"/>
            <a:endParaRPr lang="en-US" altLang="en-US" b="1"/>
          </a:p>
          <a:p>
            <a:pPr eaLnBrk="1" hangingPunct="1"/>
            <a:r>
              <a:rPr lang="en-US" altLang="en-US" b="1"/>
              <a:t>General Industry</a:t>
            </a:r>
            <a:endParaRPr lang="en-US" altLang="en-US"/>
          </a:p>
          <a:p>
            <a:pPr lvl="1" eaLnBrk="1" hangingPunct="1"/>
            <a:r>
              <a:rPr lang="en-US" altLang="en-US"/>
              <a:t>When exposed at or above 25 µg/m</a:t>
            </a:r>
            <a:r>
              <a:rPr lang="en-US" altLang="en-US" baseline="30000"/>
              <a:t>3 </a:t>
            </a:r>
            <a:r>
              <a:rPr lang="en-US" altLang="en-US"/>
              <a:t>for 30 or more days for any 12 consecutive months</a:t>
            </a:r>
            <a:endParaRPr lang="en-US" altLang="en-US" baseline="30000"/>
          </a:p>
          <a:p>
            <a:pPr lvl="1" eaLnBrk="1" hangingPunct="1"/>
            <a:endParaRPr lang="en-US" altLang="en-US"/>
          </a:p>
          <a:p>
            <a:r>
              <a:rPr lang="en-US" altLang="en-US" b="1"/>
              <a:t>Construction</a:t>
            </a:r>
          </a:p>
          <a:p>
            <a:pPr lvl="1"/>
            <a:r>
              <a:rPr lang="en-US" altLang="en-US"/>
              <a:t>When employee is required to wear a respirator 30 or more days for any 12 consecutive months</a:t>
            </a:r>
          </a:p>
          <a:p>
            <a:pPr lvl="1"/>
            <a:endParaRPr lang="en-US" altLang="en-US"/>
          </a:p>
        </p:txBody>
      </p:sp>
      <p:sp>
        <p:nvSpPr>
          <p:cNvPr id="46084" name="Rectangle 7">
            <a:extLst>
              <a:ext uri="{FF2B5EF4-FFF2-40B4-BE49-F238E27FC236}">
                <a16:creationId xmlns:a16="http://schemas.microsoft.com/office/drawing/2014/main" id="{0A3FCE9C-6B12-3187-A354-37E3E028330E}"/>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1910.1053</a:t>
            </a:r>
          </a:p>
          <a:p>
            <a:pPr eaLnBrk="1" hangingPunct="1"/>
            <a:r>
              <a:rPr lang="en-US" altLang="en-US">
                <a:solidFill>
                  <a:srgbClr val="000000"/>
                </a:solidFill>
                <a:latin typeface="Arial" panose="020B0604020202020204" pitchFamily="34" charset="0"/>
              </a:rPr>
              <a:t>1926.1153</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95C2881-CFD6-7DDD-3C6C-C2B8149F14CD}"/>
              </a:ext>
            </a:extLst>
          </p:cNvPr>
          <p:cNvSpPr>
            <a:spLocks noGrp="1" noChangeArrowheads="1"/>
          </p:cNvSpPr>
          <p:nvPr>
            <p:ph type="title"/>
          </p:nvPr>
        </p:nvSpPr>
        <p:spPr/>
        <p:txBody>
          <a:bodyPr/>
          <a:lstStyle/>
          <a:p>
            <a:endParaRPr lang="en-US" altLang="en-US"/>
          </a:p>
        </p:txBody>
      </p:sp>
      <p:pic>
        <p:nvPicPr>
          <p:cNvPr id="48131" name="Picture 2">
            <a:extLst>
              <a:ext uri="{FF2B5EF4-FFF2-40B4-BE49-F238E27FC236}">
                <a16:creationId xmlns:a16="http://schemas.microsoft.com/office/drawing/2014/main" id="{A0168999-DFD5-90EC-9CD0-160DBC650C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4638" cy="6858000"/>
          </a:xfr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86D5ACE-022B-05FF-9EF0-4E9E6BC6B97C}"/>
              </a:ext>
            </a:extLst>
          </p:cNvPr>
          <p:cNvSpPr>
            <a:spLocks noGrp="1" noChangeArrowheads="1"/>
          </p:cNvSpPr>
          <p:nvPr>
            <p:ph type="title"/>
          </p:nvPr>
        </p:nvSpPr>
        <p:spPr/>
        <p:txBody>
          <a:bodyPr/>
          <a:lstStyle/>
          <a:p>
            <a:endParaRPr lang="en-US" altLang="en-US"/>
          </a:p>
        </p:txBody>
      </p:sp>
      <p:pic>
        <p:nvPicPr>
          <p:cNvPr id="49155" name="Picture 2">
            <a:extLst>
              <a:ext uri="{FF2B5EF4-FFF2-40B4-BE49-F238E27FC236}">
                <a16:creationId xmlns:a16="http://schemas.microsoft.com/office/drawing/2014/main" id="{EB684D7B-D75C-882D-E4DE-FD6B4D32DD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42125"/>
          </a:xfr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7FC0175-4599-2926-7CE3-0C37128EC456}"/>
              </a:ext>
            </a:extLst>
          </p:cNvPr>
          <p:cNvSpPr>
            <a:spLocks noGrp="1" noChangeArrowheads="1"/>
          </p:cNvSpPr>
          <p:nvPr>
            <p:ph type="title"/>
          </p:nvPr>
        </p:nvSpPr>
        <p:spPr/>
        <p:txBody>
          <a:bodyPr/>
          <a:lstStyle/>
          <a:p>
            <a:endParaRPr lang="en-US" altLang="en-US"/>
          </a:p>
        </p:txBody>
      </p:sp>
      <p:pic>
        <p:nvPicPr>
          <p:cNvPr id="50179" name="Picture 2">
            <a:extLst>
              <a:ext uri="{FF2B5EF4-FFF2-40B4-BE49-F238E27FC236}">
                <a16:creationId xmlns:a16="http://schemas.microsoft.com/office/drawing/2014/main" id="{65D92543-D758-BAB4-A84B-11D9F45353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4638" cy="6858000"/>
          </a:xfr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5482CAC-B528-2340-ABA9-24330352351A}"/>
              </a:ext>
            </a:extLst>
          </p:cNvPr>
          <p:cNvSpPr>
            <a:spLocks noGrp="1" noChangeArrowheads="1"/>
          </p:cNvSpPr>
          <p:nvPr>
            <p:ph type="title"/>
          </p:nvPr>
        </p:nvSpPr>
        <p:spPr/>
        <p:txBody>
          <a:bodyPr/>
          <a:lstStyle/>
          <a:p>
            <a:pPr eaLnBrk="1" hangingPunct="1"/>
            <a:r>
              <a:rPr lang="en-US" altLang="en-US"/>
              <a:t>Granite counter tops</a:t>
            </a:r>
          </a:p>
        </p:txBody>
      </p:sp>
      <p:sp>
        <p:nvSpPr>
          <p:cNvPr id="51203" name="Rectangle 3">
            <a:extLst>
              <a:ext uri="{FF2B5EF4-FFF2-40B4-BE49-F238E27FC236}">
                <a16:creationId xmlns:a16="http://schemas.microsoft.com/office/drawing/2014/main" id="{62F51469-5702-E0E2-320F-1F73B93833D0}"/>
              </a:ext>
            </a:extLst>
          </p:cNvPr>
          <p:cNvSpPr>
            <a:spLocks noGrp="1" noChangeArrowheads="1"/>
          </p:cNvSpPr>
          <p:nvPr>
            <p:ph type="body" idx="1"/>
          </p:nvPr>
        </p:nvSpPr>
        <p:spPr/>
        <p:txBody>
          <a:bodyPr/>
          <a:lstStyle/>
          <a:p>
            <a:pPr eaLnBrk="1" hangingPunct="1"/>
            <a:endParaRPr lang="en-US" altLang="en-US"/>
          </a:p>
        </p:txBody>
      </p:sp>
      <p:pic>
        <p:nvPicPr>
          <p:cNvPr id="51204" name="Picture 5">
            <a:extLst>
              <a:ext uri="{FF2B5EF4-FFF2-40B4-BE49-F238E27FC236}">
                <a16:creationId xmlns:a16="http://schemas.microsoft.com/office/drawing/2014/main" id="{D8459146-5FF7-6453-5343-338D214CF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4724400" cy="354330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descr="DSC00257">
            <a:extLst>
              <a:ext uri="{FF2B5EF4-FFF2-40B4-BE49-F238E27FC236}">
                <a16:creationId xmlns:a16="http://schemas.microsoft.com/office/drawing/2014/main" id="{58E2DA52-BD68-BD33-E6FC-A12FBAE57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AFE9672-6910-934D-689E-EC78FF807FDF}"/>
              </a:ext>
            </a:extLst>
          </p:cNvPr>
          <p:cNvSpPr>
            <a:spLocks noGrp="1" noChangeArrowheads="1"/>
          </p:cNvSpPr>
          <p:nvPr>
            <p:ph type="title"/>
          </p:nvPr>
        </p:nvSpPr>
        <p:spPr>
          <a:xfrm>
            <a:off x="609600" y="441325"/>
            <a:ext cx="8229600" cy="549275"/>
          </a:xfrm>
        </p:spPr>
        <p:txBody>
          <a:bodyPr/>
          <a:lstStyle/>
          <a:p>
            <a:pPr eaLnBrk="1" hangingPunct="1"/>
            <a:r>
              <a:rPr lang="en-US" altLang="en-US"/>
              <a:t>Health Hazards SEP – OPN 135</a:t>
            </a:r>
          </a:p>
        </p:txBody>
      </p:sp>
      <p:sp>
        <p:nvSpPr>
          <p:cNvPr id="9219" name="Rectangle 3">
            <a:extLst>
              <a:ext uri="{FF2B5EF4-FFF2-40B4-BE49-F238E27FC236}">
                <a16:creationId xmlns:a16="http://schemas.microsoft.com/office/drawing/2014/main" id="{9A82CE46-C081-417D-9199-561B69117B91}"/>
              </a:ext>
            </a:extLst>
          </p:cNvPr>
          <p:cNvSpPr>
            <a:spLocks noGrp="1" noChangeArrowheads="1"/>
          </p:cNvSpPr>
          <p:nvPr>
            <p:ph type="body" sz="half" idx="1"/>
          </p:nvPr>
        </p:nvSpPr>
        <p:spPr>
          <a:xfrm>
            <a:off x="533400" y="1143000"/>
            <a:ext cx="8077200" cy="4525963"/>
          </a:xfrm>
        </p:spPr>
        <p:txBody>
          <a:bodyPr/>
          <a:lstStyle/>
          <a:p>
            <a:pPr marL="280988" indent="-280988" eaLnBrk="1" hangingPunct="1">
              <a:lnSpc>
                <a:spcPct val="80000"/>
              </a:lnSpc>
            </a:pPr>
            <a:r>
              <a:rPr lang="en-US" altLang="en-US" b="1"/>
              <a:t>Purpose</a:t>
            </a:r>
          </a:p>
          <a:p>
            <a:pPr marL="280988" indent="-280988" eaLnBrk="1" hangingPunct="1">
              <a:lnSpc>
                <a:spcPct val="80000"/>
              </a:lnSpc>
            </a:pPr>
            <a:endParaRPr lang="en-US" altLang="en-US" sz="1000"/>
          </a:p>
          <a:p>
            <a:pPr lvl="1" eaLnBrk="1" hangingPunct="1">
              <a:lnSpc>
                <a:spcPct val="80000"/>
              </a:lnSpc>
            </a:pPr>
            <a:r>
              <a:rPr lang="en-US" altLang="en-US"/>
              <a:t>Target more high hazard industries</a:t>
            </a:r>
          </a:p>
          <a:p>
            <a:pPr lvl="1" eaLnBrk="1" hangingPunct="1">
              <a:lnSpc>
                <a:spcPct val="80000"/>
              </a:lnSpc>
              <a:buFont typeface="Symbol" panose="05050102010706020507" pitchFamily="18" charset="2"/>
              <a:buNone/>
            </a:pPr>
            <a:endParaRPr lang="en-US" altLang="en-US" sz="1000"/>
          </a:p>
          <a:p>
            <a:pPr lvl="1" eaLnBrk="1" hangingPunct="1"/>
            <a:r>
              <a:rPr lang="en-US" altLang="en-US"/>
              <a:t>Reduce the number of occupational exposures to lead, silica, asbestos, isocyanates, and </a:t>
            </a:r>
          </a:p>
          <a:p>
            <a:pPr lvl="1" eaLnBrk="1" hangingPunct="1">
              <a:buFont typeface="Symbol" panose="05050102010706020507" pitchFamily="18" charset="2"/>
              <a:buNone/>
            </a:pPr>
            <a:r>
              <a:rPr lang="en-US" altLang="en-US"/>
              <a:t>   hexavalent chromium</a:t>
            </a:r>
          </a:p>
          <a:p>
            <a:pPr lvl="1" eaLnBrk="1" hangingPunct="1">
              <a:lnSpc>
                <a:spcPct val="80000"/>
              </a:lnSpc>
              <a:buFont typeface="Symbol" panose="05050102010706020507" pitchFamily="18" charset="2"/>
              <a:buNone/>
            </a:pPr>
            <a:endParaRPr lang="en-US" altLang="en-US"/>
          </a:p>
        </p:txBody>
      </p:sp>
      <p:pic>
        <p:nvPicPr>
          <p:cNvPr id="9220" name="Picture 5" descr="MVC-034S">
            <a:extLst>
              <a:ext uri="{FF2B5EF4-FFF2-40B4-BE49-F238E27FC236}">
                <a16:creationId xmlns:a16="http://schemas.microsoft.com/office/drawing/2014/main" id="{D5DD27B5-AADE-3932-2836-38CD4AC69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71800"/>
            <a:ext cx="3937000" cy="29718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DSC00266">
            <a:extLst>
              <a:ext uri="{FF2B5EF4-FFF2-40B4-BE49-F238E27FC236}">
                <a16:creationId xmlns:a16="http://schemas.microsoft.com/office/drawing/2014/main" id="{9DE9DA09-0CD1-0F7D-C199-67AD42FA3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5D020C1-7253-AA18-F531-E1773E8B31FA}"/>
              </a:ext>
            </a:extLst>
          </p:cNvPr>
          <p:cNvSpPr>
            <a:spLocks noGrp="1" noChangeArrowheads="1"/>
          </p:cNvSpPr>
          <p:nvPr>
            <p:ph type="title" idx="4294967295"/>
          </p:nvPr>
        </p:nvSpPr>
        <p:spPr>
          <a:xfrm>
            <a:off x="609600" y="457200"/>
            <a:ext cx="7848600" cy="554038"/>
          </a:xfrm>
        </p:spPr>
        <p:txBody>
          <a:bodyPr/>
          <a:lstStyle/>
          <a:p>
            <a:r>
              <a:rPr lang="en-US" altLang="en-US"/>
              <a:t>Asbestos</a:t>
            </a:r>
          </a:p>
        </p:txBody>
      </p:sp>
      <p:sp>
        <p:nvSpPr>
          <p:cNvPr id="25603" name="Rectangle 3">
            <a:extLst>
              <a:ext uri="{FF2B5EF4-FFF2-40B4-BE49-F238E27FC236}">
                <a16:creationId xmlns:a16="http://schemas.microsoft.com/office/drawing/2014/main" id="{31861A07-E8BC-C4E3-46A5-F99DC5674C70}"/>
              </a:ext>
            </a:extLst>
          </p:cNvPr>
          <p:cNvSpPr>
            <a:spLocks noGrp="1" noChangeArrowheads="1"/>
          </p:cNvSpPr>
          <p:nvPr>
            <p:ph type="body" idx="4294967295"/>
          </p:nvPr>
        </p:nvSpPr>
        <p:spPr>
          <a:xfrm>
            <a:off x="533400" y="1295400"/>
            <a:ext cx="7848600" cy="5145088"/>
          </a:xfrm>
        </p:spPr>
        <p:txBody>
          <a:bodyPr/>
          <a:lstStyle/>
          <a:p>
            <a:pPr>
              <a:defRPr/>
            </a:pPr>
            <a:r>
              <a:rPr lang="en-US" altLang="en-US" sz="2600" dirty="0">
                <a:latin typeface="+mj-lt"/>
              </a:rPr>
              <a:t>Name given to a group of naturally occurring fibrous silicate minerals mined for their useful properties such as thermal insulation, chemical and thermal stability, and high tensile strength</a:t>
            </a:r>
          </a:p>
          <a:p>
            <a:pPr>
              <a:defRPr/>
            </a:pPr>
            <a:endParaRPr lang="en-US" altLang="en-US" sz="1200" dirty="0">
              <a:latin typeface="+mj-lt"/>
            </a:endParaRPr>
          </a:p>
          <a:p>
            <a:pPr>
              <a:defRPr/>
            </a:pPr>
            <a:r>
              <a:rPr lang="en-US" altLang="en-US" sz="2600" dirty="0">
                <a:latin typeface="+mj-lt"/>
              </a:rPr>
              <a:t>Used in building materials for resistance against heat and corrosion</a:t>
            </a:r>
          </a:p>
          <a:p>
            <a:pPr>
              <a:defRPr/>
            </a:pPr>
            <a:endParaRPr lang="en-US" altLang="en-US" sz="1200" dirty="0">
              <a:latin typeface="+mj-lt"/>
            </a:endParaRPr>
          </a:p>
          <a:p>
            <a:pPr>
              <a:defRPr/>
            </a:pPr>
            <a:r>
              <a:rPr lang="en-US" altLang="en-US" sz="2600" dirty="0">
                <a:latin typeface="+mj-lt"/>
              </a:rPr>
              <a:t>Asbestos includes:</a:t>
            </a:r>
          </a:p>
          <a:p>
            <a:pPr lvl="1">
              <a:lnSpc>
                <a:spcPct val="150000"/>
              </a:lnSpc>
              <a:defRPr/>
            </a:pPr>
            <a:r>
              <a:rPr lang="en-US" altLang="en-US" dirty="0">
                <a:latin typeface="+mj-lt"/>
              </a:rPr>
              <a:t>Chrysotile</a:t>
            </a:r>
          </a:p>
          <a:p>
            <a:pPr lvl="1">
              <a:lnSpc>
                <a:spcPct val="150000"/>
              </a:lnSpc>
              <a:defRPr/>
            </a:pPr>
            <a:r>
              <a:rPr lang="en-US" altLang="en-US" dirty="0" err="1">
                <a:latin typeface="+mj-lt"/>
              </a:rPr>
              <a:t>Amosite</a:t>
            </a:r>
            <a:endParaRPr lang="en-US" altLang="en-US" dirty="0">
              <a:latin typeface="+mj-lt"/>
            </a:endParaRPr>
          </a:p>
        </p:txBody>
      </p:sp>
      <p:sp>
        <p:nvSpPr>
          <p:cNvPr id="54276" name="Rectangle 5">
            <a:extLst>
              <a:ext uri="{FF2B5EF4-FFF2-40B4-BE49-F238E27FC236}">
                <a16:creationId xmlns:a16="http://schemas.microsoft.com/office/drawing/2014/main" id="{0AADD3B0-3D87-F15E-2C75-725F39629966}"/>
              </a:ext>
            </a:extLst>
          </p:cNvPr>
          <p:cNvSpPr>
            <a:spLocks noChangeArrowheads="1"/>
          </p:cNvSpPr>
          <p:nvPr/>
        </p:nvSpPr>
        <p:spPr bwMode="auto">
          <a:xfrm>
            <a:off x="4594225" y="441960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85800" indent="-571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lvl="1">
              <a:lnSpc>
                <a:spcPct val="150000"/>
              </a:lnSpc>
              <a:buSzPct val="85000"/>
            </a:pPr>
            <a:r>
              <a:rPr lang="en-US" altLang="en-US" sz="2000" b="1">
                <a:solidFill>
                  <a:srgbClr val="000000"/>
                </a:solidFill>
                <a:latin typeface="Arial Narrow" panose="020B0606020202030204" pitchFamily="34" charset="0"/>
              </a:rPr>
              <a:t>  </a:t>
            </a:r>
            <a:r>
              <a:rPr lang="en-US" altLang="en-US">
                <a:solidFill>
                  <a:srgbClr val="000000"/>
                </a:solidFill>
              </a:rPr>
              <a:t>Anthophyllite</a:t>
            </a:r>
          </a:p>
          <a:p>
            <a:pPr lvl="1">
              <a:lnSpc>
                <a:spcPct val="150000"/>
              </a:lnSpc>
              <a:buSzPct val="85000"/>
            </a:pPr>
            <a:r>
              <a:rPr lang="en-US" altLang="en-US">
                <a:solidFill>
                  <a:srgbClr val="000000"/>
                </a:solidFill>
              </a:rPr>
              <a:t> Actinolite</a:t>
            </a:r>
          </a:p>
        </p:txBody>
      </p:sp>
      <p:sp>
        <p:nvSpPr>
          <p:cNvPr id="54277" name="Rectangle 5">
            <a:extLst>
              <a:ext uri="{FF2B5EF4-FFF2-40B4-BE49-F238E27FC236}">
                <a16:creationId xmlns:a16="http://schemas.microsoft.com/office/drawing/2014/main" id="{2D7468E7-13EF-6056-4F23-D935DAC240E8}"/>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1910.1001</a:t>
            </a:r>
          </a:p>
          <a:p>
            <a:pPr eaLnBrk="1" hangingPunct="1"/>
            <a:r>
              <a:rPr lang="en-US" altLang="en-US">
                <a:solidFill>
                  <a:srgbClr val="000000"/>
                </a:solidFill>
                <a:latin typeface="Arial" panose="020B0604020202020204" pitchFamily="34" charset="0"/>
              </a:rPr>
              <a:t>1926.1101</a:t>
            </a:r>
          </a:p>
        </p:txBody>
      </p:sp>
      <p:sp>
        <p:nvSpPr>
          <p:cNvPr id="54278" name="Rectangle 6">
            <a:extLst>
              <a:ext uri="{FF2B5EF4-FFF2-40B4-BE49-F238E27FC236}">
                <a16:creationId xmlns:a16="http://schemas.microsoft.com/office/drawing/2014/main" id="{6AD97498-ECA6-87E8-5955-CF6CC4064E7A}"/>
              </a:ext>
            </a:extLst>
          </p:cNvPr>
          <p:cNvSpPr>
            <a:spLocks noChangeArrowheads="1"/>
          </p:cNvSpPr>
          <p:nvPr/>
        </p:nvSpPr>
        <p:spPr bwMode="auto">
          <a:xfrm>
            <a:off x="7580313" y="5683250"/>
            <a:ext cx="842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600">
                <a:solidFill>
                  <a:srgbClr val="FFFFFF"/>
                </a:solidFill>
                <a:latin typeface="Arial" panose="020B0604020202020204" pitchFamily="34" charset="0"/>
              </a:rPr>
              <a:t>Nova Development</a:t>
            </a:r>
          </a:p>
        </p:txBody>
      </p:sp>
      <p:sp>
        <p:nvSpPr>
          <p:cNvPr id="8" name="Rectangle 5">
            <a:extLst>
              <a:ext uri="{FF2B5EF4-FFF2-40B4-BE49-F238E27FC236}">
                <a16:creationId xmlns:a16="http://schemas.microsoft.com/office/drawing/2014/main" id="{C42E2164-AC7A-2A55-F8BD-1848445C718F}"/>
              </a:ext>
            </a:extLst>
          </p:cNvPr>
          <p:cNvSpPr>
            <a:spLocks noChangeArrowheads="1"/>
          </p:cNvSpPr>
          <p:nvPr/>
        </p:nvSpPr>
        <p:spPr bwMode="auto">
          <a:xfrm>
            <a:off x="2438400" y="4419600"/>
            <a:ext cx="3048000" cy="1754188"/>
          </a:xfrm>
          <a:prstGeom prst="rect">
            <a:avLst/>
          </a:prstGeom>
          <a:noFill/>
          <a:ln>
            <a:noFill/>
          </a:ln>
        </p:spPr>
        <p:txBody>
          <a:bodyPr>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85800" indent="-571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lvl="1">
              <a:lnSpc>
                <a:spcPct val="150000"/>
              </a:lnSpc>
              <a:buSzPct val="85000"/>
              <a:defRPr/>
            </a:pPr>
            <a:r>
              <a:rPr lang="en-US" altLang="en-US" dirty="0">
                <a:solidFill>
                  <a:srgbClr val="000000"/>
                </a:solidFill>
                <a:latin typeface="Arial"/>
              </a:rPr>
              <a:t> Crocidolite</a:t>
            </a:r>
          </a:p>
          <a:p>
            <a:pPr lvl="1">
              <a:lnSpc>
                <a:spcPct val="150000"/>
              </a:lnSpc>
              <a:buSzPct val="85000"/>
              <a:defRPr/>
            </a:pPr>
            <a:r>
              <a:rPr lang="en-US" altLang="en-US" sz="2000" b="1" dirty="0">
                <a:solidFill>
                  <a:srgbClr val="000000"/>
                </a:solidFill>
                <a:latin typeface="Arial"/>
              </a:rPr>
              <a:t> </a:t>
            </a:r>
            <a:r>
              <a:rPr lang="en-US" altLang="en-US" dirty="0" err="1">
                <a:solidFill>
                  <a:srgbClr val="000000"/>
                </a:solidFill>
                <a:latin typeface="Arial"/>
              </a:rPr>
              <a:t>Tremolite</a:t>
            </a:r>
            <a:endParaRPr lang="en-US" altLang="en-US" dirty="0">
              <a:solidFill>
                <a:srgbClr val="000000"/>
              </a:solidFill>
              <a:latin typeface="Arial"/>
            </a:endParaRPr>
          </a:p>
          <a:p>
            <a:pPr marL="628650" lvl="1" indent="0">
              <a:lnSpc>
                <a:spcPct val="150000"/>
              </a:lnSpc>
              <a:buSzPct val="85000"/>
              <a:buFont typeface="Symbol" panose="05050102010706020507" pitchFamily="18" charset="2"/>
              <a:buNone/>
              <a:defRPr/>
            </a:pPr>
            <a:endParaRPr lang="en-US" altLang="en-US" dirty="0">
              <a:solidFill>
                <a:srgbClr val="000000"/>
              </a:solidFill>
              <a:latin typeface="Arial Narrow" panose="020B060602020203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039221F-A38C-DA76-E4D9-67E751E23406}"/>
              </a:ext>
            </a:extLst>
          </p:cNvPr>
          <p:cNvSpPr>
            <a:spLocks noGrp="1" noChangeArrowheads="1"/>
          </p:cNvSpPr>
          <p:nvPr>
            <p:ph type="title"/>
          </p:nvPr>
        </p:nvSpPr>
        <p:spPr/>
        <p:txBody>
          <a:bodyPr/>
          <a:lstStyle/>
          <a:p>
            <a:pPr eaLnBrk="1" hangingPunct="1"/>
            <a:r>
              <a:rPr lang="en-US" altLang="en-US"/>
              <a:t>Asbestos Exposures</a:t>
            </a:r>
          </a:p>
        </p:txBody>
      </p:sp>
      <p:sp>
        <p:nvSpPr>
          <p:cNvPr id="56323" name="Rectangle 3">
            <a:extLst>
              <a:ext uri="{FF2B5EF4-FFF2-40B4-BE49-F238E27FC236}">
                <a16:creationId xmlns:a16="http://schemas.microsoft.com/office/drawing/2014/main" id="{5E05F16D-536A-1D2E-74E9-EF4FB9AB4FEE}"/>
              </a:ext>
            </a:extLst>
          </p:cNvPr>
          <p:cNvSpPr>
            <a:spLocks noGrp="1" noChangeArrowheads="1"/>
          </p:cNvSpPr>
          <p:nvPr>
            <p:ph type="body" sz="half" idx="1"/>
          </p:nvPr>
        </p:nvSpPr>
        <p:spPr>
          <a:xfrm>
            <a:off x="609600" y="1219200"/>
            <a:ext cx="3733800" cy="2819400"/>
          </a:xfrm>
        </p:spPr>
        <p:txBody>
          <a:bodyPr/>
          <a:lstStyle/>
          <a:p>
            <a:pPr eaLnBrk="1" hangingPunct="1">
              <a:lnSpc>
                <a:spcPct val="90000"/>
              </a:lnSpc>
            </a:pPr>
            <a:r>
              <a:rPr lang="en-US" altLang="en-US">
                <a:solidFill>
                  <a:schemeClr val="hlink"/>
                </a:solidFill>
              </a:rPr>
              <a:t>Class I</a:t>
            </a:r>
            <a:r>
              <a:rPr lang="en-US" altLang="en-US" b="1"/>
              <a:t> </a:t>
            </a:r>
            <a:r>
              <a:rPr lang="en-US" altLang="en-US"/>
              <a:t>work</a:t>
            </a:r>
          </a:p>
          <a:p>
            <a:pPr marL="750888" lvl="1" indent="-293688" eaLnBrk="1" hangingPunct="1">
              <a:lnSpc>
                <a:spcPct val="90000"/>
              </a:lnSpc>
            </a:pPr>
            <a:r>
              <a:rPr lang="en-US" altLang="en-US">
                <a:solidFill>
                  <a:schemeClr val="hlink"/>
                </a:solidFill>
              </a:rPr>
              <a:t>Class II</a:t>
            </a:r>
            <a:r>
              <a:rPr lang="en-US" altLang="en-US" b="1"/>
              <a:t> </a:t>
            </a:r>
            <a:r>
              <a:rPr lang="en-US" altLang="en-US"/>
              <a:t>work</a:t>
            </a:r>
          </a:p>
          <a:p>
            <a:pPr marL="1150938" lvl="2" eaLnBrk="1" hangingPunct="1">
              <a:lnSpc>
                <a:spcPct val="90000"/>
              </a:lnSpc>
            </a:pPr>
            <a:r>
              <a:rPr lang="en-US" altLang="en-US">
                <a:solidFill>
                  <a:schemeClr val="hlink"/>
                </a:solidFill>
              </a:rPr>
              <a:t>Class III</a:t>
            </a:r>
          </a:p>
          <a:p>
            <a:pPr lvl="3" eaLnBrk="1" hangingPunct="1">
              <a:lnSpc>
                <a:spcPct val="90000"/>
              </a:lnSpc>
            </a:pPr>
            <a:r>
              <a:rPr lang="en-US" altLang="en-US">
                <a:solidFill>
                  <a:schemeClr val="hlink"/>
                </a:solidFill>
              </a:rPr>
              <a:t>Class IV</a:t>
            </a:r>
          </a:p>
          <a:p>
            <a:pPr eaLnBrk="1" hangingPunct="1">
              <a:lnSpc>
                <a:spcPct val="90000"/>
              </a:lnSpc>
            </a:pPr>
            <a:endParaRPr lang="en-US" altLang="en-US" sz="1000">
              <a:solidFill>
                <a:schemeClr val="hlink"/>
              </a:solidFill>
            </a:endParaRPr>
          </a:p>
          <a:p>
            <a:pPr eaLnBrk="1" hangingPunct="1">
              <a:lnSpc>
                <a:spcPct val="90000"/>
              </a:lnSpc>
            </a:pPr>
            <a:r>
              <a:rPr lang="en-US" altLang="en-US">
                <a:solidFill>
                  <a:schemeClr val="hlink"/>
                </a:solidFill>
              </a:rPr>
              <a:t>Brakes</a:t>
            </a:r>
          </a:p>
        </p:txBody>
      </p:sp>
      <p:pic>
        <p:nvPicPr>
          <p:cNvPr id="56324" name="Picture 4" descr="removing-asbestos">
            <a:extLst>
              <a:ext uri="{FF2B5EF4-FFF2-40B4-BE49-F238E27FC236}">
                <a16:creationId xmlns:a16="http://schemas.microsoft.com/office/drawing/2014/main" id="{BA1871D7-4852-C2D4-D586-F146ABB26475}"/>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86200" y="1524000"/>
            <a:ext cx="4557713" cy="4419600"/>
          </a:xfrm>
          <a:noFill/>
        </p:spPr>
      </p:pic>
      <p:pic>
        <p:nvPicPr>
          <p:cNvPr id="56325" name="Picture 5" descr="brakes">
            <a:extLst>
              <a:ext uri="{FF2B5EF4-FFF2-40B4-BE49-F238E27FC236}">
                <a16:creationId xmlns:a16="http://schemas.microsoft.com/office/drawing/2014/main" id="{0DC1ABB4-1DD1-ED6E-EB04-6D382EA3B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352800"/>
            <a:ext cx="3124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F4DCAA7-1FB5-649C-6185-A53AEE9CBA23}"/>
              </a:ext>
            </a:extLst>
          </p:cNvPr>
          <p:cNvSpPr>
            <a:spLocks noGrp="1" noChangeArrowheads="1"/>
          </p:cNvSpPr>
          <p:nvPr>
            <p:ph type="title"/>
          </p:nvPr>
        </p:nvSpPr>
        <p:spPr/>
        <p:txBody>
          <a:bodyPr/>
          <a:lstStyle/>
          <a:p>
            <a:pPr eaLnBrk="1" hangingPunct="1"/>
            <a:r>
              <a:rPr lang="en-US" altLang="en-US"/>
              <a:t>Asbestos Evaluation and Control</a:t>
            </a:r>
          </a:p>
        </p:txBody>
      </p:sp>
      <p:sp>
        <p:nvSpPr>
          <p:cNvPr id="58371" name="Rectangle 3">
            <a:extLst>
              <a:ext uri="{FF2B5EF4-FFF2-40B4-BE49-F238E27FC236}">
                <a16:creationId xmlns:a16="http://schemas.microsoft.com/office/drawing/2014/main" id="{DF08EA44-2553-1038-D2D8-E730E3ABE892}"/>
              </a:ext>
            </a:extLst>
          </p:cNvPr>
          <p:cNvSpPr>
            <a:spLocks noGrp="1" noChangeArrowheads="1"/>
          </p:cNvSpPr>
          <p:nvPr>
            <p:ph type="body" idx="1"/>
          </p:nvPr>
        </p:nvSpPr>
        <p:spPr/>
        <p:txBody>
          <a:bodyPr/>
          <a:lstStyle/>
          <a:p>
            <a:pPr eaLnBrk="1" hangingPunct="1"/>
            <a:r>
              <a:rPr lang="en-US" altLang="en-US"/>
              <a:t>Routes of Exposure</a:t>
            </a:r>
          </a:p>
          <a:p>
            <a:pPr eaLnBrk="1" hangingPunct="1"/>
            <a:endParaRPr lang="en-US" altLang="en-US" sz="1000"/>
          </a:p>
          <a:p>
            <a:pPr eaLnBrk="1" hangingPunct="1"/>
            <a:r>
              <a:rPr lang="en-US" altLang="en-US"/>
              <a:t>Associated Illnesses</a:t>
            </a:r>
          </a:p>
          <a:p>
            <a:pPr eaLnBrk="1" hangingPunct="1"/>
            <a:endParaRPr lang="en-US" altLang="en-US" sz="1000"/>
          </a:p>
          <a:p>
            <a:pPr eaLnBrk="1" hangingPunct="1"/>
            <a:r>
              <a:rPr lang="en-US" altLang="en-US"/>
              <a:t>PELs</a:t>
            </a:r>
          </a:p>
          <a:p>
            <a:pPr eaLnBrk="1" hangingPunct="1"/>
            <a:endParaRPr lang="en-US" altLang="en-US" sz="1000"/>
          </a:p>
          <a:p>
            <a:pPr eaLnBrk="1" hangingPunct="1"/>
            <a:r>
              <a:rPr lang="en-US" altLang="en-US"/>
              <a:t>General Industry Standard</a:t>
            </a:r>
          </a:p>
          <a:p>
            <a:pPr eaLnBrk="1" hangingPunct="1"/>
            <a:endParaRPr lang="en-US" altLang="en-US" sz="1000"/>
          </a:p>
          <a:p>
            <a:pPr eaLnBrk="1" hangingPunct="1"/>
            <a:r>
              <a:rPr lang="en-US" altLang="en-US"/>
              <a:t>Construction Industry Standard</a:t>
            </a:r>
          </a:p>
          <a:p>
            <a:pPr eaLnBrk="1" hangingPunct="1"/>
            <a:endParaRPr lang="en-US" altLang="en-US" sz="1000"/>
          </a:p>
          <a:p>
            <a:pPr eaLnBrk="1" hangingPunct="1"/>
            <a:r>
              <a:rPr lang="en-US" altLang="en-US"/>
              <a:t>Sampling Media</a:t>
            </a:r>
          </a:p>
          <a:p>
            <a:pPr eaLnBrk="1" hangingPunct="1"/>
            <a:endParaRPr lang="en-US" altLang="en-US" sz="1000"/>
          </a:p>
          <a:p>
            <a:pPr eaLnBrk="1" hangingPunct="1"/>
            <a:r>
              <a:rPr lang="en-US" altLang="en-US"/>
              <a:t>Analysis</a:t>
            </a:r>
          </a:p>
          <a:p>
            <a:pPr eaLnBrk="1" hangingPunct="1"/>
            <a:endParaRPr lang="en-US" altLang="en-US" sz="1000"/>
          </a:p>
          <a:p>
            <a:pPr eaLnBrk="1" hangingPunct="1"/>
            <a:r>
              <a:rPr lang="en-US" altLang="en-US"/>
              <a:t>Respiratory Protection</a:t>
            </a:r>
          </a:p>
        </p:txBody>
      </p:sp>
      <p:pic>
        <p:nvPicPr>
          <p:cNvPr id="58372" name="Picture 5" descr="Workers removing asbestos plaster from a ceiling">
            <a:extLst>
              <a:ext uri="{FF2B5EF4-FFF2-40B4-BE49-F238E27FC236}">
                <a16:creationId xmlns:a16="http://schemas.microsoft.com/office/drawing/2014/main" id="{C72CBFE5-859A-36EE-C3C8-DEB492B2C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19200"/>
            <a:ext cx="318135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ECC65D8B-353A-15AE-0E8A-EE1C870EE72D}"/>
              </a:ext>
            </a:extLst>
          </p:cNvPr>
          <p:cNvSpPr>
            <a:spLocks noGrp="1" noChangeArrowheads="1"/>
          </p:cNvSpPr>
          <p:nvPr>
            <p:ph type="body" idx="4294967295"/>
          </p:nvPr>
        </p:nvSpPr>
        <p:spPr>
          <a:xfrm>
            <a:off x="533400" y="1219200"/>
            <a:ext cx="7924800" cy="4495800"/>
          </a:xfrm>
        </p:spPr>
        <p:txBody>
          <a:bodyPr/>
          <a:lstStyle/>
          <a:p>
            <a:pPr>
              <a:defRPr/>
            </a:pPr>
            <a:r>
              <a:rPr lang="en-US" altLang="en-US" dirty="0">
                <a:latin typeface="+mj-lt"/>
              </a:rPr>
              <a:t>Airborne fibers range from 5 </a:t>
            </a:r>
            <a:r>
              <a:rPr lang="en-US" altLang="en-US" dirty="0">
                <a:latin typeface="+mj-lt"/>
                <a:cs typeface="Arial" panose="020B0604020202020204" pitchFamily="34" charset="0"/>
              </a:rPr>
              <a:t>µm</a:t>
            </a:r>
            <a:r>
              <a:rPr lang="en-US" altLang="en-US" dirty="0">
                <a:latin typeface="+mj-lt"/>
              </a:rPr>
              <a:t> or greater, with a length-to-diameter ratio of at least 3 to 1</a:t>
            </a:r>
          </a:p>
          <a:p>
            <a:pPr>
              <a:defRPr/>
            </a:pPr>
            <a:endParaRPr lang="en-US" altLang="en-US" sz="1000" dirty="0">
              <a:latin typeface="+mj-lt"/>
            </a:endParaRPr>
          </a:p>
          <a:p>
            <a:pPr>
              <a:defRPr/>
            </a:pPr>
            <a:endParaRPr lang="en-US" altLang="en-US" sz="1000" dirty="0">
              <a:latin typeface="+mj-lt"/>
            </a:endParaRPr>
          </a:p>
          <a:p>
            <a:pPr>
              <a:defRPr/>
            </a:pPr>
            <a:r>
              <a:rPr lang="en-US" altLang="en-US" b="1" dirty="0">
                <a:latin typeface="+mj-lt"/>
              </a:rPr>
              <a:t>ACM:</a:t>
            </a:r>
            <a:r>
              <a:rPr lang="en-US" altLang="en-US" dirty="0">
                <a:latin typeface="+mj-lt"/>
              </a:rPr>
              <a:t> “Asbestos-containing material,” any material containing &gt;1% asbestos</a:t>
            </a:r>
          </a:p>
          <a:p>
            <a:pPr>
              <a:defRPr/>
            </a:pPr>
            <a:endParaRPr lang="en-US" altLang="en-US" sz="1000" dirty="0">
              <a:latin typeface="+mj-lt"/>
            </a:endParaRPr>
          </a:p>
          <a:p>
            <a:pPr>
              <a:defRPr/>
            </a:pPr>
            <a:endParaRPr lang="en-US" altLang="en-US" sz="1000" dirty="0">
              <a:latin typeface="+mj-lt"/>
            </a:endParaRPr>
          </a:p>
          <a:p>
            <a:pPr>
              <a:defRPr/>
            </a:pPr>
            <a:r>
              <a:rPr lang="en-US" altLang="en-US" b="1" dirty="0">
                <a:latin typeface="+mj-lt"/>
              </a:rPr>
              <a:t>PACM:</a:t>
            </a:r>
            <a:r>
              <a:rPr lang="en-US" altLang="en-US" dirty="0">
                <a:latin typeface="+mj-lt"/>
              </a:rPr>
              <a:t> “Presumed asbestos-containing material” – thermal system insulation and surfacing material found in buildings constructed no later than 1980</a:t>
            </a:r>
          </a:p>
        </p:txBody>
      </p:sp>
      <p:sp>
        <p:nvSpPr>
          <p:cNvPr id="60419" name="Rectangle 4">
            <a:extLst>
              <a:ext uri="{FF2B5EF4-FFF2-40B4-BE49-F238E27FC236}">
                <a16:creationId xmlns:a16="http://schemas.microsoft.com/office/drawing/2014/main" id="{07C3A338-3A5D-9A94-897C-DD7B689D0524}"/>
              </a:ext>
            </a:extLst>
          </p:cNvPr>
          <p:cNvSpPr>
            <a:spLocks noGrp="1" noChangeArrowheads="1"/>
          </p:cNvSpPr>
          <p:nvPr>
            <p:ph type="title" idx="4294967295"/>
          </p:nvPr>
        </p:nvSpPr>
        <p:spPr>
          <a:xfrm>
            <a:off x="609600" y="457200"/>
            <a:ext cx="7848600" cy="554038"/>
          </a:xfrm>
        </p:spPr>
        <p:txBody>
          <a:bodyPr/>
          <a:lstStyle/>
          <a:p>
            <a:r>
              <a:rPr lang="en-US" altLang="en-US"/>
              <a:t>Asbestos</a:t>
            </a:r>
          </a:p>
        </p:txBody>
      </p:sp>
      <p:sp>
        <p:nvSpPr>
          <p:cNvPr id="60420" name="Rectangle 3">
            <a:extLst>
              <a:ext uri="{FF2B5EF4-FFF2-40B4-BE49-F238E27FC236}">
                <a16:creationId xmlns:a16="http://schemas.microsoft.com/office/drawing/2014/main" id="{551C417A-E713-70FA-85E3-B4EB38DB5572}"/>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1910.1001</a:t>
            </a:r>
          </a:p>
          <a:p>
            <a:pPr eaLnBrk="1" hangingPunct="1"/>
            <a:r>
              <a:rPr lang="en-US" altLang="en-US">
                <a:solidFill>
                  <a:srgbClr val="000000"/>
                </a:solidFill>
                <a:latin typeface="Arial" panose="020B0604020202020204" pitchFamily="34" charset="0"/>
              </a:rPr>
              <a:t>1926.1101</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679BC4F3-F796-39CD-3D6E-8DCD533059F3}"/>
              </a:ext>
            </a:extLst>
          </p:cNvPr>
          <p:cNvSpPr>
            <a:spLocks noGrp="1" noChangeArrowheads="1"/>
          </p:cNvSpPr>
          <p:nvPr>
            <p:ph type="body" idx="4294967295"/>
          </p:nvPr>
        </p:nvSpPr>
        <p:spPr>
          <a:xfrm>
            <a:off x="533400" y="1103313"/>
            <a:ext cx="7924800" cy="4525962"/>
          </a:xfrm>
        </p:spPr>
        <p:txBody>
          <a:bodyPr/>
          <a:lstStyle/>
          <a:p>
            <a:pPr lvl="1">
              <a:defRPr/>
            </a:pPr>
            <a:endParaRPr lang="en-US" altLang="en-US" sz="1000" b="1" dirty="0"/>
          </a:p>
          <a:p>
            <a:pPr>
              <a:defRPr/>
            </a:pPr>
            <a:r>
              <a:rPr lang="en-US" altLang="en-US" b="1" dirty="0">
                <a:latin typeface="+mj-lt"/>
              </a:rPr>
              <a:t>Asbestosis: </a:t>
            </a:r>
            <a:r>
              <a:rPr lang="en-US" altLang="en-US" sz="2400" dirty="0">
                <a:latin typeface="+mj-lt"/>
              </a:rPr>
              <a:t>A serious, progressive, long-term non-cancer disease of the lungs </a:t>
            </a:r>
            <a:endParaRPr lang="en-US" altLang="en-US" sz="2400" b="1" dirty="0">
              <a:latin typeface="+mj-lt"/>
            </a:endParaRPr>
          </a:p>
          <a:p>
            <a:pPr>
              <a:defRPr/>
            </a:pPr>
            <a:endParaRPr lang="en-US" altLang="en-US" sz="2400" b="1" dirty="0">
              <a:latin typeface="+mj-lt"/>
            </a:endParaRPr>
          </a:p>
          <a:p>
            <a:pPr>
              <a:defRPr/>
            </a:pPr>
            <a:r>
              <a:rPr lang="en-US" altLang="en-US" b="1" dirty="0">
                <a:latin typeface="+mj-lt"/>
              </a:rPr>
              <a:t>Lung Cancer: </a:t>
            </a:r>
            <a:r>
              <a:rPr lang="en-US" altLang="en-US" sz="2400" dirty="0">
                <a:latin typeface="+mj-lt"/>
              </a:rPr>
              <a:t>Causes the largest number of deaths related to asbestos exposure</a:t>
            </a:r>
          </a:p>
          <a:p>
            <a:pPr>
              <a:defRPr/>
            </a:pPr>
            <a:endParaRPr lang="en-US" altLang="en-US" sz="400" dirty="0">
              <a:latin typeface="+mj-lt"/>
            </a:endParaRPr>
          </a:p>
          <a:p>
            <a:pPr lvl="1">
              <a:defRPr/>
            </a:pPr>
            <a:r>
              <a:rPr lang="en-US" altLang="en-US" sz="2000" dirty="0">
                <a:latin typeface="+mj-lt"/>
              </a:rPr>
              <a:t>Most common symptoms of lung cancer are coughing and a change in breathing </a:t>
            </a:r>
          </a:p>
          <a:p>
            <a:pPr>
              <a:defRPr/>
            </a:pPr>
            <a:endParaRPr lang="en-US" altLang="en-US" sz="2400" b="1" dirty="0">
              <a:latin typeface="+mj-lt"/>
            </a:endParaRPr>
          </a:p>
          <a:p>
            <a:pPr>
              <a:defRPr/>
            </a:pPr>
            <a:r>
              <a:rPr lang="en-US" altLang="en-US" b="1" dirty="0">
                <a:latin typeface="+mj-lt"/>
              </a:rPr>
              <a:t>Mesothelioma:</a:t>
            </a:r>
            <a:r>
              <a:rPr lang="en-US" altLang="en-US" dirty="0">
                <a:latin typeface="+mj-lt"/>
              </a:rPr>
              <a:t> </a:t>
            </a:r>
            <a:r>
              <a:rPr lang="en-US" altLang="en-US" sz="2400" dirty="0">
                <a:latin typeface="+mj-lt"/>
              </a:rPr>
              <a:t>A rare form of cancer found in the thin lining (membrane) of the lung, chest, abdomen, and heart</a:t>
            </a:r>
          </a:p>
          <a:p>
            <a:pPr>
              <a:defRPr/>
            </a:pPr>
            <a:endParaRPr lang="en-US" altLang="en-US" sz="400" dirty="0">
              <a:latin typeface="+mj-lt"/>
            </a:endParaRPr>
          </a:p>
          <a:p>
            <a:pPr lvl="1">
              <a:defRPr/>
            </a:pPr>
            <a:r>
              <a:rPr lang="en-US" altLang="en-US" sz="2000" dirty="0">
                <a:latin typeface="+mj-lt"/>
              </a:rPr>
              <a:t>Most cases are linked to asbestos exposures</a:t>
            </a:r>
          </a:p>
        </p:txBody>
      </p:sp>
      <p:sp>
        <p:nvSpPr>
          <p:cNvPr id="62467" name="Rectangle 4">
            <a:extLst>
              <a:ext uri="{FF2B5EF4-FFF2-40B4-BE49-F238E27FC236}">
                <a16:creationId xmlns:a16="http://schemas.microsoft.com/office/drawing/2014/main" id="{5C33D894-540A-007D-DEF6-8F77340C3E95}"/>
              </a:ext>
            </a:extLst>
          </p:cNvPr>
          <p:cNvSpPr>
            <a:spLocks noGrp="1" noChangeArrowheads="1"/>
          </p:cNvSpPr>
          <p:nvPr>
            <p:ph type="title" idx="4294967295"/>
          </p:nvPr>
        </p:nvSpPr>
        <p:spPr>
          <a:xfrm>
            <a:off x="609600" y="457200"/>
            <a:ext cx="7848600" cy="554038"/>
          </a:xfrm>
        </p:spPr>
        <p:txBody>
          <a:bodyPr/>
          <a:lstStyle/>
          <a:p>
            <a:r>
              <a:rPr lang="en-US" altLang="en-US"/>
              <a:t>Asbestos Health Effects</a:t>
            </a:r>
          </a:p>
        </p:txBody>
      </p:sp>
      <p:sp>
        <p:nvSpPr>
          <p:cNvPr id="62468" name="Rectangle 3">
            <a:extLst>
              <a:ext uri="{FF2B5EF4-FFF2-40B4-BE49-F238E27FC236}">
                <a16:creationId xmlns:a16="http://schemas.microsoft.com/office/drawing/2014/main" id="{070691EA-29C1-9D0C-4399-65FC4EC63159}"/>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1910.1001</a:t>
            </a:r>
          </a:p>
          <a:p>
            <a:pPr eaLnBrk="1" hangingPunct="1"/>
            <a:r>
              <a:rPr lang="en-US" altLang="en-US">
                <a:solidFill>
                  <a:srgbClr val="000000"/>
                </a:solidFill>
                <a:latin typeface="Arial" panose="020B0604020202020204" pitchFamily="34" charset="0"/>
              </a:rPr>
              <a:t>1926.1101</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4C0FB3A-E031-5E7C-450B-7CB1B6B64E69}"/>
              </a:ext>
            </a:extLst>
          </p:cNvPr>
          <p:cNvSpPr>
            <a:spLocks noGrp="1" noChangeArrowheads="1"/>
          </p:cNvSpPr>
          <p:nvPr>
            <p:ph type="title"/>
          </p:nvPr>
        </p:nvSpPr>
        <p:spPr/>
        <p:txBody>
          <a:bodyPr/>
          <a:lstStyle/>
          <a:p>
            <a:r>
              <a:rPr lang="en-US" altLang="en-US"/>
              <a:t>Exposure Limits</a:t>
            </a:r>
          </a:p>
        </p:txBody>
      </p:sp>
      <p:sp>
        <p:nvSpPr>
          <p:cNvPr id="31747" name="Content Placeholder 2">
            <a:extLst>
              <a:ext uri="{FF2B5EF4-FFF2-40B4-BE49-F238E27FC236}">
                <a16:creationId xmlns:a16="http://schemas.microsoft.com/office/drawing/2014/main" id="{86C369BD-F615-1D00-3548-3917690C033B}"/>
              </a:ext>
            </a:extLst>
          </p:cNvPr>
          <p:cNvSpPr>
            <a:spLocks noGrp="1"/>
          </p:cNvSpPr>
          <p:nvPr>
            <p:ph idx="1"/>
          </p:nvPr>
        </p:nvSpPr>
        <p:spPr>
          <a:xfrm>
            <a:off x="533400" y="1189038"/>
            <a:ext cx="7924800" cy="4602162"/>
          </a:xfrm>
        </p:spPr>
        <p:txBody>
          <a:bodyPr/>
          <a:lstStyle/>
          <a:p>
            <a:pPr>
              <a:defRPr/>
            </a:pPr>
            <a:r>
              <a:rPr lang="en-US" altLang="en-US" dirty="0">
                <a:latin typeface="+mj-lt"/>
              </a:rPr>
              <a:t>Permissible exposure limit </a:t>
            </a:r>
          </a:p>
          <a:p>
            <a:pPr lvl="1">
              <a:defRPr/>
            </a:pPr>
            <a:r>
              <a:rPr lang="en-US" altLang="en-US" dirty="0">
                <a:latin typeface="+mj-lt"/>
              </a:rPr>
              <a:t>0.1 fiber per cubic centimeter (f/cc) of air as an 8 hour TWA</a:t>
            </a:r>
          </a:p>
          <a:p>
            <a:pPr lvl="1">
              <a:defRPr/>
            </a:pPr>
            <a:endParaRPr lang="en-US" altLang="en-US" dirty="0">
              <a:latin typeface="+mj-lt"/>
            </a:endParaRPr>
          </a:p>
          <a:p>
            <a:pPr>
              <a:defRPr/>
            </a:pPr>
            <a:r>
              <a:rPr lang="en-US" altLang="en-US" dirty="0">
                <a:latin typeface="+mj-lt"/>
              </a:rPr>
              <a:t>Excursion limit</a:t>
            </a:r>
          </a:p>
          <a:p>
            <a:pPr lvl="1">
              <a:defRPr/>
            </a:pPr>
            <a:r>
              <a:rPr lang="en-US" altLang="en-US" dirty="0">
                <a:latin typeface="+mj-lt"/>
              </a:rPr>
              <a:t>Not more than 1 f/cc averaged over 30 minutes</a:t>
            </a:r>
          </a:p>
          <a:p>
            <a:pPr lvl="1">
              <a:defRPr/>
            </a:pPr>
            <a:endParaRPr lang="en-US" altLang="en-US" dirty="0">
              <a:latin typeface="+mj-lt"/>
            </a:endParaRPr>
          </a:p>
          <a:p>
            <a:pPr>
              <a:defRPr/>
            </a:pPr>
            <a:r>
              <a:rPr lang="en-US" altLang="en-US" dirty="0">
                <a:latin typeface="+mj-lt"/>
              </a:rPr>
              <a:t>Monitoring</a:t>
            </a:r>
          </a:p>
          <a:p>
            <a:pPr lvl="1">
              <a:defRPr/>
            </a:pPr>
            <a:r>
              <a:rPr lang="en-US" altLang="en-US" dirty="0">
                <a:latin typeface="+mj-lt"/>
              </a:rPr>
              <a:t>Initially for workers who are or may be exposed at or above the PEL and/or above the excursion limit</a:t>
            </a:r>
          </a:p>
          <a:p>
            <a:pPr lvl="1">
              <a:defRPr/>
            </a:pPr>
            <a:endParaRPr lang="en-US" altLang="en-US" sz="1000" dirty="0">
              <a:latin typeface="+mj-lt"/>
            </a:endParaRPr>
          </a:p>
          <a:p>
            <a:pPr lvl="1">
              <a:defRPr/>
            </a:pPr>
            <a:endParaRPr lang="en-US" altLang="en-US" sz="800" dirty="0">
              <a:latin typeface="+mj-lt"/>
            </a:endParaRPr>
          </a:p>
          <a:p>
            <a:pPr lvl="1">
              <a:defRPr/>
            </a:pPr>
            <a:r>
              <a:rPr lang="en-US" altLang="en-US" dirty="0">
                <a:latin typeface="+mj-lt"/>
              </a:rPr>
              <a:t>Periodic if above PEL or excursion limit</a:t>
            </a:r>
          </a:p>
        </p:txBody>
      </p:sp>
      <p:sp>
        <p:nvSpPr>
          <p:cNvPr id="64516" name="Rectangle 3">
            <a:extLst>
              <a:ext uri="{FF2B5EF4-FFF2-40B4-BE49-F238E27FC236}">
                <a16:creationId xmlns:a16="http://schemas.microsoft.com/office/drawing/2014/main" id="{CF9713A6-8811-38BF-1F1E-0D7D24573B8B}"/>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1910.1001</a:t>
            </a:r>
          </a:p>
          <a:p>
            <a:pPr eaLnBrk="1" hangingPunct="1"/>
            <a:r>
              <a:rPr lang="en-US" altLang="en-US">
                <a:solidFill>
                  <a:srgbClr val="000000"/>
                </a:solidFill>
                <a:latin typeface="Arial" panose="020B0604020202020204" pitchFamily="34" charset="0"/>
              </a:rPr>
              <a:t>1926.1101</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a:extLst>
              <a:ext uri="{FF2B5EF4-FFF2-40B4-BE49-F238E27FC236}">
                <a16:creationId xmlns:a16="http://schemas.microsoft.com/office/drawing/2014/main" id="{3C399C38-7777-C40B-BE0E-259E751B1E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48768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itle 1">
            <a:extLst>
              <a:ext uri="{FF2B5EF4-FFF2-40B4-BE49-F238E27FC236}">
                <a16:creationId xmlns:a16="http://schemas.microsoft.com/office/drawing/2014/main" id="{BA8BD42B-B40E-20C2-202D-E6B0DBD09511}"/>
              </a:ext>
            </a:extLst>
          </p:cNvPr>
          <p:cNvSpPr>
            <a:spLocks noGrp="1" noChangeArrowheads="1"/>
          </p:cNvSpPr>
          <p:nvPr>
            <p:ph type="title" idx="4294967295"/>
          </p:nvPr>
        </p:nvSpPr>
        <p:spPr>
          <a:xfrm>
            <a:off x="609600" y="457200"/>
            <a:ext cx="7848600" cy="554038"/>
          </a:xfrm>
        </p:spPr>
        <p:txBody>
          <a:bodyPr/>
          <a:lstStyle/>
          <a:p>
            <a:r>
              <a:rPr lang="en-US" altLang="en-US"/>
              <a:t>Responsibility</a:t>
            </a:r>
          </a:p>
        </p:txBody>
      </p:sp>
      <p:sp>
        <p:nvSpPr>
          <p:cNvPr id="33795" name="Content Placeholder 2">
            <a:extLst>
              <a:ext uri="{FF2B5EF4-FFF2-40B4-BE49-F238E27FC236}">
                <a16:creationId xmlns:a16="http://schemas.microsoft.com/office/drawing/2014/main" id="{E5BDC73D-B404-44C9-3FAE-82A1E0238535}"/>
              </a:ext>
            </a:extLst>
          </p:cNvPr>
          <p:cNvSpPr>
            <a:spLocks noGrp="1"/>
          </p:cNvSpPr>
          <p:nvPr>
            <p:ph idx="4294967295"/>
          </p:nvPr>
        </p:nvSpPr>
        <p:spPr>
          <a:xfrm>
            <a:off x="541338" y="1219200"/>
            <a:ext cx="7789862" cy="4724400"/>
          </a:xfrm>
        </p:spPr>
        <p:txBody>
          <a:bodyPr/>
          <a:lstStyle/>
          <a:p>
            <a:pPr>
              <a:defRPr/>
            </a:pPr>
            <a:r>
              <a:rPr lang="en-US" altLang="en-US" dirty="0">
                <a:latin typeface="+mj-lt"/>
              </a:rPr>
              <a:t>Building/facility owner</a:t>
            </a:r>
          </a:p>
          <a:p>
            <a:pPr>
              <a:defRPr/>
            </a:pPr>
            <a:endParaRPr lang="en-US" altLang="en-US" sz="1000" dirty="0">
              <a:latin typeface="+mj-lt"/>
            </a:endParaRPr>
          </a:p>
          <a:p>
            <a:pPr>
              <a:defRPr/>
            </a:pPr>
            <a:endParaRPr lang="en-US" altLang="en-US" sz="1000" dirty="0">
              <a:latin typeface="+mj-lt"/>
            </a:endParaRPr>
          </a:p>
          <a:p>
            <a:pPr>
              <a:defRPr/>
            </a:pPr>
            <a:r>
              <a:rPr lang="en-US" altLang="en-US" dirty="0">
                <a:latin typeface="+mj-lt"/>
              </a:rPr>
              <a:t>Removal/abatement of asbestos is covered by 29 CFR 1926 (Construction)</a:t>
            </a:r>
          </a:p>
          <a:p>
            <a:pPr>
              <a:defRPr/>
            </a:pPr>
            <a:endParaRPr lang="en-US" altLang="en-US" sz="1000" dirty="0">
              <a:latin typeface="+mj-lt"/>
            </a:endParaRPr>
          </a:p>
          <a:p>
            <a:pPr>
              <a:defRPr/>
            </a:pPr>
            <a:endParaRPr lang="en-US" altLang="en-US" sz="1000" dirty="0">
              <a:latin typeface="+mj-lt"/>
            </a:endParaRPr>
          </a:p>
          <a:p>
            <a:pPr>
              <a:defRPr/>
            </a:pPr>
            <a:r>
              <a:rPr lang="en-US" altLang="en-US" dirty="0">
                <a:latin typeface="+mj-lt"/>
              </a:rPr>
              <a:t>Must adhere to:</a:t>
            </a:r>
          </a:p>
          <a:p>
            <a:pPr>
              <a:defRPr/>
            </a:pPr>
            <a:endParaRPr lang="en-US" altLang="en-US" sz="500" dirty="0">
              <a:latin typeface="+mj-lt"/>
            </a:endParaRPr>
          </a:p>
          <a:p>
            <a:pPr lvl="1">
              <a:defRPr/>
            </a:pPr>
            <a:r>
              <a:rPr lang="en-US" altLang="en-US" dirty="0">
                <a:latin typeface="+mj-lt"/>
              </a:rPr>
              <a:t>Multi-employer worksite</a:t>
            </a:r>
          </a:p>
          <a:p>
            <a:pPr lvl="2">
              <a:defRPr/>
            </a:pPr>
            <a:r>
              <a:rPr lang="en-US" altLang="en-US" i="1" dirty="0">
                <a:latin typeface="+mj-lt"/>
              </a:rPr>
              <a:t>Hazards abated by contractor who created</a:t>
            </a:r>
          </a:p>
          <a:p>
            <a:pPr lvl="2">
              <a:defRPr/>
            </a:pPr>
            <a:r>
              <a:rPr lang="en-US" altLang="en-US" i="1" dirty="0">
                <a:latin typeface="+mj-lt"/>
              </a:rPr>
              <a:t>Inform others of measures to control exposures</a:t>
            </a:r>
          </a:p>
          <a:p>
            <a:pPr lvl="2">
              <a:defRPr/>
            </a:pPr>
            <a:r>
              <a:rPr lang="en-US" altLang="en-US" i="1" dirty="0">
                <a:latin typeface="+mj-lt"/>
              </a:rPr>
              <a:t>Adjacent employer will check containment</a:t>
            </a:r>
          </a:p>
          <a:p>
            <a:pPr lvl="2">
              <a:defRPr/>
            </a:pPr>
            <a:r>
              <a:rPr lang="en-US" altLang="en-US" i="1" dirty="0">
                <a:latin typeface="+mj-lt"/>
              </a:rPr>
              <a:t>General contractor (GC) requires compliance</a:t>
            </a:r>
          </a:p>
          <a:p>
            <a:pPr lvl="2">
              <a:defRPr/>
            </a:pPr>
            <a:endParaRPr lang="en-US" altLang="en-US" sz="1000" dirty="0">
              <a:latin typeface="+mj-lt"/>
            </a:endParaRPr>
          </a:p>
          <a:p>
            <a:pPr lvl="1">
              <a:defRPr/>
            </a:pPr>
            <a:r>
              <a:rPr lang="en-US" altLang="en-US" dirty="0">
                <a:latin typeface="+mj-lt"/>
              </a:rPr>
              <a:t>Competent person</a:t>
            </a:r>
          </a:p>
        </p:txBody>
      </p:sp>
      <p:sp>
        <p:nvSpPr>
          <p:cNvPr id="66565" name="Rectangle 22">
            <a:extLst>
              <a:ext uri="{FF2B5EF4-FFF2-40B4-BE49-F238E27FC236}">
                <a16:creationId xmlns:a16="http://schemas.microsoft.com/office/drawing/2014/main" id="{32085903-7D88-E314-DD25-5A3E12B9906A}"/>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1910.1001</a:t>
            </a:r>
          </a:p>
          <a:p>
            <a:pPr eaLnBrk="1" hangingPunct="1"/>
            <a:r>
              <a:rPr lang="en-US" altLang="en-US">
                <a:solidFill>
                  <a:srgbClr val="000000"/>
                </a:solidFill>
                <a:latin typeface="Arial" panose="020B0604020202020204" pitchFamily="34" charset="0"/>
              </a:rPr>
              <a:t>1926.1101</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E811EC2D-67BB-5191-0680-DDCAD03FCA7C}"/>
              </a:ext>
            </a:extLst>
          </p:cNvPr>
          <p:cNvSpPr>
            <a:spLocks noGrp="1" noChangeArrowheads="1"/>
          </p:cNvSpPr>
          <p:nvPr>
            <p:ph type="title"/>
          </p:nvPr>
        </p:nvSpPr>
        <p:spPr/>
        <p:txBody>
          <a:bodyPr/>
          <a:lstStyle/>
          <a:p>
            <a:r>
              <a:rPr lang="en-US" altLang="en-US"/>
              <a:t>Medical Surveillance</a:t>
            </a:r>
          </a:p>
        </p:txBody>
      </p:sp>
      <p:sp>
        <p:nvSpPr>
          <p:cNvPr id="68611" name="Content Placeholder 2">
            <a:extLst>
              <a:ext uri="{FF2B5EF4-FFF2-40B4-BE49-F238E27FC236}">
                <a16:creationId xmlns:a16="http://schemas.microsoft.com/office/drawing/2014/main" id="{839FD1CE-9BAD-5FBB-E99B-4FE4358B5B6F}"/>
              </a:ext>
            </a:extLst>
          </p:cNvPr>
          <p:cNvSpPr>
            <a:spLocks noGrp="1" noChangeArrowheads="1"/>
          </p:cNvSpPr>
          <p:nvPr>
            <p:ph idx="1"/>
          </p:nvPr>
        </p:nvSpPr>
        <p:spPr>
          <a:xfrm>
            <a:off x="533400" y="1143000"/>
            <a:ext cx="8132763" cy="4602163"/>
          </a:xfrm>
        </p:spPr>
        <p:txBody>
          <a:bodyPr/>
          <a:lstStyle/>
          <a:p>
            <a:r>
              <a:rPr lang="en-US" altLang="en-US"/>
              <a:t>Required when above PEL/excursion limit</a:t>
            </a:r>
          </a:p>
          <a:p>
            <a:endParaRPr lang="en-US" altLang="en-US" sz="300"/>
          </a:p>
          <a:p>
            <a:pPr lvl="1"/>
            <a:r>
              <a:rPr lang="en-US" altLang="en-US"/>
              <a:t>Pre-placement examinations</a:t>
            </a:r>
          </a:p>
          <a:p>
            <a:pPr lvl="1"/>
            <a:endParaRPr lang="en-US" altLang="en-US" sz="300"/>
          </a:p>
          <a:p>
            <a:pPr lvl="2"/>
            <a:r>
              <a:rPr lang="en-US" altLang="en-US" i="1"/>
              <a:t>Medical/work history</a:t>
            </a:r>
          </a:p>
          <a:p>
            <a:pPr lvl="2"/>
            <a:endParaRPr lang="en-US" altLang="en-US" sz="500" i="1"/>
          </a:p>
          <a:p>
            <a:pPr lvl="2"/>
            <a:r>
              <a:rPr lang="en-US" altLang="en-US" i="1"/>
              <a:t>Complete physical exam with emphasis on respiratory system, cardiovascular system and digestive tract</a:t>
            </a:r>
          </a:p>
          <a:p>
            <a:pPr lvl="2"/>
            <a:endParaRPr lang="en-US" altLang="en-US" sz="500" i="1"/>
          </a:p>
          <a:p>
            <a:pPr lvl="2"/>
            <a:r>
              <a:rPr lang="en-US" altLang="en-US" i="1"/>
              <a:t>Completion of questionnaire – Appendix D</a:t>
            </a:r>
          </a:p>
          <a:p>
            <a:pPr lvl="2"/>
            <a:endParaRPr lang="en-US" altLang="en-US" sz="500" i="1"/>
          </a:p>
          <a:p>
            <a:pPr lvl="2"/>
            <a:r>
              <a:rPr lang="en-US" altLang="en-US" i="1"/>
              <a:t>Chest X-Ray (Roentgenogram)</a:t>
            </a:r>
          </a:p>
          <a:p>
            <a:pPr lvl="2"/>
            <a:endParaRPr lang="en-US" altLang="en-US" sz="500" i="1"/>
          </a:p>
          <a:p>
            <a:pPr lvl="2"/>
            <a:r>
              <a:rPr lang="en-US" altLang="en-US" i="1"/>
              <a:t>Pulmonary function test (PFT)</a:t>
            </a:r>
          </a:p>
          <a:p>
            <a:pPr lvl="2"/>
            <a:endParaRPr lang="en-US" altLang="en-US" sz="500" i="1"/>
          </a:p>
          <a:p>
            <a:pPr lvl="2"/>
            <a:r>
              <a:rPr lang="en-US" altLang="en-US" i="1"/>
              <a:t>Any additional tests required by the Physician </a:t>
            </a:r>
          </a:p>
          <a:p>
            <a:pPr lvl="2">
              <a:buFontTx/>
              <a:buNone/>
            </a:pPr>
            <a:r>
              <a:rPr lang="en-US" altLang="en-US" i="1"/>
              <a:t>	or other Licensed Healthcare Professional (PLHCP)</a:t>
            </a:r>
          </a:p>
          <a:p>
            <a:pPr lvl="2">
              <a:buFontTx/>
              <a:buNone/>
            </a:pPr>
            <a:endParaRPr lang="en-US" altLang="en-US" sz="400"/>
          </a:p>
          <a:p>
            <a:pPr lvl="1"/>
            <a:r>
              <a:rPr lang="en-US" altLang="en-US"/>
              <a:t>Periodic exam (annually)</a:t>
            </a:r>
          </a:p>
          <a:p>
            <a:pPr lvl="1"/>
            <a:endParaRPr lang="en-US" altLang="en-US" sz="400"/>
          </a:p>
          <a:p>
            <a:pPr lvl="1"/>
            <a:r>
              <a:rPr lang="en-US" altLang="en-US"/>
              <a:t>Upon termination of employment (1910)</a:t>
            </a:r>
          </a:p>
        </p:txBody>
      </p:sp>
      <p:sp>
        <p:nvSpPr>
          <p:cNvPr id="68612" name="Rectangle 3">
            <a:extLst>
              <a:ext uri="{FF2B5EF4-FFF2-40B4-BE49-F238E27FC236}">
                <a16:creationId xmlns:a16="http://schemas.microsoft.com/office/drawing/2014/main" id="{26517732-A5DD-D378-93B3-B80D5C4B3D7A}"/>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1910.1001</a:t>
            </a:r>
          </a:p>
          <a:p>
            <a:pPr eaLnBrk="1" hangingPunct="1"/>
            <a:r>
              <a:rPr lang="en-US" altLang="en-US">
                <a:solidFill>
                  <a:srgbClr val="000000"/>
                </a:solidFill>
                <a:latin typeface="Arial" panose="020B0604020202020204" pitchFamily="34" charset="0"/>
              </a:rPr>
              <a:t>1926.1101</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C91E14C-B30F-2911-E18E-47D61610DBA3}"/>
              </a:ext>
            </a:extLst>
          </p:cNvPr>
          <p:cNvSpPr>
            <a:spLocks noGrp="1" noChangeArrowheads="1"/>
          </p:cNvSpPr>
          <p:nvPr>
            <p:ph type="title"/>
          </p:nvPr>
        </p:nvSpPr>
        <p:spPr/>
        <p:txBody>
          <a:bodyPr/>
          <a:lstStyle/>
          <a:p>
            <a:r>
              <a:rPr lang="en-US" altLang="en-US"/>
              <a:t>Respirator Selection</a:t>
            </a:r>
          </a:p>
        </p:txBody>
      </p:sp>
      <p:sp>
        <p:nvSpPr>
          <p:cNvPr id="70659" name="Rectangle 4">
            <a:extLst>
              <a:ext uri="{FF2B5EF4-FFF2-40B4-BE49-F238E27FC236}">
                <a16:creationId xmlns:a16="http://schemas.microsoft.com/office/drawing/2014/main" id="{D38576A8-EC20-7EAD-9A4B-230373FEDB87}"/>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1910.1001</a:t>
            </a:r>
          </a:p>
          <a:p>
            <a:pPr eaLnBrk="1" hangingPunct="1"/>
            <a:r>
              <a:rPr lang="en-US" altLang="en-US">
                <a:solidFill>
                  <a:srgbClr val="000000"/>
                </a:solidFill>
                <a:latin typeface="Arial" panose="020B0604020202020204" pitchFamily="34" charset="0"/>
              </a:rPr>
              <a:t>1926.1101</a:t>
            </a:r>
          </a:p>
        </p:txBody>
      </p:sp>
      <p:sp>
        <p:nvSpPr>
          <p:cNvPr id="70660" name="Content Placeholder 5">
            <a:extLst>
              <a:ext uri="{FF2B5EF4-FFF2-40B4-BE49-F238E27FC236}">
                <a16:creationId xmlns:a16="http://schemas.microsoft.com/office/drawing/2014/main" id="{D6EC56FB-9774-93E4-2E97-2D0929325E90}"/>
              </a:ext>
            </a:extLst>
          </p:cNvPr>
          <p:cNvSpPr>
            <a:spLocks noGrp="1" noChangeArrowheads="1"/>
          </p:cNvSpPr>
          <p:nvPr>
            <p:ph idx="1"/>
          </p:nvPr>
        </p:nvSpPr>
        <p:spPr>
          <a:xfrm>
            <a:off x="571500" y="1143000"/>
            <a:ext cx="7924800" cy="4602163"/>
          </a:xfrm>
        </p:spPr>
        <p:txBody>
          <a:bodyPr/>
          <a:lstStyle/>
          <a:p>
            <a:r>
              <a:rPr lang="en-US" altLang="en-US"/>
              <a:t>When is respiratory protection required?</a:t>
            </a:r>
          </a:p>
          <a:p>
            <a:endParaRPr lang="en-US" altLang="en-US" sz="800"/>
          </a:p>
          <a:p>
            <a:pPr lvl="1"/>
            <a:r>
              <a:rPr lang="en-US" altLang="en-US"/>
              <a:t>Above PEL</a:t>
            </a:r>
          </a:p>
          <a:p>
            <a:pPr lvl="1"/>
            <a:endParaRPr lang="en-US" altLang="en-US" sz="800"/>
          </a:p>
          <a:p>
            <a:pPr lvl="1"/>
            <a:r>
              <a:rPr lang="en-US" altLang="en-US"/>
              <a:t>Based on </a:t>
            </a:r>
            <a:r>
              <a:rPr lang="en-US" altLang="en-US" b="1"/>
              <a:t>Class</a:t>
            </a:r>
            <a:r>
              <a:rPr lang="en-US" altLang="en-US"/>
              <a:t> of work performed</a:t>
            </a:r>
          </a:p>
          <a:p>
            <a:endParaRPr lang="en-US" altLang="en-US" sz="800"/>
          </a:p>
          <a:p>
            <a:endParaRPr lang="en-US" altLang="en-US" sz="800"/>
          </a:p>
          <a:p>
            <a:endParaRPr lang="en-US" altLang="en-US" sz="800"/>
          </a:p>
          <a:p>
            <a:r>
              <a:rPr lang="en-US" altLang="en-US"/>
              <a:t>Provided in accordance with 29 CFR 1910.134 (b) - (d) (except (d)(1)(iii)), and (f) - (m)</a:t>
            </a:r>
          </a:p>
          <a:p>
            <a:endParaRPr lang="en-US" altLang="en-US" sz="800"/>
          </a:p>
          <a:p>
            <a:endParaRPr lang="en-US" altLang="en-US" sz="400"/>
          </a:p>
          <a:p>
            <a:pPr lvl="1"/>
            <a:r>
              <a:rPr lang="en-US" altLang="en-US"/>
              <a:t>Proper selection per 29 CFR 1910 or 29 CFR 1926</a:t>
            </a:r>
          </a:p>
          <a:p>
            <a:pPr lvl="1"/>
            <a:endParaRPr lang="en-US" altLang="en-US" sz="800"/>
          </a:p>
          <a:p>
            <a:pPr lvl="1"/>
            <a:endParaRPr lang="en-US" altLang="en-US" sz="400"/>
          </a:p>
          <a:p>
            <a:pPr lvl="1"/>
            <a:r>
              <a:rPr lang="en-US" altLang="en-US"/>
              <a:t>High efficiency particulate air (HEPA) filters for all air purifying respirators (APR)</a:t>
            </a:r>
          </a:p>
          <a:p>
            <a:pPr lvl="1"/>
            <a:endParaRPr lang="en-US" altLang="en-US" sz="800"/>
          </a:p>
          <a:p>
            <a:pPr lvl="1"/>
            <a:endParaRPr lang="en-US" altLang="en-US" sz="400"/>
          </a:p>
          <a:p>
            <a:pPr lvl="1"/>
            <a:r>
              <a:rPr lang="en-US" altLang="en-US"/>
              <a:t>No filtering face pieces (dust masks)</a:t>
            </a:r>
          </a:p>
          <a:p>
            <a:pPr lvl="1"/>
            <a:endParaRPr lang="en-US" altLang="en-US"/>
          </a:p>
          <a:p>
            <a:pPr lvl="1"/>
            <a:endParaRPr lang="en-US" altLang="en-US"/>
          </a:p>
        </p:txBody>
      </p:sp>
      <p:pic>
        <p:nvPicPr>
          <p:cNvPr id="70661" name="Picture 1">
            <a:extLst>
              <a:ext uri="{FF2B5EF4-FFF2-40B4-BE49-F238E27FC236}">
                <a16:creationId xmlns:a16="http://schemas.microsoft.com/office/drawing/2014/main" id="{75ED9751-DB33-6395-6974-B95028206B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6750" y="1828800"/>
            <a:ext cx="14859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06AB642-FBEF-D1D5-1E0F-44A6084ADAE5}"/>
              </a:ext>
            </a:extLst>
          </p:cNvPr>
          <p:cNvSpPr>
            <a:spLocks noGrp="1" noChangeArrowheads="1"/>
          </p:cNvSpPr>
          <p:nvPr>
            <p:ph type="title"/>
          </p:nvPr>
        </p:nvSpPr>
        <p:spPr>
          <a:xfrm>
            <a:off x="609600" y="441325"/>
            <a:ext cx="8229600" cy="549275"/>
          </a:xfrm>
        </p:spPr>
        <p:txBody>
          <a:bodyPr/>
          <a:lstStyle/>
          <a:p>
            <a:pPr eaLnBrk="1" hangingPunct="1"/>
            <a:r>
              <a:rPr lang="en-US" altLang="en-US"/>
              <a:t>Health Hazards SEP – OPN 135</a:t>
            </a:r>
          </a:p>
        </p:txBody>
      </p:sp>
      <p:sp>
        <p:nvSpPr>
          <p:cNvPr id="148483" name="Rectangle 3">
            <a:extLst>
              <a:ext uri="{FF2B5EF4-FFF2-40B4-BE49-F238E27FC236}">
                <a16:creationId xmlns:a16="http://schemas.microsoft.com/office/drawing/2014/main" id="{7077EDE5-3524-6B11-BDA2-0D46BAC8B896}"/>
              </a:ext>
            </a:extLst>
          </p:cNvPr>
          <p:cNvSpPr>
            <a:spLocks noGrp="1" noChangeArrowheads="1"/>
          </p:cNvSpPr>
          <p:nvPr>
            <p:ph type="body" idx="1"/>
          </p:nvPr>
        </p:nvSpPr>
        <p:spPr>
          <a:xfrm>
            <a:off x="609600" y="1157288"/>
            <a:ext cx="8153400" cy="4572000"/>
          </a:xfrm>
        </p:spPr>
        <p:txBody>
          <a:bodyPr/>
          <a:lstStyle/>
          <a:p>
            <a:pPr eaLnBrk="1" hangingPunct="1">
              <a:defRPr/>
            </a:pPr>
            <a:r>
              <a:rPr lang="en-US" sz="2400" b="1" dirty="0"/>
              <a:t>Fiscal Year 2005</a:t>
            </a:r>
          </a:p>
          <a:p>
            <a:pPr lvl="1" eaLnBrk="1" hangingPunct="1">
              <a:defRPr/>
            </a:pPr>
            <a:r>
              <a:rPr lang="en-US" sz="2000" dirty="0"/>
              <a:t>Health Hazards SEP implemented</a:t>
            </a:r>
          </a:p>
          <a:p>
            <a:pPr lvl="2" eaLnBrk="1" hangingPunct="1">
              <a:defRPr/>
            </a:pPr>
            <a:r>
              <a:rPr lang="en-US" sz="1600" dirty="0"/>
              <a:t>Styrene, asbestos, lead, </a:t>
            </a:r>
            <a:r>
              <a:rPr lang="en-US" sz="1600" dirty="0" err="1"/>
              <a:t>isocyanates</a:t>
            </a:r>
            <a:r>
              <a:rPr lang="en-US" sz="1600" dirty="0"/>
              <a:t>, and silica</a:t>
            </a:r>
            <a:endParaRPr lang="en-US" sz="1000" dirty="0"/>
          </a:p>
          <a:p>
            <a:pPr lvl="1" eaLnBrk="1" hangingPunct="1">
              <a:defRPr/>
            </a:pPr>
            <a:r>
              <a:rPr lang="en-US" sz="2000" dirty="0"/>
              <a:t>Goal of 200 compliance inspections</a:t>
            </a:r>
          </a:p>
          <a:p>
            <a:pPr lvl="1" eaLnBrk="1" hangingPunct="1">
              <a:defRPr/>
            </a:pPr>
            <a:r>
              <a:rPr lang="en-US" sz="2000" dirty="0"/>
              <a:t>Referral and complaint inspections conducted</a:t>
            </a:r>
            <a:endParaRPr lang="en-US" sz="400" dirty="0"/>
          </a:p>
          <a:p>
            <a:pPr eaLnBrk="1" hangingPunct="1">
              <a:defRPr/>
            </a:pPr>
            <a:r>
              <a:rPr lang="en-US" sz="2400" b="1" dirty="0"/>
              <a:t>Fiscal Year 2009</a:t>
            </a:r>
          </a:p>
          <a:p>
            <a:pPr lvl="1" eaLnBrk="1" hangingPunct="1">
              <a:defRPr/>
            </a:pPr>
            <a:r>
              <a:rPr lang="en-US" sz="2000" dirty="0"/>
              <a:t>OPN 135 revised</a:t>
            </a:r>
          </a:p>
          <a:p>
            <a:pPr lvl="1" eaLnBrk="1" hangingPunct="1">
              <a:defRPr/>
            </a:pPr>
            <a:r>
              <a:rPr lang="en-US" sz="2000" dirty="0"/>
              <a:t>Styrene dropped and </a:t>
            </a:r>
            <a:r>
              <a:rPr lang="en-US" sz="2000" dirty="0" err="1"/>
              <a:t>hexavalent</a:t>
            </a:r>
            <a:r>
              <a:rPr lang="en-US" sz="2000" dirty="0"/>
              <a:t> chromium added</a:t>
            </a:r>
          </a:p>
          <a:p>
            <a:pPr lvl="1" eaLnBrk="1" hangingPunct="1">
              <a:defRPr/>
            </a:pPr>
            <a:r>
              <a:rPr lang="en-US" sz="2000" dirty="0"/>
              <a:t>Goal of 200 compliance inspections</a:t>
            </a:r>
          </a:p>
          <a:p>
            <a:pPr lvl="1" eaLnBrk="1" hangingPunct="1">
              <a:defRPr/>
            </a:pPr>
            <a:r>
              <a:rPr lang="en-US" sz="2000" dirty="0">
                <a:ea typeface="+mn-ea"/>
                <a:cs typeface="+mn-cs"/>
              </a:rPr>
              <a:t>Health hazards training included in General Industry and Construction 10-hour courses </a:t>
            </a:r>
          </a:p>
          <a:p>
            <a:pPr eaLnBrk="1" hangingPunct="1">
              <a:defRPr/>
            </a:pPr>
            <a:r>
              <a:rPr lang="en-US" sz="2400" b="1" dirty="0"/>
              <a:t>Fiscal Year 2014</a:t>
            </a:r>
          </a:p>
          <a:p>
            <a:pPr lvl="1" eaLnBrk="1" hangingPunct="1">
              <a:defRPr/>
            </a:pPr>
            <a:r>
              <a:rPr lang="en-US" sz="2000" dirty="0"/>
              <a:t>Added un-regulated substances without a PEL (ex. 1-bromopropane)</a:t>
            </a:r>
          </a:p>
          <a:p>
            <a:pPr lvl="1" eaLnBrk="1" hangingPunct="1">
              <a:defRPr/>
            </a:pPr>
            <a:r>
              <a:rPr lang="en-US" sz="2000" dirty="0"/>
              <a:t>Added follow-up inspections for  exposures above the PEL</a:t>
            </a:r>
          </a:p>
          <a:p>
            <a:pPr eaLnBrk="1" hangingPunct="1">
              <a:defRPr/>
            </a:pPr>
            <a:endParaRPr lang="en-US" sz="2400" b="1" dirty="0"/>
          </a:p>
        </p:txBody>
      </p:sp>
      <p:pic>
        <p:nvPicPr>
          <p:cNvPr id="11268" name="Picture 4" descr="MCj01571090000[1]">
            <a:extLst>
              <a:ext uri="{FF2B5EF4-FFF2-40B4-BE49-F238E27FC236}">
                <a16:creationId xmlns:a16="http://schemas.microsoft.com/office/drawing/2014/main" id="{C0E760D7-F73E-D441-5151-5B887B9B5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828800"/>
            <a:ext cx="17526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27EBB19E-CC42-8A8E-235B-119E88DC3BE8}"/>
              </a:ext>
            </a:extLst>
          </p:cNvPr>
          <p:cNvSpPr>
            <a:spLocks noGrp="1" noChangeArrowheads="1"/>
          </p:cNvSpPr>
          <p:nvPr>
            <p:ph type="title"/>
          </p:nvPr>
        </p:nvSpPr>
        <p:spPr/>
        <p:txBody>
          <a:bodyPr/>
          <a:lstStyle/>
          <a:p>
            <a:pPr eaLnBrk="1" hangingPunct="1"/>
            <a:r>
              <a:rPr lang="en-US" altLang="en-US"/>
              <a:t>Hexavalent Chromium Exposures</a:t>
            </a:r>
          </a:p>
        </p:txBody>
      </p:sp>
      <p:sp>
        <p:nvSpPr>
          <p:cNvPr id="72707" name="Rectangle 3">
            <a:extLst>
              <a:ext uri="{FF2B5EF4-FFF2-40B4-BE49-F238E27FC236}">
                <a16:creationId xmlns:a16="http://schemas.microsoft.com/office/drawing/2014/main" id="{5FD337FC-BB32-4C77-B55D-EAEAC8543C77}"/>
              </a:ext>
            </a:extLst>
          </p:cNvPr>
          <p:cNvSpPr>
            <a:spLocks noGrp="1" noChangeArrowheads="1"/>
          </p:cNvSpPr>
          <p:nvPr>
            <p:ph type="body" sz="half" idx="1"/>
          </p:nvPr>
        </p:nvSpPr>
        <p:spPr>
          <a:xfrm>
            <a:off x="609600" y="1219200"/>
            <a:ext cx="7467600" cy="4525963"/>
          </a:xfrm>
        </p:spPr>
        <p:txBody>
          <a:bodyPr/>
          <a:lstStyle/>
          <a:p>
            <a:pPr marL="293688" indent="-293688" eaLnBrk="1" hangingPunct="1"/>
            <a:r>
              <a:rPr lang="en-US" altLang="en-US"/>
              <a:t>Hot work such as welding on stainless steel</a:t>
            </a:r>
          </a:p>
          <a:p>
            <a:pPr marL="293688" indent="-293688" eaLnBrk="1" hangingPunct="1"/>
            <a:endParaRPr lang="en-US" altLang="en-US" sz="1000"/>
          </a:p>
          <a:p>
            <a:pPr marL="293688" indent="-293688" eaLnBrk="1" hangingPunct="1"/>
            <a:r>
              <a:rPr lang="en-US" altLang="en-US"/>
              <a:t>Industrial uses in dyes, paints, inks, plastics</a:t>
            </a:r>
          </a:p>
        </p:txBody>
      </p:sp>
      <p:pic>
        <p:nvPicPr>
          <p:cNvPr id="72708" name="Picture 8">
            <a:extLst>
              <a:ext uri="{FF2B5EF4-FFF2-40B4-BE49-F238E27FC236}">
                <a16:creationId xmlns:a16="http://schemas.microsoft.com/office/drawing/2014/main" id="{4480F687-2F97-2188-BAA7-D29813C24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0"/>
            <a:ext cx="4191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12">
            <a:extLst>
              <a:ext uri="{FF2B5EF4-FFF2-40B4-BE49-F238E27FC236}">
                <a16:creationId xmlns:a16="http://schemas.microsoft.com/office/drawing/2014/main" id="{D08A25E2-E842-F850-E0E1-CA0B41904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76600"/>
            <a:ext cx="3781425"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87974BB-03FA-D14E-08B5-4B56EBC9AC27}"/>
              </a:ext>
            </a:extLst>
          </p:cNvPr>
          <p:cNvSpPr>
            <a:spLocks noGrp="1" noChangeArrowheads="1"/>
          </p:cNvSpPr>
          <p:nvPr>
            <p:ph type="title" idx="4294967295"/>
          </p:nvPr>
        </p:nvSpPr>
        <p:spPr>
          <a:xfrm>
            <a:off x="636588" y="457200"/>
            <a:ext cx="4545012" cy="554038"/>
          </a:xfrm>
        </p:spPr>
        <p:txBody>
          <a:bodyPr/>
          <a:lstStyle/>
          <a:p>
            <a:r>
              <a:rPr lang="en-US" altLang="en-US"/>
              <a:t>Affected Operations</a:t>
            </a:r>
          </a:p>
        </p:txBody>
      </p:sp>
      <p:sp>
        <p:nvSpPr>
          <p:cNvPr id="74755" name="Rectangle 3">
            <a:extLst>
              <a:ext uri="{FF2B5EF4-FFF2-40B4-BE49-F238E27FC236}">
                <a16:creationId xmlns:a16="http://schemas.microsoft.com/office/drawing/2014/main" id="{9020D828-79EE-DA35-D26E-6A563C0B2C91}"/>
              </a:ext>
            </a:extLst>
          </p:cNvPr>
          <p:cNvSpPr>
            <a:spLocks noGrp="1" noChangeArrowheads="1"/>
          </p:cNvSpPr>
          <p:nvPr>
            <p:ph type="body" sz="half" idx="4294967295"/>
          </p:nvPr>
        </p:nvSpPr>
        <p:spPr>
          <a:xfrm>
            <a:off x="228600" y="1454150"/>
            <a:ext cx="3962400" cy="4492625"/>
          </a:xfrm>
        </p:spPr>
        <p:txBody>
          <a:bodyPr/>
          <a:lstStyle/>
          <a:p>
            <a:pPr marL="641350" lvl="1" indent="-293688">
              <a:lnSpc>
                <a:spcPct val="80000"/>
              </a:lnSpc>
            </a:pPr>
            <a:r>
              <a:rPr lang="en-US" altLang="en-US"/>
              <a:t>Electroplating</a:t>
            </a:r>
          </a:p>
          <a:p>
            <a:pPr marL="641350" lvl="1" indent="-293688">
              <a:lnSpc>
                <a:spcPct val="80000"/>
              </a:lnSpc>
            </a:pPr>
            <a:endParaRPr lang="en-US" altLang="en-US" sz="1000"/>
          </a:p>
          <a:p>
            <a:pPr marL="641350" lvl="1" indent="-293688"/>
            <a:r>
              <a:rPr lang="en-US" altLang="en-US"/>
              <a:t>Welding on stainless steel or Cr(VI) painted surfaces</a:t>
            </a:r>
          </a:p>
          <a:p>
            <a:pPr marL="641350" lvl="1" indent="-293688"/>
            <a:endParaRPr lang="en-US" altLang="en-US" sz="1000"/>
          </a:p>
          <a:p>
            <a:pPr marL="641350" lvl="1" indent="-293688">
              <a:lnSpc>
                <a:spcPct val="80000"/>
              </a:lnSpc>
            </a:pPr>
            <a:r>
              <a:rPr lang="en-US" altLang="en-US"/>
              <a:t>Painting</a:t>
            </a:r>
          </a:p>
          <a:p>
            <a:pPr lvl="2"/>
            <a:r>
              <a:rPr lang="en-US" altLang="en-US"/>
              <a:t>Aerospace</a:t>
            </a:r>
          </a:p>
          <a:p>
            <a:pPr lvl="2"/>
            <a:r>
              <a:rPr lang="en-US" altLang="en-US"/>
              <a:t>Auto body repair</a:t>
            </a:r>
          </a:p>
          <a:p>
            <a:pPr marL="641350" lvl="1" indent="-293688">
              <a:lnSpc>
                <a:spcPct val="80000"/>
              </a:lnSpc>
            </a:pPr>
            <a:endParaRPr lang="en-US" altLang="en-US" sz="1000"/>
          </a:p>
          <a:p>
            <a:pPr marL="641350" lvl="1" indent="-293688">
              <a:lnSpc>
                <a:spcPct val="80000"/>
              </a:lnSpc>
            </a:pPr>
            <a:r>
              <a:rPr lang="en-US" altLang="en-US"/>
              <a:t>Chromate pigment</a:t>
            </a:r>
            <a:br>
              <a:rPr lang="en-US" altLang="en-US"/>
            </a:br>
            <a:r>
              <a:rPr lang="en-US" altLang="en-US"/>
              <a:t>and chemical production</a:t>
            </a:r>
          </a:p>
        </p:txBody>
      </p:sp>
      <p:sp>
        <p:nvSpPr>
          <p:cNvPr id="48132" name="Rectangle 4">
            <a:extLst>
              <a:ext uri="{FF2B5EF4-FFF2-40B4-BE49-F238E27FC236}">
                <a16:creationId xmlns:a16="http://schemas.microsoft.com/office/drawing/2014/main" id="{6C8CC6A6-7522-C206-9345-D87AD7645B27}"/>
              </a:ext>
            </a:extLst>
          </p:cNvPr>
          <p:cNvSpPr>
            <a:spLocks noGrp="1" noChangeArrowheads="1"/>
          </p:cNvSpPr>
          <p:nvPr>
            <p:ph type="body" sz="half" idx="4294967295"/>
          </p:nvPr>
        </p:nvSpPr>
        <p:spPr>
          <a:xfrm>
            <a:off x="4076700" y="1338263"/>
            <a:ext cx="4732338" cy="4724400"/>
          </a:xfrm>
        </p:spPr>
        <p:txBody>
          <a:bodyPr/>
          <a:lstStyle/>
          <a:p>
            <a:pPr marL="641351" lvl="1" indent="-293688">
              <a:defRPr/>
            </a:pPr>
            <a:r>
              <a:rPr lang="en-US" altLang="en-US" dirty="0"/>
              <a:t>Chromium dye and catalyst production</a:t>
            </a:r>
          </a:p>
          <a:p>
            <a:pPr marL="641351" lvl="1" indent="-293688">
              <a:defRPr/>
            </a:pPr>
            <a:endParaRPr lang="en-US" altLang="en-US" sz="1000" dirty="0"/>
          </a:p>
          <a:p>
            <a:pPr marL="641351" lvl="1" indent="-293688">
              <a:defRPr/>
            </a:pPr>
            <a:r>
              <a:rPr lang="en-US" altLang="en-US" dirty="0"/>
              <a:t>Glass manufacturing</a:t>
            </a:r>
          </a:p>
          <a:p>
            <a:pPr marL="641351" lvl="1" indent="-293688">
              <a:defRPr/>
            </a:pPr>
            <a:endParaRPr lang="en-US" altLang="en-US" sz="1000" dirty="0"/>
          </a:p>
          <a:p>
            <a:pPr marL="641351" lvl="1" indent="-293688">
              <a:defRPr/>
            </a:pPr>
            <a:r>
              <a:rPr lang="en-US" altLang="en-US" dirty="0"/>
              <a:t>Plastic colorant production</a:t>
            </a:r>
          </a:p>
          <a:p>
            <a:pPr marL="641351" lvl="1" indent="-293688">
              <a:defRPr/>
            </a:pPr>
            <a:endParaRPr lang="en-US" altLang="en-US" sz="1000" dirty="0"/>
          </a:p>
          <a:p>
            <a:pPr marL="641351" lvl="1" indent="-293688">
              <a:defRPr/>
            </a:pPr>
            <a:r>
              <a:rPr lang="en-US" altLang="en-US" dirty="0"/>
              <a:t>Construction</a:t>
            </a:r>
          </a:p>
          <a:p>
            <a:pPr marL="641351" lvl="1" indent="-293688">
              <a:defRPr/>
            </a:pPr>
            <a:endParaRPr lang="en-US" altLang="en-US" sz="1000" dirty="0"/>
          </a:p>
          <a:p>
            <a:pPr marL="641351" lvl="1" indent="-293688">
              <a:defRPr/>
            </a:pPr>
            <a:r>
              <a:rPr lang="en-US" altLang="en-US" dirty="0"/>
              <a:t>Refractory brick restoration</a:t>
            </a:r>
          </a:p>
          <a:p>
            <a:pPr marL="641351" lvl="1" indent="-293688">
              <a:defRPr/>
            </a:pPr>
            <a:endParaRPr lang="en-US" altLang="en-US" sz="1000" dirty="0"/>
          </a:p>
          <a:p>
            <a:pPr marL="641351" lvl="1" indent="-293688">
              <a:defRPr/>
            </a:pPr>
            <a:r>
              <a:rPr lang="en-US" altLang="en-US" dirty="0"/>
              <a:t>Paint removal from bridges</a:t>
            </a:r>
          </a:p>
          <a:p>
            <a:pPr marL="641351" lvl="1" indent="-293688">
              <a:defRPr/>
            </a:pPr>
            <a:endParaRPr lang="en-US" altLang="en-US" sz="1000" dirty="0"/>
          </a:p>
          <a:p>
            <a:pPr marL="641351" lvl="1" indent="-293688">
              <a:defRPr/>
            </a:pPr>
            <a:r>
              <a:rPr lang="en-US" altLang="en-US" dirty="0"/>
              <a:t>Traffic painting</a:t>
            </a:r>
          </a:p>
          <a:p>
            <a:pPr lvl="1">
              <a:defRPr/>
            </a:pPr>
            <a:endParaRPr lang="en-US" altLang="en-US" sz="2000" dirty="0"/>
          </a:p>
        </p:txBody>
      </p:sp>
      <p:sp>
        <p:nvSpPr>
          <p:cNvPr id="74757" name="Rectangle 4">
            <a:extLst>
              <a:ext uri="{FF2B5EF4-FFF2-40B4-BE49-F238E27FC236}">
                <a16:creationId xmlns:a16="http://schemas.microsoft.com/office/drawing/2014/main" id="{2C260F92-19C7-30AF-6C66-F264E8A7E55B}"/>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1910.1026</a:t>
            </a:r>
          </a:p>
          <a:p>
            <a:pPr eaLnBrk="1" hangingPunct="1"/>
            <a:r>
              <a:rPr lang="en-US" altLang="en-US">
                <a:solidFill>
                  <a:srgbClr val="000000"/>
                </a:solidFill>
                <a:latin typeface="Arial" panose="020B0604020202020204" pitchFamily="34" charset="0"/>
              </a:rPr>
              <a:t>1926.1126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5F906C5-211C-52E8-8825-82995A53C6BE}"/>
              </a:ext>
            </a:extLst>
          </p:cNvPr>
          <p:cNvSpPr>
            <a:spLocks noGrp="1" noChangeArrowheads="1"/>
          </p:cNvSpPr>
          <p:nvPr>
            <p:ph type="title"/>
          </p:nvPr>
        </p:nvSpPr>
        <p:spPr>
          <a:xfrm>
            <a:off x="457200" y="533400"/>
            <a:ext cx="8534400" cy="923925"/>
          </a:xfrm>
        </p:spPr>
        <p:txBody>
          <a:bodyPr/>
          <a:lstStyle/>
          <a:p>
            <a:pPr eaLnBrk="1" hangingPunct="1"/>
            <a:r>
              <a:rPr lang="en-US" altLang="en-US" sz="3000"/>
              <a:t>Hexavalent Chromium Evaluation and Control</a:t>
            </a:r>
          </a:p>
        </p:txBody>
      </p:sp>
      <p:sp>
        <p:nvSpPr>
          <p:cNvPr id="76803" name="Rectangle 3">
            <a:extLst>
              <a:ext uri="{FF2B5EF4-FFF2-40B4-BE49-F238E27FC236}">
                <a16:creationId xmlns:a16="http://schemas.microsoft.com/office/drawing/2014/main" id="{1330E7AD-B692-860B-239F-EBC18C578C50}"/>
              </a:ext>
            </a:extLst>
          </p:cNvPr>
          <p:cNvSpPr>
            <a:spLocks noGrp="1" noChangeArrowheads="1"/>
          </p:cNvSpPr>
          <p:nvPr>
            <p:ph type="body" idx="1"/>
          </p:nvPr>
        </p:nvSpPr>
        <p:spPr/>
        <p:txBody>
          <a:bodyPr/>
          <a:lstStyle/>
          <a:p>
            <a:pPr eaLnBrk="1" hangingPunct="1"/>
            <a:r>
              <a:rPr lang="en-US" altLang="en-US"/>
              <a:t>Routes of Exposure</a:t>
            </a:r>
          </a:p>
          <a:p>
            <a:pPr eaLnBrk="1" hangingPunct="1"/>
            <a:endParaRPr lang="en-US" altLang="en-US" sz="1000"/>
          </a:p>
          <a:p>
            <a:pPr eaLnBrk="1" hangingPunct="1"/>
            <a:r>
              <a:rPr lang="en-US" altLang="en-US"/>
              <a:t>Associated Illnesses</a:t>
            </a:r>
          </a:p>
          <a:p>
            <a:pPr eaLnBrk="1" hangingPunct="1"/>
            <a:endParaRPr lang="en-US" altLang="en-US" sz="1000"/>
          </a:p>
          <a:p>
            <a:pPr eaLnBrk="1" hangingPunct="1"/>
            <a:r>
              <a:rPr lang="en-US" altLang="en-US"/>
              <a:t>PELs</a:t>
            </a:r>
          </a:p>
          <a:p>
            <a:pPr eaLnBrk="1" hangingPunct="1"/>
            <a:endParaRPr lang="en-US" altLang="en-US" sz="1000"/>
          </a:p>
          <a:p>
            <a:pPr eaLnBrk="1" hangingPunct="1"/>
            <a:r>
              <a:rPr lang="en-US" altLang="en-US"/>
              <a:t>General Industry Standard</a:t>
            </a:r>
          </a:p>
          <a:p>
            <a:pPr eaLnBrk="1" hangingPunct="1"/>
            <a:endParaRPr lang="en-US" altLang="en-US" sz="1000"/>
          </a:p>
          <a:p>
            <a:pPr eaLnBrk="1" hangingPunct="1"/>
            <a:r>
              <a:rPr lang="en-US" altLang="en-US"/>
              <a:t>Construction Industry Standard</a:t>
            </a:r>
          </a:p>
          <a:p>
            <a:pPr eaLnBrk="1" hangingPunct="1"/>
            <a:endParaRPr lang="en-US" altLang="en-US" sz="1000"/>
          </a:p>
          <a:p>
            <a:pPr eaLnBrk="1" hangingPunct="1"/>
            <a:r>
              <a:rPr lang="en-US" altLang="en-US"/>
              <a:t>Sampling Media</a:t>
            </a:r>
          </a:p>
          <a:p>
            <a:pPr eaLnBrk="1" hangingPunct="1"/>
            <a:endParaRPr lang="en-US" altLang="en-US" sz="1000"/>
          </a:p>
          <a:p>
            <a:pPr eaLnBrk="1" hangingPunct="1"/>
            <a:r>
              <a:rPr lang="en-US" altLang="en-US"/>
              <a:t>Analysis</a:t>
            </a:r>
          </a:p>
          <a:p>
            <a:pPr eaLnBrk="1" hangingPunct="1"/>
            <a:endParaRPr lang="en-US" altLang="en-US" sz="1000"/>
          </a:p>
          <a:p>
            <a:pPr eaLnBrk="1" hangingPunct="1"/>
            <a:r>
              <a:rPr lang="en-US" altLang="en-US"/>
              <a:t>Respiratory Protection</a:t>
            </a:r>
          </a:p>
        </p:txBody>
      </p:sp>
      <p:pic>
        <p:nvPicPr>
          <p:cNvPr id="76804" name="Picture 11">
            <a:extLst>
              <a:ext uri="{FF2B5EF4-FFF2-40B4-BE49-F238E27FC236}">
                <a16:creationId xmlns:a16="http://schemas.microsoft.com/office/drawing/2014/main" id="{804FE0E9-2B3A-F635-3B4F-B6CC0D2A1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152775" cy="2028825"/>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E1F7A83-2895-B971-5D30-E02CBA63D439}"/>
              </a:ext>
            </a:extLst>
          </p:cNvPr>
          <p:cNvSpPr>
            <a:spLocks noGrp="1" noChangeArrowheads="1"/>
          </p:cNvSpPr>
          <p:nvPr>
            <p:ph type="title" idx="4294967295"/>
          </p:nvPr>
        </p:nvSpPr>
        <p:spPr>
          <a:xfrm>
            <a:off x="533400" y="457200"/>
            <a:ext cx="7848600" cy="554038"/>
          </a:xfrm>
        </p:spPr>
        <p:txBody>
          <a:bodyPr/>
          <a:lstStyle/>
          <a:p>
            <a:r>
              <a:rPr lang="en-US" altLang="en-US"/>
              <a:t>Hexavalent Chromium</a:t>
            </a:r>
          </a:p>
        </p:txBody>
      </p:sp>
      <p:sp>
        <p:nvSpPr>
          <p:cNvPr id="78851" name="Rectangle 3">
            <a:extLst>
              <a:ext uri="{FF2B5EF4-FFF2-40B4-BE49-F238E27FC236}">
                <a16:creationId xmlns:a16="http://schemas.microsoft.com/office/drawing/2014/main" id="{005A8E3C-93EC-03EA-720B-616610B94B6B}"/>
              </a:ext>
            </a:extLst>
          </p:cNvPr>
          <p:cNvSpPr>
            <a:spLocks noGrp="1" noChangeArrowheads="1"/>
          </p:cNvSpPr>
          <p:nvPr>
            <p:ph type="body" sz="half" idx="4294967295"/>
          </p:nvPr>
        </p:nvSpPr>
        <p:spPr>
          <a:xfrm>
            <a:off x="533400" y="1219200"/>
            <a:ext cx="7848600" cy="4602163"/>
          </a:xfrm>
        </p:spPr>
        <p:txBody>
          <a:bodyPr/>
          <a:lstStyle/>
          <a:p>
            <a:pPr marL="344488" indent="-344488"/>
            <a:r>
              <a:rPr lang="en-US" altLang="en-US"/>
              <a:t>Toxic form of chromium metal that is generally man-made</a:t>
            </a:r>
          </a:p>
          <a:p>
            <a:pPr marL="344488" indent="-344488"/>
            <a:endParaRPr lang="en-US" altLang="en-US" sz="2600"/>
          </a:p>
          <a:p>
            <a:pPr marL="344488" indent="-344488"/>
            <a:r>
              <a:rPr lang="en-US" altLang="en-US"/>
              <a:t>Used in many industrial applications primarily for its anti-corrosive properties</a:t>
            </a:r>
          </a:p>
          <a:p>
            <a:pPr marL="344488" indent="-344488"/>
            <a:endParaRPr lang="en-US" altLang="en-US" sz="2600"/>
          </a:p>
          <a:p>
            <a:pPr marL="344488" indent="-344488"/>
            <a:r>
              <a:rPr lang="en-US" altLang="en-US"/>
              <a:t>Can be created during certain “hot work” processes where the original form of chromium was not hexavalent</a:t>
            </a:r>
          </a:p>
        </p:txBody>
      </p:sp>
      <p:sp>
        <p:nvSpPr>
          <p:cNvPr id="78852" name="Rectangle 4">
            <a:extLst>
              <a:ext uri="{FF2B5EF4-FFF2-40B4-BE49-F238E27FC236}">
                <a16:creationId xmlns:a16="http://schemas.microsoft.com/office/drawing/2014/main" id="{7FB01BB3-4B89-C7F8-9288-E5BB5AEAB957}"/>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1910.1026</a:t>
            </a:r>
          </a:p>
          <a:p>
            <a:pPr eaLnBrk="1" hangingPunct="1"/>
            <a:r>
              <a:rPr lang="en-US" altLang="en-US">
                <a:solidFill>
                  <a:srgbClr val="000000"/>
                </a:solidFill>
                <a:latin typeface="Arial" panose="020B0604020202020204" pitchFamily="34" charset="0"/>
              </a:rPr>
              <a:t>1926.1126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32201810-0F92-9B0A-D2C2-99113A7A7895}"/>
              </a:ext>
            </a:extLst>
          </p:cNvPr>
          <p:cNvSpPr>
            <a:spLocks noGrp="1" noChangeArrowheads="1"/>
          </p:cNvSpPr>
          <p:nvPr>
            <p:ph type="body" idx="1"/>
          </p:nvPr>
        </p:nvSpPr>
        <p:spPr>
          <a:xfrm>
            <a:off x="533400" y="1143000"/>
            <a:ext cx="7696200" cy="4800600"/>
          </a:xfrm>
        </p:spPr>
        <p:txBody>
          <a:bodyPr/>
          <a:lstStyle/>
          <a:p>
            <a:r>
              <a:rPr lang="en-US" altLang="en-US"/>
              <a:t>Lung cancer in workers who breathe airborne hexavalent chromium</a:t>
            </a:r>
          </a:p>
          <a:p>
            <a:endParaRPr lang="en-US" altLang="en-US"/>
          </a:p>
          <a:p>
            <a:r>
              <a:rPr lang="en-US" altLang="en-US"/>
              <a:t>Irritation or damage to the nose, throat, and lung (respiratory tract) if hexavalent </a:t>
            </a:r>
          </a:p>
          <a:p>
            <a:pPr>
              <a:buFont typeface="Wingdings" panose="05000000000000000000" pitchFamily="2" charset="2"/>
              <a:buNone/>
            </a:pPr>
            <a:r>
              <a:rPr lang="en-US" altLang="en-US"/>
              <a:t>   chromium breathed at high levels</a:t>
            </a:r>
          </a:p>
          <a:p>
            <a:pPr>
              <a:buFont typeface="Wingdings" panose="05000000000000000000" pitchFamily="2" charset="2"/>
              <a:buNone/>
            </a:pPr>
            <a:endParaRPr lang="en-US" altLang="en-US"/>
          </a:p>
          <a:p>
            <a:r>
              <a:rPr lang="en-US" altLang="en-US"/>
              <a:t>Irritation or damage to the eyes and skin if hexavalent chromium contacts these organs in high concentrations</a:t>
            </a:r>
          </a:p>
          <a:p>
            <a:pPr>
              <a:buFont typeface="Wingdings" panose="05000000000000000000" pitchFamily="2" charset="2"/>
              <a:buNone/>
            </a:pPr>
            <a:endParaRPr lang="en-US" altLang="en-US"/>
          </a:p>
        </p:txBody>
      </p:sp>
      <p:sp>
        <p:nvSpPr>
          <p:cNvPr id="80899" name="Rectangle 2">
            <a:extLst>
              <a:ext uri="{FF2B5EF4-FFF2-40B4-BE49-F238E27FC236}">
                <a16:creationId xmlns:a16="http://schemas.microsoft.com/office/drawing/2014/main" id="{EC47091D-D48A-1A6E-B2F6-082D26C5B0F2}"/>
              </a:ext>
            </a:extLst>
          </p:cNvPr>
          <p:cNvSpPr>
            <a:spLocks noGrp="1" noChangeArrowheads="1"/>
          </p:cNvSpPr>
          <p:nvPr>
            <p:ph type="title"/>
          </p:nvPr>
        </p:nvSpPr>
        <p:spPr>
          <a:xfrm>
            <a:off x="609600" y="457200"/>
            <a:ext cx="7848600" cy="554038"/>
          </a:xfrm>
        </p:spPr>
        <p:txBody>
          <a:bodyPr/>
          <a:lstStyle/>
          <a:p>
            <a:r>
              <a:rPr lang="en-US" altLang="en-US"/>
              <a:t>Health Effects</a:t>
            </a:r>
          </a:p>
        </p:txBody>
      </p:sp>
      <p:sp>
        <p:nvSpPr>
          <p:cNvPr id="80900" name="Rectangle 4">
            <a:extLst>
              <a:ext uri="{FF2B5EF4-FFF2-40B4-BE49-F238E27FC236}">
                <a16:creationId xmlns:a16="http://schemas.microsoft.com/office/drawing/2014/main" id="{75941814-03DD-94B4-55F3-0DC7DDBA48A6}"/>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1910.1026</a:t>
            </a:r>
          </a:p>
          <a:p>
            <a:pPr eaLnBrk="1" hangingPunct="1"/>
            <a:r>
              <a:rPr lang="en-US" altLang="en-US">
                <a:solidFill>
                  <a:srgbClr val="000000"/>
                </a:solidFill>
                <a:latin typeface="Arial" panose="020B0604020202020204" pitchFamily="34" charset="0"/>
              </a:rPr>
              <a:t>1926.1126</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FD36B74-FA69-1119-4B58-BD3D1621DC61}"/>
              </a:ext>
            </a:extLst>
          </p:cNvPr>
          <p:cNvSpPr>
            <a:spLocks noGrp="1" noChangeArrowheads="1"/>
          </p:cNvSpPr>
          <p:nvPr>
            <p:ph type="title"/>
          </p:nvPr>
        </p:nvSpPr>
        <p:spPr>
          <a:xfrm>
            <a:off x="609600" y="457200"/>
            <a:ext cx="7848600" cy="554038"/>
          </a:xfrm>
        </p:spPr>
        <p:txBody>
          <a:bodyPr/>
          <a:lstStyle/>
          <a:p>
            <a:r>
              <a:rPr lang="en-US" altLang="en-US"/>
              <a:t>Exposure Limits</a:t>
            </a:r>
          </a:p>
        </p:txBody>
      </p:sp>
      <p:sp>
        <p:nvSpPr>
          <p:cNvPr id="82947" name="Rectangle 3">
            <a:extLst>
              <a:ext uri="{FF2B5EF4-FFF2-40B4-BE49-F238E27FC236}">
                <a16:creationId xmlns:a16="http://schemas.microsoft.com/office/drawing/2014/main" id="{C22CB303-AF5D-DEF6-C8E7-EAFD3AE545F4}"/>
              </a:ext>
            </a:extLst>
          </p:cNvPr>
          <p:cNvSpPr>
            <a:spLocks noGrp="1" noChangeArrowheads="1"/>
          </p:cNvSpPr>
          <p:nvPr>
            <p:ph type="body" idx="1"/>
          </p:nvPr>
        </p:nvSpPr>
        <p:spPr>
          <a:xfrm>
            <a:off x="609600" y="1219200"/>
            <a:ext cx="8077200" cy="4602163"/>
          </a:xfrm>
        </p:spPr>
        <p:txBody>
          <a:bodyPr/>
          <a:lstStyle/>
          <a:p>
            <a:r>
              <a:rPr lang="en-US" altLang="en-US"/>
              <a:t>Permissible exposure limit </a:t>
            </a:r>
          </a:p>
          <a:p>
            <a:endParaRPr lang="en-US" altLang="en-US" sz="800"/>
          </a:p>
          <a:p>
            <a:pPr lvl="1"/>
            <a:r>
              <a:rPr lang="en-US" altLang="en-US"/>
              <a:t>5 µg/m</a:t>
            </a:r>
            <a:r>
              <a:rPr lang="en-US" altLang="en-US" baseline="30000"/>
              <a:t>3</a:t>
            </a:r>
            <a:r>
              <a:rPr lang="en-US" altLang="en-US"/>
              <a:t>, calculated as an 8-hour time-weighted average </a:t>
            </a:r>
          </a:p>
          <a:p>
            <a:endParaRPr lang="en-US" altLang="en-US"/>
          </a:p>
          <a:p>
            <a:r>
              <a:rPr lang="en-US" altLang="en-US"/>
              <a:t>Action level</a:t>
            </a:r>
          </a:p>
          <a:p>
            <a:endParaRPr lang="en-US" altLang="en-US" sz="800"/>
          </a:p>
          <a:p>
            <a:pPr lvl="1"/>
            <a:r>
              <a:rPr lang="en-US" altLang="en-US"/>
              <a:t>2.5 µg/m</a:t>
            </a:r>
            <a:r>
              <a:rPr lang="en-US" altLang="en-US" baseline="30000"/>
              <a:t>3</a:t>
            </a:r>
          </a:p>
          <a:p>
            <a:endParaRPr lang="en-US" altLang="en-US"/>
          </a:p>
          <a:p>
            <a:r>
              <a:rPr lang="en-US" altLang="en-US"/>
              <a:t>Exposure determination</a:t>
            </a:r>
          </a:p>
          <a:p>
            <a:endParaRPr lang="en-US" altLang="en-US" sz="800" b="1"/>
          </a:p>
          <a:p>
            <a:pPr lvl="1"/>
            <a:r>
              <a:rPr lang="en-US" altLang="en-US"/>
              <a:t>See paragraph (d) for more specifics</a:t>
            </a:r>
          </a:p>
          <a:p>
            <a:endParaRPr lang="en-US" altLang="en-US" sz="2400"/>
          </a:p>
          <a:p>
            <a:endParaRPr lang="en-US" altLang="en-US" sz="2400"/>
          </a:p>
          <a:p>
            <a:endParaRPr lang="en-US" altLang="en-US" sz="2400"/>
          </a:p>
        </p:txBody>
      </p:sp>
      <p:sp>
        <p:nvSpPr>
          <p:cNvPr id="82948" name="Rectangle 4">
            <a:extLst>
              <a:ext uri="{FF2B5EF4-FFF2-40B4-BE49-F238E27FC236}">
                <a16:creationId xmlns:a16="http://schemas.microsoft.com/office/drawing/2014/main" id="{9E5AC482-798A-FB80-D412-97A9354329B3}"/>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1910.1026</a:t>
            </a:r>
          </a:p>
          <a:p>
            <a:pPr eaLnBrk="1" hangingPunct="1"/>
            <a:r>
              <a:rPr lang="en-US" altLang="en-US">
                <a:solidFill>
                  <a:srgbClr val="000000"/>
                </a:solidFill>
                <a:latin typeface="Arial" panose="020B0604020202020204" pitchFamily="34" charset="0"/>
              </a:rPr>
              <a:t>1926.1126</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7EE02BAC-0307-53CA-A194-381B40EA6E3D}"/>
              </a:ext>
            </a:extLst>
          </p:cNvPr>
          <p:cNvSpPr>
            <a:spLocks noGrp="1" noChangeArrowheads="1"/>
          </p:cNvSpPr>
          <p:nvPr>
            <p:ph type="title"/>
          </p:nvPr>
        </p:nvSpPr>
        <p:spPr/>
        <p:txBody>
          <a:bodyPr/>
          <a:lstStyle/>
          <a:p>
            <a:r>
              <a:rPr lang="en-US" altLang="en-US"/>
              <a:t>Monitoring</a:t>
            </a:r>
          </a:p>
        </p:txBody>
      </p:sp>
      <p:sp>
        <p:nvSpPr>
          <p:cNvPr id="84995" name="Content Placeholder 2">
            <a:extLst>
              <a:ext uri="{FF2B5EF4-FFF2-40B4-BE49-F238E27FC236}">
                <a16:creationId xmlns:a16="http://schemas.microsoft.com/office/drawing/2014/main" id="{75C0AE14-34FA-D304-1BBB-1E0179E00781}"/>
              </a:ext>
            </a:extLst>
          </p:cNvPr>
          <p:cNvSpPr>
            <a:spLocks noGrp="1" noChangeArrowheads="1"/>
          </p:cNvSpPr>
          <p:nvPr>
            <p:ph idx="1"/>
          </p:nvPr>
        </p:nvSpPr>
        <p:spPr>
          <a:xfrm>
            <a:off x="533400" y="1189038"/>
            <a:ext cx="8001000" cy="4602162"/>
          </a:xfrm>
        </p:spPr>
        <p:txBody>
          <a:bodyPr/>
          <a:lstStyle/>
          <a:p>
            <a:r>
              <a:rPr lang="en-US" altLang="en-US"/>
              <a:t>Scheduled</a:t>
            </a:r>
          </a:p>
          <a:p>
            <a:pPr lvl="1"/>
            <a:r>
              <a:rPr lang="en-US" altLang="en-US"/>
              <a:t>Initial monitoring indicates exposures are:</a:t>
            </a:r>
          </a:p>
          <a:p>
            <a:pPr lvl="2"/>
            <a:r>
              <a:rPr lang="en-US" altLang="en-US" i="1"/>
              <a:t>Below the AL: monitoring can be discontinued</a:t>
            </a:r>
          </a:p>
          <a:p>
            <a:pPr lvl="2"/>
            <a:r>
              <a:rPr lang="en-US" altLang="en-US" i="1"/>
              <a:t>At or above the AL: monitor every 6 months</a:t>
            </a:r>
          </a:p>
          <a:p>
            <a:pPr lvl="2"/>
            <a:r>
              <a:rPr lang="en-US" altLang="en-US" i="1"/>
              <a:t>Above the PEL: monitor every 3 months</a:t>
            </a:r>
          </a:p>
          <a:p>
            <a:pPr lvl="2"/>
            <a:endParaRPr lang="en-US" altLang="en-US" sz="800"/>
          </a:p>
          <a:p>
            <a:pPr lvl="1"/>
            <a:r>
              <a:rPr lang="en-US" altLang="en-US"/>
              <a:t>Periodic personal monitoring</a:t>
            </a:r>
          </a:p>
          <a:p>
            <a:pPr lvl="1"/>
            <a:endParaRPr lang="en-US" altLang="en-US" sz="1000"/>
          </a:p>
          <a:p>
            <a:pPr lvl="1"/>
            <a:endParaRPr lang="en-US" altLang="en-US" sz="1000"/>
          </a:p>
          <a:p>
            <a:r>
              <a:rPr lang="en-US" altLang="en-US"/>
              <a:t>Performance-oriented option</a:t>
            </a:r>
          </a:p>
          <a:p>
            <a:pPr lvl="1"/>
            <a:r>
              <a:rPr lang="en-US" altLang="en-US"/>
              <a:t>To determine 8-hour TWA for each employee</a:t>
            </a:r>
          </a:p>
          <a:p>
            <a:pPr lvl="1">
              <a:buFont typeface="Symbol" panose="05050102010706020507" pitchFamily="18" charset="2"/>
              <a:buNone/>
            </a:pPr>
            <a:r>
              <a:rPr lang="en-US" altLang="en-US"/>
              <a:t>    based on any combination of the following:</a:t>
            </a:r>
          </a:p>
          <a:p>
            <a:pPr lvl="2"/>
            <a:r>
              <a:rPr lang="en-US" altLang="en-US" i="1"/>
              <a:t>Air-monitoring data</a:t>
            </a:r>
          </a:p>
          <a:p>
            <a:pPr lvl="2"/>
            <a:r>
              <a:rPr lang="en-US" altLang="en-US" i="1"/>
              <a:t>Historical monitoring data</a:t>
            </a:r>
          </a:p>
          <a:p>
            <a:pPr lvl="2"/>
            <a:r>
              <a:rPr lang="en-US" altLang="en-US" i="1"/>
              <a:t>Objective data</a:t>
            </a:r>
          </a:p>
          <a:p>
            <a:pPr lvl="2"/>
            <a:endParaRPr lang="en-US" altLang="en-US"/>
          </a:p>
          <a:p>
            <a:pPr lvl="1"/>
            <a:endParaRPr lang="en-US" altLang="en-US"/>
          </a:p>
        </p:txBody>
      </p:sp>
      <p:sp>
        <p:nvSpPr>
          <p:cNvPr id="84996" name="Rectangle 3">
            <a:extLst>
              <a:ext uri="{FF2B5EF4-FFF2-40B4-BE49-F238E27FC236}">
                <a16:creationId xmlns:a16="http://schemas.microsoft.com/office/drawing/2014/main" id="{3437A3A9-A16F-9C80-CCEF-A9AC35DAA99A}"/>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1910.1026</a:t>
            </a:r>
          </a:p>
          <a:p>
            <a:pPr eaLnBrk="1" hangingPunct="1"/>
            <a:r>
              <a:rPr lang="en-US" altLang="en-US">
                <a:solidFill>
                  <a:srgbClr val="000000"/>
                </a:solidFill>
                <a:latin typeface="Arial" panose="020B0604020202020204" pitchFamily="34" charset="0"/>
              </a:rPr>
              <a:t>1926.1126</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a:extLst>
              <a:ext uri="{FF2B5EF4-FFF2-40B4-BE49-F238E27FC236}">
                <a16:creationId xmlns:a16="http://schemas.microsoft.com/office/drawing/2014/main" id="{CAAFC631-F686-08DA-2A1C-622C87E28A37}"/>
              </a:ext>
            </a:extLst>
          </p:cNvPr>
          <p:cNvSpPr>
            <a:spLocks noGrp="1" noChangeArrowheads="1"/>
          </p:cNvSpPr>
          <p:nvPr>
            <p:ph type="title"/>
          </p:nvPr>
        </p:nvSpPr>
        <p:spPr>
          <a:xfrm>
            <a:off x="609600" y="427038"/>
            <a:ext cx="6324600" cy="554037"/>
          </a:xfrm>
        </p:spPr>
        <p:txBody>
          <a:bodyPr/>
          <a:lstStyle/>
          <a:p>
            <a:r>
              <a:rPr lang="en-US" altLang="en-US"/>
              <a:t>Regulated Areas</a:t>
            </a:r>
          </a:p>
        </p:txBody>
      </p:sp>
      <p:sp>
        <p:nvSpPr>
          <p:cNvPr id="87043" name="Rectangle 5">
            <a:extLst>
              <a:ext uri="{FF2B5EF4-FFF2-40B4-BE49-F238E27FC236}">
                <a16:creationId xmlns:a16="http://schemas.microsoft.com/office/drawing/2014/main" id="{B3AB87BA-403E-D5B8-DE90-288916B63666}"/>
              </a:ext>
            </a:extLst>
          </p:cNvPr>
          <p:cNvSpPr>
            <a:spLocks noGrp="1" noChangeArrowheads="1"/>
          </p:cNvSpPr>
          <p:nvPr>
            <p:ph type="body" idx="1"/>
          </p:nvPr>
        </p:nvSpPr>
        <p:spPr>
          <a:xfrm>
            <a:off x="533400" y="1219200"/>
            <a:ext cx="7924800" cy="4525963"/>
          </a:xfrm>
        </p:spPr>
        <p:txBody>
          <a:bodyPr/>
          <a:lstStyle/>
          <a:p>
            <a:r>
              <a:rPr lang="en-US" altLang="en-US" b="1"/>
              <a:t>General Industry </a:t>
            </a:r>
            <a:r>
              <a:rPr lang="en-US" altLang="en-US"/>
              <a:t>employers only</a:t>
            </a:r>
          </a:p>
          <a:p>
            <a:endParaRPr lang="en-US" altLang="en-US" sz="500"/>
          </a:p>
          <a:p>
            <a:pPr lvl="1"/>
            <a:r>
              <a:rPr lang="en-US" altLang="en-US"/>
              <a:t>Areas where exposures exceed or can be reasonably expected to exceed the PEL</a:t>
            </a:r>
          </a:p>
          <a:p>
            <a:pPr lvl="2"/>
            <a:endParaRPr lang="en-US" altLang="en-US" sz="600"/>
          </a:p>
          <a:p>
            <a:pPr lvl="2"/>
            <a:r>
              <a:rPr lang="en-US" altLang="en-US" i="1"/>
              <a:t>Must be demarcated from other areas</a:t>
            </a:r>
          </a:p>
          <a:p>
            <a:pPr lvl="2"/>
            <a:endParaRPr lang="en-US" altLang="en-US" sz="1000" i="1"/>
          </a:p>
          <a:p>
            <a:pPr lvl="2"/>
            <a:r>
              <a:rPr lang="en-US" altLang="en-US" i="1"/>
              <a:t>Must limit access to employees who have a need to be there</a:t>
            </a:r>
          </a:p>
          <a:p>
            <a:endParaRPr lang="en-US" altLang="en-US" sz="2000"/>
          </a:p>
          <a:p>
            <a:pPr>
              <a:spcAft>
                <a:spcPct val="25000"/>
              </a:spcAft>
            </a:pPr>
            <a:endParaRPr lang="en-US" altLang="en-US" sz="2000"/>
          </a:p>
        </p:txBody>
      </p:sp>
      <p:sp>
        <p:nvSpPr>
          <p:cNvPr id="87044" name="Text Box 6">
            <a:extLst>
              <a:ext uri="{FF2B5EF4-FFF2-40B4-BE49-F238E27FC236}">
                <a16:creationId xmlns:a16="http://schemas.microsoft.com/office/drawing/2014/main" id="{5B348973-093B-8C24-4D31-8542B64981FE}"/>
              </a:ext>
            </a:extLst>
          </p:cNvPr>
          <p:cNvSpPr txBox="1">
            <a:spLocks noChangeArrowheads="1"/>
          </p:cNvSpPr>
          <p:nvPr/>
        </p:nvSpPr>
        <p:spPr bwMode="auto">
          <a:xfrm>
            <a:off x="5943600" y="5334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800">
                <a:solidFill>
                  <a:srgbClr val="000000"/>
                </a:solidFill>
              </a:rPr>
              <a:t>1910.1026(e)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26F8F8AA-54DC-92E4-AA81-1B295543E1E7}"/>
              </a:ext>
            </a:extLst>
          </p:cNvPr>
          <p:cNvSpPr>
            <a:spLocks noGrp="1" noChangeArrowheads="1"/>
          </p:cNvSpPr>
          <p:nvPr>
            <p:ph type="title"/>
          </p:nvPr>
        </p:nvSpPr>
        <p:spPr/>
        <p:txBody>
          <a:bodyPr/>
          <a:lstStyle/>
          <a:p>
            <a:r>
              <a:rPr lang="en-US" altLang="en-US"/>
              <a:t>Medical Surveillance	</a:t>
            </a:r>
          </a:p>
        </p:txBody>
      </p:sp>
      <p:sp>
        <p:nvSpPr>
          <p:cNvPr id="60419" name="Content Placeholder 2">
            <a:extLst>
              <a:ext uri="{FF2B5EF4-FFF2-40B4-BE49-F238E27FC236}">
                <a16:creationId xmlns:a16="http://schemas.microsoft.com/office/drawing/2014/main" id="{73ED2DFE-5FD9-2989-F152-3583B9813C62}"/>
              </a:ext>
            </a:extLst>
          </p:cNvPr>
          <p:cNvSpPr>
            <a:spLocks noGrp="1"/>
          </p:cNvSpPr>
          <p:nvPr>
            <p:ph idx="1"/>
          </p:nvPr>
        </p:nvSpPr>
        <p:spPr>
          <a:xfrm>
            <a:off x="533400" y="1103313"/>
            <a:ext cx="8229600" cy="4602162"/>
          </a:xfrm>
        </p:spPr>
        <p:txBody>
          <a:bodyPr/>
          <a:lstStyle/>
          <a:p>
            <a:pPr>
              <a:defRPr/>
            </a:pPr>
            <a:r>
              <a:rPr lang="en-US" altLang="en-US" sz="2400" dirty="0">
                <a:latin typeface="+mj-lt"/>
              </a:rPr>
              <a:t>Occupationally exposed for 30 days or more at or above the AL or employees who are showing signs/symptoms of exposure</a:t>
            </a:r>
          </a:p>
          <a:p>
            <a:pPr>
              <a:defRPr/>
            </a:pPr>
            <a:endParaRPr lang="en-US" altLang="en-US" sz="1000" dirty="0">
              <a:latin typeface="+mj-lt"/>
            </a:endParaRPr>
          </a:p>
          <a:p>
            <a:pPr>
              <a:defRPr/>
            </a:pPr>
            <a:r>
              <a:rPr lang="en-US" altLang="en-US" sz="2400" dirty="0">
                <a:latin typeface="+mj-lt"/>
              </a:rPr>
              <a:t>Conducted within 30 days after initial assignment</a:t>
            </a:r>
          </a:p>
          <a:p>
            <a:pPr>
              <a:defRPr/>
            </a:pPr>
            <a:endParaRPr lang="en-US" altLang="en-US" sz="1000" dirty="0">
              <a:latin typeface="+mj-lt"/>
            </a:endParaRPr>
          </a:p>
          <a:p>
            <a:pPr>
              <a:defRPr/>
            </a:pPr>
            <a:r>
              <a:rPr lang="en-US" altLang="en-US" sz="2400" dirty="0">
                <a:latin typeface="+mj-lt"/>
              </a:rPr>
              <a:t>Annually</a:t>
            </a:r>
          </a:p>
          <a:p>
            <a:pPr>
              <a:defRPr/>
            </a:pPr>
            <a:endParaRPr lang="en-US" altLang="en-US" sz="1000" dirty="0">
              <a:latin typeface="+mj-lt"/>
            </a:endParaRPr>
          </a:p>
          <a:p>
            <a:pPr>
              <a:defRPr/>
            </a:pPr>
            <a:r>
              <a:rPr lang="en-US" altLang="en-US" sz="2400" dirty="0">
                <a:latin typeface="+mj-lt"/>
              </a:rPr>
              <a:t>Within 30 days after PLHCP written medical opinion</a:t>
            </a:r>
          </a:p>
          <a:p>
            <a:pPr>
              <a:defRPr/>
            </a:pPr>
            <a:endParaRPr lang="en-US" altLang="en-US" sz="1000" dirty="0">
              <a:latin typeface="+mj-lt"/>
            </a:endParaRPr>
          </a:p>
          <a:p>
            <a:pPr>
              <a:defRPr/>
            </a:pPr>
            <a:r>
              <a:rPr lang="en-US" altLang="en-US" sz="2400" dirty="0">
                <a:latin typeface="+mj-lt"/>
              </a:rPr>
              <a:t>Employee shows signs and symptoms of adverse health effects</a:t>
            </a:r>
          </a:p>
          <a:p>
            <a:pPr>
              <a:defRPr/>
            </a:pPr>
            <a:endParaRPr lang="en-US" altLang="en-US" sz="1000" dirty="0">
              <a:latin typeface="+mj-lt"/>
            </a:endParaRPr>
          </a:p>
          <a:p>
            <a:pPr>
              <a:defRPr/>
            </a:pPr>
            <a:r>
              <a:rPr lang="en-US" altLang="en-US" sz="2400" dirty="0">
                <a:latin typeface="+mj-lt"/>
              </a:rPr>
              <a:t>Within 30 days after exposure of uncontrolled release</a:t>
            </a:r>
          </a:p>
          <a:p>
            <a:pPr>
              <a:defRPr/>
            </a:pPr>
            <a:endParaRPr lang="en-US" altLang="en-US" sz="1000" dirty="0">
              <a:latin typeface="+mj-lt"/>
            </a:endParaRPr>
          </a:p>
          <a:p>
            <a:pPr>
              <a:defRPr/>
            </a:pPr>
            <a:r>
              <a:rPr lang="en-US" altLang="en-US" sz="2400" dirty="0">
                <a:latin typeface="+mj-lt"/>
              </a:rPr>
              <a:t>Termination of employee</a:t>
            </a:r>
          </a:p>
        </p:txBody>
      </p:sp>
      <p:sp>
        <p:nvSpPr>
          <p:cNvPr id="89092" name="Rectangle 3">
            <a:extLst>
              <a:ext uri="{FF2B5EF4-FFF2-40B4-BE49-F238E27FC236}">
                <a16:creationId xmlns:a16="http://schemas.microsoft.com/office/drawing/2014/main" id="{BF1DB3C3-BE50-22D1-1FF1-A886DAC7C8D5}"/>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1910.1026</a:t>
            </a:r>
          </a:p>
          <a:p>
            <a:pPr eaLnBrk="1" hangingPunct="1"/>
            <a:r>
              <a:rPr lang="en-US" altLang="en-US">
                <a:solidFill>
                  <a:srgbClr val="000000"/>
                </a:solidFill>
                <a:latin typeface="Arial" panose="020B0604020202020204" pitchFamily="34" charset="0"/>
              </a:rPr>
              <a:t>1926.1126</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8F6CC75-3386-CCC4-E2C0-6B1B69B5226B}"/>
              </a:ext>
            </a:extLst>
          </p:cNvPr>
          <p:cNvSpPr>
            <a:spLocks noGrp="1" noChangeArrowheads="1"/>
          </p:cNvSpPr>
          <p:nvPr>
            <p:ph type="title"/>
          </p:nvPr>
        </p:nvSpPr>
        <p:spPr/>
        <p:txBody>
          <a:bodyPr/>
          <a:lstStyle/>
          <a:p>
            <a:pPr eaLnBrk="1" hangingPunct="1"/>
            <a:r>
              <a:rPr lang="en-US" altLang="en-US"/>
              <a:t>Isocyanate Exposures</a:t>
            </a:r>
          </a:p>
        </p:txBody>
      </p:sp>
      <p:sp>
        <p:nvSpPr>
          <p:cNvPr id="91139" name="Rectangle 3">
            <a:extLst>
              <a:ext uri="{FF2B5EF4-FFF2-40B4-BE49-F238E27FC236}">
                <a16:creationId xmlns:a16="http://schemas.microsoft.com/office/drawing/2014/main" id="{C0E0B9CE-712B-7B97-4BB3-C2464A3B42B0}"/>
              </a:ext>
            </a:extLst>
          </p:cNvPr>
          <p:cNvSpPr>
            <a:spLocks noGrp="1" noChangeArrowheads="1"/>
          </p:cNvSpPr>
          <p:nvPr>
            <p:ph type="body" idx="1"/>
          </p:nvPr>
        </p:nvSpPr>
        <p:spPr>
          <a:xfrm>
            <a:off x="304800" y="1143000"/>
            <a:ext cx="4648200" cy="4678363"/>
          </a:xfrm>
        </p:spPr>
        <p:txBody>
          <a:bodyPr/>
          <a:lstStyle/>
          <a:p>
            <a:pPr eaLnBrk="1" hangingPunct="1">
              <a:lnSpc>
                <a:spcPct val="90000"/>
              </a:lnSpc>
            </a:pPr>
            <a:r>
              <a:rPr lang="en-US" altLang="en-US" b="1"/>
              <a:t>Polyurethane polymers</a:t>
            </a:r>
          </a:p>
          <a:p>
            <a:pPr eaLnBrk="1" hangingPunct="1">
              <a:lnSpc>
                <a:spcPct val="90000"/>
              </a:lnSpc>
            </a:pPr>
            <a:endParaRPr lang="en-US" altLang="en-US" sz="1200" b="1"/>
          </a:p>
          <a:p>
            <a:pPr eaLnBrk="1" hangingPunct="1">
              <a:lnSpc>
                <a:spcPct val="90000"/>
              </a:lnSpc>
            </a:pPr>
            <a:r>
              <a:rPr lang="en-US" altLang="en-US" b="1"/>
              <a:t>Surface coating</a:t>
            </a:r>
          </a:p>
          <a:p>
            <a:pPr lvl="1" eaLnBrk="1" hangingPunct="1"/>
            <a:r>
              <a:rPr lang="en-US" altLang="en-US"/>
              <a:t>Automotive industry</a:t>
            </a:r>
          </a:p>
          <a:p>
            <a:pPr lvl="1" eaLnBrk="1" hangingPunct="1"/>
            <a:r>
              <a:rPr lang="en-US" altLang="en-US"/>
              <a:t>Spray-on bed liners</a:t>
            </a:r>
          </a:p>
          <a:p>
            <a:pPr eaLnBrk="1" hangingPunct="1">
              <a:lnSpc>
                <a:spcPct val="90000"/>
              </a:lnSpc>
            </a:pPr>
            <a:endParaRPr lang="en-US" altLang="en-US" sz="1200"/>
          </a:p>
          <a:p>
            <a:pPr eaLnBrk="1" hangingPunct="1">
              <a:lnSpc>
                <a:spcPct val="90000"/>
              </a:lnSpc>
            </a:pPr>
            <a:r>
              <a:rPr lang="en-US" altLang="en-US" b="1"/>
              <a:t>Manufacturing</a:t>
            </a:r>
          </a:p>
          <a:p>
            <a:pPr lvl="1" eaLnBrk="1" hangingPunct="1"/>
            <a:r>
              <a:rPr lang="en-US" altLang="en-US"/>
              <a:t>Foam mattresses</a:t>
            </a:r>
          </a:p>
          <a:p>
            <a:pPr lvl="1" eaLnBrk="1" hangingPunct="1"/>
            <a:r>
              <a:rPr lang="en-US" altLang="en-US"/>
              <a:t>Under carpet padding</a:t>
            </a:r>
          </a:p>
          <a:p>
            <a:pPr lvl="1" eaLnBrk="1" hangingPunct="1"/>
            <a:r>
              <a:rPr lang="en-US" altLang="en-US"/>
              <a:t>Insulation materials</a:t>
            </a:r>
          </a:p>
          <a:p>
            <a:pPr lvl="1" eaLnBrk="1" hangingPunct="1"/>
            <a:r>
              <a:rPr lang="en-US" altLang="en-US"/>
              <a:t>Packaging materials</a:t>
            </a:r>
          </a:p>
          <a:p>
            <a:pPr eaLnBrk="1" hangingPunct="1">
              <a:lnSpc>
                <a:spcPct val="90000"/>
              </a:lnSpc>
            </a:pPr>
            <a:endParaRPr lang="en-US" altLang="en-US" sz="1200"/>
          </a:p>
          <a:p>
            <a:pPr eaLnBrk="1" hangingPunct="1">
              <a:lnSpc>
                <a:spcPct val="90000"/>
              </a:lnSpc>
            </a:pPr>
            <a:r>
              <a:rPr lang="en-US" altLang="en-US" b="1"/>
              <a:t>Foam blowing</a:t>
            </a:r>
          </a:p>
          <a:p>
            <a:pPr lvl="1" eaLnBrk="1" hangingPunct="1"/>
            <a:r>
              <a:rPr lang="en-US" altLang="en-US"/>
              <a:t>Extrusion operations</a:t>
            </a:r>
          </a:p>
        </p:txBody>
      </p:sp>
      <p:sp>
        <p:nvSpPr>
          <p:cNvPr id="91140" name="Rectangle 4">
            <a:extLst>
              <a:ext uri="{FF2B5EF4-FFF2-40B4-BE49-F238E27FC236}">
                <a16:creationId xmlns:a16="http://schemas.microsoft.com/office/drawing/2014/main" id="{797C45D0-A2BA-DEA7-8931-3FBD82E9C7C7}"/>
              </a:ext>
            </a:extLst>
          </p:cNvPr>
          <p:cNvSpPr>
            <a:spLocks noGrp="1" noChangeArrowheads="1"/>
          </p:cNvSpPr>
          <p:nvPr>
            <p:ph type="body" sz="half" idx="4294967295"/>
          </p:nvPr>
        </p:nvSpPr>
        <p:spPr>
          <a:xfrm>
            <a:off x="4949825" y="1600200"/>
            <a:ext cx="4194175" cy="4498975"/>
          </a:xfrm>
        </p:spPr>
        <p:txBody>
          <a:bodyPr/>
          <a:lstStyle/>
          <a:p>
            <a:pPr marL="0" indent="0" eaLnBrk="1" hangingPunct="1">
              <a:buFont typeface="Wingdings" panose="05000000000000000000" pitchFamily="2" charset="2"/>
              <a:buNone/>
            </a:pPr>
            <a:endParaRPr lang="en-US" altLang="en-US" sz="2400"/>
          </a:p>
          <a:p>
            <a:pPr marL="0" indent="0" eaLnBrk="1" hangingPunct="1"/>
            <a:endParaRPr lang="en-US" altLang="en-US" sz="2400"/>
          </a:p>
        </p:txBody>
      </p:sp>
      <p:pic>
        <p:nvPicPr>
          <p:cNvPr id="91141" name="Picture 5" descr="spray boothMVC-019S">
            <a:extLst>
              <a:ext uri="{FF2B5EF4-FFF2-40B4-BE49-F238E27FC236}">
                <a16:creationId xmlns:a16="http://schemas.microsoft.com/office/drawing/2014/main" id="{CEBB9BAA-0858-C488-D882-AC6DCC7C9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430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Spraying the Bed">
            <a:extLst>
              <a:ext uri="{FF2B5EF4-FFF2-40B4-BE49-F238E27FC236}">
                <a16:creationId xmlns:a16="http://schemas.microsoft.com/office/drawing/2014/main" id="{63D50525-4E67-8165-2322-3EEE99168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100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3B06858-AD87-D8C1-DBD7-35B7D49B4820}"/>
              </a:ext>
            </a:extLst>
          </p:cNvPr>
          <p:cNvSpPr>
            <a:spLocks noGrp="1" noChangeArrowheads="1"/>
          </p:cNvSpPr>
          <p:nvPr>
            <p:ph type="title"/>
          </p:nvPr>
        </p:nvSpPr>
        <p:spPr>
          <a:xfrm>
            <a:off x="609600" y="441325"/>
            <a:ext cx="8229600" cy="492125"/>
          </a:xfrm>
        </p:spPr>
        <p:txBody>
          <a:bodyPr/>
          <a:lstStyle/>
          <a:p>
            <a:pPr eaLnBrk="1" hangingPunct="1"/>
            <a:r>
              <a:rPr lang="en-US" altLang="en-US" sz="3200"/>
              <a:t>OPN 135- Appendix A – NAICS examples</a:t>
            </a:r>
          </a:p>
        </p:txBody>
      </p:sp>
      <p:sp>
        <p:nvSpPr>
          <p:cNvPr id="12291" name="Rectangle 3">
            <a:extLst>
              <a:ext uri="{FF2B5EF4-FFF2-40B4-BE49-F238E27FC236}">
                <a16:creationId xmlns:a16="http://schemas.microsoft.com/office/drawing/2014/main" id="{13F3EBE8-A1EA-3FFD-2A09-0FE428121E98}"/>
              </a:ext>
            </a:extLst>
          </p:cNvPr>
          <p:cNvSpPr>
            <a:spLocks noGrp="1" noChangeArrowheads="1"/>
          </p:cNvSpPr>
          <p:nvPr>
            <p:ph type="body" idx="1"/>
          </p:nvPr>
        </p:nvSpPr>
        <p:spPr>
          <a:xfrm>
            <a:off x="609600" y="1295400"/>
            <a:ext cx="8153400" cy="4572000"/>
          </a:xfrm>
        </p:spPr>
        <p:txBody>
          <a:bodyPr/>
          <a:lstStyle/>
          <a:p>
            <a:pPr eaLnBrk="1" hangingPunct="1"/>
            <a:endParaRPr lang="en-US" altLang="en-US" sz="2400" b="1"/>
          </a:p>
        </p:txBody>
      </p:sp>
      <p:pic>
        <p:nvPicPr>
          <p:cNvPr id="12292" name="Picture 4">
            <a:extLst>
              <a:ext uri="{FF2B5EF4-FFF2-40B4-BE49-F238E27FC236}">
                <a16:creationId xmlns:a16="http://schemas.microsoft.com/office/drawing/2014/main" id="{A8372712-A5A5-FAD4-1FCD-E5DFFCD3C0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25780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E2220988-E28C-7A7F-CEBD-A51C9121F943}"/>
              </a:ext>
            </a:extLst>
          </p:cNvPr>
          <p:cNvSpPr>
            <a:spLocks noGrp="1" noChangeArrowheads="1"/>
          </p:cNvSpPr>
          <p:nvPr>
            <p:ph type="title"/>
          </p:nvPr>
        </p:nvSpPr>
        <p:spPr>
          <a:xfrm>
            <a:off x="457200" y="533400"/>
            <a:ext cx="8534400" cy="461963"/>
          </a:xfrm>
        </p:spPr>
        <p:txBody>
          <a:bodyPr/>
          <a:lstStyle/>
          <a:p>
            <a:pPr eaLnBrk="1" hangingPunct="1"/>
            <a:r>
              <a:rPr lang="en-US" altLang="en-US" sz="3000"/>
              <a:t>Isocyanate PELs &amp; IDLH</a:t>
            </a:r>
          </a:p>
        </p:txBody>
      </p:sp>
      <p:sp>
        <p:nvSpPr>
          <p:cNvPr id="93187" name="Rectangle 3">
            <a:extLst>
              <a:ext uri="{FF2B5EF4-FFF2-40B4-BE49-F238E27FC236}">
                <a16:creationId xmlns:a16="http://schemas.microsoft.com/office/drawing/2014/main" id="{E23B640E-6924-FD2A-AA3B-A9C44C5FFA0E}"/>
              </a:ext>
            </a:extLst>
          </p:cNvPr>
          <p:cNvSpPr>
            <a:spLocks noGrp="1" noChangeArrowheads="1"/>
          </p:cNvSpPr>
          <p:nvPr>
            <p:ph type="body" idx="1"/>
          </p:nvPr>
        </p:nvSpPr>
        <p:spPr/>
        <p:txBody>
          <a:bodyPr/>
          <a:lstStyle/>
          <a:p>
            <a:pPr eaLnBrk="1" hangingPunct="1"/>
            <a:r>
              <a:rPr lang="en-US" altLang="en-US"/>
              <a:t>Methyl isocyanate</a:t>
            </a:r>
          </a:p>
          <a:p>
            <a:pPr lvl="1" eaLnBrk="1" hangingPunct="1"/>
            <a:r>
              <a:rPr lang="en-US" altLang="en-US"/>
              <a:t>PEL= 0.02 ppm</a:t>
            </a:r>
          </a:p>
          <a:p>
            <a:pPr lvl="1" eaLnBrk="1" hangingPunct="1"/>
            <a:r>
              <a:rPr lang="en-US" altLang="en-US"/>
              <a:t>IDLH= 3 ppm</a:t>
            </a:r>
          </a:p>
          <a:p>
            <a:pPr eaLnBrk="1" hangingPunct="1"/>
            <a:endParaRPr lang="en-US" altLang="en-US"/>
          </a:p>
          <a:p>
            <a:pPr eaLnBrk="1" hangingPunct="1"/>
            <a:r>
              <a:rPr lang="en-US" altLang="en-US"/>
              <a:t>Methylene bisphenyl isocyanate</a:t>
            </a:r>
          </a:p>
          <a:p>
            <a:pPr lvl="1" eaLnBrk="1" hangingPunct="1"/>
            <a:r>
              <a:rPr lang="en-US" altLang="en-US"/>
              <a:t>PEL= 0.02 ppm (Ceiling)</a:t>
            </a:r>
          </a:p>
          <a:p>
            <a:pPr lvl="1" eaLnBrk="1" hangingPunct="1"/>
            <a:r>
              <a:rPr lang="en-US" altLang="en-US"/>
              <a:t>IDLH= 75 mg/m3 or 7.32 ppm</a:t>
            </a:r>
          </a:p>
          <a:p>
            <a:pPr eaLnBrk="1" hangingPunct="1"/>
            <a:endParaRPr lang="en-US" altLang="en-US"/>
          </a:p>
          <a:p>
            <a:pPr eaLnBrk="1" hangingPunct="1"/>
            <a:r>
              <a:rPr lang="en-US" altLang="en-US"/>
              <a:t>Toluene-2, 4-diisocyanate</a:t>
            </a:r>
          </a:p>
          <a:p>
            <a:pPr lvl="1" eaLnBrk="1" hangingPunct="1"/>
            <a:r>
              <a:rPr lang="en-US" altLang="en-US"/>
              <a:t>PEL= 0.02 ppm (Ceiling)</a:t>
            </a:r>
          </a:p>
          <a:p>
            <a:pPr lvl="1" eaLnBrk="1" hangingPunct="1"/>
            <a:r>
              <a:rPr lang="en-US" altLang="en-US"/>
              <a:t>IDLH= 2.5 ppm</a:t>
            </a:r>
          </a:p>
          <a:p>
            <a:pPr lvl="1" eaLnBrk="1" hangingPunct="1">
              <a:buFont typeface="Symbol" panose="05050102010706020507" pitchFamily="18" charset="2"/>
              <a:buNone/>
            </a:pPr>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a:extLst>
              <a:ext uri="{FF2B5EF4-FFF2-40B4-BE49-F238E27FC236}">
                <a16:creationId xmlns:a16="http://schemas.microsoft.com/office/drawing/2014/main" id="{0183DECE-FB76-7F16-6F61-08DCBFE950AD}"/>
              </a:ext>
            </a:extLst>
          </p:cNvPr>
          <p:cNvSpPr>
            <a:spLocks noGrp="1" noChangeArrowheads="1"/>
          </p:cNvSpPr>
          <p:nvPr>
            <p:ph type="title"/>
          </p:nvPr>
        </p:nvSpPr>
        <p:spPr/>
        <p:txBody>
          <a:bodyPr/>
          <a:lstStyle/>
          <a:p>
            <a:pPr eaLnBrk="1" hangingPunct="1"/>
            <a:r>
              <a:rPr lang="en-US" altLang="en-US"/>
              <a:t>Toluene Diisocyanate (TDI)</a:t>
            </a:r>
          </a:p>
        </p:txBody>
      </p:sp>
      <p:pic>
        <p:nvPicPr>
          <p:cNvPr id="95235" name="Picture 10" descr="TDI_24">
            <a:extLst>
              <a:ext uri="{FF2B5EF4-FFF2-40B4-BE49-F238E27FC236}">
                <a16:creationId xmlns:a16="http://schemas.microsoft.com/office/drawing/2014/main" id="{DA6B3C40-A101-37F6-CCB2-D340DBAF1E6E}"/>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447800"/>
            <a:ext cx="4191000" cy="4191000"/>
          </a:xfrm>
          <a:noFill/>
        </p:spPr>
      </p:pic>
      <p:pic>
        <p:nvPicPr>
          <p:cNvPr id="95236" name="Picture 12" descr="TDI_26">
            <a:extLst>
              <a:ext uri="{FF2B5EF4-FFF2-40B4-BE49-F238E27FC236}">
                <a16:creationId xmlns:a16="http://schemas.microsoft.com/office/drawing/2014/main" id="{78B4DC8F-0A55-1E7C-1235-861EC0DFF496}"/>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905000"/>
            <a:ext cx="3886200" cy="3886200"/>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a:extLst>
              <a:ext uri="{FF2B5EF4-FFF2-40B4-BE49-F238E27FC236}">
                <a16:creationId xmlns:a16="http://schemas.microsoft.com/office/drawing/2014/main" id="{1510F119-0D9B-A64E-0428-EACB391807BF}"/>
              </a:ext>
            </a:extLst>
          </p:cNvPr>
          <p:cNvSpPr>
            <a:spLocks noGrp="1" noChangeArrowheads="1"/>
          </p:cNvSpPr>
          <p:nvPr>
            <p:ph type="title"/>
          </p:nvPr>
        </p:nvSpPr>
        <p:spPr/>
        <p:txBody>
          <a:bodyPr/>
          <a:lstStyle/>
          <a:p>
            <a:pPr eaLnBrk="1" hangingPunct="1"/>
            <a:r>
              <a:rPr lang="en-US" altLang="en-US"/>
              <a:t>MDI and HMDI</a:t>
            </a:r>
          </a:p>
        </p:txBody>
      </p:sp>
      <p:pic>
        <p:nvPicPr>
          <p:cNvPr id="97283" name="Picture 14" descr="MDI">
            <a:extLst>
              <a:ext uri="{FF2B5EF4-FFF2-40B4-BE49-F238E27FC236}">
                <a16:creationId xmlns:a16="http://schemas.microsoft.com/office/drawing/2014/main" id="{5F64418B-35D9-44D4-359F-C9776A249A9D}"/>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828800"/>
            <a:ext cx="3978275" cy="4127500"/>
          </a:xfrm>
          <a:noFill/>
        </p:spPr>
      </p:pic>
      <p:pic>
        <p:nvPicPr>
          <p:cNvPr id="97284" name="Picture 16" descr="HMDI">
            <a:extLst>
              <a:ext uri="{FF2B5EF4-FFF2-40B4-BE49-F238E27FC236}">
                <a16:creationId xmlns:a16="http://schemas.microsoft.com/office/drawing/2014/main" id="{3C713786-DF61-6652-6EFA-11650B4A628F}"/>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143000"/>
            <a:ext cx="3886200" cy="3886200"/>
          </a:xfrm>
          <a:noFill/>
        </p:spPr>
      </p:pic>
      <p:sp>
        <p:nvSpPr>
          <p:cNvPr id="97285" name="TextBox 4">
            <a:extLst>
              <a:ext uri="{FF2B5EF4-FFF2-40B4-BE49-F238E27FC236}">
                <a16:creationId xmlns:a16="http://schemas.microsoft.com/office/drawing/2014/main" id="{6CF16367-FFF2-9A89-2256-242B7A926715}"/>
              </a:ext>
            </a:extLst>
          </p:cNvPr>
          <p:cNvSpPr txBox="1">
            <a:spLocks noChangeArrowheads="1"/>
          </p:cNvSpPr>
          <p:nvPr/>
        </p:nvSpPr>
        <p:spPr bwMode="auto">
          <a:xfrm>
            <a:off x="685800" y="4724400"/>
            <a:ext cx="396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a:latin typeface="Verdana" panose="020B0604030504040204" pitchFamily="34" charset="0"/>
              </a:rPr>
              <a:t>Methylene diphenyl diisocyanate</a:t>
            </a:r>
          </a:p>
        </p:txBody>
      </p:sp>
      <p:sp>
        <p:nvSpPr>
          <p:cNvPr id="97286" name="TextBox 5">
            <a:extLst>
              <a:ext uri="{FF2B5EF4-FFF2-40B4-BE49-F238E27FC236}">
                <a16:creationId xmlns:a16="http://schemas.microsoft.com/office/drawing/2014/main" id="{6DCC1B53-3C27-6B09-C8BF-8CEF123E894B}"/>
              </a:ext>
            </a:extLst>
          </p:cNvPr>
          <p:cNvSpPr txBox="1">
            <a:spLocks noChangeArrowheads="1"/>
          </p:cNvSpPr>
          <p:nvPr/>
        </p:nvSpPr>
        <p:spPr bwMode="auto">
          <a:xfrm>
            <a:off x="4419600" y="3657600"/>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r>
              <a:rPr lang="en-US" altLang="en-US" sz="1800">
                <a:latin typeface="Verdana" panose="020B0604030504040204" pitchFamily="34" charset="0"/>
              </a:rPr>
              <a:t>Hydrogenated methylene diphenyl diisocyanate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a:extLst>
              <a:ext uri="{FF2B5EF4-FFF2-40B4-BE49-F238E27FC236}">
                <a16:creationId xmlns:a16="http://schemas.microsoft.com/office/drawing/2014/main" id="{26110155-D3D1-4146-ED91-C3FA7B01671C}"/>
              </a:ext>
            </a:extLst>
          </p:cNvPr>
          <p:cNvSpPr>
            <a:spLocks noGrp="1" noChangeArrowheads="1"/>
          </p:cNvSpPr>
          <p:nvPr>
            <p:ph type="title"/>
          </p:nvPr>
        </p:nvSpPr>
        <p:spPr/>
        <p:txBody>
          <a:bodyPr/>
          <a:lstStyle/>
          <a:p>
            <a:pPr eaLnBrk="1" hangingPunct="1"/>
            <a:r>
              <a:rPr lang="en-US" altLang="en-US"/>
              <a:t>HDI and MIC</a:t>
            </a:r>
            <a:endParaRPr lang="en-US" altLang="en-US" sz="1800"/>
          </a:p>
        </p:txBody>
      </p:sp>
      <p:pic>
        <p:nvPicPr>
          <p:cNvPr id="99331" name="Picture 7" descr="HDI">
            <a:extLst>
              <a:ext uri="{FF2B5EF4-FFF2-40B4-BE49-F238E27FC236}">
                <a16:creationId xmlns:a16="http://schemas.microsoft.com/office/drawing/2014/main" id="{58AD456D-B087-DE1F-5425-2FB659560F2A}"/>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55650" y="1371600"/>
            <a:ext cx="3743325" cy="3881438"/>
          </a:xfrm>
          <a:noFill/>
        </p:spPr>
      </p:pic>
      <p:pic>
        <p:nvPicPr>
          <p:cNvPr id="99332" name="Picture 10" descr="MIC">
            <a:extLst>
              <a:ext uri="{FF2B5EF4-FFF2-40B4-BE49-F238E27FC236}">
                <a16:creationId xmlns:a16="http://schemas.microsoft.com/office/drawing/2014/main" id="{C4485863-3CB2-2EE6-0C49-37E2C95FCC81}"/>
              </a:ext>
            </a:extLst>
          </p:cNvPr>
          <p:cNvPicPr>
            <a:picLocks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648200" y="1524000"/>
            <a:ext cx="4114800" cy="4114800"/>
          </a:xfrm>
          <a:noFill/>
        </p:spPr>
      </p:pic>
      <p:sp>
        <p:nvSpPr>
          <p:cNvPr id="99333" name="TextBox 4">
            <a:extLst>
              <a:ext uri="{FF2B5EF4-FFF2-40B4-BE49-F238E27FC236}">
                <a16:creationId xmlns:a16="http://schemas.microsoft.com/office/drawing/2014/main" id="{50519784-C8C8-E5AC-7D23-A1438BE0313C}"/>
              </a:ext>
            </a:extLst>
          </p:cNvPr>
          <p:cNvSpPr txBox="1">
            <a:spLocks noChangeArrowheads="1"/>
          </p:cNvSpPr>
          <p:nvPr/>
        </p:nvSpPr>
        <p:spPr bwMode="auto">
          <a:xfrm>
            <a:off x="609600" y="4572000"/>
            <a:ext cx="396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a:latin typeface="Verdana" panose="020B0604030504040204" pitchFamily="34" charset="0"/>
              </a:rPr>
              <a:t>1,6-Hexamethylene diisocyanate</a:t>
            </a:r>
          </a:p>
        </p:txBody>
      </p:sp>
      <p:sp>
        <p:nvSpPr>
          <p:cNvPr id="99334" name="TextBox 5">
            <a:extLst>
              <a:ext uri="{FF2B5EF4-FFF2-40B4-BE49-F238E27FC236}">
                <a16:creationId xmlns:a16="http://schemas.microsoft.com/office/drawing/2014/main" id="{BFF1C6B7-FB3B-575A-EC92-C4551FA43251}"/>
              </a:ext>
            </a:extLst>
          </p:cNvPr>
          <p:cNvSpPr txBox="1">
            <a:spLocks noChangeArrowheads="1"/>
          </p:cNvSpPr>
          <p:nvPr/>
        </p:nvSpPr>
        <p:spPr bwMode="auto">
          <a:xfrm>
            <a:off x="5410200" y="45720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a:latin typeface="Verdana" panose="020B0604030504040204" pitchFamily="34" charset="0"/>
              </a:rPr>
              <a:t>Methyl isocyanate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042AA852-3CCF-3F55-F71D-C931C30B9F0C}"/>
              </a:ext>
            </a:extLst>
          </p:cNvPr>
          <p:cNvSpPr>
            <a:spLocks noGrp="1" noChangeArrowheads="1"/>
          </p:cNvSpPr>
          <p:nvPr>
            <p:ph type="title"/>
          </p:nvPr>
        </p:nvSpPr>
        <p:spPr>
          <a:xfrm>
            <a:off x="609600" y="457200"/>
            <a:ext cx="7848600" cy="554038"/>
          </a:xfrm>
        </p:spPr>
        <p:txBody>
          <a:bodyPr/>
          <a:lstStyle/>
          <a:p>
            <a:r>
              <a:rPr lang="en-US" altLang="en-US"/>
              <a:t>Medical Surveillance</a:t>
            </a:r>
          </a:p>
        </p:txBody>
      </p:sp>
      <p:sp>
        <p:nvSpPr>
          <p:cNvPr id="70659" name="Rectangle 3">
            <a:extLst>
              <a:ext uri="{FF2B5EF4-FFF2-40B4-BE49-F238E27FC236}">
                <a16:creationId xmlns:a16="http://schemas.microsoft.com/office/drawing/2014/main" id="{E1B92C75-758E-73C7-B8FD-E77E1878122A}"/>
              </a:ext>
            </a:extLst>
          </p:cNvPr>
          <p:cNvSpPr>
            <a:spLocks noGrp="1" noChangeArrowheads="1"/>
          </p:cNvSpPr>
          <p:nvPr>
            <p:ph type="body" idx="1"/>
          </p:nvPr>
        </p:nvSpPr>
        <p:spPr>
          <a:xfrm>
            <a:off x="533400" y="1295400"/>
            <a:ext cx="8132763" cy="4602163"/>
          </a:xfrm>
        </p:spPr>
        <p:txBody>
          <a:bodyPr/>
          <a:lstStyle/>
          <a:p>
            <a:pPr>
              <a:defRPr/>
            </a:pPr>
            <a:r>
              <a:rPr lang="en-US" altLang="en-US" sz="2400" dirty="0"/>
              <a:t>It is recommended that workers exposed</a:t>
            </a:r>
          </a:p>
          <a:p>
            <a:pPr marL="349250" indent="-349250">
              <a:buFont typeface="Wingdings" panose="05000000000000000000" pitchFamily="2" charset="2"/>
              <a:buNone/>
              <a:defRPr/>
            </a:pPr>
            <a:r>
              <a:rPr lang="en-US" altLang="en-US" sz="2400" dirty="0"/>
              <a:t>    to isocyanates at or above the PEL or TLV undergo annual medical examinations and health surveillance under the supervision of a PLHCP</a:t>
            </a:r>
          </a:p>
          <a:p>
            <a:pPr>
              <a:defRPr/>
            </a:pPr>
            <a:endParaRPr lang="en-US" altLang="en-US" sz="2400" dirty="0"/>
          </a:p>
          <a:p>
            <a:pPr>
              <a:defRPr/>
            </a:pPr>
            <a:r>
              <a:rPr lang="en-US" altLang="en-US" sz="2400" dirty="0"/>
              <a:t>Physical examination should detail the workers demographic and occupational history</a:t>
            </a:r>
          </a:p>
          <a:p>
            <a:pPr>
              <a:defRPr/>
            </a:pPr>
            <a:endParaRPr lang="en-US" altLang="en-US" sz="2400" dirty="0"/>
          </a:p>
          <a:p>
            <a:pPr>
              <a:defRPr/>
            </a:pPr>
            <a:r>
              <a:rPr lang="en-US" altLang="en-US" sz="2400" dirty="0"/>
              <a:t>A pulmonary function test (spirometry) is recommended as well as a blood sample to monitor the systemic effects</a:t>
            </a:r>
          </a:p>
        </p:txBody>
      </p:sp>
      <p:sp>
        <p:nvSpPr>
          <p:cNvPr id="101380" name="Rectangle 4">
            <a:extLst>
              <a:ext uri="{FF2B5EF4-FFF2-40B4-BE49-F238E27FC236}">
                <a16:creationId xmlns:a16="http://schemas.microsoft.com/office/drawing/2014/main" id="{BFC78AEC-D9E0-6187-6DC9-61B9756E9CC6}"/>
              </a:ext>
            </a:extLst>
          </p:cNvPr>
          <p:cNvSpPr>
            <a:spLocks noChangeArrowheads="1"/>
          </p:cNvSpPr>
          <p:nvPr/>
        </p:nvSpPr>
        <p:spPr bwMode="auto">
          <a:xfrm>
            <a:off x="7391400" y="381000"/>
            <a:ext cx="127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a:solidFill>
                  <a:srgbClr val="000000"/>
                </a:solidFill>
                <a:latin typeface="Arial" panose="020B0604020202020204" pitchFamily="34" charset="0"/>
              </a:rPr>
              <a:t>1910.1000</a:t>
            </a:r>
          </a:p>
          <a:p>
            <a:pPr eaLnBrk="1" hangingPunct="1"/>
            <a:r>
              <a:rPr lang="en-US" altLang="en-US">
                <a:solidFill>
                  <a:srgbClr val="000000"/>
                </a:solidFill>
                <a:latin typeface="Arial" panose="020B0604020202020204" pitchFamily="34" charset="0"/>
              </a:rPr>
              <a:t>1926.55</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42C926E-89AB-30AB-1682-5408D716A60E}"/>
              </a:ext>
            </a:extLst>
          </p:cNvPr>
          <p:cNvSpPr>
            <a:spLocks noGrp="1" noChangeArrowheads="1"/>
          </p:cNvSpPr>
          <p:nvPr>
            <p:ph type="title"/>
          </p:nvPr>
        </p:nvSpPr>
        <p:spPr/>
        <p:txBody>
          <a:bodyPr/>
          <a:lstStyle/>
          <a:p>
            <a:pPr eaLnBrk="1" hangingPunct="1"/>
            <a:r>
              <a:rPr lang="en-US" altLang="en-US"/>
              <a:t>Notes</a:t>
            </a:r>
          </a:p>
        </p:txBody>
      </p:sp>
      <p:sp>
        <p:nvSpPr>
          <p:cNvPr id="21507" name="Rectangle 3">
            <a:extLst>
              <a:ext uri="{FF2B5EF4-FFF2-40B4-BE49-F238E27FC236}">
                <a16:creationId xmlns:a16="http://schemas.microsoft.com/office/drawing/2014/main" id="{9DF133FB-7135-42E8-7A82-9DDD1B167328}"/>
              </a:ext>
            </a:extLst>
          </p:cNvPr>
          <p:cNvSpPr>
            <a:spLocks noGrp="1" noChangeArrowheads="1"/>
          </p:cNvSpPr>
          <p:nvPr>
            <p:ph type="body" idx="1"/>
          </p:nvPr>
        </p:nvSpPr>
        <p:spPr/>
        <p:txBody>
          <a:bodyPr/>
          <a:lstStyle/>
          <a:p>
            <a:pPr eaLnBrk="1" hangingPunct="1">
              <a:defRPr/>
            </a:pPr>
            <a:r>
              <a:rPr lang="en-US" sz="1800" dirty="0"/>
              <a:t>2,4-Toluene diisocyanate is primarily used as a chemical intermediate in the production of </a:t>
            </a:r>
            <a:r>
              <a:rPr lang="en-US" sz="1800" dirty="0" err="1"/>
              <a:t>polyurenthane</a:t>
            </a:r>
            <a:r>
              <a:rPr lang="en-US" sz="1800" dirty="0"/>
              <a:t> products. </a:t>
            </a:r>
          </a:p>
          <a:p>
            <a:pPr lvl="1" eaLnBrk="1" hangingPunct="1">
              <a:defRPr/>
            </a:pPr>
            <a:r>
              <a:rPr lang="en-US" sz="1400" dirty="0"/>
              <a:t> </a:t>
            </a:r>
            <a:r>
              <a:rPr lang="en-US" sz="1600" dirty="0">
                <a:solidFill>
                  <a:schemeClr val="bg2">
                    <a:lumMod val="60000"/>
                    <a:lumOff val="40000"/>
                  </a:schemeClr>
                </a:solidFill>
              </a:rPr>
              <a:t>2,4-Toluene diisocyanate is extremely toxic from acute (short-term) and chronic (long-term) exposures.  Acute exposure in humans, via inhalation, results in severe irritation of the skin and eyes and affects the respiratory, gastrointestinal, and central nervous systems (CNS).  Chronic inhalation in humans has resulted in significant decreases in lung function in workers, an asthma-like reaction characterized by wheezing, </a:t>
            </a:r>
            <a:r>
              <a:rPr lang="en-US" sz="1600" dirty="0" err="1">
                <a:solidFill>
                  <a:schemeClr val="bg2">
                    <a:lumMod val="60000"/>
                    <a:lumOff val="40000"/>
                  </a:schemeClr>
                </a:solidFill>
              </a:rPr>
              <a:t>dyspnea</a:t>
            </a:r>
            <a:r>
              <a:rPr lang="en-US" sz="1600" dirty="0">
                <a:solidFill>
                  <a:schemeClr val="bg2">
                    <a:lumMod val="60000"/>
                    <a:lumOff val="40000"/>
                  </a:schemeClr>
                </a:solidFill>
              </a:rPr>
              <a:t>, and bronchial constriction.  </a:t>
            </a:r>
          </a:p>
          <a:p>
            <a:pPr lvl="1" eaLnBrk="1" hangingPunct="1">
              <a:defRPr/>
            </a:pPr>
            <a:r>
              <a:rPr lang="en-US" sz="1600" i="1" dirty="0"/>
              <a:t>Animal studies have reported significantly increased incidences of tumors of the pancreas, liver, and mammary glands from exposure to 2,4-toluene diisocyanate via </a:t>
            </a:r>
            <a:r>
              <a:rPr lang="en-US" sz="1600" i="1" dirty="0" err="1"/>
              <a:t>gavage</a:t>
            </a:r>
            <a:r>
              <a:rPr lang="en-US" sz="1600" i="1" dirty="0"/>
              <a:t> (experimentally placing the chemical in the stomach).  The International Agency for Research on Cancer (IARC) has classified 2,4-toluene diisocyanate as a Group 2B, possible human carcinogen.</a:t>
            </a:r>
          </a:p>
          <a:p>
            <a:pPr lvl="1" eaLnBrk="1" hangingPunct="1">
              <a:buFont typeface="Symbol" panose="05050102010706020507" pitchFamily="18" charset="2"/>
              <a:buNone/>
              <a:defRPr/>
            </a:pPr>
            <a:endParaRPr lang="en-US" sz="1400" i="1" dirty="0"/>
          </a:p>
          <a:p>
            <a:pPr lvl="1" eaLnBrk="1" hangingPunct="1">
              <a:buFont typeface="Symbol" panose="05050102010706020507" pitchFamily="18" charset="2"/>
              <a:buNone/>
              <a:defRPr/>
            </a:pPr>
            <a:endParaRPr lang="en-US" sz="1400" i="1" dirty="0"/>
          </a:p>
          <a:p>
            <a:pPr eaLnBrk="1" hangingPunct="1">
              <a:defRPr/>
            </a:pPr>
            <a:r>
              <a:rPr lang="en-US" sz="1800" dirty="0"/>
              <a:t>SOURCE: EPA’s website http://www.epa.gov/ttn/atw/hlthef/toluene2.html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707F511C-9FC2-64BF-CEE3-B0AEB1C53AFC}"/>
              </a:ext>
            </a:extLst>
          </p:cNvPr>
          <p:cNvSpPr>
            <a:spLocks noGrp="1" noChangeArrowheads="1"/>
          </p:cNvSpPr>
          <p:nvPr>
            <p:ph type="title"/>
          </p:nvPr>
        </p:nvSpPr>
        <p:spPr/>
        <p:txBody>
          <a:bodyPr/>
          <a:lstStyle/>
          <a:p>
            <a:pPr eaLnBrk="1" hangingPunct="1"/>
            <a:r>
              <a:rPr lang="en-US" altLang="en-US"/>
              <a:t>Notes</a:t>
            </a:r>
          </a:p>
        </p:txBody>
      </p:sp>
      <p:sp>
        <p:nvSpPr>
          <p:cNvPr id="23555" name="Rectangle 3">
            <a:extLst>
              <a:ext uri="{FF2B5EF4-FFF2-40B4-BE49-F238E27FC236}">
                <a16:creationId xmlns:a16="http://schemas.microsoft.com/office/drawing/2014/main" id="{B52EB132-1FC5-9012-F2D7-07B4C182550B}"/>
              </a:ext>
            </a:extLst>
          </p:cNvPr>
          <p:cNvSpPr>
            <a:spLocks noGrp="1" noChangeArrowheads="1"/>
          </p:cNvSpPr>
          <p:nvPr>
            <p:ph type="body" idx="1"/>
          </p:nvPr>
        </p:nvSpPr>
        <p:spPr>
          <a:xfrm>
            <a:off x="609600" y="1295400"/>
            <a:ext cx="7924800" cy="4800600"/>
          </a:xfrm>
        </p:spPr>
        <p:txBody>
          <a:bodyPr/>
          <a:lstStyle/>
          <a:p>
            <a:pPr algn="ctr" eaLnBrk="1" hangingPunct="1">
              <a:buFont typeface="Wingdings" panose="05000000000000000000" pitchFamily="2" charset="2"/>
              <a:buNone/>
              <a:defRPr/>
            </a:pPr>
            <a:r>
              <a:rPr lang="en-US" sz="1800" b="1" u="sng" dirty="0">
                <a:solidFill>
                  <a:schemeClr val="bg2">
                    <a:lumMod val="60000"/>
                    <a:lumOff val="40000"/>
                  </a:schemeClr>
                </a:solidFill>
              </a:rPr>
              <a:t>Respiratory Sensitization</a:t>
            </a:r>
          </a:p>
          <a:p>
            <a:pPr algn="ctr" eaLnBrk="1" hangingPunct="1">
              <a:buFont typeface="Wingdings" panose="05000000000000000000" pitchFamily="2" charset="2"/>
              <a:buNone/>
              <a:defRPr/>
            </a:pPr>
            <a:r>
              <a:rPr lang="en-US" sz="1800" dirty="0">
                <a:solidFill>
                  <a:schemeClr val="bg2">
                    <a:lumMod val="60000"/>
                    <a:lumOff val="40000"/>
                  </a:schemeClr>
                </a:solidFill>
              </a:rPr>
              <a:t> </a:t>
            </a:r>
          </a:p>
          <a:p>
            <a:pPr eaLnBrk="1" hangingPunct="1">
              <a:buFont typeface="Arial" pitchFamily="34" charset="0"/>
              <a:buChar char="•"/>
              <a:defRPr/>
            </a:pPr>
            <a:r>
              <a:rPr lang="en-US" sz="1400" dirty="0">
                <a:solidFill>
                  <a:schemeClr val="bg2">
                    <a:lumMod val="60000"/>
                    <a:lumOff val="40000"/>
                  </a:schemeClr>
                </a:solidFill>
              </a:rPr>
              <a:t>Isocyanates can sensitize workers, making them subject to severe asthma attacks if they are exposed again, even when concentrations are continuously below the NIOSH REL [NIOSH 1973, 1978; Banks 1998].</a:t>
            </a:r>
            <a:r>
              <a:rPr lang="en-US" sz="1400" dirty="0"/>
              <a:t> </a:t>
            </a:r>
          </a:p>
          <a:p>
            <a:pPr eaLnBrk="1" hangingPunct="1">
              <a:buFont typeface="Arial" pitchFamily="34" charset="0"/>
              <a:buChar char="•"/>
              <a:defRPr/>
            </a:pPr>
            <a:endParaRPr lang="en-US" sz="1800" dirty="0"/>
          </a:p>
          <a:p>
            <a:pPr eaLnBrk="1" hangingPunct="1">
              <a:buFont typeface="Arial" pitchFamily="34" charset="0"/>
              <a:buChar char="•"/>
              <a:defRPr/>
            </a:pPr>
            <a:r>
              <a:rPr lang="en-US" sz="1400" dirty="0">
                <a:solidFill>
                  <a:schemeClr val="bg2">
                    <a:lumMod val="60000"/>
                    <a:lumOff val="40000"/>
                  </a:schemeClr>
                </a:solidFill>
              </a:rPr>
              <a:t>Skin exposures may be associated with the onset of respiratory symptoms [</a:t>
            </a:r>
            <a:r>
              <a:rPr lang="en-US" sz="1400" dirty="0" err="1">
                <a:solidFill>
                  <a:schemeClr val="bg2">
                    <a:lumMod val="60000"/>
                    <a:lumOff val="40000"/>
                  </a:schemeClr>
                </a:solidFill>
              </a:rPr>
              <a:t>Petsonk</a:t>
            </a:r>
            <a:r>
              <a:rPr lang="en-US" sz="1400" dirty="0">
                <a:solidFill>
                  <a:schemeClr val="bg2">
                    <a:lumMod val="60000"/>
                    <a:lumOff val="40000"/>
                  </a:schemeClr>
                </a:solidFill>
              </a:rPr>
              <a:t> et al. 2000]. Respiratory disorders associated with isocyanate exposure include asthma and hypersensitivity pneumonitis [</a:t>
            </a:r>
            <a:r>
              <a:rPr lang="en-US" sz="1400" dirty="0" err="1">
                <a:solidFill>
                  <a:schemeClr val="bg2">
                    <a:lumMod val="60000"/>
                    <a:lumOff val="40000"/>
                  </a:schemeClr>
                </a:solidFill>
              </a:rPr>
              <a:t>Baur</a:t>
            </a:r>
            <a:r>
              <a:rPr lang="en-US" sz="1400" dirty="0">
                <a:solidFill>
                  <a:schemeClr val="bg2">
                    <a:lumMod val="60000"/>
                    <a:lumOff val="40000"/>
                  </a:schemeClr>
                </a:solidFill>
              </a:rPr>
              <a:t> et al. 1984; </a:t>
            </a:r>
            <a:r>
              <a:rPr lang="en-US" sz="1400" dirty="0" err="1">
                <a:solidFill>
                  <a:schemeClr val="bg2">
                    <a:lumMod val="60000"/>
                    <a:lumOff val="40000"/>
                  </a:schemeClr>
                </a:solidFill>
              </a:rPr>
              <a:t>Baur</a:t>
            </a:r>
            <a:r>
              <a:rPr lang="en-US" sz="1400" dirty="0">
                <a:solidFill>
                  <a:schemeClr val="bg2">
                    <a:lumMod val="60000"/>
                    <a:lumOff val="40000"/>
                  </a:schemeClr>
                </a:solidFill>
              </a:rPr>
              <a:t> 1995]. </a:t>
            </a:r>
          </a:p>
          <a:p>
            <a:pPr eaLnBrk="1" hangingPunct="1">
              <a:buFont typeface="Arial" pitchFamily="34" charset="0"/>
              <a:buChar char="•"/>
              <a:defRPr/>
            </a:pPr>
            <a:endParaRPr lang="en-US" sz="1800" dirty="0">
              <a:solidFill>
                <a:schemeClr val="bg2">
                  <a:lumMod val="60000"/>
                  <a:lumOff val="40000"/>
                </a:schemeClr>
              </a:solidFill>
            </a:endParaRPr>
          </a:p>
          <a:p>
            <a:pPr eaLnBrk="1" hangingPunct="1">
              <a:buFont typeface="Arial" pitchFamily="34" charset="0"/>
              <a:buChar char="•"/>
              <a:defRPr/>
            </a:pPr>
            <a:r>
              <a:rPr lang="en-US" sz="1600" dirty="0">
                <a:solidFill>
                  <a:schemeClr val="accent6"/>
                </a:solidFill>
              </a:rPr>
              <a:t>Sensitization may result from a </a:t>
            </a:r>
            <a:r>
              <a:rPr lang="en-US" sz="1600" u="sng" dirty="0">
                <a:solidFill>
                  <a:schemeClr val="accent6"/>
                </a:solidFill>
              </a:rPr>
              <a:t>single</a:t>
            </a:r>
            <a:r>
              <a:rPr lang="en-US" sz="1600" dirty="0">
                <a:solidFill>
                  <a:schemeClr val="accent6"/>
                </a:solidFill>
              </a:rPr>
              <a:t> episode of overexposure or intermittent exposures at low concentrations. Once a worker is sensitized, even low concentrations may trigger symptoms such as wheezing, chest tightness, shortness of breath, and cough. Persons with chronic hypersensitivity pneumonitis may also experience fatigue and weight loss. These symptoms may begin immediately or may be delayed for up to 8 hours after exposure. Death from severe asthma in sensitized subjects has been reported [</a:t>
            </a:r>
            <a:r>
              <a:rPr lang="en-US" sz="1600" dirty="0" err="1">
                <a:solidFill>
                  <a:schemeClr val="accent6"/>
                </a:solidFill>
              </a:rPr>
              <a:t>Fabbri</a:t>
            </a:r>
            <a:r>
              <a:rPr lang="en-US" sz="1600" dirty="0">
                <a:solidFill>
                  <a:schemeClr val="accent6"/>
                </a:solidFill>
              </a:rPr>
              <a:t> et al. 1988; MIFACE 2003].</a:t>
            </a:r>
            <a:r>
              <a:rPr lang="en-US" sz="1800" dirty="0"/>
              <a:t> </a:t>
            </a:r>
          </a:p>
          <a:p>
            <a:pPr eaLnBrk="1" hangingPunct="1">
              <a:buFont typeface="Wingdings" panose="05000000000000000000" pitchFamily="2" charset="2"/>
              <a:buNone/>
              <a:defRPr/>
            </a:pPr>
            <a:r>
              <a:rPr lang="en-US" sz="1800" dirty="0"/>
              <a:t>SOURCE: NIOSH website: http://www.cdc.gov/niosh/docs/2006-149/#3 </a:t>
            </a:r>
          </a:p>
          <a:p>
            <a:pPr eaLnBrk="1" hangingPunct="1">
              <a:buFont typeface="Wingdings" panose="05000000000000000000" pitchFamily="2" charset="2"/>
              <a:buNone/>
              <a:defRPr/>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89064FC-71BE-3EC8-666E-B0EA38E341EA}"/>
              </a:ext>
            </a:extLst>
          </p:cNvPr>
          <p:cNvSpPr>
            <a:spLocks noGrp="1" noChangeArrowheads="1"/>
          </p:cNvSpPr>
          <p:nvPr>
            <p:ph type="title"/>
          </p:nvPr>
        </p:nvSpPr>
        <p:spPr/>
        <p:txBody>
          <a:bodyPr/>
          <a:lstStyle/>
          <a:p>
            <a:pPr eaLnBrk="1" hangingPunct="1"/>
            <a:r>
              <a:rPr lang="en-US" altLang="en-US"/>
              <a:t>Notes</a:t>
            </a:r>
          </a:p>
        </p:txBody>
      </p:sp>
      <p:sp>
        <p:nvSpPr>
          <p:cNvPr id="25603" name="Rectangle 3">
            <a:extLst>
              <a:ext uri="{FF2B5EF4-FFF2-40B4-BE49-F238E27FC236}">
                <a16:creationId xmlns:a16="http://schemas.microsoft.com/office/drawing/2014/main" id="{5330A650-E89B-1136-0A67-A96F240263B1}"/>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sz="2000" dirty="0"/>
              <a:t>Bhopal India</a:t>
            </a:r>
          </a:p>
          <a:p>
            <a:pPr algn="ctr" eaLnBrk="1" hangingPunct="1">
              <a:buFont typeface="Wingdings" panose="05000000000000000000" pitchFamily="2" charset="2"/>
              <a:buNone/>
              <a:defRPr/>
            </a:pPr>
            <a:r>
              <a:rPr lang="en-US" sz="2000" dirty="0"/>
              <a:t>December 3-4, 1984</a:t>
            </a:r>
          </a:p>
          <a:p>
            <a:pPr eaLnBrk="1" hangingPunct="1">
              <a:buFont typeface="Arial" pitchFamily="34" charset="0"/>
              <a:buChar char="•"/>
              <a:defRPr/>
            </a:pPr>
            <a:endParaRPr lang="en-US" sz="2000" dirty="0"/>
          </a:p>
          <a:p>
            <a:pPr eaLnBrk="1" hangingPunct="1">
              <a:buFont typeface="Arial" pitchFamily="34" charset="0"/>
              <a:buChar char="•"/>
              <a:defRPr/>
            </a:pPr>
            <a:r>
              <a:rPr lang="en-US" sz="2000" dirty="0"/>
              <a:t>Shortly after midnight, methyl isocyanate (MIC) gas leaks from a tank at the UCIL Bhopal plant. According to the state government of Madhya Pradesh, approximately </a:t>
            </a:r>
            <a:r>
              <a:rPr lang="en-US" sz="2000" dirty="0">
                <a:solidFill>
                  <a:schemeClr val="bg2">
                    <a:lumMod val="60000"/>
                    <a:lumOff val="40000"/>
                  </a:schemeClr>
                </a:solidFill>
              </a:rPr>
              <a:t>3,800</a:t>
            </a:r>
            <a:r>
              <a:rPr lang="en-US" sz="2000" dirty="0"/>
              <a:t> people die and several thousand other individuals experience permanent and partial disabilities.</a:t>
            </a:r>
          </a:p>
          <a:p>
            <a:pPr eaLnBrk="1" hangingPunct="1">
              <a:buFont typeface="Arial" pitchFamily="34" charset="0"/>
              <a:buChar char="•"/>
              <a:defRPr/>
            </a:pPr>
            <a:r>
              <a:rPr lang="en-US" sz="2000" dirty="0"/>
              <a:t>UCC Technical team reports that a large volume of water was introduced into the MIC tank and triggered a reaction that resulted in the gas release. Independently, a committee of experts for the Indian government arrives at the same conclusion</a:t>
            </a:r>
          </a:p>
          <a:p>
            <a:pPr eaLnBrk="1" hangingPunct="1">
              <a:buFont typeface="Wingdings" panose="05000000000000000000" pitchFamily="2" charset="2"/>
              <a:buNone/>
              <a:defRPr/>
            </a:pPr>
            <a:endParaRPr lang="en-US" sz="2000" dirty="0"/>
          </a:p>
          <a:p>
            <a:pPr eaLnBrk="1" hangingPunct="1">
              <a:buFont typeface="Wingdings" panose="05000000000000000000" pitchFamily="2" charset="2"/>
              <a:buNone/>
              <a:defRPr/>
            </a:pPr>
            <a:r>
              <a:rPr lang="en-US" sz="1400" dirty="0"/>
              <a:t>Source: Bhopal Information Center (Union Carbide) website http://www.bhopal.com/chronology</a:t>
            </a:r>
          </a:p>
          <a:p>
            <a:pPr algn="ctr" eaLnBrk="1" hangingPunct="1">
              <a:buFont typeface="Wingdings" panose="05000000000000000000" pitchFamily="2" charset="2"/>
              <a:buNone/>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A3D9B5F0-005B-6100-B719-942D473031B0}"/>
              </a:ext>
            </a:extLst>
          </p:cNvPr>
          <p:cNvSpPr>
            <a:spLocks noGrp="1" noChangeArrowheads="1"/>
          </p:cNvSpPr>
          <p:nvPr>
            <p:ph type="title"/>
          </p:nvPr>
        </p:nvSpPr>
        <p:spPr/>
        <p:txBody>
          <a:bodyPr/>
          <a:lstStyle/>
          <a:p>
            <a:pPr eaLnBrk="1" hangingPunct="1"/>
            <a:r>
              <a:rPr lang="en-US" altLang="en-US"/>
              <a:t>Inspection Expectations </a:t>
            </a:r>
          </a:p>
        </p:txBody>
      </p:sp>
      <p:sp>
        <p:nvSpPr>
          <p:cNvPr id="109571" name="Rectangle 3">
            <a:extLst>
              <a:ext uri="{FF2B5EF4-FFF2-40B4-BE49-F238E27FC236}">
                <a16:creationId xmlns:a16="http://schemas.microsoft.com/office/drawing/2014/main" id="{4FEF8F56-9F26-ECF5-553C-1695FCC219CC}"/>
              </a:ext>
            </a:extLst>
          </p:cNvPr>
          <p:cNvSpPr>
            <a:spLocks noGrp="1" noChangeArrowheads="1"/>
          </p:cNvSpPr>
          <p:nvPr>
            <p:ph type="body" idx="1"/>
          </p:nvPr>
        </p:nvSpPr>
        <p:spPr>
          <a:xfrm>
            <a:off x="609600" y="1143000"/>
            <a:ext cx="7924800" cy="4525963"/>
          </a:xfrm>
        </p:spPr>
        <p:txBody>
          <a:bodyPr/>
          <a:lstStyle/>
          <a:p>
            <a:pPr eaLnBrk="1" hangingPunct="1">
              <a:lnSpc>
                <a:spcPct val="150000"/>
              </a:lnSpc>
            </a:pPr>
            <a:r>
              <a:rPr lang="en-US" altLang="en-US" b="1"/>
              <a:t>General Industry Programmed Inspections</a:t>
            </a:r>
          </a:p>
          <a:p>
            <a:pPr lvl="1" eaLnBrk="1" hangingPunct="1">
              <a:lnSpc>
                <a:spcPct val="150000"/>
              </a:lnSpc>
            </a:pPr>
            <a:r>
              <a:rPr lang="en-US" altLang="en-US"/>
              <a:t>Randomly chosen from data base</a:t>
            </a:r>
          </a:p>
          <a:p>
            <a:pPr lvl="1" eaLnBrk="1" hangingPunct="1">
              <a:lnSpc>
                <a:spcPct val="150000"/>
              </a:lnSpc>
            </a:pPr>
            <a:r>
              <a:rPr lang="en-US" altLang="en-US"/>
              <a:t>Comprehensive health inspections</a:t>
            </a:r>
          </a:p>
          <a:p>
            <a:pPr lvl="1" eaLnBrk="1" hangingPunct="1">
              <a:lnSpc>
                <a:spcPct val="150000"/>
              </a:lnSpc>
            </a:pPr>
            <a:r>
              <a:rPr lang="en-US" altLang="en-US"/>
              <a:t>Potentially joint health and safety</a:t>
            </a:r>
          </a:p>
          <a:p>
            <a:pPr lvl="1" eaLnBrk="1" hangingPunct="1">
              <a:lnSpc>
                <a:spcPct val="90000"/>
              </a:lnSpc>
              <a:buFont typeface="Symbol" panose="05050102010706020507" pitchFamily="18" charset="2"/>
              <a:buNone/>
            </a:pPr>
            <a:endParaRPr lang="en-US" altLang="en-US"/>
          </a:p>
          <a:p>
            <a:pPr eaLnBrk="1" hangingPunct="1">
              <a:lnSpc>
                <a:spcPct val="150000"/>
              </a:lnSpc>
            </a:pPr>
            <a:r>
              <a:rPr lang="en-US" altLang="en-US" b="1"/>
              <a:t>Unprogrammed Inspections</a:t>
            </a:r>
          </a:p>
          <a:p>
            <a:pPr lvl="1" eaLnBrk="1" hangingPunct="1">
              <a:lnSpc>
                <a:spcPct val="150000"/>
              </a:lnSpc>
            </a:pPr>
            <a:r>
              <a:rPr lang="en-US" altLang="en-US"/>
              <a:t>Fatalities, accidents, referrals, and complaints</a:t>
            </a:r>
          </a:p>
          <a:p>
            <a:pPr lvl="1" eaLnBrk="1" hangingPunct="1">
              <a:lnSpc>
                <a:spcPct val="150000"/>
              </a:lnSpc>
            </a:pPr>
            <a:r>
              <a:rPr lang="en-US" altLang="en-US"/>
              <a:t>Limited in scope</a:t>
            </a:r>
          </a:p>
          <a:p>
            <a:pPr lvl="1" eaLnBrk="1" hangingPunct="1">
              <a:lnSpc>
                <a:spcPct val="90000"/>
              </a:lnSpc>
              <a:buFont typeface="Symbol" panose="05050102010706020507" pitchFamily="18" charset="2"/>
              <a:buNone/>
            </a:pPr>
            <a:endParaRPr lang="en-US" altLang="en-US" b="1"/>
          </a:p>
          <a:p>
            <a:pPr lvl="1" eaLnBrk="1" hangingPunct="1">
              <a:lnSpc>
                <a:spcPct val="90000"/>
              </a:lnSpc>
              <a:buFont typeface="Symbol" panose="05050102010706020507" pitchFamily="18" charset="2"/>
              <a:buNone/>
            </a:pPr>
            <a:endParaRPr lang="en-US" altLang="en-US" sz="1000"/>
          </a:p>
        </p:txBody>
      </p:sp>
      <p:pic>
        <p:nvPicPr>
          <p:cNvPr id="109572" name="Picture 17" descr="Picture 877">
            <a:extLst>
              <a:ext uri="{FF2B5EF4-FFF2-40B4-BE49-F238E27FC236}">
                <a16:creationId xmlns:a16="http://schemas.microsoft.com/office/drawing/2014/main" id="{45B71F81-E255-2FA9-B798-49B195FAA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171700" cy="149225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2494FBF1-687F-3B86-CCF0-141734EFA65E}"/>
              </a:ext>
            </a:extLst>
          </p:cNvPr>
          <p:cNvSpPr>
            <a:spLocks noGrp="1" noChangeArrowheads="1"/>
          </p:cNvSpPr>
          <p:nvPr>
            <p:ph type="title"/>
          </p:nvPr>
        </p:nvSpPr>
        <p:spPr/>
        <p:txBody>
          <a:bodyPr/>
          <a:lstStyle/>
          <a:p>
            <a:pPr eaLnBrk="1" hangingPunct="1"/>
            <a:r>
              <a:rPr lang="en-US" altLang="en-US"/>
              <a:t>Health Hazards SEP Referrals</a:t>
            </a:r>
          </a:p>
        </p:txBody>
      </p:sp>
      <p:sp>
        <p:nvSpPr>
          <p:cNvPr id="111619" name="Rectangle 3">
            <a:extLst>
              <a:ext uri="{FF2B5EF4-FFF2-40B4-BE49-F238E27FC236}">
                <a16:creationId xmlns:a16="http://schemas.microsoft.com/office/drawing/2014/main" id="{0277DA56-C13C-5146-CAF6-0DD14EC3D604}"/>
              </a:ext>
            </a:extLst>
          </p:cNvPr>
          <p:cNvSpPr>
            <a:spLocks noGrp="1" noChangeArrowheads="1"/>
          </p:cNvSpPr>
          <p:nvPr>
            <p:ph type="body" idx="1"/>
          </p:nvPr>
        </p:nvSpPr>
        <p:spPr>
          <a:xfrm>
            <a:off x="609600" y="1295400"/>
            <a:ext cx="7848600" cy="4876800"/>
          </a:xfrm>
        </p:spPr>
        <p:txBody>
          <a:bodyPr/>
          <a:lstStyle/>
          <a:p>
            <a:pPr eaLnBrk="1" hangingPunct="1"/>
            <a:r>
              <a:rPr lang="en-US" altLang="en-US" b="1"/>
              <a:t>CSHO Referrals</a:t>
            </a:r>
          </a:p>
          <a:p>
            <a:pPr eaLnBrk="1" hangingPunct="1"/>
            <a:endParaRPr lang="en-US" altLang="en-US" sz="500" b="1"/>
          </a:p>
          <a:p>
            <a:pPr lvl="1" eaLnBrk="1" hangingPunct="1"/>
            <a:r>
              <a:rPr lang="en-US" altLang="en-US"/>
              <a:t>All compliance personnel  will be instructed to look for lead, silica, hexavalent chromium, isocyanates, and asbestos activities</a:t>
            </a:r>
          </a:p>
          <a:p>
            <a:pPr lvl="1" eaLnBrk="1" hangingPunct="1"/>
            <a:endParaRPr lang="en-US" altLang="en-US"/>
          </a:p>
          <a:p>
            <a:pPr eaLnBrk="1" hangingPunct="1"/>
            <a:r>
              <a:rPr lang="en-US" altLang="en-US" b="1"/>
              <a:t>DHHS Referrals</a:t>
            </a:r>
          </a:p>
          <a:p>
            <a:pPr eaLnBrk="1" hangingPunct="1"/>
            <a:endParaRPr lang="en-US" altLang="en-US" sz="500" b="1"/>
          </a:p>
          <a:p>
            <a:pPr lvl="1" eaLnBrk="1" hangingPunct="1"/>
            <a:r>
              <a:rPr lang="en-US" altLang="en-US"/>
              <a:t>Asbestos removal jobs projected to last 15 days or longer</a:t>
            </a:r>
          </a:p>
          <a:p>
            <a:pPr lvl="1" eaLnBrk="1" hangingPunct="1"/>
            <a:endParaRPr lang="en-US" altLang="en-US" sz="1200"/>
          </a:p>
          <a:p>
            <a:pPr lvl="1" eaLnBrk="1" hangingPunct="1"/>
            <a:r>
              <a:rPr lang="en-US" altLang="en-US"/>
              <a:t>Workers having blood lead levels above 25ug/100 grams of whole blood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6C6245B-EC33-59CB-6CB1-278433B3C81A}"/>
              </a:ext>
            </a:extLst>
          </p:cNvPr>
          <p:cNvSpPr>
            <a:spLocks noGrp="1" noChangeArrowheads="1"/>
          </p:cNvSpPr>
          <p:nvPr>
            <p:ph type="title"/>
          </p:nvPr>
        </p:nvSpPr>
        <p:spPr>
          <a:xfrm>
            <a:off x="609600" y="441325"/>
            <a:ext cx="8229600" cy="492125"/>
          </a:xfrm>
        </p:spPr>
        <p:txBody>
          <a:bodyPr/>
          <a:lstStyle/>
          <a:p>
            <a:pPr eaLnBrk="1" hangingPunct="1"/>
            <a:r>
              <a:rPr lang="en-US" altLang="en-US" sz="3200"/>
              <a:t>OPN 135- Appendix A – NAICS examples</a:t>
            </a:r>
          </a:p>
        </p:txBody>
      </p:sp>
      <p:sp>
        <p:nvSpPr>
          <p:cNvPr id="13315" name="Rectangle 3">
            <a:extLst>
              <a:ext uri="{FF2B5EF4-FFF2-40B4-BE49-F238E27FC236}">
                <a16:creationId xmlns:a16="http://schemas.microsoft.com/office/drawing/2014/main" id="{76B082FD-076F-219F-5C06-15FDD9E32846}"/>
              </a:ext>
            </a:extLst>
          </p:cNvPr>
          <p:cNvSpPr>
            <a:spLocks noGrp="1" noChangeArrowheads="1"/>
          </p:cNvSpPr>
          <p:nvPr>
            <p:ph type="body" idx="1"/>
          </p:nvPr>
        </p:nvSpPr>
        <p:spPr>
          <a:xfrm>
            <a:off x="609600" y="1295400"/>
            <a:ext cx="8153400" cy="4572000"/>
          </a:xfrm>
        </p:spPr>
        <p:txBody>
          <a:bodyPr/>
          <a:lstStyle/>
          <a:p>
            <a:pPr eaLnBrk="1" hangingPunct="1"/>
            <a:endParaRPr lang="en-US" altLang="en-US" sz="2400" b="1"/>
          </a:p>
        </p:txBody>
      </p:sp>
      <p:pic>
        <p:nvPicPr>
          <p:cNvPr id="13316" name="Picture 5">
            <a:extLst>
              <a:ext uri="{FF2B5EF4-FFF2-40B4-BE49-F238E27FC236}">
                <a16:creationId xmlns:a16="http://schemas.microsoft.com/office/drawing/2014/main" id="{F84556BB-7F81-B398-4071-66B9EB67C0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81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CAE415A8-07BE-7409-EBEF-819CEB78E901}"/>
              </a:ext>
            </a:extLst>
          </p:cNvPr>
          <p:cNvSpPr>
            <a:spLocks noGrp="1" noChangeArrowheads="1"/>
          </p:cNvSpPr>
          <p:nvPr>
            <p:ph type="title"/>
          </p:nvPr>
        </p:nvSpPr>
        <p:spPr/>
        <p:txBody>
          <a:bodyPr/>
          <a:lstStyle/>
          <a:p>
            <a:pPr eaLnBrk="1" hangingPunct="1"/>
            <a:r>
              <a:rPr lang="en-US" altLang="en-US"/>
              <a:t>Inspection Expectations</a:t>
            </a:r>
          </a:p>
        </p:txBody>
      </p:sp>
      <p:sp>
        <p:nvSpPr>
          <p:cNvPr id="112643" name="Rectangle 3">
            <a:extLst>
              <a:ext uri="{FF2B5EF4-FFF2-40B4-BE49-F238E27FC236}">
                <a16:creationId xmlns:a16="http://schemas.microsoft.com/office/drawing/2014/main" id="{82169565-7F4A-2484-6972-6C5DC9217116}"/>
              </a:ext>
            </a:extLst>
          </p:cNvPr>
          <p:cNvSpPr>
            <a:spLocks noGrp="1" noChangeArrowheads="1"/>
          </p:cNvSpPr>
          <p:nvPr>
            <p:ph type="body" idx="1"/>
          </p:nvPr>
        </p:nvSpPr>
        <p:spPr/>
        <p:txBody>
          <a:bodyPr/>
          <a:lstStyle/>
          <a:p>
            <a:pPr eaLnBrk="1" hangingPunct="1"/>
            <a:r>
              <a:rPr lang="en-US" altLang="en-US" sz="2400"/>
              <a:t>All aspects of lead, silica, exavalent chromium, isocyanates, and asbestos related work will be evaluated.</a:t>
            </a:r>
          </a:p>
          <a:p>
            <a:pPr lvl="1" eaLnBrk="1" hangingPunct="1"/>
            <a:r>
              <a:rPr lang="en-US" altLang="en-US"/>
              <a:t>Air monitoring and wipe samples</a:t>
            </a:r>
          </a:p>
          <a:p>
            <a:pPr lvl="1" eaLnBrk="1" hangingPunct="1"/>
            <a:r>
              <a:rPr lang="en-US" altLang="en-US"/>
              <a:t>Dermal exposure surveys</a:t>
            </a:r>
          </a:p>
          <a:p>
            <a:pPr lvl="1" eaLnBrk="1" hangingPunct="1"/>
            <a:r>
              <a:rPr lang="en-US" altLang="en-US"/>
              <a:t>Hazard communication</a:t>
            </a:r>
          </a:p>
          <a:p>
            <a:pPr lvl="1" eaLnBrk="1" hangingPunct="1"/>
            <a:r>
              <a:rPr lang="en-US" altLang="en-US"/>
              <a:t>PPE hazard assessments</a:t>
            </a:r>
          </a:p>
          <a:p>
            <a:pPr lvl="1" eaLnBrk="1" hangingPunct="1"/>
            <a:r>
              <a:rPr lang="en-US" altLang="en-US"/>
              <a:t>Respiratory protection</a:t>
            </a:r>
          </a:p>
          <a:p>
            <a:pPr lvl="1" eaLnBrk="1" hangingPunct="1"/>
            <a:r>
              <a:rPr lang="en-US" altLang="en-US"/>
              <a:t>Medical monitoring</a:t>
            </a:r>
          </a:p>
          <a:p>
            <a:pPr lvl="1" eaLnBrk="1" hangingPunct="1"/>
            <a:r>
              <a:rPr lang="en-US" altLang="en-US"/>
              <a:t>Recordkeeping</a:t>
            </a:r>
          </a:p>
          <a:p>
            <a:pPr lvl="1" eaLnBrk="1" hangingPunct="1"/>
            <a:r>
              <a:rPr lang="en-US" altLang="en-US"/>
              <a:t>Relevant training documentation</a:t>
            </a:r>
          </a:p>
          <a:p>
            <a:pPr lvl="1" eaLnBrk="1" hangingPunct="1"/>
            <a:endParaRPr lang="en-US" altLang="en-US"/>
          </a:p>
        </p:txBody>
      </p:sp>
      <p:pic>
        <p:nvPicPr>
          <p:cNvPr id="112644" name="Picture 5">
            <a:extLst>
              <a:ext uri="{FF2B5EF4-FFF2-40B4-BE49-F238E27FC236}">
                <a16:creationId xmlns:a16="http://schemas.microsoft.com/office/drawing/2014/main" id="{58744337-E7EF-95CC-C22B-DC1B5E747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657600"/>
            <a:ext cx="257492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3C3F409D-6E88-C6BC-B178-1AC4AACF1461}"/>
              </a:ext>
            </a:extLst>
          </p:cNvPr>
          <p:cNvSpPr>
            <a:spLocks noGrp="1" noChangeArrowheads="1"/>
          </p:cNvSpPr>
          <p:nvPr>
            <p:ph type="title"/>
          </p:nvPr>
        </p:nvSpPr>
        <p:spPr/>
        <p:txBody>
          <a:bodyPr/>
          <a:lstStyle/>
          <a:p>
            <a:pPr eaLnBrk="1" hangingPunct="1"/>
            <a:r>
              <a:rPr lang="en-US" altLang="en-US"/>
              <a:t>Summary</a:t>
            </a:r>
          </a:p>
        </p:txBody>
      </p:sp>
      <p:sp>
        <p:nvSpPr>
          <p:cNvPr id="113667" name="Rectangle 3">
            <a:extLst>
              <a:ext uri="{FF2B5EF4-FFF2-40B4-BE49-F238E27FC236}">
                <a16:creationId xmlns:a16="http://schemas.microsoft.com/office/drawing/2014/main" id="{0489DF13-B609-7F6D-04B7-DC5715992105}"/>
              </a:ext>
            </a:extLst>
          </p:cNvPr>
          <p:cNvSpPr>
            <a:spLocks noGrp="1" noChangeArrowheads="1"/>
          </p:cNvSpPr>
          <p:nvPr>
            <p:ph type="body" idx="1"/>
          </p:nvPr>
        </p:nvSpPr>
        <p:spPr/>
        <p:txBody>
          <a:bodyPr/>
          <a:lstStyle/>
          <a:p>
            <a:pPr eaLnBrk="1" hangingPunct="1"/>
            <a:r>
              <a:rPr lang="en-US" altLang="en-US" sz="2400"/>
              <a:t>Exposures relevant to the Health Hazards Special Emphasis Program</a:t>
            </a:r>
          </a:p>
          <a:p>
            <a:pPr eaLnBrk="1" hangingPunct="1"/>
            <a:endParaRPr lang="en-US" altLang="en-US" sz="2400"/>
          </a:p>
          <a:p>
            <a:pPr eaLnBrk="1" hangingPunct="1"/>
            <a:r>
              <a:rPr lang="en-US" altLang="en-US" sz="2400"/>
              <a:t>Recognize where exposures to these targeted chemicals occur and important conditions impacting their hazards</a:t>
            </a:r>
          </a:p>
          <a:p>
            <a:pPr eaLnBrk="1" hangingPunct="1"/>
            <a:endParaRPr lang="en-US" altLang="en-US" sz="2400"/>
          </a:p>
          <a:p>
            <a:pPr eaLnBrk="1" hangingPunct="1"/>
            <a:r>
              <a:rPr lang="en-US" altLang="en-US" sz="2400"/>
              <a:t>Evaluating SEP Health Hazards </a:t>
            </a:r>
          </a:p>
          <a:p>
            <a:pPr eaLnBrk="1" hangingPunct="1">
              <a:buFont typeface="Wingdings" panose="05000000000000000000" pitchFamily="2" charset="2"/>
              <a:buNone/>
            </a:pPr>
            <a:r>
              <a:rPr lang="en-US" altLang="en-US" sz="2400"/>
              <a:t>    during your inspections</a:t>
            </a:r>
          </a:p>
          <a:p>
            <a:pPr lvl="1" eaLnBrk="1" hangingPunct="1"/>
            <a:endParaRPr lang="en-US" altLang="en-US" sz="800"/>
          </a:p>
        </p:txBody>
      </p:sp>
      <p:pic>
        <p:nvPicPr>
          <p:cNvPr id="113668" name="Picture 5" descr="health hazards cartoons, health hazards cartoon, health hazards picture, health hazards pictures, health hazards image, health hazards images, health hazards illustration, health hazards illustrations ">
            <a:extLst>
              <a:ext uri="{FF2B5EF4-FFF2-40B4-BE49-F238E27FC236}">
                <a16:creationId xmlns:a16="http://schemas.microsoft.com/office/drawing/2014/main" id="{FD6B75B8-F1E8-CDE8-9BC1-D43D300E1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700" y="3200400"/>
            <a:ext cx="2460625" cy="26670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958D5BF3-F7B1-6583-42FB-001EA1779383}"/>
              </a:ext>
            </a:extLst>
          </p:cNvPr>
          <p:cNvSpPr>
            <a:spLocks noGrp="1" noChangeArrowheads="1"/>
          </p:cNvSpPr>
          <p:nvPr>
            <p:ph type="title"/>
          </p:nvPr>
        </p:nvSpPr>
        <p:spPr>
          <a:xfrm>
            <a:off x="609600" y="381000"/>
            <a:ext cx="8081963" cy="549275"/>
          </a:xfrm>
        </p:spPr>
        <p:txBody>
          <a:bodyPr/>
          <a:lstStyle/>
          <a:p>
            <a:pPr eaLnBrk="1" hangingPunct="1"/>
            <a:r>
              <a:rPr lang="en-US" altLang="en-US"/>
              <a:t>Thank You For Attending!</a:t>
            </a:r>
          </a:p>
        </p:txBody>
      </p:sp>
      <p:sp>
        <p:nvSpPr>
          <p:cNvPr id="115715" name="Rectangle 3">
            <a:extLst>
              <a:ext uri="{FF2B5EF4-FFF2-40B4-BE49-F238E27FC236}">
                <a16:creationId xmlns:a16="http://schemas.microsoft.com/office/drawing/2014/main" id="{9455AD54-8832-647E-9E39-7AAE41B6FA07}"/>
              </a:ext>
            </a:extLst>
          </p:cNvPr>
          <p:cNvSpPr>
            <a:spLocks noGrp="1" noChangeArrowheads="1"/>
          </p:cNvSpPr>
          <p:nvPr>
            <p:ph type="body" idx="1"/>
          </p:nvPr>
        </p:nvSpPr>
        <p:spPr>
          <a:xfrm>
            <a:off x="1219200" y="1143000"/>
            <a:ext cx="6705600" cy="838200"/>
          </a:xfrm>
        </p:spPr>
        <p:txBody>
          <a:bodyPr/>
          <a:lstStyle/>
          <a:p>
            <a:pPr algn="ctr" eaLnBrk="1" hangingPunct="1">
              <a:buFont typeface="Wingdings" panose="05000000000000000000" pitchFamily="2" charset="2"/>
              <a:buNone/>
            </a:pPr>
            <a:r>
              <a:rPr lang="en-US" altLang="en-US" sz="4000">
                <a:solidFill>
                  <a:srgbClr val="000000"/>
                </a:solidFill>
              </a:rPr>
              <a:t>Final Questions?</a:t>
            </a:r>
            <a:endParaRPr lang="en-US" altLang="en-US" sz="4000"/>
          </a:p>
        </p:txBody>
      </p:sp>
      <p:sp>
        <p:nvSpPr>
          <p:cNvPr id="115716" name="Text Box 5">
            <a:extLst>
              <a:ext uri="{FF2B5EF4-FFF2-40B4-BE49-F238E27FC236}">
                <a16:creationId xmlns:a16="http://schemas.microsoft.com/office/drawing/2014/main" id="{E0F42646-B07F-DDDA-A8E8-487B0270AE6F}"/>
              </a:ext>
            </a:extLst>
          </p:cNvPr>
          <p:cNvSpPr txBox="1">
            <a:spLocks noChangeArrowheads="1"/>
          </p:cNvSpPr>
          <p:nvPr/>
        </p:nvSpPr>
        <p:spPr bwMode="auto">
          <a:xfrm>
            <a:off x="1371600" y="1905000"/>
            <a:ext cx="647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r>
              <a:rPr lang="en-US" altLang="en-US" b="1">
                <a:solidFill>
                  <a:srgbClr val="FF0000"/>
                </a:solidFill>
              </a:rPr>
              <a:t>1-800-NC-LABOR</a:t>
            </a:r>
          </a:p>
          <a:p>
            <a:pPr algn="ctr">
              <a:buClrTx/>
              <a:buSzTx/>
              <a:buFontTx/>
              <a:buNone/>
            </a:pPr>
            <a:r>
              <a:rPr lang="en-US" altLang="en-US" i="1"/>
              <a:t>(1-800-625-2267)</a:t>
            </a:r>
            <a:endParaRPr lang="en-US" altLang="en-US"/>
          </a:p>
        </p:txBody>
      </p:sp>
      <p:sp>
        <p:nvSpPr>
          <p:cNvPr id="115717" name="Rectangle 6">
            <a:extLst>
              <a:ext uri="{FF2B5EF4-FFF2-40B4-BE49-F238E27FC236}">
                <a16:creationId xmlns:a16="http://schemas.microsoft.com/office/drawing/2014/main" id="{1411772B-64E5-15E4-9F79-75F599CE58C9}"/>
              </a:ext>
            </a:extLst>
          </p:cNvPr>
          <p:cNvSpPr>
            <a:spLocks noChangeArrowheads="1"/>
          </p:cNvSpPr>
          <p:nvPr/>
        </p:nvSpPr>
        <p:spPr bwMode="auto">
          <a:xfrm>
            <a:off x="2667000" y="2819400"/>
            <a:ext cx="365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r>
              <a:rPr lang="en-US" altLang="en-US" sz="3200" b="1">
                <a:solidFill>
                  <a:srgbClr val="0033CC"/>
                </a:solidFill>
              </a:rPr>
              <a:t>www.nclabor.com</a:t>
            </a:r>
          </a:p>
        </p:txBody>
      </p:sp>
      <p:pic>
        <p:nvPicPr>
          <p:cNvPr id="115718" name="Picture 6" descr="New DOL Logo (Color)">
            <a:extLst>
              <a:ext uri="{FF2B5EF4-FFF2-40B4-BE49-F238E27FC236}">
                <a16:creationId xmlns:a16="http://schemas.microsoft.com/office/drawing/2014/main" id="{713EDFE3-2D75-D2C3-9150-08139E8D8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51816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50A22F3-59FD-3DC7-220C-8826F847C1E8}"/>
              </a:ext>
            </a:extLst>
          </p:cNvPr>
          <p:cNvSpPr>
            <a:spLocks noGrp="1" noChangeArrowheads="1"/>
          </p:cNvSpPr>
          <p:nvPr>
            <p:ph type="title"/>
          </p:nvPr>
        </p:nvSpPr>
        <p:spPr>
          <a:xfrm>
            <a:off x="609600" y="441325"/>
            <a:ext cx="8229600" cy="492125"/>
          </a:xfrm>
        </p:spPr>
        <p:txBody>
          <a:bodyPr/>
          <a:lstStyle/>
          <a:p>
            <a:pPr eaLnBrk="1" hangingPunct="1"/>
            <a:r>
              <a:rPr lang="en-US" altLang="en-US" sz="3200"/>
              <a:t>OPN 135- Appendix A – NAICS examples</a:t>
            </a:r>
          </a:p>
        </p:txBody>
      </p:sp>
      <p:sp>
        <p:nvSpPr>
          <p:cNvPr id="14339" name="Rectangle 3">
            <a:extLst>
              <a:ext uri="{FF2B5EF4-FFF2-40B4-BE49-F238E27FC236}">
                <a16:creationId xmlns:a16="http://schemas.microsoft.com/office/drawing/2014/main" id="{079AE4F8-47C6-7AC9-D123-74DD8449C592}"/>
              </a:ext>
            </a:extLst>
          </p:cNvPr>
          <p:cNvSpPr>
            <a:spLocks noGrp="1" noChangeArrowheads="1"/>
          </p:cNvSpPr>
          <p:nvPr>
            <p:ph type="body" idx="1"/>
          </p:nvPr>
        </p:nvSpPr>
        <p:spPr>
          <a:xfrm>
            <a:off x="609600" y="1295400"/>
            <a:ext cx="8153400" cy="4572000"/>
          </a:xfrm>
        </p:spPr>
        <p:txBody>
          <a:bodyPr/>
          <a:lstStyle/>
          <a:p>
            <a:pPr eaLnBrk="1" hangingPunct="1"/>
            <a:endParaRPr lang="en-US" altLang="en-US" sz="2400" b="1"/>
          </a:p>
        </p:txBody>
      </p:sp>
      <p:pic>
        <p:nvPicPr>
          <p:cNvPr id="14340" name="Picture 5">
            <a:extLst>
              <a:ext uri="{FF2B5EF4-FFF2-40B4-BE49-F238E27FC236}">
                <a16:creationId xmlns:a16="http://schemas.microsoft.com/office/drawing/2014/main" id="{AE407B99-DABC-27E8-B42E-4E628120D4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35476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EA42051-0628-2C61-50BC-36C825E13724}"/>
              </a:ext>
            </a:extLst>
          </p:cNvPr>
          <p:cNvSpPr>
            <a:spLocks noGrp="1" noChangeArrowheads="1"/>
          </p:cNvSpPr>
          <p:nvPr>
            <p:ph type="title"/>
          </p:nvPr>
        </p:nvSpPr>
        <p:spPr>
          <a:xfrm>
            <a:off x="609600" y="441325"/>
            <a:ext cx="8229600" cy="492125"/>
          </a:xfrm>
        </p:spPr>
        <p:txBody>
          <a:bodyPr/>
          <a:lstStyle/>
          <a:p>
            <a:pPr eaLnBrk="1" hangingPunct="1"/>
            <a:r>
              <a:rPr lang="en-US" altLang="en-US" sz="3200"/>
              <a:t>OPN 135- Appendix A – NAICS examples</a:t>
            </a:r>
          </a:p>
        </p:txBody>
      </p:sp>
      <p:sp>
        <p:nvSpPr>
          <p:cNvPr id="15363" name="Rectangle 3">
            <a:extLst>
              <a:ext uri="{FF2B5EF4-FFF2-40B4-BE49-F238E27FC236}">
                <a16:creationId xmlns:a16="http://schemas.microsoft.com/office/drawing/2014/main" id="{F46D842E-40C5-B87B-72ED-635258DD188A}"/>
              </a:ext>
            </a:extLst>
          </p:cNvPr>
          <p:cNvSpPr>
            <a:spLocks noGrp="1" noChangeArrowheads="1"/>
          </p:cNvSpPr>
          <p:nvPr>
            <p:ph type="body" idx="1"/>
          </p:nvPr>
        </p:nvSpPr>
        <p:spPr>
          <a:xfrm>
            <a:off x="609600" y="1295400"/>
            <a:ext cx="8153400" cy="4572000"/>
          </a:xfrm>
        </p:spPr>
        <p:txBody>
          <a:bodyPr/>
          <a:lstStyle/>
          <a:p>
            <a:pPr eaLnBrk="1" hangingPunct="1"/>
            <a:endParaRPr lang="en-US" altLang="en-US" sz="2400" b="1"/>
          </a:p>
        </p:txBody>
      </p:sp>
      <p:pic>
        <p:nvPicPr>
          <p:cNvPr id="15364" name="Picture 5">
            <a:extLst>
              <a:ext uri="{FF2B5EF4-FFF2-40B4-BE49-F238E27FC236}">
                <a16:creationId xmlns:a16="http://schemas.microsoft.com/office/drawing/2014/main" id="{C0752040-DA19-D45E-1F4C-CC834178DC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19188"/>
            <a:ext cx="52578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52447CC-85CD-33E1-F9F2-59B0C3C461AE}"/>
              </a:ext>
            </a:extLst>
          </p:cNvPr>
          <p:cNvSpPr>
            <a:spLocks noGrp="1" noChangeArrowheads="1"/>
          </p:cNvSpPr>
          <p:nvPr>
            <p:ph type="title"/>
          </p:nvPr>
        </p:nvSpPr>
        <p:spPr>
          <a:xfrm>
            <a:off x="609600" y="441325"/>
            <a:ext cx="8229600" cy="554038"/>
          </a:xfrm>
        </p:spPr>
        <p:txBody>
          <a:bodyPr/>
          <a:lstStyle/>
          <a:p>
            <a:pPr eaLnBrk="1" hangingPunct="1"/>
            <a:r>
              <a:rPr lang="en-US" altLang="en-US"/>
              <a:t>Compliance Inspections</a:t>
            </a:r>
          </a:p>
        </p:txBody>
      </p:sp>
      <p:sp>
        <p:nvSpPr>
          <p:cNvPr id="16387" name="Rectangle 3">
            <a:extLst>
              <a:ext uri="{FF2B5EF4-FFF2-40B4-BE49-F238E27FC236}">
                <a16:creationId xmlns:a16="http://schemas.microsoft.com/office/drawing/2014/main" id="{E18BB19D-6386-AB48-F9F6-EE9EF7C98A9D}"/>
              </a:ext>
            </a:extLst>
          </p:cNvPr>
          <p:cNvSpPr>
            <a:spLocks noGrp="1" noChangeArrowheads="1"/>
          </p:cNvSpPr>
          <p:nvPr>
            <p:ph type="body" idx="1"/>
          </p:nvPr>
        </p:nvSpPr>
        <p:spPr/>
        <p:txBody>
          <a:bodyPr/>
          <a:lstStyle/>
          <a:p>
            <a:pPr eaLnBrk="1" hangingPunct="1"/>
            <a:r>
              <a:rPr lang="en-US" altLang="en-US" sz="2400"/>
              <a:t>Can you recognize lead, silica, hexavalent chromium, isocyanates, and asbestos exposures during your inspections?</a:t>
            </a:r>
          </a:p>
          <a:p>
            <a:pPr eaLnBrk="1" hangingPunct="1"/>
            <a:endParaRPr lang="en-US" altLang="en-US" sz="2400"/>
          </a:p>
          <a:p>
            <a:pPr eaLnBrk="1" hangingPunct="1"/>
            <a:r>
              <a:rPr lang="en-US" altLang="en-US" sz="2400"/>
              <a:t>Are you prepared if those employees are involved in lead, silica or asbestos related activities?</a:t>
            </a:r>
          </a:p>
          <a:p>
            <a:pPr eaLnBrk="1" hangingPunct="1"/>
            <a:endParaRPr lang="en-US" altLang="en-US" sz="2400"/>
          </a:p>
          <a:p>
            <a:pPr eaLnBrk="1" hangingPunct="1"/>
            <a:r>
              <a:rPr lang="en-US" altLang="en-US" sz="2400"/>
              <a:t>Are you prepared if those employees are involved in isocyanates or hexavalent chromium related activities?</a:t>
            </a:r>
          </a:p>
          <a:p>
            <a:pPr eaLnBrk="1" hangingPunct="1">
              <a:buFont typeface="Wingdings" panose="05000000000000000000" pitchFamily="2" charset="2"/>
              <a:buNone/>
            </a:pPr>
            <a:endParaRPr lang="en-US" altLang="en-US"/>
          </a:p>
        </p:txBody>
      </p:sp>
      <p:pic>
        <p:nvPicPr>
          <p:cNvPr id="16388" name="Picture 4" descr="MCSY01310_0000[1]">
            <a:extLst>
              <a:ext uri="{FF2B5EF4-FFF2-40B4-BE49-F238E27FC236}">
                <a16:creationId xmlns:a16="http://schemas.microsoft.com/office/drawing/2014/main" id="{7A4CF0FB-2ED1-29CF-976A-52B507B3A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363" y="4724400"/>
            <a:ext cx="1036637"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2490</TotalTime>
  <Words>7063</Words>
  <Application>Microsoft Office PowerPoint</Application>
  <PresentationFormat>On-screen Show (4:3)</PresentationFormat>
  <Paragraphs>813</Paragraphs>
  <Slides>62</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62</vt:i4>
      </vt:variant>
    </vt:vector>
  </HeadingPairs>
  <TitlesOfParts>
    <vt:vector size="71" baseType="lpstr">
      <vt:lpstr>Verdana</vt:lpstr>
      <vt:lpstr>Arial</vt:lpstr>
      <vt:lpstr>Wingdings</vt:lpstr>
      <vt:lpstr>Symbol</vt:lpstr>
      <vt:lpstr>Times New Roman</vt:lpstr>
      <vt:lpstr>Tahoma</vt:lpstr>
      <vt:lpstr>Arial Narrow</vt:lpstr>
      <vt:lpstr>NCDOL  Standard</vt:lpstr>
      <vt:lpstr>1_NCDOL  Standard</vt:lpstr>
      <vt:lpstr>N.C. Department of Labor OSH Division</vt:lpstr>
      <vt:lpstr>Objectives </vt:lpstr>
      <vt:lpstr>Health Hazards SEP – OPN 135</vt:lpstr>
      <vt:lpstr>Health Hazards SEP – OPN 135</vt:lpstr>
      <vt:lpstr>OPN 135- Appendix A – NAICS examples</vt:lpstr>
      <vt:lpstr>OPN 135- Appendix A – NAICS examples</vt:lpstr>
      <vt:lpstr>OPN 135- Appendix A – NAICS examples</vt:lpstr>
      <vt:lpstr>OPN 135- Appendix A – NAICS examples</vt:lpstr>
      <vt:lpstr>Compliance Inspections</vt:lpstr>
      <vt:lpstr>Compliance Inspections</vt:lpstr>
      <vt:lpstr>Compliance Inspections</vt:lpstr>
      <vt:lpstr>Compliance Inspections</vt:lpstr>
      <vt:lpstr>Lead Exposures</vt:lpstr>
      <vt:lpstr>Lead Evaluation and Control</vt:lpstr>
      <vt:lpstr>Lead Standard</vt:lpstr>
      <vt:lpstr>Lead Health Effects</vt:lpstr>
      <vt:lpstr>Lead Health Effects</vt:lpstr>
      <vt:lpstr>Lead Exposure Limits </vt:lpstr>
      <vt:lpstr>Medical Surveillance </vt:lpstr>
      <vt:lpstr>Silica Exposures</vt:lpstr>
      <vt:lpstr>Silica Evaluation and Control</vt:lpstr>
      <vt:lpstr>Health Effects</vt:lpstr>
      <vt:lpstr>Silica Exposure Limits </vt:lpstr>
      <vt:lpstr>Medical Surveillance </vt:lpstr>
      <vt:lpstr>PowerPoint Presentation</vt:lpstr>
      <vt:lpstr>PowerPoint Presentation</vt:lpstr>
      <vt:lpstr>PowerPoint Presentation</vt:lpstr>
      <vt:lpstr>Granite counter tops</vt:lpstr>
      <vt:lpstr>PowerPoint Presentation</vt:lpstr>
      <vt:lpstr>PowerPoint Presentation</vt:lpstr>
      <vt:lpstr>Asbestos</vt:lpstr>
      <vt:lpstr>Asbestos Exposures</vt:lpstr>
      <vt:lpstr>Asbestos Evaluation and Control</vt:lpstr>
      <vt:lpstr>Asbestos</vt:lpstr>
      <vt:lpstr>Asbestos Health Effects</vt:lpstr>
      <vt:lpstr>Exposure Limits</vt:lpstr>
      <vt:lpstr>Responsibility</vt:lpstr>
      <vt:lpstr>Medical Surveillance</vt:lpstr>
      <vt:lpstr>Respirator Selection</vt:lpstr>
      <vt:lpstr>Hexavalent Chromium Exposures</vt:lpstr>
      <vt:lpstr>Affected Operations</vt:lpstr>
      <vt:lpstr>Hexavalent Chromium Evaluation and Control</vt:lpstr>
      <vt:lpstr>Hexavalent Chromium</vt:lpstr>
      <vt:lpstr>Health Effects</vt:lpstr>
      <vt:lpstr>Exposure Limits</vt:lpstr>
      <vt:lpstr>Monitoring</vt:lpstr>
      <vt:lpstr>Regulated Areas</vt:lpstr>
      <vt:lpstr>Medical Surveillance </vt:lpstr>
      <vt:lpstr>Isocyanate Exposures</vt:lpstr>
      <vt:lpstr>Isocyanate PELs &amp; IDLH</vt:lpstr>
      <vt:lpstr>Toluene Diisocyanate (TDI)</vt:lpstr>
      <vt:lpstr>MDI and HMDI</vt:lpstr>
      <vt:lpstr>HDI and MIC</vt:lpstr>
      <vt:lpstr>Medical Surveillance</vt:lpstr>
      <vt:lpstr>Notes</vt:lpstr>
      <vt:lpstr>Notes</vt:lpstr>
      <vt:lpstr>Notes</vt:lpstr>
      <vt:lpstr>Inspection Expectations </vt:lpstr>
      <vt:lpstr>Health Hazards SEP Referrals</vt:lpstr>
      <vt:lpstr>Inspection Expectations</vt:lpstr>
      <vt:lpstr>Summary</vt:lpstr>
      <vt:lpstr>Thank You For Attending!</vt:lpstr>
    </vt:vector>
  </TitlesOfParts>
  <Manager>Unknown</Manager>
  <Company>NC OSH/DOL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Exposures to Health Hazards</dc:title>
  <dc:subject>Special Emphasis Program</dc:subject>
  <dc:creator>Unknown</dc:creator>
  <cp:lastModifiedBy>Lagoe, Wanda</cp:lastModifiedBy>
  <cp:revision>179</cp:revision>
  <dcterms:created xsi:type="dcterms:W3CDTF">2003-12-22T16:03:33Z</dcterms:created>
  <dcterms:modified xsi:type="dcterms:W3CDTF">2022-10-13T17:15:17Z</dcterms:modified>
  <cp:category>Reviewed by:</cp:category>
</cp:coreProperties>
</file>