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comment1.xml" ContentType="application/vnd.openxmlformats-officedocument.presentationml.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135"/>
  </p:notesMasterIdLst>
  <p:handoutMasterIdLst>
    <p:handoutMasterId r:id="rId136"/>
  </p:handoutMasterIdLst>
  <p:sldIdLst>
    <p:sldId id="483" r:id="rId2"/>
    <p:sldId id="366" r:id="rId3"/>
    <p:sldId id="354" r:id="rId4"/>
    <p:sldId id="355" r:id="rId5"/>
    <p:sldId id="502" r:id="rId6"/>
    <p:sldId id="356" r:id="rId7"/>
    <p:sldId id="505" r:id="rId8"/>
    <p:sldId id="511" r:id="rId9"/>
    <p:sldId id="512" r:id="rId10"/>
    <p:sldId id="513" r:id="rId11"/>
    <p:sldId id="515" r:id="rId12"/>
    <p:sldId id="514" r:id="rId13"/>
    <p:sldId id="439" r:id="rId14"/>
    <p:sldId id="457" r:id="rId15"/>
    <p:sldId id="454" r:id="rId16"/>
    <p:sldId id="352" r:id="rId17"/>
    <p:sldId id="507" r:id="rId18"/>
    <p:sldId id="506" r:id="rId19"/>
    <p:sldId id="357" r:id="rId20"/>
    <p:sldId id="359" r:id="rId21"/>
    <p:sldId id="486" r:id="rId22"/>
    <p:sldId id="360" r:id="rId23"/>
    <p:sldId id="487" r:id="rId24"/>
    <p:sldId id="361" r:id="rId25"/>
    <p:sldId id="362" r:id="rId26"/>
    <p:sldId id="488" r:id="rId27"/>
    <p:sldId id="363" r:id="rId28"/>
    <p:sldId id="364" r:id="rId29"/>
    <p:sldId id="489" r:id="rId30"/>
    <p:sldId id="268" r:id="rId31"/>
    <p:sldId id="508" r:id="rId32"/>
    <p:sldId id="509" r:id="rId33"/>
    <p:sldId id="365" r:id="rId34"/>
    <p:sldId id="516" r:id="rId35"/>
    <p:sldId id="518" r:id="rId36"/>
    <p:sldId id="517" r:id="rId37"/>
    <p:sldId id="369" r:id="rId38"/>
    <p:sldId id="371" r:id="rId39"/>
    <p:sldId id="372" r:id="rId40"/>
    <p:sldId id="373" r:id="rId41"/>
    <p:sldId id="519" r:id="rId42"/>
    <p:sldId id="490" r:id="rId43"/>
    <p:sldId id="277" r:id="rId44"/>
    <p:sldId id="374" r:id="rId45"/>
    <p:sldId id="375" r:id="rId46"/>
    <p:sldId id="376" r:id="rId47"/>
    <p:sldId id="377" r:id="rId48"/>
    <p:sldId id="434" r:id="rId49"/>
    <p:sldId id="378" r:id="rId50"/>
    <p:sldId id="520" r:id="rId51"/>
    <p:sldId id="379" r:id="rId52"/>
    <p:sldId id="381" r:id="rId53"/>
    <p:sldId id="382" r:id="rId54"/>
    <p:sldId id="383" r:id="rId55"/>
    <p:sldId id="384" r:id="rId56"/>
    <p:sldId id="440" r:id="rId57"/>
    <p:sldId id="385" r:id="rId58"/>
    <p:sldId id="491" r:id="rId59"/>
    <p:sldId id="291" r:id="rId60"/>
    <p:sldId id="386" r:id="rId61"/>
    <p:sldId id="387" r:id="rId62"/>
    <p:sldId id="492" r:id="rId63"/>
    <p:sldId id="388" r:id="rId64"/>
    <p:sldId id="389" r:id="rId65"/>
    <p:sldId id="390" r:id="rId66"/>
    <p:sldId id="482" r:id="rId67"/>
    <p:sldId id="435" r:id="rId68"/>
    <p:sldId id="391" r:id="rId69"/>
    <p:sldId id="493" r:id="rId70"/>
    <p:sldId id="392" r:id="rId71"/>
    <p:sldId id="393" r:id="rId72"/>
    <p:sldId id="495" r:id="rId73"/>
    <p:sldId id="394" r:id="rId74"/>
    <p:sldId id="395" r:id="rId75"/>
    <p:sldId id="396" r:id="rId76"/>
    <p:sldId id="494" r:id="rId77"/>
    <p:sldId id="397" r:id="rId78"/>
    <p:sldId id="496" r:id="rId79"/>
    <p:sldId id="398" r:id="rId80"/>
    <p:sldId id="399" r:id="rId81"/>
    <p:sldId id="400" r:id="rId82"/>
    <p:sldId id="401" r:id="rId83"/>
    <p:sldId id="438" r:id="rId84"/>
    <p:sldId id="402" r:id="rId85"/>
    <p:sldId id="403" r:id="rId86"/>
    <p:sldId id="441" r:id="rId87"/>
    <p:sldId id="404" r:id="rId88"/>
    <p:sldId id="405" r:id="rId89"/>
    <p:sldId id="406" r:id="rId90"/>
    <p:sldId id="407" r:id="rId91"/>
    <p:sldId id="408" r:id="rId92"/>
    <p:sldId id="409" r:id="rId93"/>
    <p:sldId id="410" r:id="rId94"/>
    <p:sldId id="411" r:id="rId95"/>
    <p:sldId id="497" r:id="rId96"/>
    <p:sldId id="321" r:id="rId97"/>
    <p:sldId id="412" r:id="rId98"/>
    <p:sldId id="413" r:id="rId99"/>
    <p:sldId id="498" r:id="rId100"/>
    <p:sldId id="324" r:id="rId101"/>
    <p:sldId id="414" r:id="rId102"/>
    <p:sldId id="415" r:id="rId103"/>
    <p:sldId id="416" r:id="rId104"/>
    <p:sldId id="417" r:id="rId105"/>
    <p:sldId id="418" r:id="rId106"/>
    <p:sldId id="419" r:id="rId107"/>
    <p:sldId id="420" r:id="rId108"/>
    <p:sldId id="499" r:id="rId109"/>
    <p:sldId id="421" r:id="rId110"/>
    <p:sldId id="422" r:id="rId111"/>
    <p:sldId id="423" r:id="rId112"/>
    <p:sldId id="424" r:id="rId113"/>
    <p:sldId id="425" r:id="rId114"/>
    <p:sldId id="500" r:id="rId115"/>
    <p:sldId id="426" r:id="rId116"/>
    <p:sldId id="427" r:id="rId117"/>
    <p:sldId id="428" r:id="rId118"/>
    <p:sldId id="429" r:id="rId119"/>
    <p:sldId id="430" r:id="rId120"/>
    <p:sldId id="431" r:id="rId121"/>
    <p:sldId id="503" r:id="rId122"/>
    <p:sldId id="432" r:id="rId123"/>
    <p:sldId id="501" r:id="rId124"/>
    <p:sldId id="460" r:id="rId125"/>
    <p:sldId id="461" r:id="rId126"/>
    <p:sldId id="464" r:id="rId127"/>
    <p:sldId id="465" r:id="rId128"/>
    <p:sldId id="504" r:id="rId129"/>
    <p:sldId id="466" r:id="rId130"/>
    <p:sldId id="467" r:id="rId131"/>
    <p:sldId id="468" r:id="rId132"/>
    <p:sldId id="469" r:id="rId133"/>
    <p:sldId id="484" r:id="rId134"/>
  </p:sldIdLst>
  <p:sldSz cx="9144000" cy="6858000" type="screen4x3"/>
  <p:notesSz cx="6954838" cy="9240838"/>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9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da Hughes" initials="W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000080"/>
    <a:srgbClr val="012D9A"/>
    <a:srgbClr val="003300"/>
    <a:srgbClr val="0099CC"/>
    <a:srgbClr val="FFFF00"/>
    <a:srgbClr val="0066CC"/>
    <a:srgbClr val="0000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3133" autoAdjust="0"/>
  </p:normalViewPr>
  <p:slideViewPr>
    <p:cSldViewPr>
      <p:cViewPr varScale="1">
        <p:scale>
          <a:sx n="61" d="100"/>
          <a:sy n="61" d="100"/>
        </p:scale>
        <p:origin x="18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48" y="954"/>
      </p:cViewPr>
      <p:guideLst>
        <p:guide orient="horz" pos="2910"/>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07-24T10:24:46.690" idx="1">
    <p:pos x="10" y="10"/>
    <p:text>needs to be changed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E2C3D69-71BA-D827-44DD-43142DB33E64}"/>
              </a:ext>
            </a:extLst>
          </p:cNvPr>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Times New Roman" pitchFamily="18" charset="0"/>
              </a:defRPr>
            </a:lvl1pPr>
          </a:lstStyle>
          <a:p>
            <a:pPr>
              <a:defRPr/>
            </a:pPr>
            <a:endParaRPr lang="en-US"/>
          </a:p>
        </p:txBody>
      </p:sp>
      <p:sp>
        <p:nvSpPr>
          <p:cNvPr id="2051" name="Rectangle 3">
            <a:extLst>
              <a:ext uri="{FF2B5EF4-FFF2-40B4-BE49-F238E27FC236}">
                <a16:creationId xmlns:a16="http://schemas.microsoft.com/office/drawing/2014/main" id="{C28C1238-B694-00E9-C565-DCECB9949B41}"/>
              </a:ext>
            </a:extLst>
          </p:cNvPr>
          <p:cNvSpPr>
            <a:spLocks noGrp="1" noChangeArrowheads="1"/>
          </p:cNvSpPr>
          <p:nvPr>
            <p:ph type="dt" idx="1"/>
          </p:nvPr>
        </p:nvSpPr>
        <p:spPr bwMode="auto">
          <a:xfrm>
            <a:off x="3941763" y="0"/>
            <a:ext cx="3013075" cy="4619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C91843B0-C6D8-18B5-BA30-0B2D17BC68B3}"/>
              </a:ext>
            </a:extLst>
          </p:cNvPr>
          <p:cNvSpPr>
            <a:spLocks noGrp="1" noRot="1" noChangeAspect="1" noChangeArrowheads="1" noTextEdit="1"/>
          </p:cNvSpPr>
          <p:nvPr>
            <p:ph type="sldImg" idx="2"/>
          </p:nvPr>
        </p:nvSpPr>
        <p:spPr bwMode="auto">
          <a:xfrm>
            <a:off x="1179513" y="700088"/>
            <a:ext cx="4602162" cy="3451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6DFD2419-A563-448E-3CD9-FDDA8C2E45B2}"/>
              </a:ext>
            </a:extLst>
          </p:cNvPr>
          <p:cNvSpPr>
            <a:spLocks noGrp="1" noChangeArrowheads="1"/>
          </p:cNvSpPr>
          <p:nvPr>
            <p:ph type="body" sz="quarter" idx="3"/>
          </p:nvPr>
        </p:nvSpPr>
        <p:spPr bwMode="auto">
          <a:xfrm>
            <a:off x="927100" y="4389438"/>
            <a:ext cx="5100638" cy="415766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DD758373-0BAC-2B83-536B-03E3D869C19B}"/>
              </a:ext>
            </a:extLst>
          </p:cNvPr>
          <p:cNvSpPr>
            <a:spLocks noGrp="1" noChangeArrowheads="1"/>
          </p:cNvSpPr>
          <p:nvPr>
            <p:ph type="ftr" sz="quarter" idx="4"/>
          </p:nvPr>
        </p:nvSpPr>
        <p:spPr bwMode="auto">
          <a:xfrm>
            <a:off x="0" y="8778875"/>
            <a:ext cx="3013075" cy="461963"/>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Times New Roman" pitchFamily="18" charset="0"/>
              </a:defRPr>
            </a:lvl1pPr>
          </a:lstStyle>
          <a:p>
            <a:pPr>
              <a:defRPr/>
            </a:pPr>
            <a:r>
              <a:rPr lang="en-US"/>
              <a:t>asb.ppt                                 </a:t>
            </a:r>
          </a:p>
        </p:txBody>
      </p:sp>
      <p:sp>
        <p:nvSpPr>
          <p:cNvPr id="2055" name="Rectangle 7">
            <a:extLst>
              <a:ext uri="{FF2B5EF4-FFF2-40B4-BE49-F238E27FC236}">
                <a16:creationId xmlns:a16="http://schemas.microsoft.com/office/drawing/2014/main" id="{09689576-5A70-D32F-D941-126B834A5160}"/>
              </a:ext>
            </a:extLst>
          </p:cNvPr>
          <p:cNvSpPr>
            <a:spLocks noGrp="1" noChangeArrowheads="1"/>
          </p:cNvSpPr>
          <p:nvPr>
            <p:ph type="sldNum" sz="quarter" idx="5"/>
          </p:nvPr>
        </p:nvSpPr>
        <p:spPr bwMode="auto">
          <a:xfrm>
            <a:off x="3941763" y="8778875"/>
            <a:ext cx="3013075" cy="461963"/>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smtClean="0">
                <a:latin typeface="Times New Roman" panose="02020603050405020304" pitchFamily="18" charset="0"/>
              </a:defRPr>
            </a:lvl1pPr>
          </a:lstStyle>
          <a:p>
            <a:pPr>
              <a:defRPr/>
            </a:pPr>
            <a:fld id="{F7A2A769-123C-46E0-BD44-F18C0F807C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66EE626C-5D36-1156-EA9D-D4B7E884EBE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5123" name="Rectangle 7">
            <a:extLst>
              <a:ext uri="{FF2B5EF4-FFF2-40B4-BE49-F238E27FC236}">
                <a16:creationId xmlns:a16="http://schemas.microsoft.com/office/drawing/2014/main" id="{A355BD4B-2FB2-DF3D-0545-A6BFFBB1ED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1BA1D0B-4CC0-4719-B9A0-A6F1E204AE61}" type="slidenum">
              <a:rPr lang="en-US" altLang="en-US" sz="1000"/>
              <a:pPr>
                <a:spcBef>
                  <a:spcPct val="0"/>
                </a:spcBef>
              </a:pPr>
              <a:t>1</a:t>
            </a:fld>
            <a:endParaRPr lang="en-US" altLang="en-US" sz="1000"/>
          </a:p>
        </p:txBody>
      </p:sp>
      <p:sp>
        <p:nvSpPr>
          <p:cNvPr id="5124" name="Rectangle 2">
            <a:extLst>
              <a:ext uri="{FF2B5EF4-FFF2-40B4-BE49-F238E27FC236}">
                <a16:creationId xmlns:a16="http://schemas.microsoft.com/office/drawing/2014/main" id="{D158D906-73E4-FF98-FC42-32DB6473B66D}"/>
              </a:ext>
            </a:extLst>
          </p:cNvPr>
          <p:cNvSpPr>
            <a:spLocks noGrp="1" noRot="1" noChangeAspect="1" noChangeArrowheads="1" noTextEdit="1"/>
          </p:cNvSpPr>
          <p:nvPr>
            <p:ph type="sldImg"/>
          </p:nvPr>
        </p:nvSpPr>
        <p:spPr>
          <a:xfrm>
            <a:off x="1174750" y="698500"/>
            <a:ext cx="4605338" cy="3452813"/>
          </a:xfrm>
          <a:ln/>
        </p:spPr>
      </p:sp>
      <p:sp>
        <p:nvSpPr>
          <p:cNvPr id="5125" name="Rectangle 3">
            <a:extLst>
              <a:ext uri="{FF2B5EF4-FFF2-40B4-BE49-F238E27FC236}">
                <a16:creationId xmlns:a16="http://schemas.microsoft.com/office/drawing/2014/main" id="{248FD312-9487-EC7F-AA70-629FAF92E21B}"/>
              </a:ext>
            </a:extLst>
          </p:cNvPr>
          <p:cNvSpPr>
            <a:spLocks noGrp="1" noChangeArrowheads="1"/>
          </p:cNvSpPr>
          <p:nvPr>
            <p:ph type="body" idx="1"/>
          </p:nvPr>
        </p:nvSpPr>
        <p:spPr>
          <a:xfrm>
            <a:off x="927100" y="4389438"/>
            <a:ext cx="5100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Rev 0: 6/24/2013</a:t>
            </a:r>
          </a:p>
          <a:p>
            <a:pPr eaLnBrk="1" hangingPunct="1"/>
            <a:endParaRPr lang="en-US" altLang="en-US"/>
          </a:p>
          <a:p>
            <a:pPr eaLnBrk="1" hangingPunct="1"/>
            <a:endParaRPr lang="en-US" altLang="en-US"/>
          </a:p>
          <a:p>
            <a:pPr eaLnBrk="1" hangingPunct="1"/>
            <a:r>
              <a:rPr lang="en-US" altLang="en-US"/>
              <a:t>START WITH REMINDER OF LEAD AT HOME</a:t>
            </a:r>
          </a:p>
          <a:p>
            <a:pPr eaLnBrk="1" hangingPunct="1"/>
            <a:endParaRPr lang="en-US" altLang="en-US"/>
          </a:p>
          <a:p>
            <a:pPr eaLnBrk="1" hangingPunct="1"/>
            <a:r>
              <a:rPr lang="en-US" altLang="en-US"/>
              <a:t>http://www.icij.org/project/dangers-dust/map-top-asbestos-producers-and-consumers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F8D6426-1E09-39E7-21B2-D4529C87D1C7}"/>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451AC88B-E1AE-5945-F31F-1B2B0B1448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Question: Friable or Nonfriable</a:t>
            </a:r>
          </a:p>
          <a:p>
            <a:endParaRPr lang="en-US" altLang="en-US"/>
          </a:p>
          <a:p>
            <a:r>
              <a:rPr lang="en-US" altLang="en-US"/>
              <a:t>Answer: The ACM on the floor would be considered friable. </a:t>
            </a:r>
          </a:p>
          <a:p>
            <a:r>
              <a:rPr lang="en-US" altLang="en-US"/>
              <a:t>             The ACM plaster would also be considered friable due to damage incurred while removing the wall paper.</a:t>
            </a:r>
          </a:p>
        </p:txBody>
      </p:sp>
      <p:sp>
        <p:nvSpPr>
          <p:cNvPr id="24580" name="Footer Placeholder 3">
            <a:extLst>
              <a:ext uri="{FF2B5EF4-FFF2-40B4-BE49-F238E27FC236}">
                <a16:creationId xmlns:a16="http://schemas.microsoft.com/office/drawing/2014/main" id="{5EC3F1D6-CBDD-C90C-184E-2C866906C36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24581" name="Slide Number Placeholder 4">
            <a:extLst>
              <a:ext uri="{FF2B5EF4-FFF2-40B4-BE49-F238E27FC236}">
                <a16:creationId xmlns:a16="http://schemas.microsoft.com/office/drawing/2014/main" id="{098AA8F8-AFA8-BC3E-5F1B-594BC88869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8B5719-A53A-43ED-B46D-A92A9788D515}" type="slidenum">
              <a:rPr lang="en-US" altLang="en-US" sz="1000"/>
              <a:pPr>
                <a:spcBef>
                  <a:spcPct val="0"/>
                </a:spcBef>
              </a:pPr>
              <a:t>11</a:t>
            </a:fld>
            <a:endParaRPr lang="en-US" altLang="en-US"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CA57473-7594-B93F-4044-85B8738522D8}"/>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F644F264-E874-F24F-49A1-2069E706FA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Question: Friable or Nonfriable</a:t>
            </a:r>
          </a:p>
          <a:p>
            <a:endParaRPr lang="en-US" altLang="en-US"/>
          </a:p>
          <a:p>
            <a:r>
              <a:rPr lang="en-US" altLang="en-US"/>
              <a:t>Answer: 9” X 9” ACM floor tiles are nonfriable (unless damaged)</a:t>
            </a:r>
          </a:p>
        </p:txBody>
      </p:sp>
      <p:sp>
        <p:nvSpPr>
          <p:cNvPr id="26628" name="Footer Placeholder 3">
            <a:extLst>
              <a:ext uri="{FF2B5EF4-FFF2-40B4-BE49-F238E27FC236}">
                <a16:creationId xmlns:a16="http://schemas.microsoft.com/office/drawing/2014/main" id="{F28325EF-C36F-B3E7-DA41-106371A95BC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26629" name="Slide Number Placeholder 4">
            <a:extLst>
              <a:ext uri="{FF2B5EF4-FFF2-40B4-BE49-F238E27FC236}">
                <a16:creationId xmlns:a16="http://schemas.microsoft.com/office/drawing/2014/main" id="{B72B4DDB-590F-418E-FE98-4C96C49F15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5D12CE-0C7E-4772-95D8-C78F002D36F9}" type="slidenum">
              <a:rPr lang="en-US" altLang="en-US" sz="1000"/>
              <a:pPr>
                <a:spcBef>
                  <a:spcPct val="0"/>
                </a:spcBef>
              </a:pPr>
              <a:t>12</a:t>
            </a:fld>
            <a:endParaRPr lang="en-US" alt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4904CD0E-B03A-1A40-B5CF-18BCE7F415D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29699" name="Rectangle 7">
            <a:extLst>
              <a:ext uri="{FF2B5EF4-FFF2-40B4-BE49-F238E27FC236}">
                <a16:creationId xmlns:a16="http://schemas.microsoft.com/office/drawing/2014/main" id="{5B4FC5C6-3DB7-5E70-A745-FE42BD9D87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F3DCA6-3BF9-4C83-9138-441AC1CF5424}" type="slidenum">
              <a:rPr lang="en-US" altLang="en-US" sz="1000"/>
              <a:pPr>
                <a:spcBef>
                  <a:spcPct val="0"/>
                </a:spcBef>
              </a:pPr>
              <a:t>14</a:t>
            </a:fld>
            <a:endParaRPr lang="en-US" altLang="en-US" sz="1000"/>
          </a:p>
        </p:txBody>
      </p:sp>
      <p:sp>
        <p:nvSpPr>
          <p:cNvPr id="29700" name="Rectangle 2">
            <a:extLst>
              <a:ext uri="{FF2B5EF4-FFF2-40B4-BE49-F238E27FC236}">
                <a16:creationId xmlns:a16="http://schemas.microsoft.com/office/drawing/2014/main" id="{012D5B40-F97F-BC48-6EDD-E20E2B1021C9}"/>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3DA8CD34-2657-44C5-CC79-58728AE9C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&gt; 1 std glove bag or waste bag places Class III removal of TSI or SM into Class I operation.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E63EA0D-293C-0AEB-2AD4-A3458FB9FD4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ED47FA2-D46C-C03F-87E8-44CEBD1DF892}"/>
              </a:ext>
            </a:extLst>
          </p:cNvPr>
          <p:cNvSpPr>
            <a:spLocks noGrp="1"/>
          </p:cNvSpPr>
          <p:nvPr>
            <p:ph type="body" idx="1"/>
          </p:nvPr>
        </p:nvSpPr>
        <p:spPr/>
        <p:txBody>
          <a:bodyPr>
            <a:normAutofit/>
          </a:bodyPr>
          <a:lstStyle/>
          <a:p>
            <a:pPr>
              <a:defRPr/>
            </a:pPr>
            <a:r>
              <a:rPr lang="en-US" i="1" dirty="0">
                <a:solidFill>
                  <a:schemeClr val="tx2">
                    <a:lumMod val="75000"/>
                  </a:schemeClr>
                </a:solidFill>
              </a:rPr>
              <a:t>Class III work includes maintenance work for which a small amount of ACM must be cut away to access mechanical or structural components of buildings. In order to qualify as Class III work (rather than Class I or Class II work), the amount cut away must be less than the amount that can be contained in a </a:t>
            </a:r>
            <a:r>
              <a:rPr lang="en-US" i="1" u="sng" dirty="0">
                <a:solidFill>
                  <a:schemeClr val="tx2">
                    <a:lumMod val="75000"/>
                  </a:schemeClr>
                </a:solidFill>
              </a:rPr>
              <a:t>standard-sized</a:t>
            </a:r>
            <a:r>
              <a:rPr lang="en-US" i="1" dirty="0">
                <a:solidFill>
                  <a:schemeClr val="tx2">
                    <a:lumMod val="75000"/>
                  </a:schemeClr>
                </a:solidFill>
              </a:rPr>
              <a:t> glove bag or waste bag. </a:t>
            </a:r>
            <a:endParaRPr lang="en-US" dirty="0"/>
          </a:p>
        </p:txBody>
      </p:sp>
      <p:sp>
        <p:nvSpPr>
          <p:cNvPr id="32772" name="Footer Placeholder 3">
            <a:extLst>
              <a:ext uri="{FF2B5EF4-FFF2-40B4-BE49-F238E27FC236}">
                <a16:creationId xmlns:a16="http://schemas.microsoft.com/office/drawing/2014/main" id="{11F1A2D3-146D-DD68-E4C1-EC1D3E3F94B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32773" name="Slide Number Placeholder 4">
            <a:extLst>
              <a:ext uri="{FF2B5EF4-FFF2-40B4-BE49-F238E27FC236}">
                <a16:creationId xmlns:a16="http://schemas.microsoft.com/office/drawing/2014/main" id="{3EA978DC-416B-141F-0747-8CFC0BA9A9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28192E-0D3F-43DF-A073-00319531BFB6}" type="slidenum">
              <a:rPr lang="en-US" altLang="en-US" sz="1000"/>
              <a:pPr>
                <a:spcBef>
                  <a:spcPct val="0"/>
                </a:spcBef>
              </a:pPr>
              <a:t>16</a:t>
            </a:fld>
            <a:endParaRPr lang="en-US" alt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E8FB720-C4E0-811F-914B-AEA31A81A94B}"/>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EAD2FA28-0EF6-3394-07F6-D74CA9B1C9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Standard Glovebag vs. Large Glovebag</a:t>
            </a:r>
          </a:p>
        </p:txBody>
      </p:sp>
      <p:sp>
        <p:nvSpPr>
          <p:cNvPr id="34820" name="Footer Placeholder 3">
            <a:extLst>
              <a:ext uri="{FF2B5EF4-FFF2-40B4-BE49-F238E27FC236}">
                <a16:creationId xmlns:a16="http://schemas.microsoft.com/office/drawing/2014/main" id="{2DD791B9-D6A9-638A-9AC7-0E75F1A403F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34821" name="Slide Number Placeholder 4">
            <a:extLst>
              <a:ext uri="{FF2B5EF4-FFF2-40B4-BE49-F238E27FC236}">
                <a16:creationId xmlns:a16="http://schemas.microsoft.com/office/drawing/2014/main" id="{ECCEE018-07A1-E3CA-CB41-2A518CB9DC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4FF986-4F39-456E-88DF-4B4C4895CFE4}" type="slidenum">
              <a:rPr lang="en-US" altLang="en-US" sz="1000"/>
              <a:pPr>
                <a:spcBef>
                  <a:spcPct val="0"/>
                </a:spcBef>
              </a:pPr>
              <a:t>17</a:t>
            </a:fld>
            <a:endParaRPr lang="en-US" alt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D77680C-4753-68FD-655B-34A15A08AD6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75F42BDA-B2F0-EF3A-B539-4428ED9B43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Required Training:</a:t>
            </a:r>
          </a:p>
          <a:p>
            <a:r>
              <a:rPr lang="en-US" altLang="en-US"/>
              <a:t>	Class III Worker- 2-Hour Asbestos Awareness plus 14 Hours of Additional Training</a:t>
            </a:r>
          </a:p>
          <a:p>
            <a:r>
              <a:rPr lang="en-US" altLang="en-US"/>
              <a:t>	Class IV Worker- 2-Hour Asbestos Awareness</a:t>
            </a:r>
          </a:p>
          <a:p>
            <a:endParaRPr lang="en-US" altLang="en-US"/>
          </a:p>
          <a:p>
            <a:pPr lvl="1">
              <a:lnSpc>
                <a:spcPct val="90000"/>
              </a:lnSpc>
            </a:pPr>
            <a:r>
              <a:rPr lang="en-US" altLang="en-US" sz="2000"/>
              <a:t>Can identify existing asbestos hazards in the workplace and select appropriate control strategy for asbestos exposure </a:t>
            </a:r>
            <a:r>
              <a:rPr lang="en-US" altLang="en-US" sz="2000" b="1"/>
              <a:t>and</a:t>
            </a:r>
            <a:r>
              <a:rPr lang="en-US" altLang="en-US" sz="2000"/>
              <a:t> </a:t>
            </a:r>
          </a:p>
          <a:p>
            <a:pPr lvl="1">
              <a:lnSpc>
                <a:spcPct val="90000"/>
              </a:lnSpc>
            </a:pPr>
            <a:endParaRPr lang="en-US" altLang="en-US" sz="2000"/>
          </a:p>
          <a:p>
            <a:pPr lvl="1">
              <a:lnSpc>
                <a:spcPct val="90000"/>
              </a:lnSpc>
            </a:pPr>
            <a:r>
              <a:rPr lang="en-US" altLang="en-US" sz="2000"/>
              <a:t>Has authority to take prompt corrective action to eliminate them; and</a:t>
            </a:r>
          </a:p>
          <a:p>
            <a:pPr lvl="1">
              <a:lnSpc>
                <a:spcPct val="90000"/>
              </a:lnSpc>
            </a:pPr>
            <a:endParaRPr lang="en-US" altLang="en-US" sz="2000"/>
          </a:p>
          <a:p>
            <a:pPr lvl="1">
              <a:lnSpc>
                <a:spcPct val="90000"/>
              </a:lnSpc>
            </a:pPr>
            <a:r>
              <a:rPr lang="en-US" altLang="en-US" sz="2000"/>
              <a:t>For Class I and II work: trained in a training course that meets the criteria of EPA’s Model Accreditation Plan for supervisors, or its equivalent (40 CFR 763 AHERA)</a:t>
            </a:r>
          </a:p>
          <a:p>
            <a:pPr lvl="1">
              <a:lnSpc>
                <a:spcPct val="90000"/>
              </a:lnSpc>
            </a:pPr>
            <a:endParaRPr lang="en-US" altLang="en-US" sz="2000"/>
          </a:p>
          <a:p>
            <a:pPr lvl="1">
              <a:lnSpc>
                <a:spcPct val="90000"/>
              </a:lnSpc>
            </a:pPr>
            <a:r>
              <a:rPr lang="en-US" altLang="en-US" sz="2000"/>
              <a:t>For Class III and IV work: is specially trained including a course meeting EPA requirements for training of local education agency maintenance and custodial staff (40 CFR 763.92(a)(2) AHERA)</a:t>
            </a:r>
            <a:endParaRPr lang="en-US" altLang="en-US" sz="2000">
              <a:solidFill>
                <a:schemeClr val="tx2"/>
              </a:solidFill>
            </a:endParaRPr>
          </a:p>
          <a:p>
            <a:endParaRPr lang="en-US" altLang="en-US"/>
          </a:p>
        </p:txBody>
      </p:sp>
      <p:sp>
        <p:nvSpPr>
          <p:cNvPr id="38916" name="Footer Placeholder 3">
            <a:extLst>
              <a:ext uri="{FF2B5EF4-FFF2-40B4-BE49-F238E27FC236}">
                <a16:creationId xmlns:a16="http://schemas.microsoft.com/office/drawing/2014/main" id="{A9862096-AD95-6579-05DE-2C197FD3586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38917" name="Slide Number Placeholder 4">
            <a:extLst>
              <a:ext uri="{FF2B5EF4-FFF2-40B4-BE49-F238E27FC236}">
                <a16:creationId xmlns:a16="http://schemas.microsoft.com/office/drawing/2014/main" id="{B50A8F28-196C-852C-AB7C-AD21D013C7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56F7FA-60CA-42A1-82A2-B5F3C3AB507A}" type="slidenum">
              <a:rPr lang="en-US" altLang="en-US" sz="1000"/>
              <a:pPr>
                <a:spcBef>
                  <a:spcPct val="0"/>
                </a:spcBef>
              </a:pPr>
              <a:t>20</a:t>
            </a:fld>
            <a:endParaRPr lang="en-US" alt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B1F06C88-B98A-2EB5-95D0-1D4B7471B0C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40963" name="Rectangle 7">
            <a:extLst>
              <a:ext uri="{FF2B5EF4-FFF2-40B4-BE49-F238E27FC236}">
                <a16:creationId xmlns:a16="http://schemas.microsoft.com/office/drawing/2014/main" id="{6441F6D5-240B-F68C-C1C0-9259582E60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B28D33-F225-4AA4-91BA-5156929C4F16}" type="slidenum">
              <a:rPr lang="en-US" altLang="en-US" sz="1000"/>
              <a:pPr>
                <a:spcBef>
                  <a:spcPct val="0"/>
                </a:spcBef>
              </a:pPr>
              <a:t>21</a:t>
            </a:fld>
            <a:endParaRPr lang="en-US" altLang="en-US" sz="1000"/>
          </a:p>
        </p:txBody>
      </p:sp>
      <p:sp>
        <p:nvSpPr>
          <p:cNvPr id="40964" name="Rectangle 2">
            <a:extLst>
              <a:ext uri="{FF2B5EF4-FFF2-40B4-BE49-F238E27FC236}">
                <a16:creationId xmlns:a16="http://schemas.microsoft.com/office/drawing/2014/main" id="{D480EC39-6567-578E-F2BC-CF50891E4E83}"/>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401B2EFF-F13B-5C3D-B6F6-45E4AAA316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a:extLst>
              <a:ext uri="{FF2B5EF4-FFF2-40B4-BE49-F238E27FC236}">
                <a16:creationId xmlns:a16="http://schemas.microsoft.com/office/drawing/2014/main" id="{ED5AB512-AC5B-194F-18E7-25CEB354911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43011" name="Rectangle 7">
            <a:extLst>
              <a:ext uri="{FF2B5EF4-FFF2-40B4-BE49-F238E27FC236}">
                <a16:creationId xmlns:a16="http://schemas.microsoft.com/office/drawing/2014/main" id="{7A035837-93C9-83E6-A68F-BC9FFA70F3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DB644C-05E7-4460-8F4A-8C20BBF7DB57}" type="slidenum">
              <a:rPr lang="en-US" altLang="en-US" sz="1000"/>
              <a:pPr>
                <a:spcBef>
                  <a:spcPct val="0"/>
                </a:spcBef>
              </a:pPr>
              <a:t>22</a:t>
            </a:fld>
            <a:endParaRPr lang="en-US" altLang="en-US" sz="1000"/>
          </a:p>
        </p:txBody>
      </p:sp>
      <p:sp>
        <p:nvSpPr>
          <p:cNvPr id="43012" name="Rectangle 2">
            <a:extLst>
              <a:ext uri="{FF2B5EF4-FFF2-40B4-BE49-F238E27FC236}">
                <a16:creationId xmlns:a16="http://schemas.microsoft.com/office/drawing/2014/main" id="{88BEC52E-1208-76E3-5813-38E68030C316}"/>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96CD47DA-AF0C-2AC1-6E8E-739A21AE4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Excursion limit still counted as part of TWA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a:extLst>
              <a:ext uri="{FF2B5EF4-FFF2-40B4-BE49-F238E27FC236}">
                <a16:creationId xmlns:a16="http://schemas.microsoft.com/office/drawing/2014/main" id="{61DDF7BD-A99B-CEB9-B89C-9BCC46E5D71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45059" name="Rectangle 7">
            <a:extLst>
              <a:ext uri="{FF2B5EF4-FFF2-40B4-BE49-F238E27FC236}">
                <a16:creationId xmlns:a16="http://schemas.microsoft.com/office/drawing/2014/main" id="{0A43C76D-094A-C688-9C28-B8A40E7630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DD3D46-A52C-42DA-9B87-98F67055BF6C}" type="slidenum">
              <a:rPr lang="en-US" altLang="en-US" sz="1000"/>
              <a:pPr>
                <a:spcBef>
                  <a:spcPct val="0"/>
                </a:spcBef>
              </a:pPr>
              <a:t>23</a:t>
            </a:fld>
            <a:endParaRPr lang="en-US" altLang="en-US" sz="1000"/>
          </a:p>
        </p:txBody>
      </p:sp>
      <p:sp>
        <p:nvSpPr>
          <p:cNvPr id="45060" name="Rectangle 2">
            <a:extLst>
              <a:ext uri="{FF2B5EF4-FFF2-40B4-BE49-F238E27FC236}">
                <a16:creationId xmlns:a16="http://schemas.microsoft.com/office/drawing/2014/main" id="{A597979E-DC37-3AA4-08A5-19C45057DBDE}"/>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EA288919-B2F0-95B7-0105-F547B161A8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a:extLst>
              <a:ext uri="{FF2B5EF4-FFF2-40B4-BE49-F238E27FC236}">
                <a16:creationId xmlns:a16="http://schemas.microsoft.com/office/drawing/2014/main" id="{667B629F-95C0-43DE-723F-B2B05EF058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49155" name="Rectangle 7">
            <a:extLst>
              <a:ext uri="{FF2B5EF4-FFF2-40B4-BE49-F238E27FC236}">
                <a16:creationId xmlns:a16="http://schemas.microsoft.com/office/drawing/2014/main" id="{A0392024-C907-486D-5AAE-91F9BDAB2E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BF2A99-2344-427F-B1AF-C760439CA4BE}" type="slidenum">
              <a:rPr lang="en-US" altLang="en-US" sz="1000"/>
              <a:pPr>
                <a:spcBef>
                  <a:spcPct val="0"/>
                </a:spcBef>
              </a:pPr>
              <a:t>26</a:t>
            </a:fld>
            <a:endParaRPr lang="en-US" altLang="en-US" sz="1000"/>
          </a:p>
        </p:txBody>
      </p:sp>
      <p:sp>
        <p:nvSpPr>
          <p:cNvPr id="49156" name="Rectangle 2">
            <a:extLst>
              <a:ext uri="{FF2B5EF4-FFF2-40B4-BE49-F238E27FC236}">
                <a16:creationId xmlns:a16="http://schemas.microsoft.com/office/drawing/2014/main" id="{520DD096-905B-ECB4-318C-D04B3397A7E5}"/>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D70A5800-BF02-CC3E-B16A-36F2D50D4B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FF18FD5E-CB4D-38BD-EFF2-AA9B0CE0B36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7171" name="Rectangle 7">
            <a:extLst>
              <a:ext uri="{FF2B5EF4-FFF2-40B4-BE49-F238E27FC236}">
                <a16:creationId xmlns:a16="http://schemas.microsoft.com/office/drawing/2014/main" id="{02BB9FA4-7076-3E23-CCC5-57CFF221F1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58CA99-5B30-4E5E-BBE6-B7FC762A9B7A}" type="slidenum">
              <a:rPr lang="en-US" altLang="en-US" sz="1000"/>
              <a:pPr>
                <a:spcBef>
                  <a:spcPct val="0"/>
                </a:spcBef>
              </a:pPr>
              <a:t>2</a:t>
            </a:fld>
            <a:endParaRPr lang="en-US" altLang="en-US" sz="1000"/>
          </a:p>
        </p:txBody>
      </p:sp>
      <p:sp>
        <p:nvSpPr>
          <p:cNvPr id="7172" name="Rectangle 2">
            <a:extLst>
              <a:ext uri="{FF2B5EF4-FFF2-40B4-BE49-F238E27FC236}">
                <a16:creationId xmlns:a16="http://schemas.microsoft.com/office/drawing/2014/main" id="{A2EB9E9D-1233-4801-83D7-D59ACAA15639}"/>
              </a:ext>
            </a:extLst>
          </p:cNvPr>
          <p:cNvSpPr>
            <a:spLocks noGrp="1" noRot="1" noChangeAspect="1" noChangeArrowheads="1" noTextEdit="1"/>
          </p:cNvSpPr>
          <p:nvPr>
            <p:ph type="sldImg"/>
          </p:nvPr>
        </p:nvSpPr>
        <p:spPr>
          <a:ln/>
        </p:spPr>
      </p:sp>
      <p:sp>
        <p:nvSpPr>
          <p:cNvPr id="7173" name="Rectangle 3">
            <a:extLst>
              <a:ext uri="{FF2B5EF4-FFF2-40B4-BE49-F238E27FC236}">
                <a16:creationId xmlns:a16="http://schemas.microsoft.com/office/drawing/2014/main" id="{6E098FDA-6D39-3FA9-5F11-DB90208C91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a:extLst>
              <a:ext uri="{FF2B5EF4-FFF2-40B4-BE49-F238E27FC236}">
                <a16:creationId xmlns:a16="http://schemas.microsoft.com/office/drawing/2014/main" id="{9F4E6C7F-26DF-075F-3F1A-B4A0322141C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51203" name="Rectangle 7">
            <a:extLst>
              <a:ext uri="{FF2B5EF4-FFF2-40B4-BE49-F238E27FC236}">
                <a16:creationId xmlns:a16="http://schemas.microsoft.com/office/drawing/2014/main" id="{996722B5-2BC4-F157-0728-85F42379CC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793A338-0307-4FAB-9F21-C81C79DEB9AC}" type="slidenum">
              <a:rPr lang="en-US" altLang="en-US" sz="1000"/>
              <a:pPr>
                <a:spcBef>
                  <a:spcPct val="0"/>
                </a:spcBef>
              </a:pPr>
              <a:t>27</a:t>
            </a:fld>
            <a:endParaRPr lang="en-US" altLang="en-US" sz="1000"/>
          </a:p>
        </p:txBody>
      </p:sp>
      <p:sp>
        <p:nvSpPr>
          <p:cNvPr id="51204" name="Rectangle 2">
            <a:extLst>
              <a:ext uri="{FF2B5EF4-FFF2-40B4-BE49-F238E27FC236}">
                <a16:creationId xmlns:a16="http://schemas.microsoft.com/office/drawing/2014/main" id="{33DBE42F-C5F2-AD04-BDBA-715E300EBD28}"/>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F9B79554-4225-49AF-AE64-47064C2E84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“Regulated area”: an area established by the employer to demarcate areas where Class I, II, and III asbestos work is conducted, and any adjoining area where debris and waste from such asbestos work accumulate; and a work area within which airborne concentrations of asbestos, exceed or there is a reasonable possibility they may exceed the permissible exposure limit. Requirements for regulated areas are set out in paragraph (e) of this section.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a:extLst>
              <a:ext uri="{FF2B5EF4-FFF2-40B4-BE49-F238E27FC236}">
                <a16:creationId xmlns:a16="http://schemas.microsoft.com/office/drawing/2014/main" id="{0261B1BA-B6C5-4C9A-9F8D-825DB51E11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53251" name="Rectangle 7">
            <a:extLst>
              <a:ext uri="{FF2B5EF4-FFF2-40B4-BE49-F238E27FC236}">
                <a16:creationId xmlns:a16="http://schemas.microsoft.com/office/drawing/2014/main" id="{70B2D30A-9F78-2A71-C08A-DAEE91DB18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C02D17-300D-4903-AB03-09A4E69018EE}" type="slidenum">
              <a:rPr lang="en-US" altLang="en-US" sz="1000"/>
              <a:pPr>
                <a:spcBef>
                  <a:spcPct val="0"/>
                </a:spcBef>
              </a:pPr>
              <a:t>28</a:t>
            </a:fld>
            <a:endParaRPr lang="en-US" altLang="en-US" sz="1000"/>
          </a:p>
        </p:txBody>
      </p:sp>
      <p:sp>
        <p:nvSpPr>
          <p:cNvPr id="53252" name="Rectangle 2">
            <a:extLst>
              <a:ext uri="{FF2B5EF4-FFF2-40B4-BE49-F238E27FC236}">
                <a16:creationId xmlns:a16="http://schemas.microsoft.com/office/drawing/2014/main" id="{43D7F4AE-9561-86C1-4804-95033D561319}"/>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DA1EEC3A-9C1F-EEED-9E8A-E8E57D313D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Access limited to persons authorized by employer or OSH Act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a:extLst>
              <a:ext uri="{FF2B5EF4-FFF2-40B4-BE49-F238E27FC236}">
                <a16:creationId xmlns:a16="http://schemas.microsoft.com/office/drawing/2014/main" id="{5B6514FA-B00E-3B5D-F4FE-5759F3C1E5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55299" name="Rectangle 7">
            <a:extLst>
              <a:ext uri="{FF2B5EF4-FFF2-40B4-BE49-F238E27FC236}">
                <a16:creationId xmlns:a16="http://schemas.microsoft.com/office/drawing/2014/main" id="{A7A07406-D2CA-CB8F-9499-C686B75D95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C673B1-C2BC-4E39-B345-E0A10BC61625}" type="slidenum">
              <a:rPr lang="en-US" altLang="en-US" sz="1000"/>
              <a:pPr>
                <a:spcBef>
                  <a:spcPct val="0"/>
                </a:spcBef>
              </a:pPr>
              <a:t>29</a:t>
            </a:fld>
            <a:endParaRPr lang="en-US" altLang="en-US" sz="1000"/>
          </a:p>
        </p:txBody>
      </p:sp>
      <p:sp>
        <p:nvSpPr>
          <p:cNvPr id="55300" name="Rectangle 2">
            <a:extLst>
              <a:ext uri="{FF2B5EF4-FFF2-40B4-BE49-F238E27FC236}">
                <a16:creationId xmlns:a16="http://schemas.microsoft.com/office/drawing/2014/main" id="{14AEA083-D996-BB23-D754-C2BE63FDDBAC}"/>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7BE3E821-3A6A-121B-F076-4B18A9DCA4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a:extLst>
              <a:ext uri="{FF2B5EF4-FFF2-40B4-BE49-F238E27FC236}">
                <a16:creationId xmlns:a16="http://schemas.microsoft.com/office/drawing/2014/main" id="{FBFBB590-878A-7031-9B0F-6852776E955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57347" name="Rectangle 7">
            <a:extLst>
              <a:ext uri="{FF2B5EF4-FFF2-40B4-BE49-F238E27FC236}">
                <a16:creationId xmlns:a16="http://schemas.microsoft.com/office/drawing/2014/main" id="{C9B3F59F-0863-6ECE-57CA-EEF8EE2CCD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9A8E00-4C66-4712-B91E-F211D9213CAA}" type="slidenum">
              <a:rPr lang="en-US" altLang="en-US" sz="1000"/>
              <a:pPr>
                <a:spcBef>
                  <a:spcPct val="0"/>
                </a:spcBef>
              </a:pPr>
              <a:t>30</a:t>
            </a:fld>
            <a:endParaRPr lang="en-US" altLang="en-US" sz="1000"/>
          </a:p>
        </p:txBody>
      </p:sp>
      <p:sp>
        <p:nvSpPr>
          <p:cNvPr id="57348" name="Rectangle 2">
            <a:extLst>
              <a:ext uri="{FF2B5EF4-FFF2-40B4-BE49-F238E27FC236}">
                <a16:creationId xmlns:a16="http://schemas.microsoft.com/office/drawing/2014/main" id="{120B0704-2850-BF3B-98D8-B0C3B51DCBFC}"/>
              </a:ext>
            </a:extLst>
          </p:cNvPr>
          <p:cNvSpPr>
            <a:spLocks noGrp="1" noRot="1" noChangeAspect="1" noChangeArrowheads="1" noTextEdit="1"/>
          </p:cNvSpPr>
          <p:nvPr>
            <p:ph type="sldImg"/>
          </p:nvPr>
        </p:nvSpPr>
        <p:spPr>
          <a:ln cap="flat"/>
        </p:spPr>
      </p:sp>
      <p:sp>
        <p:nvSpPr>
          <p:cNvPr id="57349" name="Rectangle 3">
            <a:extLst>
              <a:ext uri="{FF2B5EF4-FFF2-40B4-BE49-F238E27FC236}">
                <a16:creationId xmlns:a16="http://schemas.microsoft.com/office/drawing/2014/main" id="{9273553A-4097-BF9F-3E19-D7931F43D6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Now let’s discuss the requirements for exposure assessments and monitoring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a:extLst>
              <a:ext uri="{FF2B5EF4-FFF2-40B4-BE49-F238E27FC236}">
                <a16:creationId xmlns:a16="http://schemas.microsoft.com/office/drawing/2014/main" id="{CDB66806-BC02-AFED-E7FA-5EA3D22A25D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61443" name="Rectangle 7">
            <a:extLst>
              <a:ext uri="{FF2B5EF4-FFF2-40B4-BE49-F238E27FC236}">
                <a16:creationId xmlns:a16="http://schemas.microsoft.com/office/drawing/2014/main" id="{FCB83999-5B55-6B01-8281-352C21E375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DED5F5-D07F-4A0E-8185-85C80C6996A7}" type="slidenum">
              <a:rPr lang="en-US" altLang="en-US" sz="1000"/>
              <a:pPr>
                <a:spcBef>
                  <a:spcPct val="0"/>
                </a:spcBef>
              </a:pPr>
              <a:t>33</a:t>
            </a:fld>
            <a:endParaRPr lang="en-US" altLang="en-US" sz="1000"/>
          </a:p>
        </p:txBody>
      </p:sp>
      <p:sp>
        <p:nvSpPr>
          <p:cNvPr id="61444" name="Rectangle 2">
            <a:extLst>
              <a:ext uri="{FF2B5EF4-FFF2-40B4-BE49-F238E27FC236}">
                <a16:creationId xmlns:a16="http://schemas.microsoft.com/office/drawing/2014/main" id="{8DC9A083-2CCD-1688-4528-24DE2A82F8D3}"/>
              </a:ext>
            </a:extLst>
          </p:cNvPr>
          <p:cNvSpPr>
            <a:spLocks noGrp="1" noRot="1" noChangeAspect="1" noChangeArrowheads="1" noTextEdit="1"/>
          </p:cNvSpPr>
          <p:nvPr>
            <p:ph type="sldImg"/>
          </p:nvPr>
        </p:nvSpPr>
        <p:spPr>
          <a:ln/>
        </p:spPr>
      </p:sp>
      <p:sp>
        <p:nvSpPr>
          <p:cNvPr id="61445" name="Rectangle 3">
            <a:extLst>
              <a:ext uri="{FF2B5EF4-FFF2-40B4-BE49-F238E27FC236}">
                <a16:creationId xmlns:a16="http://schemas.microsoft.com/office/drawing/2014/main" id="{4C30C284-C3B3-B4EE-08D8-63260FCB58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EL = Excursion Limit</a:t>
            </a:r>
          </a:p>
          <a:p>
            <a:pPr eaLnBrk="1" hangingPunct="1"/>
            <a:r>
              <a:rPr lang="en-US" altLang="en-US"/>
              <a:t>Samples collected on filter and analyzed by PCM </a:t>
            </a:r>
          </a:p>
          <a:p>
            <a:pPr eaLnBrk="1" hangingPunct="1"/>
            <a:endParaRPr lang="en-US" altLang="en-US"/>
          </a:p>
          <a:p>
            <a:pPr eaLnBrk="1" hangingPunct="1"/>
            <a:r>
              <a:rPr lang="en-US" altLang="en-US"/>
              <a:t>Purpose of assessment by competent person: to ensure appropriate control systems are applied</a:t>
            </a:r>
          </a:p>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3FF18E2-E80E-3ECD-1F57-97CDD7E236F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258C942-0026-008B-ED4A-DFBD12241AC1}"/>
              </a:ext>
            </a:extLst>
          </p:cNvPr>
          <p:cNvSpPr>
            <a:spLocks noGrp="1"/>
          </p:cNvSpPr>
          <p:nvPr>
            <p:ph type="body" idx="1"/>
          </p:nvPr>
        </p:nvSpPr>
        <p:spPr/>
        <p:txBody>
          <a:bodyPr>
            <a:normAutofit fontScale="40000" lnSpcReduction="20000"/>
          </a:bodyPr>
          <a:lstStyle/>
          <a:p>
            <a:pPr>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endParaRPr lang="en-US" sz="1000" dirty="0"/>
          </a:p>
          <a:p>
            <a:pPr lvl="1">
              <a:buClr>
                <a:srgbClr val="800000"/>
              </a:buClr>
              <a:buFont typeface="Symbol" pitchFamily="18" charset="2"/>
              <a:buNone/>
              <a:defRPr/>
            </a:pPr>
            <a:r>
              <a:rPr lang="en-US" sz="1000" dirty="0"/>
              <a:t>(Oh yeah, 8 hours = 480 minutes)</a:t>
            </a:r>
            <a:endParaRPr lang="en-US" sz="1000" dirty="0">
              <a:latin typeface="Arial" pitchFamily="34" charset="0"/>
              <a:cs typeface="Arial" pitchFamily="34" charset="0"/>
            </a:endParaRPr>
          </a:p>
        </p:txBody>
      </p:sp>
      <p:sp>
        <p:nvSpPr>
          <p:cNvPr id="66564" name="Footer Placeholder 3">
            <a:extLst>
              <a:ext uri="{FF2B5EF4-FFF2-40B4-BE49-F238E27FC236}">
                <a16:creationId xmlns:a16="http://schemas.microsoft.com/office/drawing/2014/main" id="{1198FDB8-77CB-43DC-489E-67B28057399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66565" name="Slide Number Placeholder 4">
            <a:extLst>
              <a:ext uri="{FF2B5EF4-FFF2-40B4-BE49-F238E27FC236}">
                <a16:creationId xmlns:a16="http://schemas.microsoft.com/office/drawing/2014/main" id="{98B50F1F-5371-1EEA-DFF8-73897A8F82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F63DE8-C76E-4F13-BCDB-EF068CE566FD}" type="slidenum">
              <a:rPr lang="en-US" altLang="en-US" sz="1000"/>
              <a:pPr>
                <a:spcBef>
                  <a:spcPct val="0"/>
                </a:spcBef>
              </a:pPr>
              <a:t>37</a:t>
            </a:fld>
            <a:endParaRPr lang="en-US" altLang="en-US"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a:extLst>
              <a:ext uri="{FF2B5EF4-FFF2-40B4-BE49-F238E27FC236}">
                <a16:creationId xmlns:a16="http://schemas.microsoft.com/office/drawing/2014/main" id="{7D2A0D35-5D72-7871-8AF3-F19BEDCE4C2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69635" name="Rectangle 7">
            <a:extLst>
              <a:ext uri="{FF2B5EF4-FFF2-40B4-BE49-F238E27FC236}">
                <a16:creationId xmlns:a16="http://schemas.microsoft.com/office/drawing/2014/main" id="{E668DE80-642C-6342-6E23-0ED329A49A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702831-47D7-4AD9-8ED8-67B740B03E62}" type="slidenum">
              <a:rPr lang="en-US" altLang="en-US" sz="1000"/>
              <a:pPr>
                <a:spcBef>
                  <a:spcPct val="0"/>
                </a:spcBef>
              </a:pPr>
              <a:t>39</a:t>
            </a:fld>
            <a:endParaRPr lang="en-US" altLang="en-US" sz="1000"/>
          </a:p>
        </p:txBody>
      </p:sp>
      <p:sp>
        <p:nvSpPr>
          <p:cNvPr id="69636" name="Rectangle 2">
            <a:extLst>
              <a:ext uri="{FF2B5EF4-FFF2-40B4-BE49-F238E27FC236}">
                <a16:creationId xmlns:a16="http://schemas.microsoft.com/office/drawing/2014/main" id="{A8A8C612-695E-9FE7-53C9-696C620ADBD1}"/>
              </a:ext>
            </a:extLst>
          </p:cNvPr>
          <p:cNvSpPr>
            <a:spLocks noGrp="1" noRot="1" noChangeAspect="1" noChangeArrowheads="1" noTextEdit="1"/>
          </p:cNvSpPr>
          <p:nvPr>
            <p:ph type="sldImg"/>
          </p:nvPr>
        </p:nvSpPr>
        <p:spPr>
          <a:ln/>
        </p:spPr>
      </p:sp>
      <p:sp>
        <p:nvSpPr>
          <p:cNvPr id="69637" name="Rectangle 3">
            <a:extLst>
              <a:ext uri="{FF2B5EF4-FFF2-40B4-BE49-F238E27FC236}">
                <a16:creationId xmlns:a16="http://schemas.microsoft.com/office/drawing/2014/main" id="{3746697B-3F98-AD4E-B2FD-F7DF85130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solidFill>
                  <a:srgbClr val="800000"/>
                </a:solidFill>
              </a:rPr>
              <a:t>Exception:</a:t>
            </a:r>
            <a:r>
              <a:rPr lang="en-US" altLang="en-US" b="1"/>
              <a:t> </a:t>
            </a:r>
            <a:r>
              <a:rPr lang="en-US" altLang="en-US"/>
              <a:t>Employees doing Class I work who are using a control listed in (g)(4)(i), (ii), or (iii) and employees doing Class II work may be equipped with supplied-air respirators operated in the positive-pressure mode </a:t>
            </a:r>
            <a:r>
              <a:rPr lang="en-US" altLang="en-US" b="1">
                <a:solidFill>
                  <a:srgbClr val="800000"/>
                </a:solidFill>
              </a:rPr>
              <a:t>in lieu of daily monitoring</a:t>
            </a: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a:extLst>
              <a:ext uri="{FF2B5EF4-FFF2-40B4-BE49-F238E27FC236}">
                <a16:creationId xmlns:a16="http://schemas.microsoft.com/office/drawing/2014/main" id="{23A40621-B299-6EF3-5503-B62A091E6DC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73731" name="Rectangle 7">
            <a:extLst>
              <a:ext uri="{FF2B5EF4-FFF2-40B4-BE49-F238E27FC236}">
                <a16:creationId xmlns:a16="http://schemas.microsoft.com/office/drawing/2014/main" id="{5B28A37B-0010-6E98-A8AC-B31F2E09C4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075F76-55D5-4276-8F7C-AC12BE7EF11E}" type="slidenum">
              <a:rPr lang="en-US" altLang="en-US" sz="1000"/>
              <a:pPr>
                <a:spcBef>
                  <a:spcPct val="0"/>
                </a:spcBef>
              </a:pPr>
              <a:t>42</a:t>
            </a:fld>
            <a:endParaRPr lang="en-US" altLang="en-US" sz="1000"/>
          </a:p>
        </p:txBody>
      </p:sp>
      <p:sp>
        <p:nvSpPr>
          <p:cNvPr id="73732" name="Rectangle 2">
            <a:extLst>
              <a:ext uri="{FF2B5EF4-FFF2-40B4-BE49-F238E27FC236}">
                <a16:creationId xmlns:a16="http://schemas.microsoft.com/office/drawing/2014/main" id="{90DF9111-A886-DF57-B884-AE766699CB71}"/>
              </a:ext>
            </a:extLst>
          </p:cNvPr>
          <p:cNvSpPr>
            <a:spLocks noGrp="1" noRot="1" noChangeAspect="1" noChangeArrowheads="1" noTextEdit="1"/>
          </p:cNvSpPr>
          <p:nvPr>
            <p:ph type="sldImg"/>
          </p:nvPr>
        </p:nvSpPr>
        <p:spPr>
          <a:ln/>
        </p:spPr>
      </p:sp>
      <p:sp>
        <p:nvSpPr>
          <p:cNvPr id="73733" name="Rectangle 3">
            <a:extLst>
              <a:ext uri="{FF2B5EF4-FFF2-40B4-BE49-F238E27FC236}">
                <a16:creationId xmlns:a16="http://schemas.microsoft.com/office/drawing/2014/main" id="{54D9DA6A-FDDD-4C00-4A4C-21D0722FDD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a:extLst>
              <a:ext uri="{FF2B5EF4-FFF2-40B4-BE49-F238E27FC236}">
                <a16:creationId xmlns:a16="http://schemas.microsoft.com/office/drawing/2014/main" id="{E7DF2B61-D64C-A461-50D6-77935993DB9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75779" name="Rectangle 7">
            <a:extLst>
              <a:ext uri="{FF2B5EF4-FFF2-40B4-BE49-F238E27FC236}">
                <a16:creationId xmlns:a16="http://schemas.microsoft.com/office/drawing/2014/main" id="{D91585C0-9343-FD24-30A6-AA61C256E6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0667D0-4807-49D5-822C-DE6F243C87EB}" type="slidenum">
              <a:rPr lang="en-US" altLang="en-US" sz="1000"/>
              <a:pPr>
                <a:spcBef>
                  <a:spcPct val="0"/>
                </a:spcBef>
              </a:pPr>
              <a:t>43</a:t>
            </a:fld>
            <a:endParaRPr lang="en-US" altLang="en-US" sz="1000"/>
          </a:p>
        </p:txBody>
      </p:sp>
      <p:sp>
        <p:nvSpPr>
          <p:cNvPr id="75780" name="Rectangle 2">
            <a:extLst>
              <a:ext uri="{FF2B5EF4-FFF2-40B4-BE49-F238E27FC236}">
                <a16:creationId xmlns:a16="http://schemas.microsoft.com/office/drawing/2014/main" id="{3FA84B26-B244-7737-8297-891C84B26F21}"/>
              </a:ext>
            </a:extLst>
          </p:cNvPr>
          <p:cNvSpPr>
            <a:spLocks noGrp="1" noRot="1" noChangeAspect="1" noChangeArrowheads="1" noTextEdit="1"/>
          </p:cNvSpPr>
          <p:nvPr>
            <p:ph type="sldImg"/>
          </p:nvPr>
        </p:nvSpPr>
        <p:spPr>
          <a:ln cap="flat"/>
        </p:spPr>
      </p:sp>
      <p:sp>
        <p:nvSpPr>
          <p:cNvPr id="75781" name="Rectangle 3">
            <a:extLst>
              <a:ext uri="{FF2B5EF4-FFF2-40B4-BE49-F238E27FC236}">
                <a16:creationId xmlns:a16="http://schemas.microsoft.com/office/drawing/2014/main" id="{895EF836-6C5E-05B6-98A4-9C87748E4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Now let’s discuss paragraph (g) - methods of compliance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a:extLst>
              <a:ext uri="{FF2B5EF4-FFF2-40B4-BE49-F238E27FC236}">
                <a16:creationId xmlns:a16="http://schemas.microsoft.com/office/drawing/2014/main" id="{AC183825-9C99-7EC6-997C-85D00EADEE7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77827" name="Rectangle 7">
            <a:extLst>
              <a:ext uri="{FF2B5EF4-FFF2-40B4-BE49-F238E27FC236}">
                <a16:creationId xmlns:a16="http://schemas.microsoft.com/office/drawing/2014/main" id="{62B7E4D1-8615-4119-9957-61C6687CD8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F1BF5B-B841-4425-9C8D-963442F7969F}" type="slidenum">
              <a:rPr lang="en-US" altLang="en-US" sz="1000"/>
              <a:pPr>
                <a:spcBef>
                  <a:spcPct val="0"/>
                </a:spcBef>
              </a:pPr>
              <a:t>44</a:t>
            </a:fld>
            <a:endParaRPr lang="en-US" altLang="en-US" sz="1000"/>
          </a:p>
        </p:txBody>
      </p:sp>
      <p:sp>
        <p:nvSpPr>
          <p:cNvPr id="77828" name="Rectangle 2">
            <a:extLst>
              <a:ext uri="{FF2B5EF4-FFF2-40B4-BE49-F238E27FC236}">
                <a16:creationId xmlns:a16="http://schemas.microsoft.com/office/drawing/2014/main" id="{43806115-7FBB-9311-D407-16889419593F}"/>
              </a:ext>
            </a:extLst>
          </p:cNvPr>
          <p:cNvSpPr>
            <a:spLocks noGrp="1" noRot="1" noChangeAspect="1" noChangeArrowheads="1" noTextEdit="1"/>
          </p:cNvSpPr>
          <p:nvPr>
            <p:ph type="sldImg"/>
          </p:nvPr>
        </p:nvSpPr>
        <p:spPr>
          <a:ln/>
        </p:spPr>
      </p:sp>
      <p:sp>
        <p:nvSpPr>
          <p:cNvPr id="77829" name="Rectangle 3">
            <a:extLst>
              <a:ext uri="{FF2B5EF4-FFF2-40B4-BE49-F238E27FC236}">
                <a16:creationId xmlns:a16="http://schemas.microsoft.com/office/drawing/2014/main" id="{1CE8E04F-0684-904C-39B6-06ED7BF1C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a:t>see (g)(8)(ii) for roofing exceptions</a:t>
            </a:r>
          </a:p>
          <a:p>
            <a:pPr lvl="1"/>
            <a:r>
              <a:rPr lang="en-US" altLang="en-US"/>
              <a:t>UNLESS INFEASIBLE – wet methods.. Where?</a:t>
            </a:r>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6EBF3E9-F981-24EF-0356-1A999C7E985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320AA353-5D75-230C-A575-41AC758591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Definition of Construction Work is from </a:t>
            </a:r>
            <a:r>
              <a:rPr lang="en-US" altLang="en-US" b="1"/>
              <a:t>OSHA Dictionary</a:t>
            </a:r>
          </a:p>
        </p:txBody>
      </p:sp>
      <p:sp>
        <p:nvSpPr>
          <p:cNvPr id="9220" name="Footer Placeholder 3">
            <a:extLst>
              <a:ext uri="{FF2B5EF4-FFF2-40B4-BE49-F238E27FC236}">
                <a16:creationId xmlns:a16="http://schemas.microsoft.com/office/drawing/2014/main" id="{FAA60EDA-CC75-39CD-2244-AC9BDBC44C8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9221" name="Slide Number Placeholder 4">
            <a:extLst>
              <a:ext uri="{FF2B5EF4-FFF2-40B4-BE49-F238E27FC236}">
                <a16:creationId xmlns:a16="http://schemas.microsoft.com/office/drawing/2014/main" id="{2123E1AA-27F7-BE7F-84CB-8FE3541848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A15BA6-1D59-4CC7-8CF0-8F3570A4DD14}" type="slidenum">
              <a:rPr lang="en-US" altLang="en-US" sz="1000"/>
              <a:pPr>
                <a:spcBef>
                  <a:spcPct val="0"/>
                </a:spcBef>
              </a:pPr>
              <a:t>3</a:t>
            </a:fld>
            <a:endParaRPr lang="en-US" altLang="en-US"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a:extLst>
              <a:ext uri="{FF2B5EF4-FFF2-40B4-BE49-F238E27FC236}">
                <a16:creationId xmlns:a16="http://schemas.microsoft.com/office/drawing/2014/main" id="{4B0A6D0A-D7E6-D5A0-9A6D-301FBDFED73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79875" name="Rectangle 7">
            <a:extLst>
              <a:ext uri="{FF2B5EF4-FFF2-40B4-BE49-F238E27FC236}">
                <a16:creationId xmlns:a16="http://schemas.microsoft.com/office/drawing/2014/main" id="{CAF9A85C-8AD9-1E3F-6AFA-223F2F73AF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950BC9-0DCE-4429-9890-77D87672C20B}" type="slidenum">
              <a:rPr lang="en-US" altLang="en-US" sz="1000"/>
              <a:pPr>
                <a:spcBef>
                  <a:spcPct val="0"/>
                </a:spcBef>
              </a:pPr>
              <a:t>45</a:t>
            </a:fld>
            <a:endParaRPr lang="en-US" altLang="en-US" sz="1000"/>
          </a:p>
        </p:txBody>
      </p:sp>
      <p:sp>
        <p:nvSpPr>
          <p:cNvPr id="79876" name="Rectangle 2">
            <a:extLst>
              <a:ext uri="{FF2B5EF4-FFF2-40B4-BE49-F238E27FC236}">
                <a16:creationId xmlns:a16="http://schemas.microsoft.com/office/drawing/2014/main" id="{D755DFA0-A19C-A863-D580-A2806770DF1E}"/>
              </a:ext>
            </a:extLst>
          </p:cNvPr>
          <p:cNvSpPr>
            <a:spLocks noGrp="1" noRot="1" noChangeAspect="1" noChangeArrowheads="1" noTextEdit="1"/>
          </p:cNvSpPr>
          <p:nvPr>
            <p:ph type="sldImg"/>
          </p:nvPr>
        </p:nvSpPr>
        <p:spPr>
          <a:ln/>
        </p:spPr>
      </p:sp>
      <p:sp>
        <p:nvSpPr>
          <p:cNvPr id="79877" name="Rectangle 3">
            <a:extLst>
              <a:ext uri="{FF2B5EF4-FFF2-40B4-BE49-F238E27FC236}">
                <a16:creationId xmlns:a16="http://schemas.microsoft.com/office/drawing/2014/main" id="{A3BCA6BE-6F65-8C5D-6676-51CEFF52F3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LEV = local exhaust ventilation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FD9064D-8642-FB16-3685-EE1D0DB28786}"/>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ADE6A03C-A084-B9E7-0065-8BD46247C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Footer Placeholder 3">
            <a:extLst>
              <a:ext uri="{FF2B5EF4-FFF2-40B4-BE49-F238E27FC236}">
                <a16:creationId xmlns:a16="http://schemas.microsoft.com/office/drawing/2014/main" id="{67D97ADB-4F16-44FB-BE02-E8DEA8C99B6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81925" name="Slide Number Placeholder 4">
            <a:extLst>
              <a:ext uri="{FF2B5EF4-FFF2-40B4-BE49-F238E27FC236}">
                <a16:creationId xmlns:a16="http://schemas.microsoft.com/office/drawing/2014/main" id="{629BEACE-A908-F165-864A-78501A1A5A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74ED27-6693-4C35-ACBF-9BDFF10CDEE8}" type="slidenum">
              <a:rPr lang="en-US" altLang="en-US" sz="1000"/>
              <a:pPr>
                <a:spcBef>
                  <a:spcPct val="0"/>
                </a:spcBef>
              </a:pPr>
              <a:t>46</a:t>
            </a:fld>
            <a:endParaRPr lang="en-US" altLang="en-US" sz="10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a:extLst>
              <a:ext uri="{FF2B5EF4-FFF2-40B4-BE49-F238E27FC236}">
                <a16:creationId xmlns:a16="http://schemas.microsoft.com/office/drawing/2014/main" id="{75DCE69B-668A-2D38-F81F-E5ABEFD0174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84995" name="Rectangle 7">
            <a:extLst>
              <a:ext uri="{FF2B5EF4-FFF2-40B4-BE49-F238E27FC236}">
                <a16:creationId xmlns:a16="http://schemas.microsoft.com/office/drawing/2014/main" id="{D60F42CF-1B22-C805-2B13-FF8F5FE260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2F9D21-FB32-41FA-AB75-2CBEFDF6F3CF}" type="slidenum">
              <a:rPr lang="en-US" altLang="en-US" sz="1000"/>
              <a:pPr>
                <a:spcBef>
                  <a:spcPct val="0"/>
                </a:spcBef>
              </a:pPr>
              <a:t>48</a:t>
            </a:fld>
            <a:endParaRPr lang="en-US" altLang="en-US" sz="1000"/>
          </a:p>
        </p:txBody>
      </p:sp>
      <p:sp>
        <p:nvSpPr>
          <p:cNvPr id="84996" name="Rectangle 2">
            <a:extLst>
              <a:ext uri="{FF2B5EF4-FFF2-40B4-BE49-F238E27FC236}">
                <a16:creationId xmlns:a16="http://schemas.microsoft.com/office/drawing/2014/main" id="{02A8162D-3667-A341-ACF3-C4A8607EDB10}"/>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id="{91691424-8AFE-0DC4-3FED-52C0390B1A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Next slide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a:extLst>
              <a:ext uri="{FF2B5EF4-FFF2-40B4-BE49-F238E27FC236}">
                <a16:creationId xmlns:a16="http://schemas.microsoft.com/office/drawing/2014/main" id="{75F2F02E-49BD-9AC9-4785-24CEBA343FF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89091" name="Rectangle 7">
            <a:extLst>
              <a:ext uri="{FF2B5EF4-FFF2-40B4-BE49-F238E27FC236}">
                <a16:creationId xmlns:a16="http://schemas.microsoft.com/office/drawing/2014/main" id="{3C8BB367-3320-CB61-237C-9D476E9DDE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24007F-4B71-4748-B7F4-443BE78903C0}" type="slidenum">
              <a:rPr lang="en-US" altLang="en-US" sz="1000"/>
              <a:pPr>
                <a:spcBef>
                  <a:spcPct val="0"/>
                </a:spcBef>
              </a:pPr>
              <a:t>51</a:t>
            </a:fld>
            <a:endParaRPr lang="en-US" altLang="en-US" sz="1000"/>
          </a:p>
        </p:txBody>
      </p:sp>
      <p:sp>
        <p:nvSpPr>
          <p:cNvPr id="89092" name="Rectangle 2">
            <a:extLst>
              <a:ext uri="{FF2B5EF4-FFF2-40B4-BE49-F238E27FC236}">
                <a16:creationId xmlns:a16="http://schemas.microsoft.com/office/drawing/2014/main" id="{CBED0B81-2874-A54F-6649-119453201CA3}"/>
              </a:ext>
            </a:extLst>
          </p:cNvPr>
          <p:cNvSpPr>
            <a:spLocks noGrp="1" noRot="1" noChangeAspect="1" noChangeArrowheads="1" noTextEdit="1"/>
          </p:cNvSpPr>
          <p:nvPr>
            <p:ph type="sldImg"/>
          </p:nvPr>
        </p:nvSpPr>
        <p:spPr>
          <a:ln/>
        </p:spPr>
      </p:sp>
      <p:sp>
        <p:nvSpPr>
          <p:cNvPr id="89093" name="Rectangle 3">
            <a:extLst>
              <a:ext uri="{FF2B5EF4-FFF2-40B4-BE49-F238E27FC236}">
                <a16:creationId xmlns:a16="http://schemas.microsoft.com/office/drawing/2014/main" id="{83B2E364-C0F3-1D5B-315F-4A69E3C7B7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spcAft>
                <a:spcPct val="20000"/>
              </a:spcAft>
            </a:pPr>
            <a:r>
              <a:rPr lang="en-US" altLang="en-US" sz="1400" b="1"/>
              <a:t>Negative Pressure Enclosure (NPE)</a:t>
            </a:r>
            <a:r>
              <a:rPr lang="en-US" altLang="en-US" sz="1400"/>
              <a:t> Systems, where work area configuration does not make erection infeasible</a:t>
            </a:r>
          </a:p>
          <a:p>
            <a:pPr lvl="1" eaLnBrk="1" hangingPunct="1">
              <a:lnSpc>
                <a:spcPct val="90000"/>
              </a:lnSpc>
              <a:spcAft>
                <a:spcPct val="20000"/>
              </a:spcAft>
            </a:pPr>
            <a:r>
              <a:rPr lang="en-US" altLang="en-US" sz="1400" b="1"/>
              <a:t>Glove Bag Systems</a:t>
            </a:r>
            <a:r>
              <a:rPr lang="en-US" altLang="en-US" sz="1400"/>
              <a:t>, for removal of PACM and/or ACM from straight runs of piping, elbows, and other connections</a:t>
            </a:r>
          </a:p>
          <a:p>
            <a:pPr lvl="1" eaLnBrk="1" hangingPunct="1">
              <a:lnSpc>
                <a:spcPct val="90000"/>
              </a:lnSpc>
              <a:spcAft>
                <a:spcPct val="20000"/>
              </a:spcAft>
            </a:pPr>
            <a:r>
              <a:rPr lang="en-US" altLang="en-US" sz="1400" b="1"/>
              <a:t>Negative Pressure Glove Bag</a:t>
            </a:r>
            <a:r>
              <a:rPr lang="en-US" altLang="en-US" sz="1400"/>
              <a:t> Systems, for removal of ACM or PACM from piping</a:t>
            </a:r>
          </a:p>
          <a:p>
            <a:pPr lvl="1" eaLnBrk="1" hangingPunct="1">
              <a:lnSpc>
                <a:spcPct val="90000"/>
              </a:lnSpc>
              <a:spcAft>
                <a:spcPct val="20000"/>
              </a:spcAft>
            </a:pPr>
            <a:r>
              <a:rPr lang="en-US" altLang="en-US" sz="1400" b="1"/>
              <a:t>Negative Pressure Glove Box</a:t>
            </a:r>
            <a:r>
              <a:rPr lang="en-US" altLang="en-US" sz="1400"/>
              <a:t> Systems, for removal of ACM or PACM from pipe runs</a:t>
            </a:r>
          </a:p>
          <a:p>
            <a:pPr lvl="1" eaLnBrk="1" hangingPunct="1">
              <a:lnSpc>
                <a:spcPct val="90000"/>
              </a:lnSpc>
              <a:spcAft>
                <a:spcPct val="20000"/>
              </a:spcAft>
            </a:pPr>
            <a:r>
              <a:rPr lang="en-US" altLang="en-US" sz="1400" b="1"/>
              <a:t>Water Spray Process</a:t>
            </a:r>
            <a:r>
              <a:rPr lang="en-US" altLang="en-US" sz="1400"/>
              <a:t> System, for removal of ACM and PACM from cold line piping, where employees have completed a separate 40-hour training course in its use</a:t>
            </a:r>
          </a:p>
          <a:p>
            <a:pPr eaLnBrk="1" hangingPunct="1">
              <a:lnSpc>
                <a:spcPct val="90000"/>
              </a:lnSpc>
            </a:pPr>
            <a:endParaRPr lang="en-US" altLang="en-US"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a:extLst>
              <a:ext uri="{FF2B5EF4-FFF2-40B4-BE49-F238E27FC236}">
                <a16:creationId xmlns:a16="http://schemas.microsoft.com/office/drawing/2014/main" id="{075395F5-20F2-EC60-8B46-AFD5F9477B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91139" name="Rectangle 7">
            <a:extLst>
              <a:ext uri="{FF2B5EF4-FFF2-40B4-BE49-F238E27FC236}">
                <a16:creationId xmlns:a16="http://schemas.microsoft.com/office/drawing/2014/main" id="{9F00F913-8E68-CD65-F935-B5EF0C08F4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F28A8F-D459-4F47-A582-546E932FA6E1}" type="slidenum">
              <a:rPr lang="en-US" altLang="en-US" sz="1000"/>
              <a:pPr>
                <a:spcBef>
                  <a:spcPct val="0"/>
                </a:spcBef>
              </a:pPr>
              <a:t>52</a:t>
            </a:fld>
            <a:endParaRPr lang="en-US" altLang="en-US" sz="1000"/>
          </a:p>
        </p:txBody>
      </p:sp>
      <p:sp>
        <p:nvSpPr>
          <p:cNvPr id="91140" name="Rectangle 2">
            <a:extLst>
              <a:ext uri="{FF2B5EF4-FFF2-40B4-BE49-F238E27FC236}">
                <a16:creationId xmlns:a16="http://schemas.microsoft.com/office/drawing/2014/main" id="{52252A04-D4D4-FEE8-8742-63BDB7029B48}"/>
              </a:ext>
            </a:extLst>
          </p:cNvPr>
          <p:cNvSpPr>
            <a:spLocks noGrp="1" noRot="1" noChangeAspect="1" noChangeArrowheads="1" noTextEdit="1"/>
          </p:cNvSpPr>
          <p:nvPr>
            <p:ph type="sldImg"/>
          </p:nvPr>
        </p:nvSpPr>
        <p:spPr>
          <a:ln/>
        </p:spPr>
      </p:sp>
      <p:sp>
        <p:nvSpPr>
          <p:cNvPr id="91141" name="Rectangle 3">
            <a:extLst>
              <a:ext uri="{FF2B5EF4-FFF2-40B4-BE49-F238E27FC236}">
                <a16:creationId xmlns:a16="http://schemas.microsoft.com/office/drawing/2014/main" id="{3834B114-0880-331B-91F3-D4120B4DED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If other barrier or isolation method, must  be verified by perimeter monitoring or clearance monitoring.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a:extLst>
              <a:ext uri="{FF2B5EF4-FFF2-40B4-BE49-F238E27FC236}">
                <a16:creationId xmlns:a16="http://schemas.microsoft.com/office/drawing/2014/main" id="{A6E01881-E7F3-E9CA-E369-0FF8E4BAA51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93187" name="Rectangle 7">
            <a:extLst>
              <a:ext uri="{FF2B5EF4-FFF2-40B4-BE49-F238E27FC236}">
                <a16:creationId xmlns:a16="http://schemas.microsoft.com/office/drawing/2014/main" id="{9E2C7B46-B94F-80BC-06E4-560747BE96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5A5C43-5615-408B-8D51-325D7FF8772E}" type="slidenum">
              <a:rPr lang="en-US" altLang="en-US" sz="1000"/>
              <a:pPr>
                <a:spcBef>
                  <a:spcPct val="0"/>
                </a:spcBef>
              </a:pPr>
              <a:t>53</a:t>
            </a:fld>
            <a:endParaRPr lang="en-US" altLang="en-US" sz="1000"/>
          </a:p>
        </p:txBody>
      </p:sp>
      <p:sp>
        <p:nvSpPr>
          <p:cNvPr id="93188" name="Rectangle 2">
            <a:extLst>
              <a:ext uri="{FF2B5EF4-FFF2-40B4-BE49-F238E27FC236}">
                <a16:creationId xmlns:a16="http://schemas.microsoft.com/office/drawing/2014/main" id="{4C78F424-F5E1-6F4C-EB2F-47E42E11EC97}"/>
              </a:ext>
            </a:extLst>
          </p:cNvPr>
          <p:cNvSpPr>
            <a:spLocks noGrp="1" noRot="1" noChangeAspect="1" noChangeArrowheads="1" noTextEdit="1"/>
          </p:cNvSpPr>
          <p:nvPr>
            <p:ph type="sldImg"/>
          </p:nvPr>
        </p:nvSpPr>
        <p:spPr>
          <a:ln/>
        </p:spPr>
      </p:sp>
      <p:sp>
        <p:nvSpPr>
          <p:cNvPr id="93189" name="Rectangle 3">
            <a:extLst>
              <a:ext uri="{FF2B5EF4-FFF2-40B4-BE49-F238E27FC236}">
                <a16:creationId xmlns:a16="http://schemas.microsoft.com/office/drawing/2014/main" id="{4D1E5A35-E565-8A46-DC22-742DF75A6D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Talk about dates</a:t>
            </a:r>
          </a:p>
          <a:p>
            <a:pPr eaLnBrk="1" hangingPunct="1"/>
            <a:endParaRPr lang="en-US" altLang="en-US"/>
          </a:p>
          <a:p>
            <a:pPr eaLnBrk="1" hangingPunct="1"/>
            <a:r>
              <a:rPr lang="en-US" altLang="en-US"/>
              <a:t>Discuss settlement agreements for roofing and flooring.</a:t>
            </a:r>
          </a:p>
          <a:p>
            <a:pPr eaLnBrk="1" hangingPunct="1"/>
            <a:endParaRPr lang="en-US" altLang="en-US"/>
          </a:p>
          <a:p>
            <a:pPr eaLnBrk="1" hangingPunct="1"/>
            <a:r>
              <a:rPr lang="en-US" altLang="en-US"/>
              <a:t>Also, public sector has to deal with ruptured asbestos-containing cementitious water pipes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a:extLst>
              <a:ext uri="{FF2B5EF4-FFF2-40B4-BE49-F238E27FC236}">
                <a16:creationId xmlns:a16="http://schemas.microsoft.com/office/drawing/2014/main" id="{5A1BB705-EFED-83D0-5D8A-6DDCF8D68F0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95235" name="Rectangle 7">
            <a:extLst>
              <a:ext uri="{FF2B5EF4-FFF2-40B4-BE49-F238E27FC236}">
                <a16:creationId xmlns:a16="http://schemas.microsoft.com/office/drawing/2014/main" id="{21EC9821-B1CB-5793-982C-8E8BFAA24D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A5728B-20C8-486A-AFC8-6360CA54FB1C}" type="slidenum">
              <a:rPr lang="en-US" altLang="en-US" sz="1000"/>
              <a:pPr>
                <a:spcBef>
                  <a:spcPct val="0"/>
                </a:spcBef>
              </a:pPr>
              <a:t>54</a:t>
            </a:fld>
            <a:endParaRPr lang="en-US" altLang="en-US" sz="1000"/>
          </a:p>
        </p:txBody>
      </p:sp>
      <p:sp>
        <p:nvSpPr>
          <p:cNvPr id="95236" name="Rectangle 2">
            <a:extLst>
              <a:ext uri="{FF2B5EF4-FFF2-40B4-BE49-F238E27FC236}">
                <a16:creationId xmlns:a16="http://schemas.microsoft.com/office/drawing/2014/main" id="{A093787A-DC5F-60FD-D7FB-21F31AE1B434}"/>
              </a:ext>
            </a:extLst>
          </p:cNvPr>
          <p:cNvSpPr>
            <a:spLocks noGrp="1" noRot="1" noChangeAspect="1" noChangeArrowheads="1" noTextEdit="1"/>
          </p:cNvSpPr>
          <p:nvPr>
            <p:ph type="sldImg"/>
          </p:nvPr>
        </p:nvSpPr>
        <p:spPr>
          <a:ln/>
        </p:spPr>
      </p:sp>
      <p:sp>
        <p:nvSpPr>
          <p:cNvPr id="95237" name="Rectangle 3">
            <a:extLst>
              <a:ext uri="{FF2B5EF4-FFF2-40B4-BE49-F238E27FC236}">
                <a16:creationId xmlns:a16="http://schemas.microsoft.com/office/drawing/2014/main" id="{064421D0-2B40-FE39-6ADB-F1EBD0A237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Note: competent person may evaluate alternative control; CIH or PE not required.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a:extLst>
              <a:ext uri="{FF2B5EF4-FFF2-40B4-BE49-F238E27FC236}">
                <a16:creationId xmlns:a16="http://schemas.microsoft.com/office/drawing/2014/main" id="{E6BAB7D2-CC89-224B-1F65-5D08EFBF481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00355" name="Rectangle 7">
            <a:extLst>
              <a:ext uri="{FF2B5EF4-FFF2-40B4-BE49-F238E27FC236}">
                <a16:creationId xmlns:a16="http://schemas.microsoft.com/office/drawing/2014/main" id="{DE31D5D7-BC7B-10B4-DB64-32001A4A6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5831CE-3E7E-4F3B-99BB-959CBF93732E}" type="slidenum">
              <a:rPr lang="en-US" altLang="en-US" sz="1000"/>
              <a:pPr>
                <a:spcBef>
                  <a:spcPct val="0"/>
                </a:spcBef>
              </a:pPr>
              <a:t>58</a:t>
            </a:fld>
            <a:endParaRPr lang="en-US" altLang="en-US" sz="1000"/>
          </a:p>
        </p:txBody>
      </p:sp>
      <p:sp>
        <p:nvSpPr>
          <p:cNvPr id="100356" name="Rectangle 2">
            <a:extLst>
              <a:ext uri="{FF2B5EF4-FFF2-40B4-BE49-F238E27FC236}">
                <a16:creationId xmlns:a16="http://schemas.microsoft.com/office/drawing/2014/main" id="{45119047-BD3E-0EC3-D8AC-51F7E6DAEC9E}"/>
              </a:ext>
            </a:extLst>
          </p:cNvPr>
          <p:cNvSpPr>
            <a:spLocks noGrp="1" noRot="1" noChangeAspect="1" noChangeArrowheads="1" noTextEdit="1"/>
          </p:cNvSpPr>
          <p:nvPr>
            <p:ph type="sldImg"/>
          </p:nvPr>
        </p:nvSpPr>
        <p:spPr>
          <a:ln/>
        </p:spPr>
      </p:sp>
      <p:sp>
        <p:nvSpPr>
          <p:cNvPr id="100357" name="Rectangle 3">
            <a:extLst>
              <a:ext uri="{FF2B5EF4-FFF2-40B4-BE49-F238E27FC236}">
                <a16:creationId xmlns:a16="http://schemas.microsoft.com/office/drawing/2014/main" id="{64DF17AB-3C42-DF06-A72C-AF7B076E92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a:extLst>
              <a:ext uri="{FF2B5EF4-FFF2-40B4-BE49-F238E27FC236}">
                <a16:creationId xmlns:a16="http://schemas.microsoft.com/office/drawing/2014/main" id="{50A46E79-80FD-4C8C-D1D4-3095C1B0536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02403" name="Rectangle 7">
            <a:extLst>
              <a:ext uri="{FF2B5EF4-FFF2-40B4-BE49-F238E27FC236}">
                <a16:creationId xmlns:a16="http://schemas.microsoft.com/office/drawing/2014/main" id="{7B7FA3B2-327A-19D0-C951-5D2628EB59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B75949-1DED-44FF-B061-705774CEF383}" type="slidenum">
              <a:rPr lang="en-US" altLang="en-US" sz="1000"/>
              <a:pPr>
                <a:spcBef>
                  <a:spcPct val="0"/>
                </a:spcBef>
              </a:pPr>
              <a:t>59</a:t>
            </a:fld>
            <a:endParaRPr lang="en-US" altLang="en-US" sz="1000"/>
          </a:p>
        </p:txBody>
      </p:sp>
      <p:sp>
        <p:nvSpPr>
          <p:cNvPr id="102404" name="Rectangle 2">
            <a:extLst>
              <a:ext uri="{FF2B5EF4-FFF2-40B4-BE49-F238E27FC236}">
                <a16:creationId xmlns:a16="http://schemas.microsoft.com/office/drawing/2014/main" id="{09551E50-0810-2525-927C-19FC9E121526}"/>
              </a:ext>
            </a:extLst>
          </p:cNvPr>
          <p:cNvSpPr>
            <a:spLocks noGrp="1" noRot="1" noChangeAspect="1" noChangeArrowheads="1" noTextEdit="1"/>
          </p:cNvSpPr>
          <p:nvPr>
            <p:ph type="sldImg"/>
          </p:nvPr>
        </p:nvSpPr>
        <p:spPr>
          <a:ln cap="flat"/>
        </p:spPr>
      </p:sp>
      <p:sp>
        <p:nvSpPr>
          <p:cNvPr id="102405" name="Rectangle 3">
            <a:extLst>
              <a:ext uri="{FF2B5EF4-FFF2-40B4-BE49-F238E27FC236}">
                <a16:creationId xmlns:a16="http://schemas.microsoft.com/office/drawing/2014/main" id="{63AB8DEB-833B-836C-DADE-37FFA07CF2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Discuss respiratory protection, protective clothing and hygiene facilities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a:extLst>
              <a:ext uri="{FF2B5EF4-FFF2-40B4-BE49-F238E27FC236}">
                <a16:creationId xmlns:a16="http://schemas.microsoft.com/office/drawing/2014/main" id="{037B9526-3B6A-2AD5-DFA8-4713A44EF6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05475" name="Rectangle 7">
            <a:extLst>
              <a:ext uri="{FF2B5EF4-FFF2-40B4-BE49-F238E27FC236}">
                <a16:creationId xmlns:a16="http://schemas.microsoft.com/office/drawing/2014/main" id="{D7EB0EE2-4181-C847-BD71-688AE8AF07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A2B241-C8F3-40C3-ADB2-CBF6C89B813A}" type="slidenum">
              <a:rPr lang="en-US" altLang="en-US" sz="1000"/>
              <a:pPr>
                <a:spcBef>
                  <a:spcPct val="0"/>
                </a:spcBef>
              </a:pPr>
              <a:t>61</a:t>
            </a:fld>
            <a:endParaRPr lang="en-US" altLang="en-US" sz="1000"/>
          </a:p>
        </p:txBody>
      </p:sp>
      <p:sp>
        <p:nvSpPr>
          <p:cNvPr id="105476" name="Rectangle 2">
            <a:extLst>
              <a:ext uri="{FF2B5EF4-FFF2-40B4-BE49-F238E27FC236}">
                <a16:creationId xmlns:a16="http://schemas.microsoft.com/office/drawing/2014/main" id="{BB530CEC-6DEA-C924-55D3-05D13BBCC42A}"/>
              </a:ext>
            </a:extLst>
          </p:cNvPr>
          <p:cNvSpPr>
            <a:spLocks noGrp="1" noRot="1" noChangeAspect="1" noChangeArrowheads="1" noTextEdit="1"/>
          </p:cNvSpPr>
          <p:nvPr>
            <p:ph type="sldImg"/>
          </p:nvPr>
        </p:nvSpPr>
        <p:spPr>
          <a:ln/>
        </p:spPr>
      </p:sp>
      <p:sp>
        <p:nvSpPr>
          <p:cNvPr id="105477" name="Rectangle 3">
            <a:extLst>
              <a:ext uri="{FF2B5EF4-FFF2-40B4-BE49-F238E27FC236}">
                <a16:creationId xmlns:a16="http://schemas.microsoft.com/office/drawing/2014/main" id="{503793C0-EF05-E5BD-3880-6E71884FAC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PAPR = powered-air purifying respirator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FBFDF8B-BE90-CFAC-0F68-6A18305E5C6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926F8C7-B0FE-F1AE-6D57-CC744CE7D14B}"/>
              </a:ext>
            </a:extLst>
          </p:cNvPr>
          <p:cNvSpPr>
            <a:spLocks noGrp="1"/>
          </p:cNvSpPr>
          <p:nvPr>
            <p:ph type="body" idx="1"/>
          </p:nvPr>
        </p:nvSpPr>
        <p:spPr/>
        <p:txBody>
          <a:bodyPr>
            <a:normAutofit/>
          </a:bodyPr>
          <a:lstStyle/>
          <a:p>
            <a:pPr>
              <a:defRPr/>
            </a:pPr>
            <a:r>
              <a:rPr lang="en-US" b="1" i="1" dirty="0">
                <a:solidFill>
                  <a:schemeClr val="tx2">
                    <a:lumMod val="60000"/>
                    <a:lumOff val="40000"/>
                  </a:schemeClr>
                </a:solidFill>
                <a:latin typeface="Arial" pitchFamily="34" charset="0"/>
                <a:cs typeface="Arial" pitchFamily="34" charset="0"/>
              </a:rPr>
              <a:t>Question:</a:t>
            </a:r>
            <a:r>
              <a:rPr lang="en-US" i="1" dirty="0">
                <a:solidFill>
                  <a:schemeClr val="tx2">
                    <a:lumMod val="60000"/>
                    <a:lumOff val="40000"/>
                  </a:schemeClr>
                </a:solidFill>
                <a:latin typeface="Arial" pitchFamily="34" charset="0"/>
                <a:cs typeface="Arial" pitchFamily="34" charset="0"/>
              </a:rPr>
              <a:t> Why doesn’t the scope and application </a:t>
            </a:r>
            <a:r>
              <a:rPr lang="en-US" i="1" dirty="0">
                <a:latin typeface="Arial" pitchFamily="34" charset="0"/>
                <a:cs typeface="Arial" pitchFamily="34" charset="0"/>
              </a:rPr>
              <a:t>apply to asbestos-containing asphalt roof coatings, cements and mastics?</a:t>
            </a:r>
            <a:endParaRPr lang="en-US" i="1" dirty="0">
              <a:solidFill>
                <a:schemeClr val="tx2">
                  <a:lumMod val="60000"/>
                  <a:lumOff val="40000"/>
                </a:schemeClr>
              </a:solidFill>
              <a:latin typeface="Arial" pitchFamily="34" charset="0"/>
              <a:cs typeface="Arial" pitchFamily="34" charset="0"/>
            </a:endParaRPr>
          </a:p>
          <a:p>
            <a:pPr>
              <a:defRPr/>
            </a:pPr>
            <a:endParaRPr lang="en-US" i="1" dirty="0">
              <a:solidFill>
                <a:schemeClr val="tx2">
                  <a:lumMod val="60000"/>
                  <a:lumOff val="40000"/>
                </a:schemeClr>
              </a:solidFill>
            </a:endParaRPr>
          </a:p>
          <a:p>
            <a:pPr>
              <a:defRPr/>
            </a:pPr>
            <a:r>
              <a:rPr lang="en-US" b="1" i="1" dirty="0">
                <a:solidFill>
                  <a:schemeClr val="tx2">
                    <a:lumMod val="60000"/>
                    <a:lumOff val="40000"/>
                  </a:schemeClr>
                </a:solidFill>
                <a:latin typeface="Arial" pitchFamily="34" charset="0"/>
                <a:cs typeface="Arial" pitchFamily="34" charset="0"/>
              </a:rPr>
              <a:t>Answer:</a:t>
            </a:r>
            <a:r>
              <a:rPr lang="en-US" i="1" dirty="0">
                <a:solidFill>
                  <a:schemeClr val="tx2">
                    <a:lumMod val="60000"/>
                    <a:lumOff val="40000"/>
                  </a:schemeClr>
                </a:solidFill>
                <a:latin typeface="Arial" pitchFamily="34" charset="0"/>
                <a:cs typeface="Arial" pitchFamily="34" charset="0"/>
              </a:rPr>
              <a:t>  Because </a:t>
            </a:r>
            <a:r>
              <a:rPr lang="en-US" i="1" dirty="0">
                <a:latin typeface="Arial" pitchFamily="34" charset="0"/>
                <a:cs typeface="Arial" pitchFamily="34" charset="0"/>
              </a:rPr>
              <a:t>asbestos-containing asphalt roof coatings, cements and mastics are considered Category I nonfriable asbestos-containing material (ACM). Category I nonfriable ACM is a NESHAP term.</a:t>
            </a:r>
            <a:endParaRPr lang="en-US" i="1" dirty="0">
              <a:solidFill>
                <a:schemeClr val="tx2">
                  <a:lumMod val="60000"/>
                  <a:lumOff val="40000"/>
                </a:schemeClr>
              </a:solidFill>
              <a:latin typeface="Arial" pitchFamily="34" charset="0"/>
              <a:cs typeface="Arial" pitchFamily="34" charset="0"/>
            </a:endParaRPr>
          </a:p>
        </p:txBody>
      </p:sp>
      <p:sp>
        <p:nvSpPr>
          <p:cNvPr id="11268" name="Footer Placeholder 3">
            <a:extLst>
              <a:ext uri="{FF2B5EF4-FFF2-40B4-BE49-F238E27FC236}">
                <a16:creationId xmlns:a16="http://schemas.microsoft.com/office/drawing/2014/main" id="{1722FA9C-FC9D-A42F-7CAB-7A91AE8BE68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1269" name="Slide Number Placeholder 4">
            <a:extLst>
              <a:ext uri="{FF2B5EF4-FFF2-40B4-BE49-F238E27FC236}">
                <a16:creationId xmlns:a16="http://schemas.microsoft.com/office/drawing/2014/main" id="{F013861E-39F6-C02C-0CA6-7A8A42D9EF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5D51C5-B30B-4413-9A6A-29F4F6588CB7}" type="slidenum">
              <a:rPr lang="en-US" altLang="en-US" sz="1000"/>
              <a:pPr>
                <a:spcBef>
                  <a:spcPct val="0"/>
                </a:spcBef>
              </a:pPr>
              <a:t>4</a:t>
            </a:fld>
            <a:endParaRPr lang="en-US" altLang="en-US" sz="10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5DFD1D5-5477-D9EA-B37B-F24E9054B4F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81CA9292-18E1-1208-1EBB-967E4A8DD5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Should be replaced with 1910.134 table on PELs</a:t>
            </a:r>
          </a:p>
        </p:txBody>
      </p:sp>
      <p:sp>
        <p:nvSpPr>
          <p:cNvPr id="107524" name="Footer Placeholder 3">
            <a:extLst>
              <a:ext uri="{FF2B5EF4-FFF2-40B4-BE49-F238E27FC236}">
                <a16:creationId xmlns:a16="http://schemas.microsoft.com/office/drawing/2014/main" id="{D3DA8913-7603-5AD6-CF41-A4FC47ECA3D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07525" name="Slide Number Placeholder 4">
            <a:extLst>
              <a:ext uri="{FF2B5EF4-FFF2-40B4-BE49-F238E27FC236}">
                <a16:creationId xmlns:a16="http://schemas.microsoft.com/office/drawing/2014/main" id="{47659967-E91A-2E92-6428-4E3B15C0D3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AD31D1-F58B-4072-A65A-913C0CA1D844}" type="slidenum">
              <a:rPr lang="en-US" altLang="en-US" sz="1000"/>
              <a:pPr>
                <a:spcBef>
                  <a:spcPct val="0"/>
                </a:spcBef>
              </a:pPr>
              <a:t>62</a:t>
            </a:fld>
            <a:endParaRPr lang="en-US" altLang="en-US" sz="10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a:extLst>
              <a:ext uri="{FF2B5EF4-FFF2-40B4-BE49-F238E27FC236}">
                <a16:creationId xmlns:a16="http://schemas.microsoft.com/office/drawing/2014/main" id="{D8769D06-3302-444F-E470-625383266EA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10595" name="Rectangle 7">
            <a:extLst>
              <a:ext uri="{FF2B5EF4-FFF2-40B4-BE49-F238E27FC236}">
                <a16:creationId xmlns:a16="http://schemas.microsoft.com/office/drawing/2014/main" id="{5979243E-E76B-D4BC-3A69-3F903AFC64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8C7E45-DEF4-44A7-AD7C-B175D249DF3A}" type="slidenum">
              <a:rPr lang="en-US" altLang="en-US" sz="1000"/>
              <a:pPr>
                <a:spcBef>
                  <a:spcPct val="0"/>
                </a:spcBef>
              </a:pPr>
              <a:t>64</a:t>
            </a:fld>
            <a:endParaRPr lang="en-US" altLang="en-US" sz="1000"/>
          </a:p>
        </p:txBody>
      </p:sp>
      <p:sp>
        <p:nvSpPr>
          <p:cNvPr id="110596" name="Rectangle 2">
            <a:extLst>
              <a:ext uri="{FF2B5EF4-FFF2-40B4-BE49-F238E27FC236}">
                <a16:creationId xmlns:a16="http://schemas.microsoft.com/office/drawing/2014/main" id="{2068F829-1976-1BCA-58E7-EA8D4713A518}"/>
              </a:ext>
            </a:extLst>
          </p:cNvPr>
          <p:cNvSpPr>
            <a:spLocks noGrp="1" noRot="1" noChangeAspect="1" noChangeArrowheads="1" noTextEdit="1"/>
          </p:cNvSpPr>
          <p:nvPr>
            <p:ph type="sldImg"/>
          </p:nvPr>
        </p:nvSpPr>
        <p:spPr>
          <a:ln/>
        </p:spPr>
      </p:sp>
      <p:sp>
        <p:nvSpPr>
          <p:cNvPr id="110597" name="Rectangle 3">
            <a:extLst>
              <a:ext uri="{FF2B5EF4-FFF2-40B4-BE49-F238E27FC236}">
                <a16:creationId xmlns:a16="http://schemas.microsoft.com/office/drawing/2014/main" id="{38FB423D-7B10-F72C-A886-486A66DAD5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SAR = supplied air respirator</a:t>
            </a:r>
          </a:p>
          <a:p>
            <a:pPr eaLnBrk="1" hangingPunct="1"/>
            <a:endParaRPr lang="en-US" altLang="en-US"/>
          </a:p>
          <a:p>
            <a:pPr eaLnBrk="1" hangingPunct="1"/>
            <a:r>
              <a:rPr lang="en-US" altLang="en-US"/>
              <a:t>Reminder: Exposure assessment assumed &gt; PELs for Class I work until initial exposure monitoring done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a:extLst>
              <a:ext uri="{FF2B5EF4-FFF2-40B4-BE49-F238E27FC236}">
                <a16:creationId xmlns:a16="http://schemas.microsoft.com/office/drawing/2014/main" id="{6E979EC4-943F-A660-272A-BCB8E6EF96B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12643" name="Rectangle 7">
            <a:extLst>
              <a:ext uri="{FF2B5EF4-FFF2-40B4-BE49-F238E27FC236}">
                <a16:creationId xmlns:a16="http://schemas.microsoft.com/office/drawing/2014/main" id="{94026B5B-E53A-F458-C29F-B08EF26A0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A597FC-1336-4639-AA55-0E49760DE0D1}" type="slidenum">
              <a:rPr lang="en-US" altLang="en-US" sz="1000"/>
              <a:pPr>
                <a:spcBef>
                  <a:spcPct val="0"/>
                </a:spcBef>
              </a:pPr>
              <a:t>65</a:t>
            </a:fld>
            <a:endParaRPr lang="en-US" altLang="en-US" sz="1000"/>
          </a:p>
        </p:txBody>
      </p:sp>
      <p:sp>
        <p:nvSpPr>
          <p:cNvPr id="112644" name="Rectangle 2">
            <a:extLst>
              <a:ext uri="{FF2B5EF4-FFF2-40B4-BE49-F238E27FC236}">
                <a16:creationId xmlns:a16="http://schemas.microsoft.com/office/drawing/2014/main" id="{0501490E-14F7-53D9-2296-9045D7EE286F}"/>
              </a:ext>
            </a:extLst>
          </p:cNvPr>
          <p:cNvSpPr>
            <a:spLocks noGrp="1" noRot="1" noChangeAspect="1" noChangeArrowheads="1" noTextEdit="1"/>
          </p:cNvSpPr>
          <p:nvPr>
            <p:ph type="sldImg"/>
          </p:nvPr>
        </p:nvSpPr>
        <p:spPr>
          <a:ln/>
        </p:spPr>
      </p:sp>
      <p:sp>
        <p:nvSpPr>
          <p:cNvPr id="112645" name="Rectangle 3">
            <a:extLst>
              <a:ext uri="{FF2B5EF4-FFF2-40B4-BE49-F238E27FC236}">
                <a16:creationId xmlns:a16="http://schemas.microsoft.com/office/drawing/2014/main" id="{FCB34262-A747-815B-1125-21BA26965F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1910.134(b): definitions</a:t>
            </a:r>
          </a:p>
          <a:p>
            <a:pPr eaLnBrk="1" hangingPunct="1"/>
            <a:r>
              <a:rPr lang="en-US" altLang="en-US"/>
              <a:t>1910.134(c): respiratory protection program</a:t>
            </a:r>
          </a:p>
          <a:p>
            <a:pPr eaLnBrk="1" hangingPunct="1"/>
            <a:r>
              <a:rPr lang="en-US" altLang="en-US"/>
              <a:t>1910.134(d): selection of respirators; (d)(1)(iii) refers to identification of hazards and determination of exposure levels</a:t>
            </a:r>
          </a:p>
          <a:p>
            <a:pPr eaLnBrk="1" hangingPunct="1"/>
            <a:r>
              <a:rPr lang="en-US" altLang="en-US"/>
              <a:t>1910.134(e): medical evaluation</a:t>
            </a:r>
          </a:p>
          <a:p>
            <a:pPr eaLnBrk="1" hangingPunct="1"/>
            <a:r>
              <a:rPr lang="en-US" altLang="en-US"/>
              <a:t>1910.134(f): fit testing</a:t>
            </a:r>
          </a:p>
          <a:p>
            <a:pPr eaLnBrk="1" hangingPunct="1"/>
            <a:r>
              <a:rPr lang="en-US" altLang="en-US"/>
              <a:t>1910.134(m): recordkeeping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a:extLst>
              <a:ext uri="{FF2B5EF4-FFF2-40B4-BE49-F238E27FC236}">
                <a16:creationId xmlns:a16="http://schemas.microsoft.com/office/drawing/2014/main" id="{487BFE64-AF6E-76E8-DA2E-55585B847B6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14691" name="Rectangle 7">
            <a:extLst>
              <a:ext uri="{FF2B5EF4-FFF2-40B4-BE49-F238E27FC236}">
                <a16:creationId xmlns:a16="http://schemas.microsoft.com/office/drawing/2014/main" id="{F7A58896-70F1-11BB-AE7B-199D44658C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8EDB78-E026-445D-AE20-66C6837D699B}" type="slidenum">
              <a:rPr lang="en-US" altLang="en-US" sz="1000"/>
              <a:pPr>
                <a:spcBef>
                  <a:spcPct val="0"/>
                </a:spcBef>
              </a:pPr>
              <a:t>66</a:t>
            </a:fld>
            <a:endParaRPr lang="en-US" altLang="en-US" sz="1000"/>
          </a:p>
        </p:txBody>
      </p:sp>
      <p:sp>
        <p:nvSpPr>
          <p:cNvPr id="114692" name="Rectangle 2">
            <a:extLst>
              <a:ext uri="{FF2B5EF4-FFF2-40B4-BE49-F238E27FC236}">
                <a16:creationId xmlns:a16="http://schemas.microsoft.com/office/drawing/2014/main" id="{C9190FEF-F15C-3135-A9F5-1B740CEDF012}"/>
              </a:ext>
            </a:extLst>
          </p:cNvPr>
          <p:cNvSpPr>
            <a:spLocks noGrp="1" noRot="1" noChangeAspect="1" noChangeArrowheads="1" noTextEdit="1"/>
          </p:cNvSpPr>
          <p:nvPr>
            <p:ph type="sldImg"/>
          </p:nvPr>
        </p:nvSpPr>
        <p:spPr>
          <a:ln/>
        </p:spPr>
      </p:sp>
      <p:sp>
        <p:nvSpPr>
          <p:cNvPr id="114693" name="Rectangle 3">
            <a:extLst>
              <a:ext uri="{FF2B5EF4-FFF2-40B4-BE49-F238E27FC236}">
                <a16:creationId xmlns:a16="http://schemas.microsoft.com/office/drawing/2014/main" id="{31A16D0B-9E48-5B28-19A1-8012CC9E7B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1910.134(b): definitions</a:t>
            </a:r>
          </a:p>
          <a:p>
            <a:pPr eaLnBrk="1" hangingPunct="1"/>
            <a:r>
              <a:rPr lang="en-US" altLang="en-US"/>
              <a:t>1910.134(c): respiratory protection program</a:t>
            </a:r>
          </a:p>
          <a:p>
            <a:pPr eaLnBrk="1" hangingPunct="1"/>
            <a:r>
              <a:rPr lang="en-US" altLang="en-US"/>
              <a:t>1910.134(d): selection of respirators; (d)(1)(iii) refers to identification of hazards and determination of exposure levels</a:t>
            </a:r>
          </a:p>
          <a:p>
            <a:pPr eaLnBrk="1" hangingPunct="1"/>
            <a:r>
              <a:rPr lang="en-US" altLang="en-US"/>
              <a:t>1910.134(e): medical evaluation</a:t>
            </a:r>
          </a:p>
          <a:p>
            <a:pPr eaLnBrk="1" hangingPunct="1"/>
            <a:r>
              <a:rPr lang="en-US" altLang="en-US"/>
              <a:t>1910.134(f): fit testing</a:t>
            </a:r>
          </a:p>
          <a:p>
            <a:pPr eaLnBrk="1" hangingPunct="1"/>
            <a:r>
              <a:rPr lang="en-US" altLang="en-US"/>
              <a:t>1910.134(m): recordkeeping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a:extLst>
              <a:ext uri="{FF2B5EF4-FFF2-40B4-BE49-F238E27FC236}">
                <a16:creationId xmlns:a16="http://schemas.microsoft.com/office/drawing/2014/main" id="{6D8DBC83-3F6D-1560-1F6F-A39288C5EF3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18787" name="Rectangle 7">
            <a:extLst>
              <a:ext uri="{FF2B5EF4-FFF2-40B4-BE49-F238E27FC236}">
                <a16:creationId xmlns:a16="http://schemas.microsoft.com/office/drawing/2014/main" id="{9A193A08-7C62-95D6-296C-3C10F8B345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32C3B0-4248-4A2A-B75E-FAC877CE4D11}" type="slidenum">
              <a:rPr lang="en-US" altLang="en-US" sz="1000"/>
              <a:pPr>
                <a:spcBef>
                  <a:spcPct val="0"/>
                </a:spcBef>
              </a:pPr>
              <a:t>69</a:t>
            </a:fld>
            <a:endParaRPr lang="en-US" altLang="en-US" sz="1000"/>
          </a:p>
        </p:txBody>
      </p:sp>
      <p:sp>
        <p:nvSpPr>
          <p:cNvPr id="118788" name="Rectangle 2">
            <a:extLst>
              <a:ext uri="{FF2B5EF4-FFF2-40B4-BE49-F238E27FC236}">
                <a16:creationId xmlns:a16="http://schemas.microsoft.com/office/drawing/2014/main" id="{3D56ABDE-9510-BE46-4C8F-E6F49E77618E}"/>
              </a:ext>
            </a:extLst>
          </p:cNvPr>
          <p:cNvSpPr>
            <a:spLocks noGrp="1" noRot="1" noChangeAspect="1" noChangeArrowheads="1" noTextEdit="1"/>
          </p:cNvSpPr>
          <p:nvPr>
            <p:ph type="sldImg"/>
          </p:nvPr>
        </p:nvSpPr>
        <p:spPr>
          <a:ln/>
        </p:spPr>
      </p:sp>
      <p:sp>
        <p:nvSpPr>
          <p:cNvPr id="118789" name="Rectangle 3">
            <a:extLst>
              <a:ext uri="{FF2B5EF4-FFF2-40B4-BE49-F238E27FC236}">
                <a16:creationId xmlns:a16="http://schemas.microsoft.com/office/drawing/2014/main" id="{E3E8BAC6-FBB5-08BC-507A-4ACB51F78D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a:extLst>
              <a:ext uri="{FF2B5EF4-FFF2-40B4-BE49-F238E27FC236}">
                <a16:creationId xmlns:a16="http://schemas.microsoft.com/office/drawing/2014/main" id="{B40503E6-6C2B-E30E-5951-461FBDC1C14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22883" name="Rectangle 7">
            <a:extLst>
              <a:ext uri="{FF2B5EF4-FFF2-40B4-BE49-F238E27FC236}">
                <a16:creationId xmlns:a16="http://schemas.microsoft.com/office/drawing/2014/main" id="{562998F4-D64C-B1EF-40DA-6D3219EC8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5A56EF-87D6-4CE8-B6FC-237083CEC394}" type="slidenum">
              <a:rPr lang="en-US" altLang="en-US" sz="1000"/>
              <a:pPr>
                <a:spcBef>
                  <a:spcPct val="0"/>
                </a:spcBef>
              </a:pPr>
              <a:t>72</a:t>
            </a:fld>
            <a:endParaRPr lang="en-US" altLang="en-US" sz="1000"/>
          </a:p>
        </p:txBody>
      </p:sp>
      <p:sp>
        <p:nvSpPr>
          <p:cNvPr id="122884" name="Rectangle 2">
            <a:extLst>
              <a:ext uri="{FF2B5EF4-FFF2-40B4-BE49-F238E27FC236}">
                <a16:creationId xmlns:a16="http://schemas.microsoft.com/office/drawing/2014/main" id="{DEE1BD70-E098-68C3-9FF5-B2B5ED7A35F6}"/>
              </a:ext>
            </a:extLst>
          </p:cNvPr>
          <p:cNvSpPr>
            <a:spLocks noGrp="1" noRot="1" noChangeAspect="1" noChangeArrowheads="1" noTextEdit="1"/>
          </p:cNvSpPr>
          <p:nvPr>
            <p:ph type="sldImg"/>
          </p:nvPr>
        </p:nvSpPr>
        <p:spPr>
          <a:ln/>
        </p:spPr>
      </p:sp>
      <p:sp>
        <p:nvSpPr>
          <p:cNvPr id="122885" name="Rectangle 3">
            <a:extLst>
              <a:ext uri="{FF2B5EF4-FFF2-40B4-BE49-F238E27FC236}">
                <a16:creationId xmlns:a16="http://schemas.microsoft.com/office/drawing/2014/main" id="{8F1E665B-9F47-9BEE-A29F-6F171BF13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a:extLst>
              <a:ext uri="{FF2B5EF4-FFF2-40B4-BE49-F238E27FC236}">
                <a16:creationId xmlns:a16="http://schemas.microsoft.com/office/drawing/2014/main" id="{1CB90B27-C40A-E5CC-52D1-90E5656603A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24931" name="Rectangle 7">
            <a:extLst>
              <a:ext uri="{FF2B5EF4-FFF2-40B4-BE49-F238E27FC236}">
                <a16:creationId xmlns:a16="http://schemas.microsoft.com/office/drawing/2014/main" id="{0D2D94BA-1FAB-0D0D-54EC-32B5CAC31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683B16-422F-42CE-B85D-4EF1DE24024B}" type="slidenum">
              <a:rPr lang="en-US" altLang="en-US" sz="1000"/>
              <a:pPr>
                <a:spcBef>
                  <a:spcPct val="0"/>
                </a:spcBef>
              </a:pPr>
              <a:t>73</a:t>
            </a:fld>
            <a:endParaRPr lang="en-US" altLang="en-US" sz="1000"/>
          </a:p>
        </p:txBody>
      </p:sp>
      <p:sp>
        <p:nvSpPr>
          <p:cNvPr id="124932" name="Rectangle 2">
            <a:extLst>
              <a:ext uri="{FF2B5EF4-FFF2-40B4-BE49-F238E27FC236}">
                <a16:creationId xmlns:a16="http://schemas.microsoft.com/office/drawing/2014/main" id="{BADAFDCA-7F2A-B083-3115-193FD37BFD90}"/>
              </a:ext>
            </a:extLst>
          </p:cNvPr>
          <p:cNvSpPr>
            <a:spLocks noGrp="1" noRot="1" noChangeAspect="1" noChangeArrowheads="1" noTextEdit="1"/>
          </p:cNvSpPr>
          <p:nvPr>
            <p:ph type="sldImg"/>
          </p:nvPr>
        </p:nvSpPr>
        <p:spPr>
          <a:ln/>
        </p:spPr>
      </p:sp>
      <p:sp>
        <p:nvSpPr>
          <p:cNvPr id="124933" name="Rectangle 3">
            <a:extLst>
              <a:ext uri="{FF2B5EF4-FFF2-40B4-BE49-F238E27FC236}">
                <a16:creationId xmlns:a16="http://schemas.microsoft.com/office/drawing/2014/main" id="{A5643E7A-8D05-3F3A-1EF3-FA038F23FE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[Note: check on significance of 25 linear ft and 10 sq. ft.]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a:extLst>
              <a:ext uri="{FF2B5EF4-FFF2-40B4-BE49-F238E27FC236}">
                <a16:creationId xmlns:a16="http://schemas.microsoft.com/office/drawing/2014/main" id="{3885E174-AC5F-BF98-86CF-D9B01119F16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29027" name="Rectangle 7">
            <a:extLst>
              <a:ext uri="{FF2B5EF4-FFF2-40B4-BE49-F238E27FC236}">
                <a16:creationId xmlns:a16="http://schemas.microsoft.com/office/drawing/2014/main" id="{35EE59B9-DE8A-33B9-1DD3-83C5E059E6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8D0049-8EEB-4294-B8C0-2E3A547676FC}" type="slidenum">
              <a:rPr lang="en-US" altLang="en-US" sz="1000"/>
              <a:pPr>
                <a:spcBef>
                  <a:spcPct val="0"/>
                </a:spcBef>
              </a:pPr>
              <a:t>76</a:t>
            </a:fld>
            <a:endParaRPr lang="en-US" altLang="en-US" sz="1000"/>
          </a:p>
        </p:txBody>
      </p:sp>
      <p:sp>
        <p:nvSpPr>
          <p:cNvPr id="129028" name="Rectangle 2">
            <a:extLst>
              <a:ext uri="{FF2B5EF4-FFF2-40B4-BE49-F238E27FC236}">
                <a16:creationId xmlns:a16="http://schemas.microsoft.com/office/drawing/2014/main" id="{3E950F1F-177F-5DD6-6F70-A428CA7ADB0E}"/>
              </a:ext>
            </a:extLst>
          </p:cNvPr>
          <p:cNvSpPr>
            <a:spLocks noGrp="1" noRot="1" noChangeAspect="1" noChangeArrowheads="1" noTextEdit="1"/>
          </p:cNvSpPr>
          <p:nvPr>
            <p:ph type="sldImg"/>
          </p:nvPr>
        </p:nvSpPr>
        <p:spPr>
          <a:ln/>
        </p:spPr>
      </p:sp>
      <p:sp>
        <p:nvSpPr>
          <p:cNvPr id="129029" name="Rectangle 3">
            <a:extLst>
              <a:ext uri="{FF2B5EF4-FFF2-40B4-BE49-F238E27FC236}">
                <a16:creationId xmlns:a16="http://schemas.microsoft.com/office/drawing/2014/main" id="{7E2F46C7-CF77-4575-F407-5D44E40388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a:extLst>
              <a:ext uri="{FF2B5EF4-FFF2-40B4-BE49-F238E27FC236}">
                <a16:creationId xmlns:a16="http://schemas.microsoft.com/office/drawing/2014/main" id="{22318918-27B2-AEC3-C107-3D0F7C71CDB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31075" name="Rectangle 7">
            <a:extLst>
              <a:ext uri="{FF2B5EF4-FFF2-40B4-BE49-F238E27FC236}">
                <a16:creationId xmlns:a16="http://schemas.microsoft.com/office/drawing/2014/main" id="{DC69CB61-C209-DF61-448B-771A519B2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7BCEE2-11F7-4C50-96AD-CB23F5C65372}" type="slidenum">
              <a:rPr lang="en-US" altLang="en-US" sz="1000"/>
              <a:pPr>
                <a:spcBef>
                  <a:spcPct val="0"/>
                </a:spcBef>
              </a:pPr>
              <a:t>77</a:t>
            </a:fld>
            <a:endParaRPr lang="en-US" altLang="en-US" sz="1000"/>
          </a:p>
        </p:txBody>
      </p:sp>
      <p:sp>
        <p:nvSpPr>
          <p:cNvPr id="131076" name="Rectangle 2">
            <a:extLst>
              <a:ext uri="{FF2B5EF4-FFF2-40B4-BE49-F238E27FC236}">
                <a16:creationId xmlns:a16="http://schemas.microsoft.com/office/drawing/2014/main" id="{1229AD22-4C34-8278-9B3D-66D20CDCF39C}"/>
              </a:ext>
            </a:extLst>
          </p:cNvPr>
          <p:cNvSpPr>
            <a:spLocks noGrp="1" noRot="1" noChangeAspect="1" noChangeArrowheads="1" noTextEdit="1"/>
          </p:cNvSpPr>
          <p:nvPr>
            <p:ph type="sldImg"/>
          </p:nvPr>
        </p:nvSpPr>
        <p:spPr>
          <a:ln/>
        </p:spPr>
      </p:sp>
      <p:sp>
        <p:nvSpPr>
          <p:cNvPr id="131077" name="Rectangle 3">
            <a:extLst>
              <a:ext uri="{FF2B5EF4-FFF2-40B4-BE49-F238E27FC236}">
                <a16:creationId xmlns:a16="http://schemas.microsoft.com/office/drawing/2014/main" id="{5415C9E0-8C41-4142-8859-6916E3AD9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Identify ACM/PACM before work begun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a:extLst>
              <a:ext uri="{FF2B5EF4-FFF2-40B4-BE49-F238E27FC236}">
                <a16:creationId xmlns:a16="http://schemas.microsoft.com/office/drawing/2014/main" id="{0BB9DD92-6635-6DB2-BE7C-17EC6CBEFB1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33123" name="Rectangle 7">
            <a:extLst>
              <a:ext uri="{FF2B5EF4-FFF2-40B4-BE49-F238E27FC236}">
                <a16:creationId xmlns:a16="http://schemas.microsoft.com/office/drawing/2014/main" id="{A1CED4C1-A41B-4907-F91A-F7BBED0A24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842534-D2A7-4FA5-83FD-88E4C382A738}" type="slidenum">
              <a:rPr lang="en-US" altLang="en-US" sz="1000"/>
              <a:pPr>
                <a:spcBef>
                  <a:spcPct val="0"/>
                </a:spcBef>
              </a:pPr>
              <a:t>78</a:t>
            </a:fld>
            <a:endParaRPr lang="en-US" altLang="en-US" sz="1000"/>
          </a:p>
        </p:txBody>
      </p:sp>
      <p:sp>
        <p:nvSpPr>
          <p:cNvPr id="133124" name="Rectangle 2">
            <a:extLst>
              <a:ext uri="{FF2B5EF4-FFF2-40B4-BE49-F238E27FC236}">
                <a16:creationId xmlns:a16="http://schemas.microsoft.com/office/drawing/2014/main" id="{6130AD2E-75D3-C5C0-5D67-20C62BF93BD4}"/>
              </a:ext>
            </a:extLst>
          </p:cNvPr>
          <p:cNvSpPr>
            <a:spLocks noGrp="1" noRot="1" noChangeAspect="1" noChangeArrowheads="1" noTextEdit="1"/>
          </p:cNvSpPr>
          <p:nvPr>
            <p:ph type="sldImg"/>
          </p:nvPr>
        </p:nvSpPr>
        <p:spPr>
          <a:ln/>
        </p:spPr>
      </p:sp>
      <p:sp>
        <p:nvSpPr>
          <p:cNvPr id="133125" name="Rectangle 3">
            <a:extLst>
              <a:ext uri="{FF2B5EF4-FFF2-40B4-BE49-F238E27FC236}">
                <a16:creationId xmlns:a16="http://schemas.microsoft.com/office/drawing/2014/main" id="{A21CDEC4-B810-A761-BA7B-94BC819AE3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Identify ACM/PACM before work begun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13D30A98-905B-38D4-108D-5F56D378246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3315" name="Rectangle 7">
            <a:extLst>
              <a:ext uri="{FF2B5EF4-FFF2-40B4-BE49-F238E27FC236}">
                <a16:creationId xmlns:a16="http://schemas.microsoft.com/office/drawing/2014/main" id="{96E0CE1E-52C7-9525-8E83-FC456F967E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6194FB-CB78-4BB0-A652-C39AD40EA0A8}" type="slidenum">
              <a:rPr lang="en-US" altLang="en-US" sz="1000"/>
              <a:pPr>
                <a:spcBef>
                  <a:spcPct val="0"/>
                </a:spcBef>
              </a:pPr>
              <a:t>5</a:t>
            </a:fld>
            <a:endParaRPr lang="en-US" altLang="en-US" sz="1000"/>
          </a:p>
        </p:txBody>
      </p:sp>
      <p:sp>
        <p:nvSpPr>
          <p:cNvPr id="13316" name="Rectangle 2">
            <a:extLst>
              <a:ext uri="{FF2B5EF4-FFF2-40B4-BE49-F238E27FC236}">
                <a16:creationId xmlns:a16="http://schemas.microsoft.com/office/drawing/2014/main" id="{CE770828-F9DF-AC51-1297-48D5CC3D7C49}"/>
              </a:ext>
            </a:extLst>
          </p:cNvPr>
          <p:cNvSpPr>
            <a:spLocks noGrp="1" noRot="1" noChangeAspect="1" noChangeArrowheads="1" noTextEdit="1"/>
          </p:cNvSpPr>
          <p:nvPr>
            <p:ph type="sldImg"/>
          </p:nvPr>
        </p:nvSpPr>
        <p:spPr>
          <a:ln/>
        </p:spPr>
      </p:sp>
      <p:sp>
        <p:nvSpPr>
          <p:cNvPr id="13317" name="Rectangle 3">
            <a:extLst>
              <a:ext uri="{FF2B5EF4-FFF2-40B4-BE49-F238E27FC236}">
                <a16:creationId xmlns:a16="http://schemas.microsoft.com/office/drawing/2014/main" id="{7968BCB5-2C9F-32F0-79A7-A668E96A4D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a:extLst>
              <a:ext uri="{FF2B5EF4-FFF2-40B4-BE49-F238E27FC236}">
                <a16:creationId xmlns:a16="http://schemas.microsoft.com/office/drawing/2014/main" id="{532DEB81-DBB5-96A1-D8FB-A7BD5432A0E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49507" name="Rectangle 7">
            <a:extLst>
              <a:ext uri="{FF2B5EF4-FFF2-40B4-BE49-F238E27FC236}">
                <a16:creationId xmlns:a16="http://schemas.microsoft.com/office/drawing/2014/main" id="{0F141C60-A60B-534F-DE08-7CDF937A4D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2E956B-1DE0-4F68-8BB6-4EF1DC7EA591}" type="slidenum">
              <a:rPr lang="en-US" altLang="en-US" sz="1000"/>
              <a:pPr>
                <a:spcBef>
                  <a:spcPct val="0"/>
                </a:spcBef>
              </a:pPr>
              <a:t>93</a:t>
            </a:fld>
            <a:endParaRPr lang="en-US" altLang="en-US" sz="1000"/>
          </a:p>
        </p:txBody>
      </p:sp>
      <p:sp>
        <p:nvSpPr>
          <p:cNvPr id="149508" name="Rectangle 2">
            <a:extLst>
              <a:ext uri="{FF2B5EF4-FFF2-40B4-BE49-F238E27FC236}">
                <a16:creationId xmlns:a16="http://schemas.microsoft.com/office/drawing/2014/main" id="{2D325716-CCB0-CD8F-6DFC-058B6FE5E1F6}"/>
              </a:ext>
            </a:extLst>
          </p:cNvPr>
          <p:cNvSpPr>
            <a:spLocks noGrp="1" noRot="1" noChangeAspect="1" noChangeArrowheads="1" noTextEdit="1"/>
          </p:cNvSpPr>
          <p:nvPr>
            <p:ph type="sldImg"/>
          </p:nvPr>
        </p:nvSpPr>
        <p:spPr>
          <a:ln/>
        </p:spPr>
      </p:sp>
      <p:sp>
        <p:nvSpPr>
          <p:cNvPr id="149509" name="Rectangle 3">
            <a:extLst>
              <a:ext uri="{FF2B5EF4-FFF2-40B4-BE49-F238E27FC236}">
                <a16:creationId xmlns:a16="http://schemas.microsoft.com/office/drawing/2014/main" id="{6AC58E80-9543-3C28-E9F6-5B2873D697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(40 CFR 763.92(a)(1))</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a:extLst>
              <a:ext uri="{FF2B5EF4-FFF2-40B4-BE49-F238E27FC236}">
                <a16:creationId xmlns:a16="http://schemas.microsoft.com/office/drawing/2014/main" id="{92419D57-26B8-E439-6913-BD02A8D9077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52579" name="Rectangle 7">
            <a:extLst>
              <a:ext uri="{FF2B5EF4-FFF2-40B4-BE49-F238E27FC236}">
                <a16:creationId xmlns:a16="http://schemas.microsoft.com/office/drawing/2014/main" id="{5CA590B9-F9E5-4E43-A492-429BA8B65D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345A65-4EAE-4969-A4A5-91483C6C90E3}" type="slidenum">
              <a:rPr lang="en-US" altLang="en-US" sz="1000"/>
              <a:pPr>
                <a:spcBef>
                  <a:spcPct val="0"/>
                </a:spcBef>
              </a:pPr>
              <a:t>95</a:t>
            </a:fld>
            <a:endParaRPr lang="en-US" altLang="en-US" sz="1000"/>
          </a:p>
        </p:txBody>
      </p:sp>
      <p:sp>
        <p:nvSpPr>
          <p:cNvPr id="152580" name="Rectangle 2">
            <a:extLst>
              <a:ext uri="{FF2B5EF4-FFF2-40B4-BE49-F238E27FC236}">
                <a16:creationId xmlns:a16="http://schemas.microsoft.com/office/drawing/2014/main" id="{0C886B05-48AD-952C-AA83-74025D2F4BA5}"/>
              </a:ext>
            </a:extLst>
          </p:cNvPr>
          <p:cNvSpPr>
            <a:spLocks noGrp="1" noRot="1" noChangeAspect="1" noChangeArrowheads="1" noTextEdit="1"/>
          </p:cNvSpPr>
          <p:nvPr>
            <p:ph type="sldImg"/>
          </p:nvPr>
        </p:nvSpPr>
        <p:spPr>
          <a:ln/>
        </p:spPr>
      </p:sp>
      <p:sp>
        <p:nvSpPr>
          <p:cNvPr id="152581" name="Rectangle 3">
            <a:extLst>
              <a:ext uri="{FF2B5EF4-FFF2-40B4-BE49-F238E27FC236}">
                <a16:creationId xmlns:a16="http://schemas.microsoft.com/office/drawing/2014/main" id="{2ABBD4B1-C985-F508-8E6E-BB4A5CFA19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a:extLst>
              <a:ext uri="{FF2B5EF4-FFF2-40B4-BE49-F238E27FC236}">
                <a16:creationId xmlns:a16="http://schemas.microsoft.com/office/drawing/2014/main" id="{F0660927-CCEA-E54A-7442-1927EBFD106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54627" name="Rectangle 7">
            <a:extLst>
              <a:ext uri="{FF2B5EF4-FFF2-40B4-BE49-F238E27FC236}">
                <a16:creationId xmlns:a16="http://schemas.microsoft.com/office/drawing/2014/main" id="{991999E1-0523-555E-2C95-4CEC3CFFD2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9B21A0-1F2F-47B6-9007-A3438F0684F6}" type="slidenum">
              <a:rPr lang="en-US" altLang="en-US" sz="1000"/>
              <a:pPr>
                <a:spcBef>
                  <a:spcPct val="0"/>
                </a:spcBef>
              </a:pPr>
              <a:t>96</a:t>
            </a:fld>
            <a:endParaRPr lang="en-US" altLang="en-US" sz="1000"/>
          </a:p>
        </p:txBody>
      </p:sp>
      <p:sp>
        <p:nvSpPr>
          <p:cNvPr id="154628" name="Rectangle 2">
            <a:extLst>
              <a:ext uri="{FF2B5EF4-FFF2-40B4-BE49-F238E27FC236}">
                <a16:creationId xmlns:a16="http://schemas.microsoft.com/office/drawing/2014/main" id="{24F4B045-311E-EA43-A8D6-E8850410BC8E}"/>
              </a:ext>
            </a:extLst>
          </p:cNvPr>
          <p:cNvSpPr>
            <a:spLocks noGrp="1" noRot="1" noChangeAspect="1" noChangeArrowheads="1" noTextEdit="1"/>
          </p:cNvSpPr>
          <p:nvPr>
            <p:ph type="sldImg"/>
          </p:nvPr>
        </p:nvSpPr>
        <p:spPr>
          <a:ln cap="flat"/>
        </p:spPr>
      </p:sp>
      <p:sp>
        <p:nvSpPr>
          <p:cNvPr id="154629" name="Rectangle 3">
            <a:extLst>
              <a:ext uri="{FF2B5EF4-FFF2-40B4-BE49-F238E27FC236}">
                <a16:creationId xmlns:a16="http://schemas.microsoft.com/office/drawing/2014/main" id="{E879F2B6-F893-ECC9-003E-9E8AFF5B0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Now let’s discuss the housekeeping requirements of this standard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a:extLst>
              <a:ext uri="{FF2B5EF4-FFF2-40B4-BE49-F238E27FC236}">
                <a16:creationId xmlns:a16="http://schemas.microsoft.com/office/drawing/2014/main" id="{936DAD85-2FC8-39C6-5CB1-B1384A4258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58723" name="Rectangle 7">
            <a:extLst>
              <a:ext uri="{FF2B5EF4-FFF2-40B4-BE49-F238E27FC236}">
                <a16:creationId xmlns:a16="http://schemas.microsoft.com/office/drawing/2014/main" id="{128423FC-1BA2-B6A4-81BB-9EF099A47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BBC956-D25A-4DA8-B1E0-5E4D381F7050}" type="slidenum">
              <a:rPr lang="en-US" altLang="en-US" sz="1000"/>
              <a:pPr>
                <a:spcBef>
                  <a:spcPct val="0"/>
                </a:spcBef>
              </a:pPr>
              <a:t>99</a:t>
            </a:fld>
            <a:endParaRPr lang="en-US" altLang="en-US" sz="1000"/>
          </a:p>
        </p:txBody>
      </p:sp>
      <p:sp>
        <p:nvSpPr>
          <p:cNvPr id="158724" name="Rectangle 2">
            <a:extLst>
              <a:ext uri="{FF2B5EF4-FFF2-40B4-BE49-F238E27FC236}">
                <a16:creationId xmlns:a16="http://schemas.microsoft.com/office/drawing/2014/main" id="{1266691A-C4A5-3D57-9237-3994E17F80F3}"/>
              </a:ext>
            </a:extLst>
          </p:cNvPr>
          <p:cNvSpPr>
            <a:spLocks noGrp="1" noRot="1" noChangeAspect="1" noChangeArrowheads="1" noTextEdit="1"/>
          </p:cNvSpPr>
          <p:nvPr>
            <p:ph type="sldImg"/>
          </p:nvPr>
        </p:nvSpPr>
        <p:spPr>
          <a:ln/>
        </p:spPr>
      </p:sp>
      <p:sp>
        <p:nvSpPr>
          <p:cNvPr id="158725" name="Rectangle 3">
            <a:extLst>
              <a:ext uri="{FF2B5EF4-FFF2-40B4-BE49-F238E27FC236}">
                <a16:creationId xmlns:a16="http://schemas.microsoft.com/office/drawing/2014/main" id="{F6684040-E7F2-4FBB-F228-DD57168FB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a:extLst>
              <a:ext uri="{FF2B5EF4-FFF2-40B4-BE49-F238E27FC236}">
                <a16:creationId xmlns:a16="http://schemas.microsoft.com/office/drawing/2014/main" id="{30BCDF94-44AF-9632-467A-102814E21FB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60771" name="Rectangle 7">
            <a:extLst>
              <a:ext uri="{FF2B5EF4-FFF2-40B4-BE49-F238E27FC236}">
                <a16:creationId xmlns:a16="http://schemas.microsoft.com/office/drawing/2014/main" id="{CAE5917E-E423-DEFD-1789-2B82A8D02C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6F72A0-41C1-444D-9DEF-0EEB98C08486}" type="slidenum">
              <a:rPr lang="en-US" altLang="en-US" sz="1000"/>
              <a:pPr>
                <a:spcBef>
                  <a:spcPct val="0"/>
                </a:spcBef>
              </a:pPr>
              <a:t>100</a:t>
            </a:fld>
            <a:endParaRPr lang="en-US" altLang="en-US" sz="1000"/>
          </a:p>
        </p:txBody>
      </p:sp>
      <p:sp>
        <p:nvSpPr>
          <p:cNvPr id="160772" name="Rectangle 2">
            <a:extLst>
              <a:ext uri="{FF2B5EF4-FFF2-40B4-BE49-F238E27FC236}">
                <a16:creationId xmlns:a16="http://schemas.microsoft.com/office/drawing/2014/main" id="{BE97D085-059D-680C-FF35-036827AEC40B}"/>
              </a:ext>
            </a:extLst>
          </p:cNvPr>
          <p:cNvSpPr>
            <a:spLocks noGrp="1" noRot="1" noChangeAspect="1" noChangeArrowheads="1" noTextEdit="1"/>
          </p:cNvSpPr>
          <p:nvPr>
            <p:ph type="sldImg"/>
          </p:nvPr>
        </p:nvSpPr>
        <p:spPr>
          <a:ln cap="flat"/>
        </p:spPr>
      </p:sp>
      <p:sp>
        <p:nvSpPr>
          <p:cNvPr id="160773" name="Rectangle 3">
            <a:extLst>
              <a:ext uri="{FF2B5EF4-FFF2-40B4-BE49-F238E27FC236}">
                <a16:creationId xmlns:a16="http://schemas.microsoft.com/office/drawing/2014/main" id="{AFDAFDDB-5B1B-CE00-0AD1-FEDBCA5204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Medical surveillance under paragraph (m)</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6">
            <a:extLst>
              <a:ext uri="{FF2B5EF4-FFF2-40B4-BE49-F238E27FC236}">
                <a16:creationId xmlns:a16="http://schemas.microsoft.com/office/drawing/2014/main" id="{21F0A69E-7D74-ED6C-8D1D-6EB2CDF2549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63843" name="Rectangle 7">
            <a:extLst>
              <a:ext uri="{FF2B5EF4-FFF2-40B4-BE49-F238E27FC236}">
                <a16:creationId xmlns:a16="http://schemas.microsoft.com/office/drawing/2014/main" id="{B90BCBB7-8F17-66F6-3CB7-81F8E4E3CA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5EA578-F168-4936-B1B3-FCE501B1C929}" type="slidenum">
              <a:rPr lang="en-US" altLang="en-US" sz="1000"/>
              <a:pPr>
                <a:spcBef>
                  <a:spcPct val="0"/>
                </a:spcBef>
              </a:pPr>
              <a:t>102</a:t>
            </a:fld>
            <a:endParaRPr lang="en-US" altLang="en-US" sz="1000"/>
          </a:p>
        </p:txBody>
      </p:sp>
      <p:sp>
        <p:nvSpPr>
          <p:cNvPr id="163844" name="Rectangle 2">
            <a:extLst>
              <a:ext uri="{FF2B5EF4-FFF2-40B4-BE49-F238E27FC236}">
                <a16:creationId xmlns:a16="http://schemas.microsoft.com/office/drawing/2014/main" id="{3EFAC3CE-769F-4FEC-47B6-ABC1891D00AA}"/>
              </a:ext>
            </a:extLst>
          </p:cNvPr>
          <p:cNvSpPr>
            <a:spLocks noGrp="1" noRot="1" noChangeAspect="1" noChangeArrowheads="1" noTextEdit="1"/>
          </p:cNvSpPr>
          <p:nvPr>
            <p:ph type="sldImg"/>
          </p:nvPr>
        </p:nvSpPr>
        <p:spPr>
          <a:ln/>
        </p:spPr>
      </p:sp>
      <p:sp>
        <p:nvSpPr>
          <p:cNvPr id="163845" name="Rectangle 3">
            <a:extLst>
              <a:ext uri="{FF2B5EF4-FFF2-40B4-BE49-F238E27FC236}">
                <a16:creationId xmlns:a16="http://schemas.microsoft.com/office/drawing/2014/main" id="{99D07BA8-22F5-A3F5-B0D5-3657DADDC8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PFTs = pulmonary function tests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a:extLst>
              <a:ext uri="{FF2B5EF4-FFF2-40B4-BE49-F238E27FC236}">
                <a16:creationId xmlns:a16="http://schemas.microsoft.com/office/drawing/2014/main" id="{3E018CE9-C630-BFC7-616B-D9D5EC171A2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66915" name="Rectangle 7">
            <a:extLst>
              <a:ext uri="{FF2B5EF4-FFF2-40B4-BE49-F238E27FC236}">
                <a16:creationId xmlns:a16="http://schemas.microsoft.com/office/drawing/2014/main" id="{E3707898-BA47-E7FF-9FC8-CB193A7445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325B24-A5A3-4D5C-8B01-8C58A0E4F599}" type="slidenum">
              <a:rPr lang="en-US" altLang="en-US" sz="1000"/>
              <a:pPr>
                <a:spcBef>
                  <a:spcPct val="0"/>
                </a:spcBef>
              </a:pPr>
              <a:t>104</a:t>
            </a:fld>
            <a:endParaRPr lang="en-US" altLang="en-US" sz="1000"/>
          </a:p>
        </p:txBody>
      </p:sp>
      <p:sp>
        <p:nvSpPr>
          <p:cNvPr id="166916" name="Rectangle 2">
            <a:extLst>
              <a:ext uri="{FF2B5EF4-FFF2-40B4-BE49-F238E27FC236}">
                <a16:creationId xmlns:a16="http://schemas.microsoft.com/office/drawing/2014/main" id="{41C4CAFC-78E3-4E7F-2AD7-D4FFFBFAF8F5}"/>
              </a:ext>
            </a:extLst>
          </p:cNvPr>
          <p:cNvSpPr>
            <a:spLocks noGrp="1" noRot="1" noChangeAspect="1" noChangeArrowheads="1" noTextEdit="1"/>
          </p:cNvSpPr>
          <p:nvPr>
            <p:ph type="sldImg"/>
          </p:nvPr>
        </p:nvSpPr>
        <p:spPr>
          <a:ln/>
        </p:spPr>
      </p:sp>
      <p:sp>
        <p:nvSpPr>
          <p:cNvPr id="166917" name="Rectangle 3">
            <a:extLst>
              <a:ext uri="{FF2B5EF4-FFF2-40B4-BE49-F238E27FC236}">
                <a16:creationId xmlns:a16="http://schemas.microsoft.com/office/drawing/2014/main" id="{A8B8EACD-4907-4A6C-4627-A9DF70956D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c/v = cardiovascular</a:t>
            </a:r>
          </a:p>
          <a:p>
            <a:pPr eaLnBrk="1" hangingPunct="1"/>
            <a:r>
              <a:rPr lang="en-US" altLang="en-US"/>
              <a:t>g/I = gastrointestinal</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6">
            <a:extLst>
              <a:ext uri="{FF2B5EF4-FFF2-40B4-BE49-F238E27FC236}">
                <a16:creationId xmlns:a16="http://schemas.microsoft.com/office/drawing/2014/main" id="{659498A0-90DF-D0A7-E095-522DC95953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72035" name="Rectangle 7">
            <a:extLst>
              <a:ext uri="{FF2B5EF4-FFF2-40B4-BE49-F238E27FC236}">
                <a16:creationId xmlns:a16="http://schemas.microsoft.com/office/drawing/2014/main" id="{F036D195-3D7D-7098-3FF5-CCAA7A6CC8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9F17CE-9DD0-46D3-807B-964A0B30925D}" type="slidenum">
              <a:rPr lang="en-US" altLang="en-US" sz="1000"/>
              <a:pPr>
                <a:spcBef>
                  <a:spcPct val="0"/>
                </a:spcBef>
              </a:pPr>
              <a:t>108</a:t>
            </a:fld>
            <a:endParaRPr lang="en-US" altLang="en-US" sz="1000"/>
          </a:p>
        </p:txBody>
      </p:sp>
      <p:sp>
        <p:nvSpPr>
          <p:cNvPr id="172036" name="Rectangle 2">
            <a:extLst>
              <a:ext uri="{FF2B5EF4-FFF2-40B4-BE49-F238E27FC236}">
                <a16:creationId xmlns:a16="http://schemas.microsoft.com/office/drawing/2014/main" id="{A38EE9A1-797D-B17A-7D03-04E32990D00F}"/>
              </a:ext>
            </a:extLst>
          </p:cNvPr>
          <p:cNvSpPr>
            <a:spLocks noGrp="1" noRot="1" noChangeAspect="1" noChangeArrowheads="1" noTextEdit="1"/>
          </p:cNvSpPr>
          <p:nvPr>
            <p:ph type="sldImg"/>
          </p:nvPr>
        </p:nvSpPr>
        <p:spPr>
          <a:ln/>
        </p:spPr>
      </p:sp>
      <p:sp>
        <p:nvSpPr>
          <p:cNvPr id="172037" name="Rectangle 3">
            <a:extLst>
              <a:ext uri="{FF2B5EF4-FFF2-40B4-BE49-F238E27FC236}">
                <a16:creationId xmlns:a16="http://schemas.microsoft.com/office/drawing/2014/main" id="{76625425-E5A1-4D30-DE3B-C100E6E21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6">
            <a:extLst>
              <a:ext uri="{FF2B5EF4-FFF2-40B4-BE49-F238E27FC236}">
                <a16:creationId xmlns:a16="http://schemas.microsoft.com/office/drawing/2014/main" id="{CC5FDC50-5A50-04BE-1E60-860690C9B63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79203" name="Rectangle 7">
            <a:extLst>
              <a:ext uri="{FF2B5EF4-FFF2-40B4-BE49-F238E27FC236}">
                <a16:creationId xmlns:a16="http://schemas.microsoft.com/office/drawing/2014/main" id="{E00C4927-3619-233D-7005-2ACF7165E8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4C22B7-3504-4C65-9CFB-58B2D5AD11BD}" type="slidenum">
              <a:rPr lang="en-US" altLang="en-US" sz="1000"/>
              <a:pPr>
                <a:spcBef>
                  <a:spcPct val="0"/>
                </a:spcBef>
              </a:pPr>
              <a:t>114</a:t>
            </a:fld>
            <a:endParaRPr lang="en-US" altLang="en-US" sz="1000"/>
          </a:p>
        </p:txBody>
      </p:sp>
      <p:sp>
        <p:nvSpPr>
          <p:cNvPr id="179204" name="Rectangle 2">
            <a:extLst>
              <a:ext uri="{FF2B5EF4-FFF2-40B4-BE49-F238E27FC236}">
                <a16:creationId xmlns:a16="http://schemas.microsoft.com/office/drawing/2014/main" id="{AF88F15C-CE6B-4479-1BAE-677D7D163445}"/>
              </a:ext>
            </a:extLst>
          </p:cNvPr>
          <p:cNvSpPr>
            <a:spLocks noGrp="1" noRot="1" noChangeAspect="1" noChangeArrowheads="1" noTextEdit="1"/>
          </p:cNvSpPr>
          <p:nvPr>
            <p:ph type="sldImg"/>
          </p:nvPr>
        </p:nvSpPr>
        <p:spPr>
          <a:ln/>
        </p:spPr>
      </p:sp>
      <p:sp>
        <p:nvSpPr>
          <p:cNvPr id="179205" name="Rectangle 3">
            <a:extLst>
              <a:ext uri="{FF2B5EF4-FFF2-40B4-BE49-F238E27FC236}">
                <a16:creationId xmlns:a16="http://schemas.microsoft.com/office/drawing/2014/main" id="{68081B56-9C15-E436-AD9F-890DE47A10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a:extLst>
              <a:ext uri="{FF2B5EF4-FFF2-40B4-BE49-F238E27FC236}">
                <a16:creationId xmlns:a16="http://schemas.microsoft.com/office/drawing/2014/main" id="{AC2F1D2D-C7CF-9EA4-7D19-A9CB29192E3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87395" name="Rectangle 7">
            <a:extLst>
              <a:ext uri="{FF2B5EF4-FFF2-40B4-BE49-F238E27FC236}">
                <a16:creationId xmlns:a16="http://schemas.microsoft.com/office/drawing/2014/main" id="{EF42AD4D-36CE-7E9D-118D-ADEB6C3EBF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389FB0-CF2E-42A8-8527-E982BFD7C680}" type="slidenum">
              <a:rPr lang="en-US" altLang="en-US" sz="1000"/>
              <a:pPr>
                <a:spcBef>
                  <a:spcPct val="0"/>
                </a:spcBef>
              </a:pPr>
              <a:t>121</a:t>
            </a:fld>
            <a:endParaRPr lang="en-US" altLang="en-US" sz="1000"/>
          </a:p>
        </p:txBody>
      </p:sp>
      <p:sp>
        <p:nvSpPr>
          <p:cNvPr id="187396" name="Rectangle 2">
            <a:extLst>
              <a:ext uri="{FF2B5EF4-FFF2-40B4-BE49-F238E27FC236}">
                <a16:creationId xmlns:a16="http://schemas.microsoft.com/office/drawing/2014/main" id="{0F0638E2-CB8F-749C-0AEF-EB788C56E43E}"/>
              </a:ext>
            </a:extLst>
          </p:cNvPr>
          <p:cNvSpPr>
            <a:spLocks noGrp="1" noRot="1" noChangeAspect="1" noChangeArrowheads="1" noTextEdit="1"/>
          </p:cNvSpPr>
          <p:nvPr>
            <p:ph type="sldImg"/>
          </p:nvPr>
        </p:nvSpPr>
        <p:spPr>
          <a:ln/>
        </p:spPr>
      </p:sp>
      <p:sp>
        <p:nvSpPr>
          <p:cNvPr id="187397" name="Rectangle 3">
            <a:extLst>
              <a:ext uri="{FF2B5EF4-FFF2-40B4-BE49-F238E27FC236}">
                <a16:creationId xmlns:a16="http://schemas.microsoft.com/office/drawing/2014/main" id="{D01EC313-A740-B9FC-66C0-FF7B71CBDC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1CAA85E-9EA9-BC07-2D88-626C883AC3B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53E2BF82-45C8-1846-D29B-44DEEAA799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Footer Placeholder 3">
            <a:extLst>
              <a:ext uri="{FF2B5EF4-FFF2-40B4-BE49-F238E27FC236}">
                <a16:creationId xmlns:a16="http://schemas.microsoft.com/office/drawing/2014/main" id="{714CFCD7-FD54-6F33-1BF6-69CFB451F07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5365" name="Slide Number Placeholder 4">
            <a:extLst>
              <a:ext uri="{FF2B5EF4-FFF2-40B4-BE49-F238E27FC236}">
                <a16:creationId xmlns:a16="http://schemas.microsoft.com/office/drawing/2014/main" id="{269CC3D0-4667-C738-7676-F5E52CAD32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FB3735-0DB7-4307-A256-FA670B1E27F0}" type="slidenum">
              <a:rPr lang="en-US" altLang="en-US" sz="1000"/>
              <a:pPr>
                <a:spcBef>
                  <a:spcPct val="0"/>
                </a:spcBef>
              </a:pPr>
              <a:t>6</a:t>
            </a:fld>
            <a:endParaRPr lang="en-US" altLang="en-US" sz="10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6">
            <a:extLst>
              <a:ext uri="{FF2B5EF4-FFF2-40B4-BE49-F238E27FC236}">
                <a16:creationId xmlns:a16="http://schemas.microsoft.com/office/drawing/2014/main" id="{12FC1067-044D-62F4-C7C0-077F3DE2AF6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90467" name="Rectangle 7">
            <a:extLst>
              <a:ext uri="{FF2B5EF4-FFF2-40B4-BE49-F238E27FC236}">
                <a16:creationId xmlns:a16="http://schemas.microsoft.com/office/drawing/2014/main" id="{A33A9787-3B4E-4295-E945-324BF1808C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3CE4B2-35BB-41C8-8E09-F6DB9DC506BF}" type="slidenum">
              <a:rPr lang="en-US" altLang="en-US" sz="1000"/>
              <a:pPr>
                <a:spcBef>
                  <a:spcPct val="0"/>
                </a:spcBef>
              </a:pPr>
              <a:t>123</a:t>
            </a:fld>
            <a:endParaRPr lang="en-US" altLang="en-US" sz="1000"/>
          </a:p>
        </p:txBody>
      </p:sp>
      <p:sp>
        <p:nvSpPr>
          <p:cNvPr id="190468" name="Rectangle 2">
            <a:extLst>
              <a:ext uri="{FF2B5EF4-FFF2-40B4-BE49-F238E27FC236}">
                <a16:creationId xmlns:a16="http://schemas.microsoft.com/office/drawing/2014/main" id="{4B6F1F59-71A3-09FA-1E42-0A6422BC66E4}"/>
              </a:ext>
            </a:extLst>
          </p:cNvPr>
          <p:cNvSpPr>
            <a:spLocks noGrp="1" noRot="1" noChangeAspect="1" noChangeArrowheads="1" noTextEdit="1"/>
          </p:cNvSpPr>
          <p:nvPr>
            <p:ph type="sldImg"/>
          </p:nvPr>
        </p:nvSpPr>
        <p:spPr>
          <a:ln/>
        </p:spPr>
      </p:sp>
      <p:sp>
        <p:nvSpPr>
          <p:cNvPr id="190469" name="Rectangle 3">
            <a:extLst>
              <a:ext uri="{FF2B5EF4-FFF2-40B4-BE49-F238E27FC236}">
                <a16:creationId xmlns:a16="http://schemas.microsoft.com/office/drawing/2014/main" id="{57D04234-4924-F7A7-8E27-4AE5184CAB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6">
            <a:extLst>
              <a:ext uri="{FF2B5EF4-FFF2-40B4-BE49-F238E27FC236}">
                <a16:creationId xmlns:a16="http://schemas.microsoft.com/office/drawing/2014/main" id="{20AFE9FF-4784-1D7C-8241-07F02C25C16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92515" name="Rectangle 7">
            <a:extLst>
              <a:ext uri="{FF2B5EF4-FFF2-40B4-BE49-F238E27FC236}">
                <a16:creationId xmlns:a16="http://schemas.microsoft.com/office/drawing/2014/main" id="{F9714D79-97D6-21ED-347B-7A4B52A43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177F4B-0C75-460D-8B1C-35BCE1FE404B}" type="slidenum">
              <a:rPr lang="en-US" altLang="en-US" sz="1000"/>
              <a:pPr>
                <a:spcBef>
                  <a:spcPct val="0"/>
                </a:spcBef>
              </a:pPr>
              <a:t>124</a:t>
            </a:fld>
            <a:endParaRPr lang="en-US" altLang="en-US" sz="1000"/>
          </a:p>
        </p:txBody>
      </p:sp>
      <p:sp>
        <p:nvSpPr>
          <p:cNvPr id="192516" name="Rectangle 2">
            <a:extLst>
              <a:ext uri="{FF2B5EF4-FFF2-40B4-BE49-F238E27FC236}">
                <a16:creationId xmlns:a16="http://schemas.microsoft.com/office/drawing/2014/main" id="{8ED4BC5F-9D9A-BF58-F4CD-FB9C543B96AD}"/>
              </a:ext>
            </a:extLst>
          </p:cNvPr>
          <p:cNvSpPr>
            <a:spLocks noGrp="1" noRot="1" noChangeAspect="1" noChangeArrowheads="1" noTextEdit="1"/>
          </p:cNvSpPr>
          <p:nvPr>
            <p:ph type="sldImg"/>
          </p:nvPr>
        </p:nvSpPr>
        <p:spPr>
          <a:ln/>
        </p:spPr>
      </p:sp>
      <p:sp>
        <p:nvSpPr>
          <p:cNvPr id="192517" name="Rectangle 3">
            <a:extLst>
              <a:ext uri="{FF2B5EF4-FFF2-40B4-BE49-F238E27FC236}">
                <a16:creationId xmlns:a16="http://schemas.microsoft.com/office/drawing/2014/main" id="{D041E494-0AD9-56EA-EBBF-2AC17123A1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When eng. ctls. &amp; work practices not sufficient to bring below PELs, must implement to bring to or below 0.5 f/cc or 2.5 f/cc (EL) and supplement w/ respirators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6">
            <a:extLst>
              <a:ext uri="{FF2B5EF4-FFF2-40B4-BE49-F238E27FC236}">
                <a16:creationId xmlns:a16="http://schemas.microsoft.com/office/drawing/2014/main" id="{860B97AB-F59A-7C4F-9973-995FCB80149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94563" name="Rectangle 7">
            <a:extLst>
              <a:ext uri="{FF2B5EF4-FFF2-40B4-BE49-F238E27FC236}">
                <a16:creationId xmlns:a16="http://schemas.microsoft.com/office/drawing/2014/main" id="{F7B124DA-FBFD-71B9-A4CA-9D3475E2D2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53224F-4388-4BD0-910B-6CF185BA878D}" type="slidenum">
              <a:rPr lang="en-US" altLang="en-US" sz="1000"/>
              <a:pPr>
                <a:spcBef>
                  <a:spcPct val="0"/>
                </a:spcBef>
              </a:pPr>
              <a:t>125</a:t>
            </a:fld>
            <a:endParaRPr lang="en-US" altLang="en-US" sz="1000"/>
          </a:p>
        </p:txBody>
      </p:sp>
      <p:sp>
        <p:nvSpPr>
          <p:cNvPr id="194564" name="Rectangle 2">
            <a:extLst>
              <a:ext uri="{FF2B5EF4-FFF2-40B4-BE49-F238E27FC236}">
                <a16:creationId xmlns:a16="http://schemas.microsoft.com/office/drawing/2014/main" id="{8A8AAFBC-ABC4-6D3B-8BF2-7117C0706B32}"/>
              </a:ext>
            </a:extLst>
          </p:cNvPr>
          <p:cNvSpPr>
            <a:spLocks noGrp="1" noRot="1" noChangeAspect="1" noChangeArrowheads="1" noTextEdit="1"/>
          </p:cNvSpPr>
          <p:nvPr>
            <p:ph type="sldImg"/>
          </p:nvPr>
        </p:nvSpPr>
        <p:spPr>
          <a:ln/>
        </p:spPr>
      </p:sp>
      <p:sp>
        <p:nvSpPr>
          <p:cNvPr id="194565" name="Rectangle 3">
            <a:extLst>
              <a:ext uri="{FF2B5EF4-FFF2-40B4-BE49-F238E27FC236}">
                <a16:creationId xmlns:a16="http://schemas.microsoft.com/office/drawing/2014/main" id="{163B1E5F-D17F-1752-51C5-8DED0DE9B5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6">
            <a:extLst>
              <a:ext uri="{FF2B5EF4-FFF2-40B4-BE49-F238E27FC236}">
                <a16:creationId xmlns:a16="http://schemas.microsoft.com/office/drawing/2014/main" id="{25B12E89-6B94-C158-463C-291D41E67A9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96611" name="Rectangle 7">
            <a:extLst>
              <a:ext uri="{FF2B5EF4-FFF2-40B4-BE49-F238E27FC236}">
                <a16:creationId xmlns:a16="http://schemas.microsoft.com/office/drawing/2014/main" id="{608FAC41-F0B6-6FE3-3F1F-CDFED4AB73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3182E1-62AB-4395-A3F6-3382A4983A89}" type="slidenum">
              <a:rPr lang="en-US" altLang="en-US" sz="1000"/>
              <a:pPr>
                <a:spcBef>
                  <a:spcPct val="0"/>
                </a:spcBef>
              </a:pPr>
              <a:t>126</a:t>
            </a:fld>
            <a:endParaRPr lang="en-US" altLang="en-US" sz="1000"/>
          </a:p>
        </p:txBody>
      </p:sp>
      <p:sp>
        <p:nvSpPr>
          <p:cNvPr id="196612" name="Rectangle 2">
            <a:extLst>
              <a:ext uri="{FF2B5EF4-FFF2-40B4-BE49-F238E27FC236}">
                <a16:creationId xmlns:a16="http://schemas.microsoft.com/office/drawing/2014/main" id="{04D21217-E484-5A9B-9CFB-DA8FB81E7DAC}"/>
              </a:ext>
            </a:extLst>
          </p:cNvPr>
          <p:cNvSpPr>
            <a:spLocks noGrp="1" noRot="1" noChangeAspect="1" noChangeArrowheads="1" noTextEdit="1"/>
          </p:cNvSpPr>
          <p:nvPr>
            <p:ph type="sldImg"/>
          </p:nvPr>
        </p:nvSpPr>
        <p:spPr>
          <a:ln/>
        </p:spPr>
      </p:sp>
      <p:sp>
        <p:nvSpPr>
          <p:cNvPr id="196613" name="Rectangle 3">
            <a:extLst>
              <a:ext uri="{FF2B5EF4-FFF2-40B4-BE49-F238E27FC236}">
                <a16:creationId xmlns:a16="http://schemas.microsoft.com/office/drawing/2014/main" id="{4FC17C84-6F5E-7AAE-F252-5F9060673C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Wet methods of handling, mixing, applying, removing, cutting or scoring of asbestos material.</a:t>
            </a:r>
          </a:p>
          <a:p>
            <a:pPr eaLnBrk="1" hangingPunct="1"/>
            <a:r>
              <a:rPr lang="en-US" altLang="en-US"/>
              <a:t>Particular products &amp; operations: No asbestos cement, mortar, coating, grout, plaster, or similar material containing asbestos, shall be removed from bags, cartons, or other containers in which they are shipped, without being either wetted, or enclosed, or ventilated so as to prevent effectively the release of airborne fibers. </a:t>
            </a:r>
          </a:p>
          <a:p>
            <a:pPr eaLnBrk="1" hangingPunct="1"/>
            <a:r>
              <a:rPr lang="en-US" altLang="en-US"/>
              <a:t>Compressed air cannot be used w/o point of capture LEV</a:t>
            </a:r>
          </a:p>
          <a:p>
            <a:pPr eaLnBrk="1" hangingPunct="1"/>
            <a:r>
              <a:rPr lang="en-US" altLang="en-US"/>
              <a:t>Sanding of ACM flooring prohibited</a:t>
            </a:r>
          </a:p>
          <a:p>
            <a:pPr eaLnBrk="1" hangingPunct="1"/>
            <a:r>
              <a:rPr lang="en-US" altLang="en-US"/>
              <a:t>Specific work practices for asbestos brake and clutch repair</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6">
            <a:extLst>
              <a:ext uri="{FF2B5EF4-FFF2-40B4-BE49-F238E27FC236}">
                <a16:creationId xmlns:a16="http://schemas.microsoft.com/office/drawing/2014/main" id="{E7648D9B-63B7-2F5B-12E3-6F7D2936B03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98659" name="Rectangle 7">
            <a:extLst>
              <a:ext uri="{FF2B5EF4-FFF2-40B4-BE49-F238E27FC236}">
                <a16:creationId xmlns:a16="http://schemas.microsoft.com/office/drawing/2014/main" id="{F3B1FF2F-7190-B548-3B81-1C7701691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A31CAD-D68D-49AA-9403-5E6BBD449B82}" type="slidenum">
              <a:rPr lang="en-US" altLang="en-US" sz="1000"/>
              <a:pPr>
                <a:spcBef>
                  <a:spcPct val="0"/>
                </a:spcBef>
              </a:pPr>
              <a:t>127</a:t>
            </a:fld>
            <a:endParaRPr lang="en-US" altLang="en-US" sz="1000"/>
          </a:p>
        </p:txBody>
      </p:sp>
      <p:sp>
        <p:nvSpPr>
          <p:cNvPr id="198660" name="Rectangle 2">
            <a:extLst>
              <a:ext uri="{FF2B5EF4-FFF2-40B4-BE49-F238E27FC236}">
                <a16:creationId xmlns:a16="http://schemas.microsoft.com/office/drawing/2014/main" id="{52B2980A-455B-B1AB-C82C-99C17C68C068}"/>
              </a:ext>
            </a:extLst>
          </p:cNvPr>
          <p:cNvSpPr>
            <a:spLocks noGrp="1" noRot="1" noChangeAspect="1" noChangeArrowheads="1" noTextEdit="1"/>
          </p:cNvSpPr>
          <p:nvPr>
            <p:ph type="sldImg"/>
          </p:nvPr>
        </p:nvSpPr>
        <p:spPr>
          <a:ln/>
        </p:spPr>
      </p:sp>
      <p:sp>
        <p:nvSpPr>
          <p:cNvPr id="198661" name="Rectangle 3">
            <a:extLst>
              <a:ext uri="{FF2B5EF4-FFF2-40B4-BE49-F238E27FC236}">
                <a16:creationId xmlns:a16="http://schemas.microsoft.com/office/drawing/2014/main" id="{2478E12E-66CD-FA2E-0997-891E7D55D1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Warning signs must be posted at entrance to mechanical rooms/areas where ACM or PACM present</a:t>
            </a:r>
          </a:p>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6">
            <a:extLst>
              <a:ext uri="{FF2B5EF4-FFF2-40B4-BE49-F238E27FC236}">
                <a16:creationId xmlns:a16="http://schemas.microsoft.com/office/drawing/2014/main" id="{FF0F78A5-5E67-4E6D-7D7F-9DC35210509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200707" name="Rectangle 7">
            <a:extLst>
              <a:ext uri="{FF2B5EF4-FFF2-40B4-BE49-F238E27FC236}">
                <a16:creationId xmlns:a16="http://schemas.microsoft.com/office/drawing/2014/main" id="{5FE26711-58DB-6E7A-4F99-4C0194B62C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1DACFE-57AE-4C1E-AC2B-05919A43D76B}" type="slidenum">
              <a:rPr lang="en-US" altLang="en-US" sz="1000"/>
              <a:pPr>
                <a:spcBef>
                  <a:spcPct val="0"/>
                </a:spcBef>
              </a:pPr>
              <a:t>128</a:t>
            </a:fld>
            <a:endParaRPr lang="en-US" altLang="en-US" sz="1000"/>
          </a:p>
        </p:txBody>
      </p:sp>
      <p:sp>
        <p:nvSpPr>
          <p:cNvPr id="200708" name="Rectangle 2">
            <a:extLst>
              <a:ext uri="{FF2B5EF4-FFF2-40B4-BE49-F238E27FC236}">
                <a16:creationId xmlns:a16="http://schemas.microsoft.com/office/drawing/2014/main" id="{59B640E8-B1D8-BAE3-C500-51F1126B6938}"/>
              </a:ext>
            </a:extLst>
          </p:cNvPr>
          <p:cNvSpPr>
            <a:spLocks noGrp="1" noRot="1" noChangeAspect="1" noChangeArrowheads="1" noTextEdit="1"/>
          </p:cNvSpPr>
          <p:nvPr>
            <p:ph type="sldImg"/>
          </p:nvPr>
        </p:nvSpPr>
        <p:spPr>
          <a:ln/>
        </p:spPr>
      </p:sp>
      <p:sp>
        <p:nvSpPr>
          <p:cNvPr id="200709" name="Rectangle 3">
            <a:extLst>
              <a:ext uri="{FF2B5EF4-FFF2-40B4-BE49-F238E27FC236}">
                <a16:creationId xmlns:a16="http://schemas.microsoft.com/office/drawing/2014/main" id="{E89283FE-FB34-4AA0-AF19-E9CBC0E93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Warning signs must be posted at entrance to mechanical rooms/areas where ACM or PACM present</a:t>
            </a:r>
          </a:p>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6">
            <a:extLst>
              <a:ext uri="{FF2B5EF4-FFF2-40B4-BE49-F238E27FC236}">
                <a16:creationId xmlns:a16="http://schemas.microsoft.com/office/drawing/2014/main" id="{A509AE0C-82B4-D924-38E5-101FCF40E3E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203779" name="Rectangle 7">
            <a:extLst>
              <a:ext uri="{FF2B5EF4-FFF2-40B4-BE49-F238E27FC236}">
                <a16:creationId xmlns:a16="http://schemas.microsoft.com/office/drawing/2014/main" id="{6D129C21-E837-A705-99DF-A273A5D18B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2B62296-C97E-4D5D-820B-23CC2FE2C6EC}" type="slidenum">
              <a:rPr lang="en-US" altLang="en-US" sz="1000"/>
              <a:pPr>
                <a:spcBef>
                  <a:spcPct val="0"/>
                </a:spcBef>
              </a:pPr>
              <a:t>130</a:t>
            </a:fld>
            <a:endParaRPr lang="en-US" altLang="en-US" sz="1000"/>
          </a:p>
        </p:txBody>
      </p:sp>
      <p:sp>
        <p:nvSpPr>
          <p:cNvPr id="203780" name="Rectangle 2">
            <a:extLst>
              <a:ext uri="{FF2B5EF4-FFF2-40B4-BE49-F238E27FC236}">
                <a16:creationId xmlns:a16="http://schemas.microsoft.com/office/drawing/2014/main" id="{4B648781-934D-122B-F02B-CFF307C825E6}"/>
              </a:ext>
            </a:extLst>
          </p:cNvPr>
          <p:cNvSpPr>
            <a:spLocks noGrp="1" noRot="1" noChangeAspect="1" noChangeArrowheads="1" noTextEdit="1"/>
          </p:cNvSpPr>
          <p:nvPr>
            <p:ph type="sldImg"/>
          </p:nvPr>
        </p:nvSpPr>
        <p:spPr>
          <a:ln/>
        </p:spPr>
      </p:sp>
      <p:sp>
        <p:nvSpPr>
          <p:cNvPr id="203781" name="Rectangle 3">
            <a:extLst>
              <a:ext uri="{FF2B5EF4-FFF2-40B4-BE49-F238E27FC236}">
                <a16:creationId xmlns:a16="http://schemas.microsoft.com/office/drawing/2014/main" id="{F4C497EA-127D-628C-C7C6-992B38634E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Termination exam if exposed at or above TWA and/or EL</a:t>
            </a:r>
          </a:p>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a:extLst>
              <a:ext uri="{FF2B5EF4-FFF2-40B4-BE49-F238E27FC236}">
                <a16:creationId xmlns:a16="http://schemas.microsoft.com/office/drawing/2014/main" id="{0110595A-CC0D-F82D-215E-C66FAC542FB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207875" name="Rectangle 7">
            <a:extLst>
              <a:ext uri="{FF2B5EF4-FFF2-40B4-BE49-F238E27FC236}">
                <a16:creationId xmlns:a16="http://schemas.microsoft.com/office/drawing/2014/main" id="{3B9D448D-81C1-D8E2-FDF6-E56BB1D070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2D867EB-0EC7-4C86-8CBC-609823F2365D}" type="slidenum">
              <a:rPr lang="en-US" altLang="en-US" sz="1000"/>
              <a:pPr>
                <a:spcBef>
                  <a:spcPct val="0"/>
                </a:spcBef>
              </a:pPr>
              <a:t>133</a:t>
            </a:fld>
            <a:endParaRPr lang="en-US" altLang="en-US" sz="1000"/>
          </a:p>
        </p:txBody>
      </p:sp>
      <p:sp>
        <p:nvSpPr>
          <p:cNvPr id="207876" name="Rectangle 2">
            <a:extLst>
              <a:ext uri="{FF2B5EF4-FFF2-40B4-BE49-F238E27FC236}">
                <a16:creationId xmlns:a16="http://schemas.microsoft.com/office/drawing/2014/main" id="{CBC0B924-E487-EC46-4DEE-7E2F66CD7447}"/>
              </a:ext>
            </a:extLst>
          </p:cNvPr>
          <p:cNvSpPr>
            <a:spLocks noGrp="1" noRot="1" noChangeAspect="1" noChangeArrowheads="1" noTextEdit="1"/>
          </p:cNvSpPr>
          <p:nvPr>
            <p:ph type="sldImg"/>
          </p:nvPr>
        </p:nvSpPr>
        <p:spPr>
          <a:xfrm>
            <a:off x="1174750" y="698500"/>
            <a:ext cx="4605338" cy="3452813"/>
          </a:xfrm>
          <a:ln/>
        </p:spPr>
      </p:sp>
      <p:sp>
        <p:nvSpPr>
          <p:cNvPr id="207877" name="Rectangle 3">
            <a:extLst>
              <a:ext uri="{FF2B5EF4-FFF2-40B4-BE49-F238E27FC236}">
                <a16:creationId xmlns:a16="http://schemas.microsoft.com/office/drawing/2014/main" id="{8E115D8A-7B46-7070-4F3B-7A4E0B4CF44F}"/>
              </a:ext>
            </a:extLst>
          </p:cNvPr>
          <p:cNvSpPr>
            <a:spLocks noGrp="1" noChangeArrowheads="1"/>
          </p:cNvSpPr>
          <p:nvPr>
            <p:ph type="body" idx="1"/>
          </p:nvPr>
        </p:nvSpPr>
        <p:spPr>
          <a:xfrm>
            <a:off x="927100" y="4389438"/>
            <a:ext cx="5100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2BB096A-143A-FAB1-BE1F-EADFD9FA0F6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497D70B4-54A1-422E-6A1F-95A09C7137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Question: Friable or Nonfriable</a:t>
            </a:r>
          </a:p>
          <a:p>
            <a:endParaRPr lang="en-US" altLang="en-US"/>
          </a:p>
          <a:p>
            <a:r>
              <a:rPr lang="en-US" altLang="en-US"/>
              <a:t>Answer: TSI runs are friable. The elbows and joints maybe nonfriable.</a:t>
            </a:r>
          </a:p>
          <a:p>
            <a:endParaRPr lang="en-US" altLang="en-US"/>
          </a:p>
        </p:txBody>
      </p:sp>
      <p:sp>
        <p:nvSpPr>
          <p:cNvPr id="18436" name="Footer Placeholder 3">
            <a:extLst>
              <a:ext uri="{FF2B5EF4-FFF2-40B4-BE49-F238E27FC236}">
                <a16:creationId xmlns:a16="http://schemas.microsoft.com/office/drawing/2014/main" id="{8240C779-3B82-6F73-E8AA-2CC68B87A96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18437" name="Slide Number Placeholder 4">
            <a:extLst>
              <a:ext uri="{FF2B5EF4-FFF2-40B4-BE49-F238E27FC236}">
                <a16:creationId xmlns:a16="http://schemas.microsoft.com/office/drawing/2014/main" id="{9BA264F0-C6DE-6443-E321-133359CCD8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8C5D49-3428-4BB9-B293-D566DA1BA162}" type="slidenum">
              <a:rPr lang="en-US" altLang="en-US" sz="1000"/>
              <a:pPr>
                <a:spcBef>
                  <a:spcPct val="0"/>
                </a:spcBef>
              </a:pPr>
              <a:t>8</a:t>
            </a:fld>
            <a:endParaRPr lang="en-US" alt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BFB96D4-3AD8-A1E1-43C5-6DAF99CD73EA}"/>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04AABF3D-554F-5E4D-FD04-30C42BBAA2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Question: Friable or Nonfriable</a:t>
            </a:r>
          </a:p>
          <a:p>
            <a:endParaRPr lang="en-US" altLang="en-US"/>
          </a:p>
          <a:p>
            <a:r>
              <a:rPr lang="en-US" altLang="en-US"/>
              <a:t>Answer: Mastics, cements, coatings are usually nonfriable</a:t>
            </a:r>
          </a:p>
        </p:txBody>
      </p:sp>
      <p:sp>
        <p:nvSpPr>
          <p:cNvPr id="20484" name="Footer Placeholder 3">
            <a:extLst>
              <a:ext uri="{FF2B5EF4-FFF2-40B4-BE49-F238E27FC236}">
                <a16:creationId xmlns:a16="http://schemas.microsoft.com/office/drawing/2014/main" id="{94DDAD7D-B72D-4080-A63F-BFF2CC8B65E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20485" name="Slide Number Placeholder 4">
            <a:extLst>
              <a:ext uri="{FF2B5EF4-FFF2-40B4-BE49-F238E27FC236}">
                <a16:creationId xmlns:a16="http://schemas.microsoft.com/office/drawing/2014/main" id="{D795AE1F-BF3D-F738-9A83-0F94619DE6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7CA859-E68C-4FAA-88C5-00B9AE64B8E8}" type="slidenum">
              <a:rPr lang="en-US" altLang="en-US" sz="1000"/>
              <a:pPr>
                <a:spcBef>
                  <a:spcPct val="0"/>
                </a:spcBef>
              </a:pPr>
              <a:t>9</a:t>
            </a:fld>
            <a:endParaRPr lang="en-US"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7533C50-484F-7138-4E75-F9B758E8549D}"/>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75CBC4E4-7FCB-8A5A-2E0E-EDA637A0C4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Question: Friable or Nonfriable</a:t>
            </a:r>
          </a:p>
          <a:p>
            <a:endParaRPr lang="en-US" altLang="en-US"/>
          </a:p>
          <a:p>
            <a:r>
              <a:rPr lang="en-US" altLang="en-US"/>
              <a:t>Answer: Transite™ (cementitious asbestos) panels are nonfriable unless damaged during removal.</a:t>
            </a:r>
          </a:p>
        </p:txBody>
      </p:sp>
      <p:sp>
        <p:nvSpPr>
          <p:cNvPr id="22532" name="Footer Placeholder 3">
            <a:extLst>
              <a:ext uri="{FF2B5EF4-FFF2-40B4-BE49-F238E27FC236}">
                <a16:creationId xmlns:a16="http://schemas.microsoft.com/office/drawing/2014/main" id="{1DC7E8E9-6835-C6CC-582B-9DCCD3F86BD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000"/>
              <a:t>asb.ppt                                 </a:t>
            </a:r>
          </a:p>
        </p:txBody>
      </p:sp>
      <p:sp>
        <p:nvSpPr>
          <p:cNvPr id="22533" name="Slide Number Placeholder 4">
            <a:extLst>
              <a:ext uri="{FF2B5EF4-FFF2-40B4-BE49-F238E27FC236}">
                <a16:creationId xmlns:a16="http://schemas.microsoft.com/office/drawing/2014/main" id="{100FA085-FF06-0B01-0A54-80EA9F6519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9B2513-6D32-4B5F-897E-031AC8A54762}" type="slidenum">
              <a:rPr lang="en-US" altLang="en-US" sz="1000"/>
              <a:pPr>
                <a:spcBef>
                  <a:spcPct val="0"/>
                </a:spcBef>
              </a:pPr>
              <a:t>10</a:t>
            </a:fld>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596E248-FB0E-6224-2107-E62DA117E8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108700"/>
            <a:ext cx="1447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 name="Line 5">
            <a:extLst>
              <a:ext uri="{FF2B5EF4-FFF2-40B4-BE49-F238E27FC236}">
                <a16:creationId xmlns:a16="http://schemas.microsoft.com/office/drawing/2014/main" id="{81E36849-89EB-242E-09D0-D0A4A1B5BDE7}"/>
              </a:ext>
            </a:extLst>
          </p:cNvPr>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 name="Line 6">
            <a:extLst>
              <a:ext uri="{FF2B5EF4-FFF2-40B4-BE49-F238E27FC236}">
                <a16:creationId xmlns:a16="http://schemas.microsoft.com/office/drawing/2014/main" id="{169D05F4-268A-1368-2150-D0D04C46020C}"/>
              </a:ext>
            </a:extLst>
          </p:cNvPr>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 name="TextBox 10">
            <a:extLst>
              <a:ext uri="{FF2B5EF4-FFF2-40B4-BE49-F238E27FC236}">
                <a16:creationId xmlns:a16="http://schemas.microsoft.com/office/drawing/2014/main" id="{A75D303A-A612-2BEB-162E-A16F4E571B77}"/>
              </a:ext>
            </a:extLst>
          </p:cNvPr>
          <p:cNvSpPr txBox="1">
            <a:spLocks noChangeArrowheads="1"/>
          </p:cNvSpPr>
          <p:nvPr userDrawn="1"/>
        </p:nvSpPr>
        <p:spPr bwMode="auto">
          <a:xfrm>
            <a:off x="5181600" y="6172200"/>
            <a:ext cx="3163888" cy="369888"/>
          </a:xfrm>
          <a:prstGeom prst="rect">
            <a:avLst/>
          </a:prstGeom>
          <a:noFill/>
          <a:ln>
            <a:noFill/>
          </a:ln>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r>
              <a:rPr lang="en-US" altLang="en-US">
                <a:latin typeface="Arial" panose="020B0604020202020204" pitchFamily="34" charset="0"/>
              </a:rPr>
              <a:t>For Public Official’s Use Only</a:t>
            </a:r>
          </a:p>
        </p:txBody>
      </p:sp>
      <p:sp>
        <p:nvSpPr>
          <p:cNvPr id="527362" name="Rectangle 2"/>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a:p>
        </p:txBody>
      </p:sp>
      <p:sp>
        <p:nvSpPr>
          <p:cNvPr id="527363" name="Rectangle 3"/>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0" indent="0">
              <a:defRPr>
                <a:solidFill>
                  <a:srgbClr val="012D9A"/>
                </a:solidFill>
              </a:defRPr>
            </a:lvl1pPr>
          </a:lstStyle>
          <a:p>
            <a:endParaRPr lang="en-US"/>
          </a:p>
        </p:txBody>
      </p:sp>
    </p:spTree>
    <p:extLst>
      <p:ext uri="{BB962C8B-B14F-4D97-AF65-F5344CB8AC3E}">
        <p14:creationId xmlns:p14="http://schemas.microsoft.com/office/powerpoint/2010/main" val="7483325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26663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90945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7924800" cy="4525963"/>
          </a:xfrm>
        </p:spPr>
        <p:txBody>
          <a:bodyPr/>
          <a:lstStyle/>
          <a:p>
            <a:pPr lvl="0"/>
            <a:endParaRPr lang="en-US" noProof="0"/>
          </a:p>
        </p:txBody>
      </p:sp>
    </p:spTree>
    <p:extLst>
      <p:ext uri="{BB962C8B-B14F-4D97-AF65-F5344CB8AC3E}">
        <p14:creationId xmlns:p14="http://schemas.microsoft.com/office/powerpoint/2010/main" val="39155724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30489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4724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385100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1476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48074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7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4394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7124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86558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366A332-5949-2F97-91A0-3250C2674C58}"/>
              </a:ext>
            </a:extLst>
          </p:cNvPr>
          <p:cNvSpPr>
            <a:spLocks noGrp="1" noChangeArrowheads="1"/>
          </p:cNvSpPr>
          <p:nvPr>
            <p:ph type="title"/>
          </p:nvPr>
        </p:nvSpPr>
        <p:spPr bwMode="gray">
          <a:xfrm>
            <a:off x="609600" y="381000"/>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sentence case</a:t>
            </a:r>
          </a:p>
        </p:txBody>
      </p:sp>
      <p:sp>
        <p:nvSpPr>
          <p:cNvPr id="1027" name="Line 3">
            <a:extLst>
              <a:ext uri="{FF2B5EF4-FFF2-40B4-BE49-F238E27FC236}">
                <a16:creationId xmlns:a16="http://schemas.microsoft.com/office/drawing/2014/main" id="{AE1BEBAC-A76D-FC21-FF4A-FE85A9711368}"/>
              </a:ext>
            </a:extLst>
          </p:cNvPr>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1E1EFDFA-9787-8FF7-83EF-455CFFE8B088}"/>
              </a:ext>
            </a:extLst>
          </p:cNvPr>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 name="Rectangle 5">
            <a:extLst>
              <a:ext uri="{FF2B5EF4-FFF2-40B4-BE49-F238E27FC236}">
                <a16:creationId xmlns:a16="http://schemas.microsoft.com/office/drawing/2014/main" id="{1A83D72B-602C-7A81-BCA0-971E135448E2}"/>
              </a:ext>
            </a:extLst>
          </p:cNvPr>
          <p:cNvSpPr>
            <a:spLocks noGrp="1" noChangeArrowheads="1"/>
          </p:cNvSpPr>
          <p:nvPr>
            <p:ph type="body" idx="1"/>
          </p:nvPr>
        </p:nvSpPr>
        <p:spPr bwMode="auto">
          <a:xfrm>
            <a:off x="609600" y="12954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a:extLst>
              <a:ext uri="{FF2B5EF4-FFF2-40B4-BE49-F238E27FC236}">
                <a16:creationId xmlns:a16="http://schemas.microsoft.com/office/drawing/2014/main" id="{722ADDA7-51A1-EF69-1512-C1F8EFDD70A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6108700"/>
            <a:ext cx="1447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31" name="TextBox 6">
            <a:extLst>
              <a:ext uri="{FF2B5EF4-FFF2-40B4-BE49-F238E27FC236}">
                <a16:creationId xmlns:a16="http://schemas.microsoft.com/office/drawing/2014/main" id="{5D39E5F5-7993-F710-4806-54D0F2D6881B}"/>
              </a:ext>
            </a:extLst>
          </p:cNvPr>
          <p:cNvSpPr txBox="1">
            <a:spLocks noChangeArrowheads="1"/>
          </p:cNvSpPr>
          <p:nvPr/>
        </p:nvSpPr>
        <p:spPr bwMode="auto">
          <a:xfrm>
            <a:off x="5181600" y="6172200"/>
            <a:ext cx="3163888" cy="369888"/>
          </a:xfrm>
          <a:prstGeom prst="rect">
            <a:avLst/>
          </a:prstGeom>
          <a:noFill/>
          <a:ln>
            <a:noFill/>
          </a:ln>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r>
              <a:rPr lang="en-US" altLang="en-US">
                <a:latin typeface="Arial" panose="020B0604020202020204" pitchFamily="34" charset="0"/>
              </a:rPr>
              <a:t>For Public Official’s Use Only</a:t>
            </a:r>
          </a:p>
        </p:txBody>
      </p:sp>
    </p:spTree>
  </p:cSld>
  <p:clrMap bg1="lt1" tx1="dk1" bg2="lt2" tx2="dk2" accent1="accent1" accent2="accent2" accent3="accent3" accent4="accent4" accent5="accent5" accent6="accent6" hlink="hlink" folHlink="folHlink"/>
  <p:sldLayoutIdLst>
    <p:sldLayoutId id="2147483864"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143000" indent="-228600" algn="l" rtl="0" eaLnBrk="0" fontAlgn="base" hangingPunct="0">
        <a:spcBef>
          <a:spcPct val="0"/>
        </a:spcBef>
        <a:spcAft>
          <a:spcPct val="0"/>
        </a:spcAft>
        <a:buClr>
          <a:srgbClr val="012D9A"/>
        </a:buClr>
        <a:buChar char="»"/>
        <a:defRPr sz="2000">
          <a:solidFill>
            <a:schemeClr val="tx1"/>
          </a:solidFill>
          <a:latin typeface="+mn-lt"/>
        </a:defRPr>
      </a:lvl3pPr>
      <a:lvl4pPr marL="1600200" indent="-228600" algn="l" rtl="0" eaLnBrk="0" fontAlgn="base" hangingPunct="0">
        <a:spcBef>
          <a:spcPct val="0"/>
        </a:spcBef>
        <a:spcAft>
          <a:spcPct val="0"/>
        </a:spcAft>
        <a:buClr>
          <a:srgbClr val="012D9A"/>
        </a:buClr>
        <a:buChar char="•"/>
        <a:defRPr>
          <a:solidFill>
            <a:schemeClr val="tx1"/>
          </a:solidFill>
          <a:latin typeface="+mn-lt"/>
        </a:defRPr>
      </a:lvl4pPr>
      <a:lvl5pPr marL="2057400" indent="-22860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fontAlgn="base">
        <a:spcBef>
          <a:spcPct val="0"/>
        </a:spcBef>
        <a:spcAft>
          <a:spcPct val="0"/>
        </a:spcAft>
        <a:buClr>
          <a:srgbClr val="012D9A"/>
        </a:buClr>
        <a:buChar char="–"/>
        <a:defRPr sz="1600">
          <a:solidFill>
            <a:schemeClr val="tx1"/>
          </a:solidFill>
          <a:latin typeface="+mn-lt"/>
        </a:defRPr>
      </a:lvl6pPr>
      <a:lvl7pPr marL="2971800" indent="-228600" algn="l" rtl="0" fontAlgn="base">
        <a:spcBef>
          <a:spcPct val="0"/>
        </a:spcBef>
        <a:spcAft>
          <a:spcPct val="0"/>
        </a:spcAft>
        <a:buClr>
          <a:srgbClr val="012D9A"/>
        </a:buClr>
        <a:buChar char="–"/>
        <a:defRPr sz="1600">
          <a:solidFill>
            <a:schemeClr val="tx1"/>
          </a:solidFill>
          <a:latin typeface="+mn-lt"/>
        </a:defRPr>
      </a:lvl7pPr>
      <a:lvl8pPr marL="3429000" indent="-228600" algn="l" rtl="0" fontAlgn="base">
        <a:spcBef>
          <a:spcPct val="0"/>
        </a:spcBef>
        <a:spcAft>
          <a:spcPct val="0"/>
        </a:spcAft>
        <a:buClr>
          <a:srgbClr val="012D9A"/>
        </a:buClr>
        <a:buChar char="–"/>
        <a:defRPr sz="1600">
          <a:solidFill>
            <a:schemeClr val="tx1"/>
          </a:solidFill>
          <a:latin typeface="+mn-lt"/>
        </a:defRPr>
      </a:lvl8pPr>
      <a:lvl9pPr marL="3886200" indent="-22860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dclips.fundraw.com/zobo500dir/FEN_A_bit_surprised_face.jpg"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83.jpeg"/></Relationships>
</file>

<file path=ppt/slides/_rels/slide115.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c/c7/Anthophyllite_asbestos_SEM.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phemerist.wordpress.com/2009/05/20/law-order-environmental-crimes/asbestos-rem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hyperlink" Target="http://images.clipartof.com/small/4725-Man-Spraying-A-PesticideInsecticide-Chemical-Substance-Used-To-Kill-Insects-Clipart.jpg"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stsosha.com/images/Asbestos.jpg"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ahsafety.com/images/products/347.jpg"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ABADF2C-4270-9F0F-306B-1CC9D0FD9DD3}"/>
              </a:ext>
            </a:extLst>
          </p:cNvPr>
          <p:cNvSpPr>
            <a:spLocks noGrp="1" noChangeArrowheads="1"/>
          </p:cNvSpPr>
          <p:nvPr>
            <p:ph type="ctrTitle"/>
          </p:nvPr>
        </p:nvSpPr>
        <p:spPr>
          <a:xfrm>
            <a:off x="685800" y="2209800"/>
            <a:ext cx="6426200" cy="1301750"/>
          </a:xfrm>
        </p:spPr>
        <p:txBody>
          <a:bodyPr/>
          <a:lstStyle/>
          <a:p>
            <a:pPr eaLnBrk="1" hangingPunct="1"/>
            <a:r>
              <a:rPr lang="en-US" altLang="en-US" sz="4000"/>
              <a:t>N.C. Department of Labor OSH Division</a:t>
            </a:r>
          </a:p>
        </p:txBody>
      </p:sp>
      <p:sp>
        <p:nvSpPr>
          <p:cNvPr id="4099" name="Rectangle 3">
            <a:extLst>
              <a:ext uri="{FF2B5EF4-FFF2-40B4-BE49-F238E27FC236}">
                <a16:creationId xmlns:a16="http://schemas.microsoft.com/office/drawing/2014/main" id="{1F63C05E-FC9E-53AD-C124-ED297704CA64}"/>
              </a:ext>
            </a:extLst>
          </p:cNvPr>
          <p:cNvSpPr>
            <a:spLocks noGrp="1" noChangeArrowheads="1"/>
          </p:cNvSpPr>
          <p:nvPr>
            <p:ph type="subTitle" idx="1"/>
          </p:nvPr>
        </p:nvSpPr>
        <p:spPr>
          <a:xfrm>
            <a:off x="1752600" y="3810000"/>
            <a:ext cx="5715000" cy="1808163"/>
          </a:xfrm>
        </p:spPr>
        <p:txBody>
          <a:bodyPr/>
          <a:lstStyle/>
          <a:p>
            <a:pPr marL="342900" indent="-342900" eaLnBrk="1" hangingPunct="1"/>
            <a:r>
              <a:rPr lang="en-US" altLang="en-US" b="1" i="1"/>
              <a:t>Asbestos Standards</a:t>
            </a:r>
          </a:p>
          <a:p>
            <a:pPr marL="342900" indent="-342900" eaLnBrk="1" hangingPunct="1">
              <a:buFont typeface="Wingdings" panose="05000000000000000000" pitchFamily="2" charset="2"/>
              <a:buNone/>
            </a:pPr>
            <a:r>
              <a:rPr lang="en-US" altLang="en-US" b="1" i="1"/>
              <a:t>	 	- 29 CFR 1926.1101</a:t>
            </a:r>
          </a:p>
          <a:p>
            <a:pPr marL="342900" indent="-342900" eaLnBrk="1" hangingPunct="1">
              <a:buFont typeface="Wingdings" panose="05000000000000000000" pitchFamily="2" charset="2"/>
              <a:buNone/>
            </a:pPr>
            <a:r>
              <a:rPr lang="en-US" altLang="en-US" b="1" i="1"/>
              <a:t>         - 29 CFR 1910.1001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97AC71C-3315-951E-562F-807867176EA2}"/>
              </a:ext>
            </a:extLst>
          </p:cNvPr>
          <p:cNvSpPr>
            <a:spLocks noGrp="1" noChangeArrowheads="1"/>
          </p:cNvSpPr>
          <p:nvPr>
            <p:ph type="title"/>
          </p:nvPr>
        </p:nvSpPr>
        <p:spPr/>
        <p:txBody>
          <a:bodyPr/>
          <a:lstStyle/>
          <a:p>
            <a:r>
              <a:rPr lang="en-US" altLang="en-US"/>
              <a:t>Examples</a:t>
            </a:r>
          </a:p>
        </p:txBody>
      </p:sp>
      <p:pic>
        <p:nvPicPr>
          <p:cNvPr id="21507" name="Content Placeholder 3">
            <a:extLst>
              <a:ext uri="{FF2B5EF4-FFF2-40B4-BE49-F238E27FC236}">
                <a16:creationId xmlns:a16="http://schemas.microsoft.com/office/drawing/2014/main" id="{EF0F0E42-8A53-C05F-C786-EC7B62D8B4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219200"/>
            <a:ext cx="3962400" cy="2971800"/>
          </a:xfrm>
        </p:spPr>
      </p:pic>
      <p:pic>
        <p:nvPicPr>
          <p:cNvPr id="21508" name="Picture 4">
            <a:extLst>
              <a:ext uri="{FF2B5EF4-FFF2-40B4-BE49-F238E27FC236}">
                <a16:creationId xmlns:a16="http://schemas.microsoft.com/office/drawing/2014/main" id="{1EF5D2D0-84CD-E5BB-9082-D2E4A7C3E8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2286000"/>
            <a:ext cx="36480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a:extLst>
              <a:ext uri="{FF2B5EF4-FFF2-40B4-BE49-F238E27FC236}">
                <a16:creationId xmlns:a16="http://schemas.microsoft.com/office/drawing/2014/main" id="{747F6F41-3B67-46DB-A57D-9624F6FB236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620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42F1DDE-715C-81C3-104A-49971E1529D8}"/>
              </a:ext>
            </a:extLst>
          </p:cNvPr>
          <p:cNvSpPr txBox="1"/>
          <p:nvPr/>
        </p:nvSpPr>
        <p:spPr>
          <a:xfrm>
            <a:off x="6172200" y="457200"/>
            <a:ext cx="2463800" cy="646113"/>
          </a:xfrm>
          <a:prstGeom prst="rect">
            <a:avLst/>
          </a:prstGeom>
          <a:noFill/>
        </p:spPr>
        <p:txBody>
          <a:bodyPr wrap="none">
            <a:spAutoFit/>
          </a:bodyPr>
          <a:lstStyle/>
          <a:p>
            <a:pPr>
              <a:defRPr/>
            </a:pPr>
            <a:r>
              <a:rPr lang="en-US" dirty="0">
                <a:latin typeface="+mj-lt"/>
              </a:rPr>
              <a:t>29 CFR 1926.1101(m)</a:t>
            </a:r>
          </a:p>
          <a:p>
            <a:pPr>
              <a:defRPr/>
            </a:pPr>
            <a:endParaRPr lang="en-US" dirty="0"/>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58B26B4B-5AA5-AB6B-1141-8185BBCA0663}"/>
              </a:ext>
            </a:extLst>
          </p:cNvPr>
          <p:cNvSpPr>
            <a:spLocks noGrp="1" noChangeArrowheads="1"/>
          </p:cNvSpPr>
          <p:nvPr>
            <p:ph type="title"/>
          </p:nvPr>
        </p:nvSpPr>
        <p:spPr>
          <a:xfrm>
            <a:off x="609600" y="0"/>
            <a:ext cx="8001000" cy="984250"/>
          </a:xfrm>
        </p:spPr>
        <p:txBody>
          <a:bodyPr/>
          <a:lstStyle/>
          <a:p>
            <a:pPr eaLnBrk="1" hangingPunct="1"/>
            <a:r>
              <a:rPr lang="en-US" altLang="en-US"/>
              <a:t>Medical Surveillance</a:t>
            </a:r>
            <a:br>
              <a:rPr lang="en-US" altLang="en-US"/>
            </a:br>
            <a:r>
              <a:rPr lang="en-US" altLang="en-US" sz="2800"/>
              <a:t>Employees Covered</a:t>
            </a:r>
          </a:p>
        </p:txBody>
      </p:sp>
      <p:sp>
        <p:nvSpPr>
          <p:cNvPr id="161795" name="Rectangle 3">
            <a:extLst>
              <a:ext uri="{FF2B5EF4-FFF2-40B4-BE49-F238E27FC236}">
                <a16:creationId xmlns:a16="http://schemas.microsoft.com/office/drawing/2014/main" id="{A37FDB3A-0383-9E10-F098-3C6D77547CD7}"/>
              </a:ext>
            </a:extLst>
          </p:cNvPr>
          <p:cNvSpPr>
            <a:spLocks noGrp="1" noChangeArrowheads="1"/>
          </p:cNvSpPr>
          <p:nvPr>
            <p:ph type="body" idx="1"/>
          </p:nvPr>
        </p:nvSpPr>
        <p:spPr/>
        <p:txBody>
          <a:bodyPr/>
          <a:lstStyle/>
          <a:p>
            <a:pPr>
              <a:lnSpc>
                <a:spcPct val="85000"/>
              </a:lnSpc>
              <a:spcAft>
                <a:spcPct val="30000"/>
              </a:spcAft>
            </a:pPr>
            <a:r>
              <a:rPr lang="en-US" altLang="en-US" sz="2400"/>
              <a:t>Class I, II and III work for a </a:t>
            </a:r>
            <a:r>
              <a:rPr lang="en-US" altLang="en-US" sz="2400" b="1">
                <a:solidFill>
                  <a:srgbClr val="800000"/>
                </a:solidFill>
              </a:rPr>
              <a:t>combined total of 30 or more days/year </a:t>
            </a:r>
          </a:p>
          <a:p>
            <a:pPr>
              <a:lnSpc>
                <a:spcPct val="85000"/>
              </a:lnSpc>
              <a:spcAft>
                <a:spcPct val="30000"/>
              </a:spcAft>
            </a:pPr>
            <a:endParaRPr lang="en-US" altLang="en-US" sz="1000"/>
          </a:p>
          <a:p>
            <a:pPr>
              <a:lnSpc>
                <a:spcPct val="85000"/>
              </a:lnSpc>
              <a:spcAft>
                <a:spcPct val="30000"/>
              </a:spcAft>
            </a:pPr>
            <a:r>
              <a:rPr lang="en-US" altLang="en-US" sz="2400"/>
              <a:t>Exposed </a:t>
            </a:r>
            <a:r>
              <a:rPr lang="en-US" altLang="en-US" sz="2400" b="1">
                <a:solidFill>
                  <a:srgbClr val="800000"/>
                </a:solidFill>
                <a:cs typeface="Arial" panose="020B0604020202020204" pitchFamily="34" charset="0"/>
              </a:rPr>
              <a:t>≥ </a:t>
            </a:r>
            <a:r>
              <a:rPr lang="en-US" altLang="en-US" sz="2400" b="1">
                <a:solidFill>
                  <a:srgbClr val="800000"/>
                </a:solidFill>
              </a:rPr>
              <a:t>PELs for total of 30 days/year</a:t>
            </a:r>
          </a:p>
          <a:p>
            <a:pPr lvl="1">
              <a:spcAft>
                <a:spcPct val="30000"/>
              </a:spcAft>
            </a:pPr>
            <a:r>
              <a:rPr lang="en-US" altLang="en-US" sz="2000"/>
              <a:t>Days of Class II or III work where the work is 1 hour or less and other work practices are required by the standard are complied with, do not count in the total Employees</a:t>
            </a:r>
            <a:endParaRPr lang="en-US" altLang="en-US" sz="2800"/>
          </a:p>
          <a:p>
            <a:pPr>
              <a:spcAft>
                <a:spcPct val="30000"/>
              </a:spcAft>
            </a:pPr>
            <a:endParaRPr lang="en-US" altLang="en-US" sz="1000"/>
          </a:p>
          <a:p>
            <a:pPr>
              <a:spcAft>
                <a:spcPct val="30000"/>
              </a:spcAft>
            </a:pPr>
            <a:r>
              <a:rPr lang="en-US" altLang="en-US" sz="2400"/>
              <a:t>Otherwise required to wear negative pressure respirators by this standard must have this use approved by a physician</a:t>
            </a:r>
          </a:p>
        </p:txBody>
      </p:sp>
      <p:sp>
        <p:nvSpPr>
          <p:cNvPr id="4" name="TextBox 3">
            <a:extLst>
              <a:ext uri="{FF2B5EF4-FFF2-40B4-BE49-F238E27FC236}">
                <a16:creationId xmlns:a16="http://schemas.microsoft.com/office/drawing/2014/main" id="{F5A343E7-D48B-AF73-225F-E8F1812F2E1C}"/>
              </a:ext>
            </a:extLst>
          </p:cNvPr>
          <p:cNvSpPr txBox="1"/>
          <p:nvPr/>
        </p:nvSpPr>
        <p:spPr>
          <a:xfrm>
            <a:off x="6019800" y="457200"/>
            <a:ext cx="2744788" cy="646113"/>
          </a:xfrm>
          <a:prstGeom prst="rect">
            <a:avLst/>
          </a:prstGeom>
          <a:noFill/>
        </p:spPr>
        <p:txBody>
          <a:bodyPr wrap="none">
            <a:spAutoFit/>
          </a:bodyPr>
          <a:lstStyle/>
          <a:p>
            <a:pPr>
              <a:defRPr/>
            </a:pPr>
            <a:r>
              <a:rPr lang="en-US" dirty="0">
                <a:latin typeface="+mj-lt"/>
              </a:rPr>
              <a:t>29 CFR 1926.1101(m)(1)</a:t>
            </a:r>
          </a:p>
          <a:p>
            <a:pPr>
              <a:defRPr/>
            </a:pPr>
            <a:endParaRPr lang="en-US" dirty="0"/>
          </a:p>
        </p:txBody>
      </p:sp>
      <p:pic>
        <p:nvPicPr>
          <p:cNvPr id="161797" name="Picture 4" descr="j0079190">
            <a:extLst>
              <a:ext uri="{FF2B5EF4-FFF2-40B4-BE49-F238E27FC236}">
                <a16:creationId xmlns:a16="http://schemas.microsoft.com/office/drawing/2014/main" id="{3EA23652-912F-7C95-19F1-092BD71D2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4038600"/>
            <a:ext cx="9540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FCFA65AA-CC9D-414F-760E-A1778F3CC7AB}"/>
              </a:ext>
            </a:extLst>
          </p:cNvPr>
          <p:cNvSpPr>
            <a:spLocks noGrp="1" noChangeArrowheads="1"/>
          </p:cNvSpPr>
          <p:nvPr>
            <p:ph type="body" idx="1"/>
          </p:nvPr>
        </p:nvSpPr>
        <p:spPr/>
        <p:txBody>
          <a:bodyPr/>
          <a:lstStyle/>
          <a:p>
            <a:pPr>
              <a:defRPr/>
            </a:pPr>
            <a:r>
              <a:rPr lang="en-US" altLang="en-US" sz="2400" dirty="0"/>
              <a:t>By or under the supervision of a licensed physician</a:t>
            </a:r>
          </a:p>
          <a:p>
            <a:pPr>
              <a:defRPr/>
            </a:pPr>
            <a:endParaRPr lang="en-US" altLang="en-US" sz="1000" dirty="0"/>
          </a:p>
          <a:p>
            <a:pPr>
              <a:defRPr/>
            </a:pPr>
            <a:r>
              <a:rPr lang="en-US" altLang="en-US" sz="2400" dirty="0"/>
              <a:t>No cost to the employee</a:t>
            </a:r>
          </a:p>
          <a:p>
            <a:pPr>
              <a:defRPr/>
            </a:pPr>
            <a:endParaRPr lang="en-US" altLang="en-US" sz="1000" dirty="0"/>
          </a:p>
          <a:p>
            <a:pPr>
              <a:defRPr/>
            </a:pPr>
            <a:r>
              <a:rPr lang="en-US" altLang="en-US" sz="2400" dirty="0"/>
              <a:t>Reasonable time and place</a:t>
            </a:r>
          </a:p>
          <a:p>
            <a:pPr>
              <a:defRPr/>
            </a:pPr>
            <a:endParaRPr lang="en-US" altLang="en-US" sz="1000" dirty="0"/>
          </a:p>
          <a:p>
            <a:pPr>
              <a:defRPr/>
            </a:pPr>
            <a:r>
              <a:rPr lang="en-US" altLang="en-US" sz="2400" dirty="0"/>
              <a:t>PFTs administered by:</a:t>
            </a:r>
          </a:p>
          <a:p>
            <a:pPr marL="0" indent="0">
              <a:buFont typeface="Wingdings" panose="05000000000000000000" pitchFamily="2" charset="2"/>
              <a:buNone/>
              <a:defRPr/>
            </a:pPr>
            <a:r>
              <a:rPr lang="en-US" altLang="en-US" sz="2400" dirty="0"/>
              <a:t> </a:t>
            </a:r>
          </a:p>
          <a:p>
            <a:pPr lvl="1">
              <a:defRPr/>
            </a:pPr>
            <a:r>
              <a:rPr lang="en-US" altLang="en-US" sz="2000" dirty="0"/>
              <a:t>Licensed physician </a:t>
            </a:r>
            <a:r>
              <a:rPr lang="en-US" altLang="en-US" sz="2000" b="1" i="1" dirty="0"/>
              <a:t>or </a:t>
            </a:r>
          </a:p>
          <a:p>
            <a:pPr lvl="1">
              <a:defRPr/>
            </a:pPr>
            <a:endParaRPr lang="en-US" altLang="en-US" sz="800" b="1" i="1" dirty="0"/>
          </a:p>
          <a:p>
            <a:pPr lvl="1">
              <a:defRPr/>
            </a:pPr>
            <a:r>
              <a:rPr lang="en-US" altLang="en-US" sz="2000" dirty="0"/>
              <a:t>Person who has completed a training course in spirometry sponsored by an appropriate academic or professional institution</a:t>
            </a:r>
          </a:p>
        </p:txBody>
      </p:sp>
      <p:sp>
        <p:nvSpPr>
          <p:cNvPr id="162819" name="Rectangle 4">
            <a:extLst>
              <a:ext uri="{FF2B5EF4-FFF2-40B4-BE49-F238E27FC236}">
                <a16:creationId xmlns:a16="http://schemas.microsoft.com/office/drawing/2014/main" id="{F7CCDDB6-7AE4-7727-0DA5-62A78C449B7C}"/>
              </a:ext>
            </a:extLst>
          </p:cNvPr>
          <p:cNvSpPr>
            <a:spLocks noGrp="1" noChangeArrowheads="1"/>
          </p:cNvSpPr>
          <p:nvPr>
            <p:ph type="title"/>
          </p:nvPr>
        </p:nvSpPr>
        <p:spPr>
          <a:xfrm>
            <a:off x="609600" y="-11113"/>
            <a:ext cx="8229600" cy="1077913"/>
          </a:xfrm>
        </p:spPr>
        <p:txBody>
          <a:bodyPr lIns="91440" tIns="45720" rIns="91440" bIns="45720" anchor="b"/>
          <a:lstStyle/>
          <a:p>
            <a:pPr eaLnBrk="1" hangingPunct="1"/>
            <a:r>
              <a:rPr lang="en-US" altLang="en-US"/>
              <a:t>Medical Surveillance  </a:t>
            </a:r>
            <a:br>
              <a:rPr lang="en-US" altLang="en-US" sz="3200"/>
            </a:br>
            <a:r>
              <a:rPr lang="en-US" altLang="en-US" sz="2800"/>
              <a:t>Examination</a:t>
            </a:r>
          </a:p>
        </p:txBody>
      </p:sp>
      <p:sp>
        <p:nvSpPr>
          <p:cNvPr id="4" name="TextBox 3">
            <a:extLst>
              <a:ext uri="{FF2B5EF4-FFF2-40B4-BE49-F238E27FC236}">
                <a16:creationId xmlns:a16="http://schemas.microsoft.com/office/drawing/2014/main" id="{413A718E-9AF1-CB2A-AAFC-BED326CE576C}"/>
              </a:ext>
            </a:extLst>
          </p:cNvPr>
          <p:cNvSpPr txBox="1"/>
          <p:nvPr/>
        </p:nvSpPr>
        <p:spPr>
          <a:xfrm>
            <a:off x="6019800" y="457200"/>
            <a:ext cx="2744788" cy="646113"/>
          </a:xfrm>
          <a:prstGeom prst="rect">
            <a:avLst/>
          </a:prstGeom>
          <a:noFill/>
        </p:spPr>
        <p:txBody>
          <a:bodyPr wrap="none">
            <a:spAutoFit/>
          </a:bodyPr>
          <a:lstStyle/>
          <a:p>
            <a:pPr>
              <a:defRPr/>
            </a:pPr>
            <a:r>
              <a:rPr lang="en-US" dirty="0">
                <a:latin typeface="+mj-lt"/>
              </a:rPr>
              <a:t>29 CFR 1926.1101(m)(1)</a:t>
            </a:r>
          </a:p>
          <a:p>
            <a:pPr>
              <a:defRPr/>
            </a:pPr>
            <a:endParaRPr lang="en-US" dirty="0"/>
          </a:p>
        </p:txBody>
      </p:sp>
      <p:pic>
        <p:nvPicPr>
          <p:cNvPr id="162821" name="Picture 5">
            <a:extLst>
              <a:ext uri="{FF2B5EF4-FFF2-40B4-BE49-F238E27FC236}">
                <a16:creationId xmlns:a16="http://schemas.microsoft.com/office/drawing/2014/main" id="{5FC04EA2-4D2C-790B-671B-FCF40F451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648200"/>
            <a:ext cx="10826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a:extLst>
              <a:ext uri="{FF2B5EF4-FFF2-40B4-BE49-F238E27FC236}">
                <a16:creationId xmlns:a16="http://schemas.microsoft.com/office/drawing/2014/main" id="{014516FC-6CAE-5EF8-B876-739FCBC8EA5A}"/>
              </a:ext>
            </a:extLst>
          </p:cNvPr>
          <p:cNvSpPr>
            <a:spLocks noGrp="1" noChangeArrowheads="1"/>
          </p:cNvSpPr>
          <p:nvPr>
            <p:ph type="body" idx="1"/>
          </p:nvPr>
        </p:nvSpPr>
        <p:spPr>
          <a:xfrm>
            <a:off x="609600" y="1295400"/>
            <a:ext cx="7924800" cy="4678363"/>
          </a:xfrm>
        </p:spPr>
        <p:txBody>
          <a:bodyPr/>
          <a:lstStyle/>
          <a:p>
            <a:pPr>
              <a:lnSpc>
                <a:spcPct val="80000"/>
              </a:lnSpc>
              <a:spcAft>
                <a:spcPct val="25000"/>
              </a:spcAft>
              <a:buClr>
                <a:srgbClr val="800000"/>
              </a:buClr>
            </a:pPr>
            <a:r>
              <a:rPr lang="en-US" altLang="en-US" sz="2400" b="1">
                <a:solidFill>
                  <a:srgbClr val="800000"/>
                </a:solidFill>
              </a:rPr>
              <a:t>Prior to assignment</a:t>
            </a:r>
            <a:r>
              <a:rPr lang="en-US" altLang="en-US" sz="2400" b="1"/>
              <a:t> </a:t>
            </a:r>
            <a:r>
              <a:rPr lang="en-US" altLang="en-US" sz="2400"/>
              <a:t>to an area where negative-pressure respirators are worn</a:t>
            </a:r>
          </a:p>
          <a:p>
            <a:pPr>
              <a:lnSpc>
                <a:spcPct val="80000"/>
              </a:lnSpc>
              <a:spcAft>
                <a:spcPct val="25000"/>
              </a:spcAft>
              <a:buClr>
                <a:srgbClr val="800000"/>
              </a:buClr>
            </a:pPr>
            <a:endParaRPr lang="en-US" altLang="en-US" sz="1600">
              <a:solidFill>
                <a:srgbClr val="800000"/>
              </a:solidFill>
            </a:endParaRPr>
          </a:p>
          <a:p>
            <a:pPr>
              <a:lnSpc>
                <a:spcPct val="80000"/>
              </a:lnSpc>
              <a:spcAft>
                <a:spcPct val="25000"/>
              </a:spcAft>
              <a:buClr>
                <a:srgbClr val="800000"/>
              </a:buClr>
            </a:pPr>
            <a:r>
              <a:rPr lang="en-US" altLang="en-US" sz="2400" b="1">
                <a:solidFill>
                  <a:srgbClr val="800000"/>
                </a:solidFill>
              </a:rPr>
              <a:t>Within 10 working days</a:t>
            </a:r>
            <a:r>
              <a:rPr lang="en-US" altLang="en-US" sz="2400" b="1"/>
              <a:t> </a:t>
            </a:r>
            <a:r>
              <a:rPr lang="en-US" altLang="en-US" sz="2400"/>
              <a:t>of the 30th day of exposure, within one year, for employees</a:t>
            </a:r>
          </a:p>
          <a:p>
            <a:pPr lvl="1">
              <a:lnSpc>
                <a:spcPct val="80000"/>
              </a:lnSpc>
              <a:spcAft>
                <a:spcPct val="25000"/>
              </a:spcAft>
            </a:pPr>
            <a:r>
              <a:rPr lang="en-US" altLang="en-US" sz="2000"/>
              <a:t>Engaged in Class I, II, and/or III work</a:t>
            </a:r>
          </a:p>
          <a:p>
            <a:pPr>
              <a:lnSpc>
                <a:spcPct val="80000"/>
              </a:lnSpc>
              <a:spcAft>
                <a:spcPct val="25000"/>
              </a:spcAft>
              <a:buClr>
                <a:srgbClr val="800000"/>
              </a:buClr>
            </a:pPr>
            <a:endParaRPr lang="en-US" altLang="en-US" sz="1600">
              <a:solidFill>
                <a:srgbClr val="800000"/>
              </a:solidFill>
            </a:endParaRPr>
          </a:p>
          <a:p>
            <a:pPr>
              <a:lnSpc>
                <a:spcPct val="80000"/>
              </a:lnSpc>
              <a:spcAft>
                <a:spcPct val="25000"/>
              </a:spcAft>
              <a:buClr>
                <a:srgbClr val="800000"/>
              </a:buClr>
            </a:pPr>
            <a:r>
              <a:rPr lang="en-US" altLang="en-US" sz="2400" b="1">
                <a:solidFill>
                  <a:srgbClr val="800000"/>
                </a:solidFill>
              </a:rPr>
              <a:t>Annually</a:t>
            </a:r>
            <a:r>
              <a:rPr lang="en-US" altLang="en-US" sz="2400"/>
              <a:t> thereafter</a:t>
            </a:r>
          </a:p>
          <a:p>
            <a:pPr>
              <a:lnSpc>
                <a:spcPct val="80000"/>
              </a:lnSpc>
              <a:spcAft>
                <a:spcPct val="25000"/>
              </a:spcAft>
              <a:buClr>
                <a:srgbClr val="800000"/>
              </a:buClr>
            </a:pPr>
            <a:endParaRPr lang="en-US" altLang="en-US" sz="1600"/>
          </a:p>
          <a:p>
            <a:pPr>
              <a:lnSpc>
                <a:spcPct val="80000"/>
              </a:lnSpc>
              <a:spcAft>
                <a:spcPct val="25000"/>
              </a:spcAft>
              <a:buClr>
                <a:srgbClr val="800000"/>
              </a:buClr>
            </a:pPr>
            <a:r>
              <a:rPr lang="en-US" altLang="en-US" sz="2400"/>
              <a:t>More frequently when recommended by the physician</a:t>
            </a:r>
          </a:p>
          <a:p>
            <a:pPr>
              <a:lnSpc>
                <a:spcPct val="80000"/>
              </a:lnSpc>
              <a:spcAft>
                <a:spcPct val="25000"/>
              </a:spcAft>
              <a:buClr>
                <a:srgbClr val="800000"/>
              </a:buClr>
            </a:pPr>
            <a:endParaRPr lang="en-US" altLang="en-US" sz="1600"/>
          </a:p>
          <a:p>
            <a:pPr>
              <a:lnSpc>
                <a:spcPct val="80000"/>
              </a:lnSpc>
              <a:spcAft>
                <a:spcPct val="25000"/>
              </a:spcAft>
              <a:buClr>
                <a:srgbClr val="800000"/>
              </a:buClr>
            </a:pPr>
            <a:r>
              <a:rPr lang="en-US" altLang="en-US" sz="2400" b="1"/>
              <a:t>Exception: </a:t>
            </a:r>
          </a:p>
          <a:p>
            <a:pPr lvl="1">
              <a:lnSpc>
                <a:spcPct val="80000"/>
              </a:lnSpc>
              <a:spcAft>
                <a:spcPct val="25000"/>
              </a:spcAft>
              <a:buClr>
                <a:srgbClr val="800000"/>
              </a:buClr>
            </a:pPr>
            <a:r>
              <a:rPr lang="en-US" altLang="en-US" sz="2000"/>
              <a:t>No examination required if examined within past 1-year period</a:t>
            </a:r>
          </a:p>
        </p:txBody>
      </p:sp>
      <p:sp>
        <p:nvSpPr>
          <p:cNvPr id="164867" name="Rectangle 4">
            <a:extLst>
              <a:ext uri="{FF2B5EF4-FFF2-40B4-BE49-F238E27FC236}">
                <a16:creationId xmlns:a16="http://schemas.microsoft.com/office/drawing/2014/main" id="{DEF5F18A-9D27-4DD3-42D1-AFBEF202557A}"/>
              </a:ext>
            </a:extLst>
          </p:cNvPr>
          <p:cNvSpPr>
            <a:spLocks noGrp="1" noChangeArrowheads="1"/>
          </p:cNvSpPr>
          <p:nvPr>
            <p:ph type="title"/>
          </p:nvPr>
        </p:nvSpPr>
        <p:spPr>
          <a:xfrm>
            <a:off x="457200" y="0"/>
            <a:ext cx="8229600" cy="1077913"/>
          </a:xfrm>
        </p:spPr>
        <p:txBody>
          <a:bodyPr lIns="91440" tIns="45720" rIns="91440" bIns="45720" anchor="b"/>
          <a:lstStyle/>
          <a:p>
            <a:pPr eaLnBrk="1" hangingPunct="1"/>
            <a:r>
              <a:rPr lang="en-US" altLang="en-US"/>
              <a:t>Medical Surveillance  </a:t>
            </a:r>
            <a:br>
              <a:rPr lang="en-US" altLang="en-US" sz="3200"/>
            </a:br>
            <a:r>
              <a:rPr lang="en-US" altLang="en-US" sz="2800"/>
              <a:t>Examinations and Consultations</a:t>
            </a:r>
          </a:p>
        </p:txBody>
      </p:sp>
      <p:sp>
        <p:nvSpPr>
          <p:cNvPr id="4" name="TextBox 3">
            <a:extLst>
              <a:ext uri="{FF2B5EF4-FFF2-40B4-BE49-F238E27FC236}">
                <a16:creationId xmlns:a16="http://schemas.microsoft.com/office/drawing/2014/main" id="{C0341C9E-0F8A-810E-EA04-A967CE41FFE0}"/>
              </a:ext>
            </a:extLst>
          </p:cNvPr>
          <p:cNvSpPr txBox="1"/>
          <p:nvPr/>
        </p:nvSpPr>
        <p:spPr>
          <a:xfrm>
            <a:off x="6172200" y="457200"/>
            <a:ext cx="2744788" cy="646113"/>
          </a:xfrm>
          <a:prstGeom prst="rect">
            <a:avLst/>
          </a:prstGeom>
          <a:noFill/>
        </p:spPr>
        <p:txBody>
          <a:bodyPr wrap="none">
            <a:spAutoFit/>
          </a:bodyPr>
          <a:lstStyle/>
          <a:p>
            <a:pPr>
              <a:defRPr/>
            </a:pPr>
            <a:r>
              <a:rPr lang="en-US" dirty="0">
                <a:latin typeface="+mj-lt"/>
              </a:rPr>
              <a:t>29 CFR 1926.1101(m)(1)</a:t>
            </a:r>
          </a:p>
          <a:p>
            <a:pPr>
              <a:defRPr/>
            </a:pPr>
            <a:endParaRPr lang="en-US" dirty="0"/>
          </a:p>
        </p:txBody>
      </p:sp>
      <p:pic>
        <p:nvPicPr>
          <p:cNvPr id="164869" name="Picture 5">
            <a:extLst>
              <a:ext uri="{FF2B5EF4-FFF2-40B4-BE49-F238E27FC236}">
                <a16:creationId xmlns:a16="http://schemas.microsoft.com/office/drawing/2014/main" id="{5664D4A7-08C0-1489-7C24-092C15910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895600"/>
            <a:ext cx="1133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a:extLst>
              <a:ext uri="{FF2B5EF4-FFF2-40B4-BE49-F238E27FC236}">
                <a16:creationId xmlns:a16="http://schemas.microsoft.com/office/drawing/2014/main" id="{5D61F200-D8EF-8057-D45E-4F989132782A}"/>
              </a:ext>
            </a:extLst>
          </p:cNvPr>
          <p:cNvSpPr>
            <a:spLocks noGrp="1" noChangeArrowheads="1"/>
          </p:cNvSpPr>
          <p:nvPr>
            <p:ph type="body" idx="1"/>
          </p:nvPr>
        </p:nvSpPr>
        <p:spPr>
          <a:xfrm>
            <a:off x="533400" y="1219200"/>
            <a:ext cx="8229600" cy="4525963"/>
          </a:xfrm>
        </p:spPr>
        <p:txBody>
          <a:bodyPr/>
          <a:lstStyle/>
          <a:p>
            <a:pPr>
              <a:lnSpc>
                <a:spcPct val="90000"/>
              </a:lnSpc>
              <a:spcAft>
                <a:spcPct val="25000"/>
              </a:spcAft>
              <a:buClr>
                <a:srgbClr val="800000"/>
              </a:buClr>
            </a:pPr>
            <a:r>
              <a:rPr lang="en-US" altLang="en-US" sz="2400"/>
              <a:t>Medical and work history (special emphasis to pulmonary, cardiovascular, and gastrointestinal systems</a:t>
            </a:r>
          </a:p>
          <a:p>
            <a:pPr>
              <a:lnSpc>
                <a:spcPct val="90000"/>
              </a:lnSpc>
              <a:spcAft>
                <a:spcPct val="25000"/>
              </a:spcAft>
              <a:buClr>
                <a:srgbClr val="800000"/>
              </a:buClr>
            </a:pPr>
            <a:endParaRPr lang="en-US" altLang="en-US" sz="1000"/>
          </a:p>
          <a:p>
            <a:pPr>
              <a:lnSpc>
                <a:spcPct val="90000"/>
              </a:lnSpc>
              <a:spcAft>
                <a:spcPct val="25000"/>
              </a:spcAft>
              <a:buClr>
                <a:srgbClr val="800000"/>
              </a:buClr>
            </a:pPr>
            <a:r>
              <a:rPr lang="en-US" altLang="en-US" sz="2400"/>
              <a:t>Standardized questionnaires</a:t>
            </a:r>
          </a:p>
          <a:p>
            <a:pPr lvl="1">
              <a:lnSpc>
                <a:spcPct val="90000"/>
              </a:lnSpc>
              <a:spcAft>
                <a:spcPct val="25000"/>
              </a:spcAft>
            </a:pPr>
            <a:r>
              <a:rPr lang="en-US" altLang="en-US" sz="2000"/>
              <a:t>Initial examination: Appendix D, Part 1</a:t>
            </a:r>
          </a:p>
          <a:p>
            <a:pPr lvl="1">
              <a:lnSpc>
                <a:spcPct val="90000"/>
              </a:lnSpc>
              <a:spcAft>
                <a:spcPct val="25000"/>
              </a:spcAft>
            </a:pPr>
            <a:r>
              <a:rPr lang="en-US" altLang="en-US" sz="2000"/>
              <a:t>Annual examinations: Appendix D, Part 2</a:t>
            </a:r>
          </a:p>
          <a:p>
            <a:pPr>
              <a:lnSpc>
                <a:spcPct val="90000"/>
              </a:lnSpc>
              <a:spcAft>
                <a:spcPct val="25000"/>
              </a:spcAft>
              <a:buClr>
                <a:srgbClr val="800000"/>
              </a:buClr>
            </a:pPr>
            <a:endParaRPr lang="en-US" altLang="en-US" sz="1000"/>
          </a:p>
          <a:p>
            <a:pPr>
              <a:lnSpc>
                <a:spcPct val="90000"/>
              </a:lnSpc>
              <a:spcAft>
                <a:spcPct val="25000"/>
              </a:spcAft>
              <a:buClr>
                <a:srgbClr val="800000"/>
              </a:buClr>
            </a:pPr>
            <a:r>
              <a:rPr lang="en-US" altLang="en-US" sz="2400"/>
              <a:t>Physical examination directed to pulmonary and gastrointestinal systems</a:t>
            </a:r>
          </a:p>
          <a:p>
            <a:pPr lvl="1">
              <a:lnSpc>
                <a:spcPct val="90000"/>
              </a:lnSpc>
              <a:spcAft>
                <a:spcPct val="25000"/>
              </a:spcAft>
            </a:pPr>
            <a:r>
              <a:rPr lang="en-US" altLang="en-US" sz="2000"/>
              <a:t>Chest X-ray (physician’s discretion)</a:t>
            </a:r>
          </a:p>
          <a:p>
            <a:pPr lvl="1">
              <a:lnSpc>
                <a:spcPct val="90000"/>
              </a:lnSpc>
              <a:spcAft>
                <a:spcPct val="25000"/>
              </a:spcAft>
            </a:pPr>
            <a:r>
              <a:rPr lang="en-US" altLang="en-US" sz="2000"/>
              <a:t>Pulmonary</a:t>
            </a:r>
          </a:p>
          <a:p>
            <a:pPr lvl="2">
              <a:lnSpc>
                <a:spcPct val="90000"/>
              </a:lnSpc>
              <a:spcAft>
                <a:spcPct val="25000"/>
              </a:spcAft>
              <a:buFontTx/>
              <a:buChar char="&gt;"/>
            </a:pPr>
            <a:r>
              <a:rPr lang="en-US" altLang="en-US"/>
              <a:t>FVC</a:t>
            </a:r>
          </a:p>
          <a:p>
            <a:pPr lvl="2">
              <a:lnSpc>
                <a:spcPct val="90000"/>
              </a:lnSpc>
              <a:spcAft>
                <a:spcPct val="25000"/>
              </a:spcAft>
              <a:buFontTx/>
              <a:buChar char="&gt;"/>
            </a:pPr>
            <a:r>
              <a:rPr lang="en-US" altLang="en-US"/>
              <a:t>FEV(1)</a:t>
            </a:r>
          </a:p>
          <a:p>
            <a:pPr lvl="1">
              <a:lnSpc>
                <a:spcPct val="90000"/>
              </a:lnSpc>
              <a:spcAft>
                <a:spcPct val="25000"/>
              </a:spcAft>
            </a:pPr>
            <a:r>
              <a:rPr lang="en-US" altLang="en-US" sz="2000"/>
              <a:t>Other examinations/tests as ordered by physician</a:t>
            </a:r>
          </a:p>
        </p:txBody>
      </p:sp>
      <p:sp>
        <p:nvSpPr>
          <p:cNvPr id="165891" name="Rectangle 4">
            <a:extLst>
              <a:ext uri="{FF2B5EF4-FFF2-40B4-BE49-F238E27FC236}">
                <a16:creationId xmlns:a16="http://schemas.microsoft.com/office/drawing/2014/main" id="{B4F81FF2-B9A2-D8FD-35E2-C286072D0444}"/>
              </a:ext>
            </a:extLst>
          </p:cNvPr>
          <p:cNvSpPr>
            <a:spLocks noGrp="1" noChangeArrowheads="1"/>
          </p:cNvSpPr>
          <p:nvPr>
            <p:ph type="title"/>
          </p:nvPr>
        </p:nvSpPr>
        <p:spPr>
          <a:xfrm>
            <a:off x="457200" y="0"/>
            <a:ext cx="8229600" cy="1077913"/>
          </a:xfrm>
        </p:spPr>
        <p:txBody>
          <a:bodyPr lIns="91440" tIns="45720" rIns="91440" bIns="45720" anchor="b"/>
          <a:lstStyle/>
          <a:p>
            <a:pPr eaLnBrk="1" hangingPunct="1"/>
            <a:r>
              <a:rPr lang="en-US" altLang="en-US"/>
              <a:t>Medical Surveillance</a:t>
            </a:r>
            <a:br>
              <a:rPr lang="en-US" altLang="en-US" sz="3200"/>
            </a:br>
            <a:r>
              <a:rPr lang="en-US" altLang="en-US" sz="2800"/>
              <a:t>Content</a:t>
            </a:r>
          </a:p>
        </p:txBody>
      </p:sp>
      <p:sp>
        <p:nvSpPr>
          <p:cNvPr id="4" name="TextBox 3">
            <a:extLst>
              <a:ext uri="{FF2B5EF4-FFF2-40B4-BE49-F238E27FC236}">
                <a16:creationId xmlns:a16="http://schemas.microsoft.com/office/drawing/2014/main" id="{5F063C0D-DAE7-075B-646E-9322EDB39ECE}"/>
              </a:ext>
            </a:extLst>
          </p:cNvPr>
          <p:cNvSpPr txBox="1"/>
          <p:nvPr/>
        </p:nvSpPr>
        <p:spPr>
          <a:xfrm>
            <a:off x="5943600" y="457200"/>
            <a:ext cx="2744788" cy="646113"/>
          </a:xfrm>
          <a:prstGeom prst="rect">
            <a:avLst/>
          </a:prstGeom>
          <a:noFill/>
        </p:spPr>
        <p:txBody>
          <a:bodyPr wrap="none">
            <a:spAutoFit/>
          </a:bodyPr>
          <a:lstStyle/>
          <a:p>
            <a:pPr>
              <a:defRPr/>
            </a:pPr>
            <a:r>
              <a:rPr lang="en-US" dirty="0">
                <a:latin typeface="+mj-lt"/>
              </a:rPr>
              <a:t>29 CFR 1926.1101(m)(1)</a:t>
            </a:r>
          </a:p>
          <a:p>
            <a:pPr>
              <a:defRPr/>
            </a:pPr>
            <a:endParaRPr lang="en-US" dirty="0"/>
          </a:p>
        </p:txBody>
      </p:sp>
      <p:pic>
        <p:nvPicPr>
          <p:cNvPr id="165893" name="Picture 5">
            <a:extLst>
              <a:ext uri="{FF2B5EF4-FFF2-40B4-BE49-F238E27FC236}">
                <a16:creationId xmlns:a16="http://schemas.microsoft.com/office/drawing/2014/main" id="{ACB2DD90-003A-E652-ABEF-0B36B4A7C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038600"/>
            <a:ext cx="14684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a:extLst>
              <a:ext uri="{FF2B5EF4-FFF2-40B4-BE49-F238E27FC236}">
                <a16:creationId xmlns:a16="http://schemas.microsoft.com/office/drawing/2014/main" id="{50A2526C-2A09-AA2C-A2A0-39D40D2F10AB}"/>
              </a:ext>
            </a:extLst>
          </p:cNvPr>
          <p:cNvSpPr>
            <a:spLocks noGrp="1" noChangeArrowheads="1"/>
          </p:cNvSpPr>
          <p:nvPr>
            <p:ph type="body" idx="1"/>
          </p:nvPr>
        </p:nvSpPr>
        <p:spPr/>
        <p:txBody>
          <a:bodyPr/>
          <a:lstStyle/>
          <a:p>
            <a:pPr>
              <a:spcAft>
                <a:spcPct val="25000"/>
              </a:spcAft>
              <a:buClr>
                <a:srgbClr val="800000"/>
              </a:buClr>
            </a:pPr>
            <a:r>
              <a:rPr lang="en-US" altLang="en-US" sz="2400"/>
              <a:t>Copy of the standard and Appendices D, E, and I</a:t>
            </a:r>
          </a:p>
          <a:p>
            <a:pPr>
              <a:spcAft>
                <a:spcPct val="25000"/>
              </a:spcAft>
              <a:buClr>
                <a:srgbClr val="800000"/>
              </a:buClr>
            </a:pPr>
            <a:endParaRPr lang="en-US" altLang="en-US" sz="2400"/>
          </a:p>
          <a:p>
            <a:pPr>
              <a:spcAft>
                <a:spcPct val="25000"/>
              </a:spcAft>
              <a:buClr>
                <a:srgbClr val="800000"/>
              </a:buClr>
            </a:pPr>
            <a:r>
              <a:rPr lang="en-US" altLang="en-US" sz="2400"/>
              <a:t>Description of employee’s duties relative to exposure</a:t>
            </a:r>
          </a:p>
          <a:p>
            <a:pPr>
              <a:spcAft>
                <a:spcPct val="25000"/>
              </a:spcAft>
              <a:buClr>
                <a:srgbClr val="800000"/>
              </a:buClr>
            </a:pPr>
            <a:endParaRPr lang="en-US" altLang="en-US" sz="2400"/>
          </a:p>
          <a:p>
            <a:pPr>
              <a:spcAft>
                <a:spcPct val="25000"/>
              </a:spcAft>
              <a:buClr>
                <a:srgbClr val="800000"/>
              </a:buClr>
            </a:pPr>
            <a:r>
              <a:rPr lang="en-US" altLang="en-US" sz="2400"/>
              <a:t>Representative exposure level or anticipated exposure level</a:t>
            </a:r>
          </a:p>
          <a:p>
            <a:pPr>
              <a:spcAft>
                <a:spcPct val="25000"/>
              </a:spcAft>
              <a:buClr>
                <a:srgbClr val="800000"/>
              </a:buClr>
            </a:pPr>
            <a:endParaRPr lang="en-US" altLang="en-US" sz="2400"/>
          </a:p>
          <a:p>
            <a:pPr>
              <a:spcAft>
                <a:spcPct val="25000"/>
              </a:spcAft>
              <a:buClr>
                <a:srgbClr val="800000"/>
              </a:buClr>
            </a:pPr>
            <a:r>
              <a:rPr lang="en-US" altLang="en-US" sz="2400"/>
              <a:t>Description of PPE and respirators used</a:t>
            </a:r>
          </a:p>
          <a:p>
            <a:pPr>
              <a:spcAft>
                <a:spcPct val="25000"/>
              </a:spcAft>
              <a:buClr>
                <a:srgbClr val="800000"/>
              </a:buClr>
            </a:pPr>
            <a:endParaRPr lang="en-US" altLang="en-US" sz="2400"/>
          </a:p>
          <a:p>
            <a:pPr>
              <a:spcAft>
                <a:spcPct val="25000"/>
              </a:spcAft>
              <a:buClr>
                <a:srgbClr val="800000"/>
              </a:buClr>
            </a:pPr>
            <a:r>
              <a:rPr lang="en-US" altLang="en-US" sz="2400"/>
              <a:t>Information from previous medical examinations</a:t>
            </a:r>
          </a:p>
        </p:txBody>
      </p:sp>
      <p:sp>
        <p:nvSpPr>
          <p:cNvPr id="167939" name="Rectangle 4">
            <a:extLst>
              <a:ext uri="{FF2B5EF4-FFF2-40B4-BE49-F238E27FC236}">
                <a16:creationId xmlns:a16="http://schemas.microsoft.com/office/drawing/2014/main" id="{946A0FC3-1D25-0F0A-E012-35EA11461CD7}"/>
              </a:ext>
            </a:extLst>
          </p:cNvPr>
          <p:cNvSpPr>
            <a:spLocks noGrp="1" noChangeArrowheads="1"/>
          </p:cNvSpPr>
          <p:nvPr>
            <p:ph type="title"/>
          </p:nvPr>
        </p:nvSpPr>
        <p:spPr>
          <a:xfrm>
            <a:off x="457200" y="-87313"/>
            <a:ext cx="8382000" cy="1077913"/>
          </a:xfrm>
        </p:spPr>
        <p:txBody>
          <a:bodyPr lIns="91440" tIns="45720" rIns="91440" bIns="45720" anchor="b"/>
          <a:lstStyle/>
          <a:p>
            <a:pPr eaLnBrk="1" hangingPunct="1"/>
            <a:r>
              <a:rPr lang="en-US" altLang="en-US"/>
              <a:t>Medical Surveillance </a:t>
            </a:r>
            <a:br>
              <a:rPr lang="en-US" altLang="en-US" sz="3200"/>
            </a:br>
            <a:r>
              <a:rPr lang="en-US" altLang="en-US" sz="2800"/>
              <a:t>Information Provided to Physician</a:t>
            </a:r>
          </a:p>
        </p:txBody>
      </p:sp>
      <p:sp>
        <p:nvSpPr>
          <p:cNvPr id="4" name="TextBox 3">
            <a:extLst>
              <a:ext uri="{FF2B5EF4-FFF2-40B4-BE49-F238E27FC236}">
                <a16:creationId xmlns:a16="http://schemas.microsoft.com/office/drawing/2014/main" id="{A901D6D2-23B6-E9C6-1AFA-93E196C45D61}"/>
              </a:ext>
            </a:extLst>
          </p:cNvPr>
          <p:cNvSpPr txBox="1"/>
          <p:nvPr/>
        </p:nvSpPr>
        <p:spPr>
          <a:xfrm>
            <a:off x="6096000" y="304800"/>
            <a:ext cx="2744788" cy="646113"/>
          </a:xfrm>
          <a:prstGeom prst="rect">
            <a:avLst/>
          </a:prstGeom>
          <a:noFill/>
        </p:spPr>
        <p:txBody>
          <a:bodyPr wrap="none">
            <a:spAutoFit/>
          </a:bodyPr>
          <a:lstStyle/>
          <a:p>
            <a:pPr>
              <a:defRPr/>
            </a:pPr>
            <a:r>
              <a:rPr lang="en-US" dirty="0">
                <a:latin typeface="+mj-lt"/>
              </a:rPr>
              <a:t>29 CFR 1926.1101(m)(1)</a:t>
            </a:r>
          </a:p>
          <a:p>
            <a:pPr>
              <a:defRPr/>
            </a:pPr>
            <a:endParaRPr lang="en-US" dirty="0"/>
          </a:p>
        </p:txBody>
      </p:sp>
      <p:pic>
        <p:nvPicPr>
          <p:cNvPr id="167941" name="Picture 5">
            <a:extLst>
              <a:ext uri="{FF2B5EF4-FFF2-40B4-BE49-F238E27FC236}">
                <a16:creationId xmlns:a16="http://schemas.microsoft.com/office/drawing/2014/main" id="{23781258-605E-E010-2641-46E49B10C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886200"/>
            <a:ext cx="9525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a:extLst>
              <a:ext uri="{FF2B5EF4-FFF2-40B4-BE49-F238E27FC236}">
                <a16:creationId xmlns:a16="http://schemas.microsoft.com/office/drawing/2014/main" id="{3B1950A2-3F44-59BD-F248-233D0629F9C1}"/>
              </a:ext>
            </a:extLst>
          </p:cNvPr>
          <p:cNvSpPr>
            <a:spLocks noGrp="1" noChangeArrowheads="1"/>
          </p:cNvSpPr>
          <p:nvPr>
            <p:ph type="body" idx="1"/>
          </p:nvPr>
        </p:nvSpPr>
        <p:spPr>
          <a:xfrm>
            <a:off x="533400" y="1143000"/>
            <a:ext cx="7924800" cy="4525963"/>
          </a:xfrm>
        </p:spPr>
        <p:txBody>
          <a:bodyPr/>
          <a:lstStyle/>
          <a:p>
            <a:pPr eaLnBrk="1" hangingPunct="1">
              <a:spcAft>
                <a:spcPct val="20000"/>
              </a:spcAft>
            </a:pPr>
            <a:r>
              <a:rPr lang="en-US" altLang="en-US" sz="2400" b="1"/>
              <a:t>Content</a:t>
            </a:r>
          </a:p>
          <a:p>
            <a:pPr lvl="1">
              <a:spcAft>
                <a:spcPct val="20000"/>
              </a:spcAft>
            </a:pPr>
            <a:r>
              <a:rPr lang="en-US" altLang="en-US" sz="2000"/>
              <a:t>Results of medical examination</a:t>
            </a:r>
          </a:p>
          <a:p>
            <a:pPr lvl="1">
              <a:spcAft>
                <a:spcPct val="20000"/>
              </a:spcAft>
            </a:pPr>
            <a:endParaRPr lang="en-US" altLang="en-US" sz="1000"/>
          </a:p>
          <a:p>
            <a:pPr lvl="1">
              <a:spcAft>
                <a:spcPct val="20000"/>
              </a:spcAft>
            </a:pPr>
            <a:r>
              <a:rPr lang="en-US" altLang="en-US" sz="2000"/>
              <a:t>Whether employee has any medical conditions that would increase risk of impairment from exposure to asbestos</a:t>
            </a:r>
          </a:p>
          <a:p>
            <a:pPr lvl="1">
              <a:spcAft>
                <a:spcPct val="20000"/>
              </a:spcAft>
            </a:pPr>
            <a:endParaRPr lang="en-US" altLang="en-US" sz="1000"/>
          </a:p>
          <a:p>
            <a:pPr lvl="1">
              <a:spcAft>
                <a:spcPct val="20000"/>
              </a:spcAft>
            </a:pPr>
            <a:r>
              <a:rPr lang="en-US" altLang="en-US" sz="2000"/>
              <a:t>Recommended limitations on employee or on use of PPE (e.g., respirators)</a:t>
            </a:r>
          </a:p>
          <a:p>
            <a:pPr lvl="1">
              <a:spcAft>
                <a:spcPct val="20000"/>
              </a:spcAft>
            </a:pPr>
            <a:endParaRPr lang="en-US" altLang="en-US" sz="1000"/>
          </a:p>
          <a:p>
            <a:pPr lvl="1">
              <a:spcAft>
                <a:spcPct val="20000"/>
              </a:spcAft>
            </a:pPr>
            <a:r>
              <a:rPr lang="en-US" altLang="en-US" sz="2000"/>
              <a:t>Statement that physician has informed employee of exam results and of any medical conditions that may result from asbestos exposure</a:t>
            </a:r>
          </a:p>
          <a:p>
            <a:pPr lvl="1">
              <a:spcAft>
                <a:spcPct val="20000"/>
              </a:spcAft>
            </a:pPr>
            <a:endParaRPr lang="en-US" altLang="en-US" sz="1000"/>
          </a:p>
          <a:p>
            <a:pPr lvl="1">
              <a:spcAft>
                <a:spcPct val="20000"/>
              </a:spcAft>
            </a:pPr>
            <a:r>
              <a:rPr lang="en-US" altLang="en-US" sz="2000"/>
              <a:t>Statement that employee has been informed of increased risk of lung cancer due to smoking </a:t>
            </a:r>
            <a:r>
              <a:rPr lang="en-US" altLang="en-US" sz="2000" b="1" u="sng"/>
              <a:t>and</a:t>
            </a:r>
            <a:r>
              <a:rPr lang="en-US" altLang="en-US" sz="2000"/>
              <a:t> asbestos exposure</a:t>
            </a:r>
          </a:p>
        </p:txBody>
      </p:sp>
      <p:sp>
        <p:nvSpPr>
          <p:cNvPr id="168963" name="Rectangle 4">
            <a:extLst>
              <a:ext uri="{FF2B5EF4-FFF2-40B4-BE49-F238E27FC236}">
                <a16:creationId xmlns:a16="http://schemas.microsoft.com/office/drawing/2014/main" id="{408D246D-3B9A-8FB7-852E-0D7F4B63E7F3}"/>
              </a:ext>
            </a:extLst>
          </p:cNvPr>
          <p:cNvSpPr>
            <a:spLocks noGrp="1" noChangeArrowheads="1"/>
          </p:cNvSpPr>
          <p:nvPr>
            <p:ph type="title"/>
          </p:nvPr>
        </p:nvSpPr>
        <p:spPr>
          <a:xfrm>
            <a:off x="457200" y="-87313"/>
            <a:ext cx="8382000" cy="1077913"/>
          </a:xfrm>
        </p:spPr>
        <p:txBody>
          <a:bodyPr lIns="91440" tIns="45720" rIns="91440" bIns="45720" anchor="b"/>
          <a:lstStyle/>
          <a:p>
            <a:pPr eaLnBrk="1" hangingPunct="1"/>
            <a:r>
              <a:rPr lang="en-US" altLang="en-US"/>
              <a:t>Medical Surveillance </a:t>
            </a:r>
            <a:br>
              <a:rPr lang="en-US" altLang="en-US" sz="3200"/>
            </a:br>
            <a:r>
              <a:rPr lang="en-US" altLang="en-US" sz="2800"/>
              <a:t>Physician’s Written Opinion</a:t>
            </a:r>
          </a:p>
        </p:txBody>
      </p:sp>
      <p:sp>
        <p:nvSpPr>
          <p:cNvPr id="4" name="TextBox 3">
            <a:extLst>
              <a:ext uri="{FF2B5EF4-FFF2-40B4-BE49-F238E27FC236}">
                <a16:creationId xmlns:a16="http://schemas.microsoft.com/office/drawing/2014/main" id="{71A9DA95-E14D-2FAD-3AFE-6F700841AB8B}"/>
              </a:ext>
            </a:extLst>
          </p:cNvPr>
          <p:cNvSpPr txBox="1"/>
          <p:nvPr/>
        </p:nvSpPr>
        <p:spPr>
          <a:xfrm>
            <a:off x="5943600" y="381000"/>
            <a:ext cx="2744788" cy="646113"/>
          </a:xfrm>
          <a:prstGeom prst="rect">
            <a:avLst/>
          </a:prstGeom>
          <a:noFill/>
        </p:spPr>
        <p:txBody>
          <a:bodyPr wrap="none">
            <a:spAutoFit/>
          </a:bodyPr>
          <a:lstStyle/>
          <a:p>
            <a:pPr>
              <a:defRPr/>
            </a:pPr>
            <a:r>
              <a:rPr lang="en-US" dirty="0">
                <a:latin typeface="+mj-lt"/>
              </a:rPr>
              <a:t>29 CFR 1926.1101(m)(1)</a:t>
            </a:r>
          </a:p>
          <a:p>
            <a:pPr>
              <a:defRPr/>
            </a:pP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a:extLst>
              <a:ext uri="{FF2B5EF4-FFF2-40B4-BE49-F238E27FC236}">
                <a16:creationId xmlns:a16="http://schemas.microsoft.com/office/drawing/2014/main" id="{D0C7EBA0-2DFD-DF30-6B17-647EC2A2978C}"/>
              </a:ext>
            </a:extLst>
          </p:cNvPr>
          <p:cNvSpPr>
            <a:spLocks noGrp="1" noChangeArrowheads="1"/>
          </p:cNvSpPr>
          <p:nvPr>
            <p:ph type="body" idx="1"/>
          </p:nvPr>
        </p:nvSpPr>
        <p:spPr/>
        <p:txBody>
          <a:bodyPr/>
          <a:lstStyle/>
          <a:p>
            <a:pPr>
              <a:buClr>
                <a:srgbClr val="800000"/>
              </a:buClr>
            </a:pPr>
            <a:r>
              <a:rPr lang="en-US" altLang="en-US" sz="2400"/>
              <a:t>May not include findings or diagnoses unrelated to occupational exposure to asbestos</a:t>
            </a:r>
          </a:p>
          <a:p>
            <a:pPr>
              <a:buClr>
                <a:srgbClr val="800000"/>
              </a:buClr>
            </a:pPr>
            <a:endParaRPr lang="en-US" altLang="en-US" sz="2400"/>
          </a:p>
          <a:p>
            <a:pPr>
              <a:buClr>
                <a:srgbClr val="800000"/>
              </a:buClr>
            </a:pPr>
            <a:r>
              <a:rPr lang="en-US" altLang="en-US" sz="2400"/>
              <a:t>Must be provided by employer to employee </a:t>
            </a:r>
            <a:r>
              <a:rPr lang="en-US" altLang="en-US" sz="2400" b="1">
                <a:solidFill>
                  <a:srgbClr val="800000"/>
                </a:solidFill>
              </a:rPr>
              <a:t>within 30 days</a:t>
            </a:r>
            <a:r>
              <a:rPr lang="en-US" altLang="en-US" sz="2400"/>
              <a:t> of receipt</a:t>
            </a:r>
          </a:p>
        </p:txBody>
      </p:sp>
      <p:sp>
        <p:nvSpPr>
          <p:cNvPr id="169987" name="Rectangle 4">
            <a:extLst>
              <a:ext uri="{FF2B5EF4-FFF2-40B4-BE49-F238E27FC236}">
                <a16:creationId xmlns:a16="http://schemas.microsoft.com/office/drawing/2014/main" id="{66407E69-FBC0-7F44-8722-465C88A7665B}"/>
              </a:ext>
            </a:extLst>
          </p:cNvPr>
          <p:cNvSpPr>
            <a:spLocks noGrp="1" noChangeArrowheads="1"/>
          </p:cNvSpPr>
          <p:nvPr>
            <p:ph type="title"/>
          </p:nvPr>
        </p:nvSpPr>
        <p:spPr>
          <a:xfrm>
            <a:off x="457200" y="-76200"/>
            <a:ext cx="8382000" cy="1077913"/>
          </a:xfrm>
        </p:spPr>
        <p:txBody>
          <a:bodyPr lIns="91440" tIns="45720" rIns="91440" bIns="45720" anchor="b"/>
          <a:lstStyle/>
          <a:p>
            <a:pPr eaLnBrk="1" hangingPunct="1"/>
            <a:r>
              <a:rPr lang="en-US" altLang="en-US"/>
              <a:t>Medical Surveillance </a:t>
            </a:r>
            <a:br>
              <a:rPr lang="en-US" altLang="en-US" sz="3200"/>
            </a:br>
            <a:r>
              <a:rPr lang="en-US" altLang="en-US" sz="2800"/>
              <a:t>Physician’s Written Opinion</a:t>
            </a:r>
          </a:p>
        </p:txBody>
      </p:sp>
      <p:sp>
        <p:nvSpPr>
          <p:cNvPr id="6" name="TextBox 5">
            <a:extLst>
              <a:ext uri="{FF2B5EF4-FFF2-40B4-BE49-F238E27FC236}">
                <a16:creationId xmlns:a16="http://schemas.microsoft.com/office/drawing/2014/main" id="{F3CB26A4-45A7-CA6F-FC56-0C8678FE994A}"/>
              </a:ext>
            </a:extLst>
          </p:cNvPr>
          <p:cNvSpPr txBox="1"/>
          <p:nvPr/>
        </p:nvSpPr>
        <p:spPr>
          <a:xfrm>
            <a:off x="5943600" y="381000"/>
            <a:ext cx="2744788" cy="646113"/>
          </a:xfrm>
          <a:prstGeom prst="rect">
            <a:avLst/>
          </a:prstGeom>
          <a:noFill/>
        </p:spPr>
        <p:txBody>
          <a:bodyPr wrap="none">
            <a:spAutoFit/>
          </a:bodyPr>
          <a:lstStyle/>
          <a:p>
            <a:pPr>
              <a:defRPr/>
            </a:pPr>
            <a:r>
              <a:rPr lang="en-US" dirty="0">
                <a:latin typeface="+mj-lt"/>
              </a:rPr>
              <a:t>29 CFR 1926.1101(m)(1)</a:t>
            </a:r>
          </a:p>
          <a:p>
            <a:pPr>
              <a:defRPr/>
            </a:pPr>
            <a:endParaRPr lang="en-US" dirty="0"/>
          </a:p>
        </p:txBody>
      </p:sp>
      <p:pic>
        <p:nvPicPr>
          <p:cNvPr id="169989" name="Picture 5" descr="Clipart - heaped, stress, &#10;document, job, &#10;tired, businessman. &#10;fotosearch - search &#10;clipart, illustration, &#10;drawings and vector &#10;eps graphics images">
            <a:extLst>
              <a:ext uri="{FF2B5EF4-FFF2-40B4-BE49-F238E27FC236}">
                <a16:creationId xmlns:a16="http://schemas.microsoft.com/office/drawing/2014/main" id="{4FE327F9-833F-B83C-ADB4-7CDAD971A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429000"/>
            <a:ext cx="21193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0" name="Rectangle 7">
            <a:extLst>
              <a:ext uri="{FF2B5EF4-FFF2-40B4-BE49-F238E27FC236}">
                <a16:creationId xmlns:a16="http://schemas.microsoft.com/office/drawing/2014/main" id="{9472CEC9-3A18-F884-F1DE-B74FA68801DF}"/>
              </a:ext>
            </a:extLst>
          </p:cNvPr>
          <p:cNvSpPr>
            <a:spLocks noChangeArrowheads="1"/>
          </p:cNvSpPr>
          <p:nvPr/>
        </p:nvSpPr>
        <p:spPr bwMode="auto">
          <a:xfrm>
            <a:off x="6553200" y="5638800"/>
            <a:ext cx="1524000" cy="228600"/>
          </a:xfrm>
          <a:prstGeom prst="rect">
            <a:avLst/>
          </a:prstGeom>
          <a:solidFill>
            <a:schemeClr val="bg1"/>
          </a:solidFill>
          <a:ln w="12700" algn="ctr">
            <a:solidFill>
              <a:schemeClr val="bg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79BABD9B-15B5-85FF-BB0F-ADD8BAB60587}"/>
              </a:ext>
            </a:extLst>
          </p:cNvPr>
          <p:cNvSpPr>
            <a:spLocks noGrp="1" noChangeArrowheads="1"/>
          </p:cNvSpPr>
          <p:nvPr>
            <p:ph type="title"/>
          </p:nvPr>
        </p:nvSpPr>
        <p:spPr>
          <a:xfrm>
            <a:off x="609600" y="381000"/>
            <a:ext cx="8229600" cy="487363"/>
          </a:xfrm>
        </p:spPr>
        <p:txBody>
          <a:bodyPr/>
          <a:lstStyle/>
          <a:p>
            <a:pPr eaLnBrk="1" hangingPunct="1"/>
            <a:r>
              <a:rPr lang="en-US" altLang="en-US" sz="3200"/>
              <a:t>Asbestos in Construction</a:t>
            </a:r>
          </a:p>
        </p:txBody>
      </p:sp>
      <p:sp>
        <p:nvSpPr>
          <p:cNvPr id="171011" name="Rectangle 3">
            <a:extLst>
              <a:ext uri="{FF2B5EF4-FFF2-40B4-BE49-F238E27FC236}">
                <a16:creationId xmlns:a16="http://schemas.microsoft.com/office/drawing/2014/main" id="{8A087B67-573B-2F1A-1F75-1458E08FC41E}"/>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Respiratory protection</a:t>
            </a:r>
          </a:p>
        </p:txBody>
      </p:sp>
      <p:sp>
        <p:nvSpPr>
          <p:cNvPr id="171012" name="Rectangle 4">
            <a:extLst>
              <a:ext uri="{FF2B5EF4-FFF2-40B4-BE49-F238E27FC236}">
                <a16:creationId xmlns:a16="http://schemas.microsoft.com/office/drawing/2014/main" id="{B233ADE2-6B77-8832-6CD5-71DEAB49D711}"/>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solidFill>
                  <a:srgbClr val="800000"/>
                </a:solidFill>
              </a:rPr>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CE629102-168C-4029-F842-EC3BA2CDB726}"/>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1926.1101(n)</a:t>
            </a:r>
          </a:p>
          <a:p>
            <a:pPr>
              <a:defRPr/>
            </a:pPr>
            <a:endParaRPr lang="en-US" dirty="0"/>
          </a:p>
        </p:txBody>
      </p:sp>
      <p:pic>
        <p:nvPicPr>
          <p:cNvPr id="171014" name="Picture 6">
            <a:extLst>
              <a:ext uri="{FF2B5EF4-FFF2-40B4-BE49-F238E27FC236}">
                <a16:creationId xmlns:a16="http://schemas.microsoft.com/office/drawing/2014/main" id="{37B6A965-6BC8-0B18-5CB5-B008F3B77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4495800"/>
            <a:ext cx="1244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0B33B4DC-3CB4-725A-681B-4CB6F561F5AB}"/>
              </a:ext>
            </a:extLst>
          </p:cNvPr>
          <p:cNvSpPr>
            <a:spLocks noGrp="1" noChangeArrowheads="1"/>
          </p:cNvSpPr>
          <p:nvPr>
            <p:ph type="title"/>
          </p:nvPr>
        </p:nvSpPr>
        <p:spPr>
          <a:xfrm>
            <a:off x="609600" y="0"/>
            <a:ext cx="8229600" cy="984250"/>
          </a:xfrm>
        </p:spPr>
        <p:txBody>
          <a:bodyPr/>
          <a:lstStyle/>
          <a:p>
            <a:pPr eaLnBrk="1" hangingPunct="1"/>
            <a:r>
              <a:rPr lang="en-US" altLang="en-US"/>
              <a:t>Recordkeeping  </a:t>
            </a:r>
            <a:br>
              <a:rPr lang="en-US" altLang="en-US" sz="3200"/>
            </a:br>
            <a:r>
              <a:rPr lang="en-US" altLang="en-US" sz="2800"/>
              <a:t>Exposure Measurements</a:t>
            </a:r>
          </a:p>
        </p:txBody>
      </p:sp>
      <p:sp>
        <p:nvSpPr>
          <p:cNvPr id="173059" name="Rectangle 3">
            <a:extLst>
              <a:ext uri="{FF2B5EF4-FFF2-40B4-BE49-F238E27FC236}">
                <a16:creationId xmlns:a16="http://schemas.microsoft.com/office/drawing/2014/main" id="{1BAA4B76-9E1C-7BAC-0661-24F000637EC2}"/>
              </a:ext>
            </a:extLst>
          </p:cNvPr>
          <p:cNvSpPr>
            <a:spLocks noGrp="1" noChangeArrowheads="1"/>
          </p:cNvSpPr>
          <p:nvPr>
            <p:ph type="body" idx="1"/>
          </p:nvPr>
        </p:nvSpPr>
        <p:spPr>
          <a:xfrm>
            <a:off x="609600" y="1219200"/>
            <a:ext cx="7924800" cy="4525963"/>
          </a:xfrm>
        </p:spPr>
        <p:txBody>
          <a:bodyPr/>
          <a:lstStyle/>
          <a:p>
            <a:pPr>
              <a:lnSpc>
                <a:spcPct val="90000"/>
              </a:lnSpc>
              <a:buClr>
                <a:srgbClr val="800000"/>
              </a:buClr>
            </a:pPr>
            <a:r>
              <a:rPr lang="en-US" altLang="en-US" sz="2400"/>
              <a:t>Record must include:</a:t>
            </a:r>
          </a:p>
          <a:p>
            <a:pPr>
              <a:lnSpc>
                <a:spcPct val="90000"/>
              </a:lnSpc>
              <a:buClr>
                <a:srgbClr val="800000"/>
              </a:buClr>
            </a:pPr>
            <a:endParaRPr lang="en-US" altLang="en-US" sz="800"/>
          </a:p>
          <a:p>
            <a:pPr lvl="1">
              <a:lnSpc>
                <a:spcPct val="90000"/>
              </a:lnSpc>
            </a:pPr>
            <a:r>
              <a:rPr lang="en-US" altLang="en-US" sz="2000"/>
              <a:t>Date of measurement</a:t>
            </a:r>
          </a:p>
          <a:p>
            <a:pPr lvl="1">
              <a:lnSpc>
                <a:spcPct val="90000"/>
              </a:lnSpc>
            </a:pPr>
            <a:endParaRPr lang="en-US" altLang="en-US" sz="800"/>
          </a:p>
          <a:p>
            <a:pPr lvl="1">
              <a:lnSpc>
                <a:spcPct val="90000"/>
              </a:lnSpc>
            </a:pPr>
            <a:r>
              <a:rPr lang="en-US" altLang="en-US" sz="2000"/>
              <a:t>Operation being monitored</a:t>
            </a:r>
          </a:p>
          <a:p>
            <a:pPr lvl="1">
              <a:lnSpc>
                <a:spcPct val="90000"/>
              </a:lnSpc>
            </a:pPr>
            <a:endParaRPr lang="en-US" altLang="en-US" sz="800"/>
          </a:p>
          <a:p>
            <a:pPr lvl="1">
              <a:lnSpc>
                <a:spcPct val="90000"/>
              </a:lnSpc>
            </a:pPr>
            <a:r>
              <a:rPr lang="en-US" altLang="en-US" sz="2000"/>
              <a:t>Sampling and analytical methods used and </a:t>
            </a:r>
          </a:p>
          <a:p>
            <a:pPr lvl="1">
              <a:lnSpc>
                <a:spcPct val="90000"/>
              </a:lnSpc>
              <a:buFont typeface="Symbol" panose="05050102010706020507" pitchFamily="18" charset="2"/>
              <a:buNone/>
            </a:pPr>
            <a:r>
              <a:rPr lang="en-US" altLang="en-US" sz="2000"/>
              <a:t>    evidence of their accuracy</a:t>
            </a:r>
          </a:p>
          <a:p>
            <a:pPr lvl="1">
              <a:lnSpc>
                <a:spcPct val="90000"/>
              </a:lnSpc>
            </a:pPr>
            <a:endParaRPr lang="en-US" altLang="en-US" sz="800"/>
          </a:p>
          <a:p>
            <a:pPr lvl="1">
              <a:lnSpc>
                <a:spcPct val="90000"/>
              </a:lnSpc>
            </a:pPr>
            <a:r>
              <a:rPr lang="en-US" altLang="en-US" sz="2000"/>
              <a:t>Number, duration, and results of samples</a:t>
            </a:r>
          </a:p>
          <a:p>
            <a:pPr lvl="1">
              <a:lnSpc>
                <a:spcPct val="90000"/>
              </a:lnSpc>
            </a:pPr>
            <a:endParaRPr lang="en-US" altLang="en-US" sz="800"/>
          </a:p>
          <a:p>
            <a:pPr lvl="1">
              <a:lnSpc>
                <a:spcPct val="90000"/>
              </a:lnSpc>
            </a:pPr>
            <a:r>
              <a:rPr lang="en-US" altLang="en-US" sz="2000"/>
              <a:t>Type of protective devices worn</a:t>
            </a:r>
          </a:p>
          <a:p>
            <a:pPr lvl="1">
              <a:lnSpc>
                <a:spcPct val="90000"/>
              </a:lnSpc>
            </a:pPr>
            <a:endParaRPr lang="en-US" altLang="en-US" sz="800"/>
          </a:p>
          <a:p>
            <a:pPr lvl="1">
              <a:lnSpc>
                <a:spcPct val="90000"/>
              </a:lnSpc>
            </a:pPr>
            <a:r>
              <a:rPr lang="en-US" altLang="en-US" sz="2000"/>
              <a:t>Name, social security number, and exposure of employees whose exposures are represented</a:t>
            </a:r>
          </a:p>
          <a:p>
            <a:pPr>
              <a:lnSpc>
                <a:spcPct val="90000"/>
              </a:lnSpc>
              <a:buClr>
                <a:srgbClr val="800000"/>
              </a:buClr>
            </a:pPr>
            <a:endParaRPr lang="en-US" altLang="en-US" sz="2000"/>
          </a:p>
          <a:p>
            <a:pPr>
              <a:lnSpc>
                <a:spcPct val="90000"/>
              </a:lnSpc>
              <a:buClr>
                <a:srgbClr val="800000"/>
              </a:buClr>
            </a:pPr>
            <a:r>
              <a:rPr lang="en-US" altLang="en-US" sz="2400"/>
              <a:t>Record must be maintained for </a:t>
            </a:r>
            <a:r>
              <a:rPr lang="en-US" altLang="en-US" sz="2400" b="1">
                <a:solidFill>
                  <a:srgbClr val="800000"/>
                </a:solidFill>
              </a:rPr>
              <a:t>at least 30 years</a:t>
            </a:r>
          </a:p>
          <a:p>
            <a:pPr>
              <a:lnSpc>
                <a:spcPct val="90000"/>
              </a:lnSpc>
              <a:buClr>
                <a:srgbClr val="800000"/>
              </a:buClr>
            </a:pPr>
            <a:endParaRPr lang="en-US" altLang="en-US" sz="2000">
              <a:solidFill>
                <a:srgbClr val="800000"/>
              </a:solidFill>
            </a:endParaRPr>
          </a:p>
          <a:p>
            <a:pPr>
              <a:lnSpc>
                <a:spcPct val="90000"/>
              </a:lnSpc>
              <a:buClr>
                <a:srgbClr val="800000"/>
              </a:buClr>
            </a:pPr>
            <a:r>
              <a:rPr lang="en-US" altLang="en-US" sz="2400"/>
              <a:t>Employer may have records maintained by industry trade and employee associations</a:t>
            </a:r>
          </a:p>
        </p:txBody>
      </p:sp>
      <p:sp>
        <p:nvSpPr>
          <p:cNvPr id="4" name="TextBox 3">
            <a:extLst>
              <a:ext uri="{FF2B5EF4-FFF2-40B4-BE49-F238E27FC236}">
                <a16:creationId xmlns:a16="http://schemas.microsoft.com/office/drawing/2014/main" id="{A3D5B8B4-8365-EE6E-52AB-7E236DBC5D05}"/>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1926.1101(n)</a:t>
            </a:r>
          </a:p>
          <a:p>
            <a:pPr>
              <a:defRPr/>
            </a:pPr>
            <a:endParaRPr lang="en-US" dirty="0"/>
          </a:p>
        </p:txBody>
      </p:sp>
      <p:pic>
        <p:nvPicPr>
          <p:cNvPr id="173061" name="Picture 5">
            <a:extLst>
              <a:ext uri="{FF2B5EF4-FFF2-40B4-BE49-F238E27FC236}">
                <a16:creationId xmlns:a16="http://schemas.microsoft.com/office/drawing/2014/main" id="{75941306-E695-C7E7-16CE-E1DE60C8D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27138"/>
            <a:ext cx="20272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2477899-51D9-5999-692B-B39E2E2DE7A8}"/>
              </a:ext>
            </a:extLst>
          </p:cNvPr>
          <p:cNvSpPr>
            <a:spLocks noGrp="1" noChangeArrowheads="1"/>
          </p:cNvSpPr>
          <p:nvPr>
            <p:ph type="title"/>
          </p:nvPr>
        </p:nvSpPr>
        <p:spPr/>
        <p:txBody>
          <a:bodyPr/>
          <a:lstStyle/>
          <a:p>
            <a:r>
              <a:rPr lang="en-US" altLang="en-US"/>
              <a:t>Examples</a:t>
            </a:r>
          </a:p>
        </p:txBody>
      </p:sp>
      <p:pic>
        <p:nvPicPr>
          <p:cNvPr id="23555" name="Content Placeholder 3">
            <a:extLst>
              <a:ext uri="{FF2B5EF4-FFF2-40B4-BE49-F238E27FC236}">
                <a16:creationId xmlns:a16="http://schemas.microsoft.com/office/drawing/2014/main" id="{40C8CB00-05F5-C675-42E4-A9344D41EB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066800"/>
            <a:ext cx="3713163" cy="4953000"/>
          </a:xfrm>
        </p:spPr>
      </p:pic>
      <p:pic>
        <p:nvPicPr>
          <p:cNvPr id="23556" name="Picture 4">
            <a:extLst>
              <a:ext uri="{FF2B5EF4-FFF2-40B4-BE49-F238E27FC236}">
                <a16:creationId xmlns:a16="http://schemas.microsoft.com/office/drawing/2014/main" id="{8EC40D95-1D25-023A-DC90-6D8DCFDA1B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066800"/>
            <a:ext cx="43370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a:extLst>
              <a:ext uri="{FF2B5EF4-FFF2-40B4-BE49-F238E27FC236}">
                <a16:creationId xmlns:a16="http://schemas.microsoft.com/office/drawing/2014/main" id="{0ED8F902-A2C1-6F25-B707-5A506B77EB9A}"/>
              </a:ext>
            </a:extLst>
          </p:cNvPr>
          <p:cNvSpPr>
            <a:spLocks noGrp="1" noChangeArrowheads="1"/>
          </p:cNvSpPr>
          <p:nvPr>
            <p:ph type="body" idx="1"/>
          </p:nvPr>
        </p:nvSpPr>
        <p:spPr/>
        <p:txBody>
          <a:bodyPr/>
          <a:lstStyle/>
          <a:p>
            <a:pPr>
              <a:lnSpc>
                <a:spcPct val="80000"/>
              </a:lnSpc>
              <a:buClr>
                <a:srgbClr val="800000"/>
              </a:buClr>
            </a:pPr>
            <a:r>
              <a:rPr lang="en-US" altLang="en-US" sz="2400"/>
              <a:t>Record must include:</a:t>
            </a:r>
          </a:p>
          <a:p>
            <a:pPr>
              <a:lnSpc>
                <a:spcPct val="80000"/>
              </a:lnSpc>
              <a:buClr>
                <a:srgbClr val="800000"/>
              </a:buClr>
            </a:pPr>
            <a:endParaRPr lang="en-US" altLang="en-US" sz="800"/>
          </a:p>
          <a:p>
            <a:pPr lvl="1"/>
            <a:r>
              <a:rPr lang="en-US" altLang="en-US" sz="2000"/>
              <a:t>Product qualifying for exemption</a:t>
            </a:r>
          </a:p>
          <a:p>
            <a:pPr lvl="1"/>
            <a:endParaRPr lang="en-US" altLang="en-US" sz="800"/>
          </a:p>
          <a:p>
            <a:pPr lvl="1"/>
            <a:r>
              <a:rPr lang="en-US" altLang="en-US" sz="2000"/>
              <a:t>Source of the objective data</a:t>
            </a:r>
          </a:p>
          <a:p>
            <a:pPr lvl="1"/>
            <a:endParaRPr lang="en-US" altLang="en-US" sz="800"/>
          </a:p>
          <a:p>
            <a:pPr lvl="1"/>
            <a:r>
              <a:rPr lang="en-US" altLang="en-US" sz="2000"/>
              <a:t>Testing protocol, results of testing, and/or analysis of material for the release of asbestos</a:t>
            </a:r>
          </a:p>
          <a:p>
            <a:pPr lvl="1"/>
            <a:endParaRPr lang="en-US" altLang="en-US" sz="800"/>
          </a:p>
          <a:p>
            <a:pPr lvl="1"/>
            <a:r>
              <a:rPr lang="en-US" altLang="en-US" sz="2000"/>
              <a:t>Description of operation exempted and how data support exemption</a:t>
            </a:r>
          </a:p>
          <a:p>
            <a:pPr lvl="1"/>
            <a:endParaRPr lang="en-US" altLang="en-US" sz="800"/>
          </a:p>
          <a:p>
            <a:pPr lvl="1"/>
            <a:r>
              <a:rPr lang="en-US" altLang="en-US" sz="2000"/>
              <a:t>Other data relevant to operations, materials, processing, or employee exposures covered by exemption</a:t>
            </a:r>
          </a:p>
          <a:p>
            <a:pPr lvl="1"/>
            <a:endParaRPr lang="en-US" altLang="en-US"/>
          </a:p>
          <a:p>
            <a:pPr>
              <a:buClr>
                <a:srgbClr val="800000"/>
              </a:buClr>
            </a:pPr>
            <a:r>
              <a:rPr lang="en-US" altLang="en-US" sz="2400"/>
              <a:t>Record must be maintained for duration of reliance upon  the objective data</a:t>
            </a:r>
          </a:p>
        </p:txBody>
      </p:sp>
      <p:sp>
        <p:nvSpPr>
          <p:cNvPr id="174083" name="Rectangle 4">
            <a:extLst>
              <a:ext uri="{FF2B5EF4-FFF2-40B4-BE49-F238E27FC236}">
                <a16:creationId xmlns:a16="http://schemas.microsoft.com/office/drawing/2014/main" id="{F9115016-32FD-E53E-A705-5A3BE8A7E0C1}"/>
              </a:ext>
            </a:extLst>
          </p:cNvPr>
          <p:cNvSpPr>
            <a:spLocks noGrp="1" noChangeArrowheads="1"/>
          </p:cNvSpPr>
          <p:nvPr>
            <p:ph type="title"/>
          </p:nvPr>
        </p:nvSpPr>
        <p:spPr>
          <a:xfrm>
            <a:off x="533400" y="0"/>
            <a:ext cx="8229600" cy="1077913"/>
          </a:xfrm>
        </p:spPr>
        <p:txBody>
          <a:bodyPr lIns="91440" tIns="45720" rIns="91440" bIns="45720" anchor="b"/>
          <a:lstStyle/>
          <a:p>
            <a:pPr eaLnBrk="1" hangingPunct="1"/>
            <a:r>
              <a:rPr lang="en-US" altLang="en-US"/>
              <a:t>Recordkeeping  </a:t>
            </a:r>
            <a:br>
              <a:rPr lang="en-US" altLang="en-US" sz="3200"/>
            </a:br>
            <a:r>
              <a:rPr lang="en-US" altLang="en-US" sz="2800"/>
              <a:t>Objective Data</a:t>
            </a:r>
          </a:p>
        </p:txBody>
      </p:sp>
      <p:sp>
        <p:nvSpPr>
          <p:cNvPr id="4" name="TextBox 3">
            <a:extLst>
              <a:ext uri="{FF2B5EF4-FFF2-40B4-BE49-F238E27FC236}">
                <a16:creationId xmlns:a16="http://schemas.microsoft.com/office/drawing/2014/main" id="{5876FFCD-B8D5-4C78-CCA3-5BD01FE37DBF}"/>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1926.1101(n)</a:t>
            </a:r>
          </a:p>
          <a:p>
            <a:pPr>
              <a:defRPr/>
            </a:pPr>
            <a:endParaRPr lang="en-US" dirty="0"/>
          </a:p>
        </p:txBody>
      </p:sp>
      <p:pic>
        <p:nvPicPr>
          <p:cNvPr id="174085" name="Picture 5">
            <a:extLst>
              <a:ext uri="{FF2B5EF4-FFF2-40B4-BE49-F238E27FC236}">
                <a16:creationId xmlns:a16="http://schemas.microsoft.com/office/drawing/2014/main" id="{08E0E74C-3D57-CB43-7C74-60709AA2D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95400"/>
            <a:ext cx="13382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a:extLst>
              <a:ext uri="{FF2B5EF4-FFF2-40B4-BE49-F238E27FC236}">
                <a16:creationId xmlns:a16="http://schemas.microsoft.com/office/drawing/2014/main" id="{A4AE2282-DB74-6152-E00C-627FB4D00FDE}"/>
              </a:ext>
            </a:extLst>
          </p:cNvPr>
          <p:cNvSpPr>
            <a:spLocks noGrp="1" noChangeArrowheads="1"/>
          </p:cNvSpPr>
          <p:nvPr>
            <p:ph type="body" idx="1"/>
          </p:nvPr>
        </p:nvSpPr>
        <p:spPr/>
        <p:txBody>
          <a:bodyPr/>
          <a:lstStyle/>
          <a:p>
            <a:pPr>
              <a:buClr>
                <a:srgbClr val="800000"/>
              </a:buClr>
            </a:pPr>
            <a:r>
              <a:rPr lang="en-US" altLang="en-US" sz="2400" b="1"/>
              <a:t>Record must include:</a:t>
            </a:r>
          </a:p>
          <a:p>
            <a:pPr>
              <a:buClr>
                <a:srgbClr val="800000"/>
              </a:buClr>
            </a:pPr>
            <a:endParaRPr lang="en-US" altLang="en-US" sz="800"/>
          </a:p>
          <a:p>
            <a:pPr lvl="1"/>
            <a:r>
              <a:rPr lang="en-US" altLang="en-US" sz="2000"/>
              <a:t>Employee’s name and SSN</a:t>
            </a:r>
          </a:p>
          <a:p>
            <a:pPr lvl="1"/>
            <a:endParaRPr lang="en-US" altLang="en-US" sz="800"/>
          </a:p>
          <a:p>
            <a:pPr lvl="1"/>
            <a:r>
              <a:rPr lang="en-US" altLang="en-US" sz="2000"/>
              <a:t>Copy of employee’s medical exam results</a:t>
            </a:r>
          </a:p>
          <a:p>
            <a:pPr lvl="1"/>
            <a:endParaRPr lang="en-US" altLang="en-US" sz="800"/>
          </a:p>
          <a:p>
            <a:pPr lvl="1"/>
            <a:r>
              <a:rPr lang="en-US" altLang="en-US" sz="2000"/>
              <a:t>Physician’s written opinions</a:t>
            </a:r>
          </a:p>
          <a:p>
            <a:pPr lvl="1"/>
            <a:endParaRPr lang="en-US" altLang="en-US" sz="800"/>
          </a:p>
          <a:p>
            <a:pPr lvl="1"/>
            <a:r>
              <a:rPr lang="en-US" altLang="en-US" sz="2000"/>
              <a:t>Employee medical complaints related to exposure to asbestos</a:t>
            </a:r>
          </a:p>
          <a:p>
            <a:pPr lvl="1"/>
            <a:endParaRPr lang="en-US" altLang="en-US" sz="800"/>
          </a:p>
          <a:p>
            <a:pPr lvl="1"/>
            <a:r>
              <a:rPr lang="en-US" altLang="en-US" sz="2000"/>
              <a:t>Copy of information provided to physician</a:t>
            </a:r>
          </a:p>
          <a:p>
            <a:pPr lvl="1"/>
            <a:endParaRPr lang="en-US" altLang="en-US" sz="2000"/>
          </a:p>
          <a:p>
            <a:pPr>
              <a:buClr>
                <a:srgbClr val="800000"/>
              </a:buClr>
            </a:pPr>
            <a:r>
              <a:rPr lang="en-US" altLang="en-US" sz="2400" b="1"/>
              <a:t>Maintained for </a:t>
            </a:r>
            <a:r>
              <a:rPr lang="en-US" altLang="en-US" sz="2400" b="1">
                <a:solidFill>
                  <a:srgbClr val="800000"/>
                </a:solidFill>
              </a:rPr>
              <a:t>employment + 30 years</a:t>
            </a:r>
          </a:p>
        </p:txBody>
      </p:sp>
      <p:sp>
        <p:nvSpPr>
          <p:cNvPr id="175107" name="Rectangle 4">
            <a:extLst>
              <a:ext uri="{FF2B5EF4-FFF2-40B4-BE49-F238E27FC236}">
                <a16:creationId xmlns:a16="http://schemas.microsoft.com/office/drawing/2014/main" id="{27974095-C328-E3F2-D114-2B9C97792ED9}"/>
              </a:ext>
            </a:extLst>
          </p:cNvPr>
          <p:cNvSpPr>
            <a:spLocks noGrp="1" noChangeArrowheads="1"/>
          </p:cNvSpPr>
          <p:nvPr>
            <p:ph type="title"/>
          </p:nvPr>
        </p:nvSpPr>
        <p:spPr>
          <a:xfrm>
            <a:off x="457200" y="0"/>
            <a:ext cx="8153400" cy="1077913"/>
          </a:xfrm>
        </p:spPr>
        <p:txBody>
          <a:bodyPr lIns="91440" tIns="45720" rIns="91440" bIns="45720" anchor="b"/>
          <a:lstStyle/>
          <a:p>
            <a:pPr eaLnBrk="1" hangingPunct="1"/>
            <a:r>
              <a:rPr lang="en-US" altLang="en-US"/>
              <a:t>Recordkeeping  </a:t>
            </a:r>
            <a:br>
              <a:rPr lang="en-US" altLang="en-US" sz="3200"/>
            </a:br>
            <a:r>
              <a:rPr lang="en-US" altLang="en-US" sz="2800"/>
              <a:t>Medical Surveillance</a:t>
            </a:r>
          </a:p>
        </p:txBody>
      </p:sp>
      <p:sp>
        <p:nvSpPr>
          <p:cNvPr id="4" name="TextBox 3">
            <a:extLst>
              <a:ext uri="{FF2B5EF4-FFF2-40B4-BE49-F238E27FC236}">
                <a16:creationId xmlns:a16="http://schemas.microsoft.com/office/drawing/2014/main" id="{F5293985-E43A-7804-4699-E918918C78E8}"/>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1926.1101(n)</a:t>
            </a:r>
          </a:p>
          <a:p>
            <a:pPr>
              <a:defRPr/>
            </a:pPr>
            <a:endParaRPr lang="en-US" dirty="0"/>
          </a:p>
        </p:txBody>
      </p:sp>
      <p:pic>
        <p:nvPicPr>
          <p:cNvPr id="175109" name="Picture 5">
            <a:extLst>
              <a:ext uri="{FF2B5EF4-FFF2-40B4-BE49-F238E27FC236}">
                <a16:creationId xmlns:a16="http://schemas.microsoft.com/office/drawing/2014/main" id="{F7E918C8-CCFE-8396-A648-85C87317C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567238"/>
            <a:ext cx="18288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FF5723B-3C0C-6BC3-6C20-D377CF246F89}"/>
              </a:ext>
            </a:extLst>
          </p:cNvPr>
          <p:cNvSpPr txBox="1"/>
          <p:nvPr/>
        </p:nvSpPr>
        <p:spPr>
          <a:xfrm>
            <a:off x="6858000" y="5105400"/>
            <a:ext cx="1290638" cy="307975"/>
          </a:xfrm>
          <a:prstGeom prst="rect">
            <a:avLst/>
          </a:prstGeom>
          <a:noFill/>
        </p:spPr>
        <p:txBody>
          <a:bodyPr wrap="none">
            <a:spAutoFit/>
          </a:bodyPr>
          <a:lstStyle/>
          <a:p>
            <a:pPr>
              <a:defRPr/>
            </a:pPr>
            <a:r>
              <a:rPr lang="en-US" sz="1400" dirty="0">
                <a:latin typeface="+mj-lt"/>
              </a:rPr>
              <a:t>Exam Results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a:extLst>
              <a:ext uri="{FF2B5EF4-FFF2-40B4-BE49-F238E27FC236}">
                <a16:creationId xmlns:a16="http://schemas.microsoft.com/office/drawing/2014/main" id="{0BF5826C-0297-0B64-40FF-9F095011477A}"/>
              </a:ext>
            </a:extLst>
          </p:cNvPr>
          <p:cNvSpPr>
            <a:spLocks noGrp="1" noChangeArrowheads="1"/>
          </p:cNvSpPr>
          <p:nvPr>
            <p:ph type="body" idx="1"/>
          </p:nvPr>
        </p:nvSpPr>
        <p:spPr/>
        <p:txBody>
          <a:bodyPr/>
          <a:lstStyle/>
          <a:p>
            <a:pPr>
              <a:buClr>
                <a:srgbClr val="800000"/>
              </a:buClr>
            </a:pPr>
            <a:r>
              <a:rPr lang="en-US" altLang="en-US" sz="2400" b="1"/>
              <a:t>Training records</a:t>
            </a:r>
          </a:p>
          <a:p>
            <a:pPr>
              <a:buClr>
                <a:srgbClr val="800000"/>
              </a:buClr>
            </a:pPr>
            <a:endParaRPr lang="en-US" altLang="en-US" sz="800"/>
          </a:p>
          <a:p>
            <a:pPr lvl="1"/>
            <a:r>
              <a:rPr lang="en-US" altLang="en-US" sz="2000"/>
              <a:t>Must be maintained for </a:t>
            </a:r>
            <a:r>
              <a:rPr lang="en-US" altLang="en-US" sz="2000">
                <a:solidFill>
                  <a:srgbClr val="800000"/>
                </a:solidFill>
              </a:rPr>
              <a:t>1 year beyond last date</a:t>
            </a:r>
            <a:r>
              <a:rPr lang="en-US" altLang="en-US" sz="2000"/>
              <a:t> of employment by that employer</a:t>
            </a:r>
          </a:p>
          <a:p>
            <a:pPr>
              <a:buClr>
                <a:srgbClr val="800000"/>
              </a:buClr>
            </a:pPr>
            <a:endParaRPr lang="en-US" altLang="en-US" sz="2400"/>
          </a:p>
          <a:p>
            <a:pPr>
              <a:buClr>
                <a:srgbClr val="800000"/>
              </a:buClr>
            </a:pPr>
            <a:r>
              <a:rPr lang="en-US" altLang="en-US" sz="2400" b="1"/>
              <a:t>Data to rebut PACM</a:t>
            </a:r>
          </a:p>
          <a:p>
            <a:pPr>
              <a:buClr>
                <a:srgbClr val="800000"/>
              </a:buClr>
            </a:pPr>
            <a:endParaRPr lang="en-US" altLang="en-US" sz="800"/>
          </a:p>
          <a:p>
            <a:pPr lvl="1"/>
            <a:r>
              <a:rPr lang="en-US" altLang="en-US" sz="2000"/>
              <a:t>Kept for duration used to rebut presumption</a:t>
            </a:r>
          </a:p>
          <a:p>
            <a:pPr>
              <a:buClr>
                <a:srgbClr val="800000"/>
              </a:buClr>
            </a:pPr>
            <a:endParaRPr lang="en-US" altLang="en-US" sz="2400"/>
          </a:p>
          <a:p>
            <a:pPr>
              <a:buClr>
                <a:srgbClr val="800000"/>
              </a:buClr>
            </a:pPr>
            <a:r>
              <a:rPr lang="en-US" altLang="en-US" sz="2400" b="1"/>
              <a:t>Records of required notifications</a:t>
            </a:r>
          </a:p>
          <a:p>
            <a:pPr>
              <a:buClr>
                <a:srgbClr val="800000"/>
              </a:buClr>
            </a:pPr>
            <a:endParaRPr lang="en-US" altLang="en-US" sz="800"/>
          </a:p>
          <a:p>
            <a:pPr lvl="1"/>
            <a:r>
              <a:rPr lang="en-US" altLang="en-US" sz="2000"/>
              <a:t>Must be maintained by building owner for duration of ownership and must be transferred to successive owners</a:t>
            </a:r>
          </a:p>
        </p:txBody>
      </p:sp>
      <p:sp>
        <p:nvSpPr>
          <p:cNvPr id="176131" name="Rectangle 4">
            <a:extLst>
              <a:ext uri="{FF2B5EF4-FFF2-40B4-BE49-F238E27FC236}">
                <a16:creationId xmlns:a16="http://schemas.microsoft.com/office/drawing/2014/main" id="{3E61418B-B1EE-DAC8-3EF8-39C769C4DD2F}"/>
              </a:ext>
            </a:extLst>
          </p:cNvPr>
          <p:cNvSpPr>
            <a:spLocks noGrp="1" noChangeArrowheads="1"/>
          </p:cNvSpPr>
          <p:nvPr>
            <p:ph type="title"/>
          </p:nvPr>
        </p:nvSpPr>
        <p:spPr>
          <a:xfrm>
            <a:off x="457200" y="-11113"/>
            <a:ext cx="8229600" cy="1077913"/>
          </a:xfrm>
        </p:spPr>
        <p:txBody>
          <a:bodyPr lIns="91440" tIns="45720" rIns="91440" bIns="45720" anchor="b"/>
          <a:lstStyle/>
          <a:p>
            <a:pPr eaLnBrk="1" hangingPunct="1"/>
            <a:r>
              <a:rPr lang="en-US" altLang="en-US"/>
              <a:t>Recordkeeping  </a:t>
            </a:r>
            <a:br>
              <a:rPr lang="en-US" altLang="en-US"/>
            </a:br>
            <a:r>
              <a:rPr lang="en-US" altLang="en-US" sz="2800"/>
              <a:t>Other Records</a:t>
            </a:r>
          </a:p>
        </p:txBody>
      </p:sp>
      <p:sp>
        <p:nvSpPr>
          <p:cNvPr id="4" name="TextBox 3">
            <a:extLst>
              <a:ext uri="{FF2B5EF4-FFF2-40B4-BE49-F238E27FC236}">
                <a16:creationId xmlns:a16="http://schemas.microsoft.com/office/drawing/2014/main" id="{7ECAA5DB-6FAF-5ECD-998D-9CCAA6535204}"/>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1926.1101(n)</a:t>
            </a:r>
          </a:p>
          <a:p>
            <a:pPr>
              <a:defRPr/>
            </a:pPr>
            <a:endParaRPr lang="en-US" dirty="0"/>
          </a:p>
        </p:txBody>
      </p:sp>
      <p:pic>
        <p:nvPicPr>
          <p:cNvPr id="176133" name="Picture 5" descr="MCj01953220000[1]">
            <a:extLst>
              <a:ext uri="{FF2B5EF4-FFF2-40B4-BE49-F238E27FC236}">
                <a16:creationId xmlns:a16="http://schemas.microsoft.com/office/drawing/2014/main" id="{4C05A8BD-EADB-79EB-2382-558F5BC59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330450"/>
            <a:ext cx="1131888"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a:extLst>
              <a:ext uri="{FF2B5EF4-FFF2-40B4-BE49-F238E27FC236}">
                <a16:creationId xmlns:a16="http://schemas.microsoft.com/office/drawing/2014/main" id="{F6614DCD-0076-68EB-98EF-432F71E6188C}"/>
              </a:ext>
            </a:extLst>
          </p:cNvPr>
          <p:cNvSpPr>
            <a:spLocks noGrp="1" noChangeArrowheads="1"/>
          </p:cNvSpPr>
          <p:nvPr>
            <p:ph type="body" idx="1"/>
          </p:nvPr>
        </p:nvSpPr>
        <p:spPr/>
        <p:txBody>
          <a:bodyPr/>
          <a:lstStyle/>
          <a:p>
            <a:pPr>
              <a:lnSpc>
                <a:spcPct val="80000"/>
              </a:lnSpc>
              <a:spcAft>
                <a:spcPct val="20000"/>
              </a:spcAft>
              <a:buClr>
                <a:srgbClr val="800000"/>
              </a:buClr>
            </a:pPr>
            <a:r>
              <a:rPr lang="en-US" altLang="en-US" sz="2000"/>
              <a:t>Upon written request, all records are available to OSHA and NIOSH for examination and copying</a:t>
            </a:r>
          </a:p>
          <a:p>
            <a:pPr>
              <a:lnSpc>
                <a:spcPct val="80000"/>
              </a:lnSpc>
              <a:spcAft>
                <a:spcPct val="20000"/>
              </a:spcAft>
              <a:buClr>
                <a:srgbClr val="800000"/>
              </a:buClr>
            </a:pPr>
            <a:endParaRPr lang="en-US" altLang="en-US" sz="2000"/>
          </a:p>
          <a:p>
            <a:pPr>
              <a:lnSpc>
                <a:spcPct val="80000"/>
              </a:lnSpc>
              <a:spcAft>
                <a:spcPct val="20000"/>
              </a:spcAft>
              <a:buClr>
                <a:srgbClr val="800000"/>
              </a:buClr>
            </a:pPr>
            <a:r>
              <a:rPr lang="en-US" altLang="en-US" sz="2000"/>
              <a:t>Upon request, exposure records are available to employees, former employees, designated representatives, and OSHA for examination and copying</a:t>
            </a:r>
          </a:p>
          <a:p>
            <a:pPr>
              <a:lnSpc>
                <a:spcPct val="80000"/>
              </a:lnSpc>
              <a:spcAft>
                <a:spcPct val="20000"/>
              </a:spcAft>
              <a:buClr>
                <a:srgbClr val="800000"/>
              </a:buClr>
            </a:pPr>
            <a:endParaRPr lang="en-US" altLang="en-US" sz="2000"/>
          </a:p>
          <a:p>
            <a:pPr>
              <a:lnSpc>
                <a:spcPct val="80000"/>
              </a:lnSpc>
              <a:spcAft>
                <a:spcPct val="20000"/>
              </a:spcAft>
              <a:buClr>
                <a:srgbClr val="800000"/>
              </a:buClr>
            </a:pPr>
            <a:r>
              <a:rPr lang="en-US" altLang="en-US" sz="2000"/>
              <a:t>Upon request, employee medical records are available to the subject employee, anyone having the employee’s written consent, and OSHA for examination and copying</a:t>
            </a:r>
          </a:p>
          <a:p>
            <a:pPr>
              <a:lnSpc>
                <a:spcPct val="80000"/>
              </a:lnSpc>
              <a:spcAft>
                <a:spcPct val="20000"/>
              </a:spcAft>
              <a:buClr>
                <a:srgbClr val="800000"/>
              </a:buClr>
            </a:pPr>
            <a:endParaRPr lang="en-US" altLang="en-US" sz="2000"/>
          </a:p>
          <a:p>
            <a:pPr>
              <a:lnSpc>
                <a:spcPct val="80000"/>
              </a:lnSpc>
              <a:spcAft>
                <a:spcPct val="20000"/>
              </a:spcAft>
              <a:buClr>
                <a:srgbClr val="800000"/>
              </a:buClr>
            </a:pPr>
            <a:r>
              <a:rPr lang="en-US" altLang="en-US" sz="2000"/>
              <a:t>29 CFR 1910.1020(h) governs transfer of records </a:t>
            </a:r>
          </a:p>
          <a:p>
            <a:pPr>
              <a:lnSpc>
                <a:spcPct val="80000"/>
              </a:lnSpc>
              <a:spcAft>
                <a:spcPct val="20000"/>
              </a:spcAft>
              <a:buClr>
                <a:srgbClr val="800000"/>
              </a:buClr>
            </a:pPr>
            <a:endParaRPr lang="en-US" altLang="en-US" sz="2000"/>
          </a:p>
          <a:p>
            <a:pPr>
              <a:lnSpc>
                <a:spcPct val="80000"/>
              </a:lnSpc>
              <a:spcAft>
                <a:spcPct val="20000"/>
              </a:spcAft>
              <a:buClr>
                <a:srgbClr val="800000"/>
              </a:buClr>
            </a:pPr>
            <a:r>
              <a:rPr lang="en-US" altLang="en-US" sz="2000"/>
              <a:t>When an employer ceases business without a successor employer, the employer must notify NIOSH 90 days before disposal of records and transmit them to NIOSH if requested</a:t>
            </a:r>
          </a:p>
        </p:txBody>
      </p:sp>
      <p:sp>
        <p:nvSpPr>
          <p:cNvPr id="177155" name="Rectangle 4">
            <a:extLst>
              <a:ext uri="{FF2B5EF4-FFF2-40B4-BE49-F238E27FC236}">
                <a16:creationId xmlns:a16="http://schemas.microsoft.com/office/drawing/2014/main" id="{07285FC6-B5FC-B5DC-1BC9-0F285A9F7C0F}"/>
              </a:ext>
            </a:extLst>
          </p:cNvPr>
          <p:cNvSpPr>
            <a:spLocks noGrp="1" noChangeArrowheads="1"/>
          </p:cNvSpPr>
          <p:nvPr>
            <p:ph type="title"/>
          </p:nvPr>
        </p:nvSpPr>
        <p:spPr>
          <a:xfrm>
            <a:off x="457200" y="-87313"/>
            <a:ext cx="8305800" cy="1077913"/>
          </a:xfrm>
        </p:spPr>
        <p:txBody>
          <a:bodyPr lIns="91440" tIns="45720" rIns="91440" bIns="45720" anchor="b"/>
          <a:lstStyle/>
          <a:p>
            <a:pPr eaLnBrk="1" hangingPunct="1"/>
            <a:r>
              <a:rPr lang="en-US" altLang="en-US"/>
              <a:t>Recordkeeping </a:t>
            </a:r>
            <a:br>
              <a:rPr lang="en-US" altLang="en-US" sz="3200"/>
            </a:br>
            <a:r>
              <a:rPr lang="en-US" altLang="en-US" sz="2800"/>
              <a:t>Records Availability and Transfer</a:t>
            </a:r>
          </a:p>
        </p:txBody>
      </p:sp>
      <p:sp>
        <p:nvSpPr>
          <p:cNvPr id="5" name="TextBox 4">
            <a:extLst>
              <a:ext uri="{FF2B5EF4-FFF2-40B4-BE49-F238E27FC236}">
                <a16:creationId xmlns:a16="http://schemas.microsoft.com/office/drawing/2014/main" id="{13748421-66B3-01FF-8B24-7C745F975CA4}"/>
              </a:ext>
            </a:extLst>
          </p:cNvPr>
          <p:cNvSpPr txBox="1"/>
          <p:nvPr/>
        </p:nvSpPr>
        <p:spPr>
          <a:xfrm>
            <a:off x="6324600" y="533400"/>
            <a:ext cx="2398713" cy="646113"/>
          </a:xfrm>
          <a:prstGeom prst="rect">
            <a:avLst/>
          </a:prstGeom>
          <a:noFill/>
        </p:spPr>
        <p:txBody>
          <a:bodyPr wrap="none">
            <a:spAutoFit/>
          </a:bodyPr>
          <a:lstStyle/>
          <a:p>
            <a:pPr>
              <a:defRPr/>
            </a:pPr>
            <a:r>
              <a:rPr lang="en-US" dirty="0">
                <a:latin typeface="+mj-lt"/>
              </a:rPr>
              <a:t>29 CFR 1926.1101(n)</a:t>
            </a:r>
          </a:p>
          <a:p>
            <a:pPr>
              <a:defRPr/>
            </a:pP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2877E1A1-21AB-6AFF-7F52-AE1A000BE600}"/>
              </a:ext>
            </a:extLst>
          </p:cNvPr>
          <p:cNvSpPr>
            <a:spLocks noGrp="1" noChangeArrowheads="1"/>
          </p:cNvSpPr>
          <p:nvPr>
            <p:ph type="title"/>
          </p:nvPr>
        </p:nvSpPr>
        <p:spPr>
          <a:xfrm>
            <a:off x="609600" y="381000"/>
            <a:ext cx="8229600" cy="487363"/>
          </a:xfrm>
        </p:spPr>
        <p:txBody>
          <a:bodyPr/>
          <a:lstStyle/>
          <a:p>
            <a:pPr eaLnBrk="1" hangingPunct="1"/>
            <a:r>
              <a:rPr lang="en-US" altLang="en-US" sz="3200"/>
              <a:t>Asbestos in Construction</a:t>
            </a:r>
          </a:p>
        </p:txBody>
      </p:sp>
      <p:sp>
        <p:nvSpPr>
          <p:cNvPr id="178179" name="Rectangle 3">
            <a:extLst>
              <a:ext uri="{FF2B5EF4-FFF2-40B4-BE49-F238E27FC236}">
                <a16:creationId xmlns:a16="http://schemas.microsoft.com/office/drawing/2014/main" id="{9922A133-7254-D28C-5593-E420BFCE3A6D}"/>
              </a:ext>
            </a:extLst>
          </p:cNvPr>
          <p:cNvSpPr>
            <a:spLocks noGrp="1" noChangeArrowheads="1"/>
          </p:cNvSpPr>
          <p:nvPr>
            <p:ph type="body" sz="half" idx="1"/>
          </p:nvPr>
        </p:nvSpPr>
        <p:spPr>
          <a:xfrm>
            <a:off x="609600" y="12192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Respiratory protection</a:t>
            </a:r>
          </a:p>
        </p:txBody>
      </p:sp>
      <p:sp>
        <p:nvSpPr>
          <p:cNvPr id="178180" name="Rectangle 4">
            <a:extLst>
              <a:ext uri="{FF2B5EF4-FFF2-40B4-BE49-F238E27FC236}">
                <a16:creationId xmlns:a16="http://schemas.microsoft.com/office/drawing/2014/main" id="{78990BD0-410B-25C3-72AE-D8264FA0664C}"/>
              </a:ext>
            </a:extLst>
          </p:cNvPr>
          <p:cNvSpPr>
            <a:spLocks noGrp="1" noChangeArrowheads="1"/>
          </p:cNvSpPr>
          <p:nvPr>
            <p:ph type="body" sz="half" idx="2"/>
          </p:nvPr>
        </p:nvSpPr>
        <p:spPr>
          <a:xfrm>
            <a:off x="4495800" y="15240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solidFill>
                  <a:srgbClr val="800000"/>
                </a:solidFill>
              </a:rPr>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54525487-50BB-DDD5-9BC0-79840C089C15}"/>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1926.1101(o)</a:t>
            </a:r>
          </a:p>
          <a:p>
            <a:pPr>
              <a:defRPr/>
            </a:pPr>
            <a:endParaRPr lang="en-US" dirty="0"/>
          </a:p>
        </p:txBody>
      </p:sp>
      <p:pic>
        <p:nvPicPr>
          <p:cNvPr id="178182" name="Picture 6" descr="See full size image">
            <a:hlinkClick r:id="rId3"/>
            <a:extLst>
              <a:ext uri="{FF2B5EF4-FFF2-40B4-BE49-F238E27FC236}">
                <a16:creationId xmlns:a16="http://schemas.microsoft.com/office/drawing/2014/main" id="{5BBA3D54-A9EE-45D1-BA0F-2C2501F5D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800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49FB2598-3C5E-F6E2-5CDF-1EDEC71C1AFE}"/>
              </a:ext>
            </a:extLst>
          </p:cNvPr>
          <p:cNvSpPr>
            <a:spLocks noGrp="1" noChangeArrowheads="1"/>
          </p:cNvSpPr>
          <p:nvPr>
            <p:ph type="title"/>
          </p:nvPr>
        </p:nvSpPr>
        <p:spPr>
          <a:xfrm>
            <a:off x="609600" y="0"/>
            <a:ext cx="8229600" cy="984250"/>
          </a:xfrm>
        </p:spPr>
        <p:txBody>
          <a:bodyPr/>
          <a:lstStyle/>
          <a:p>
            <a:pPr eaLnBrk="1" hangingPunct="1"/>
            <a:r>
              <a:rPr lang="en-US" altLang="en-US"/>
              <a:t>Competent Person </a:t>
            </a:r>
            <a:br>
              <a:rPr lang="en-US" altLang="en-US" sz="3200"/>
            </a:br>
            <a:r>
              <a:rPr lang="en-US" altLang="en-US" sz="2800"/>
              <a:t>General</a:t>
            </a:r>
          </a:p>
        </p:txBody>
      </p:sp>
      <p:sp>
        <p:nvSpPr>
          <p:cNvPr id="180227" name="Rectangle 3">
            <a:extLst>
              <a:ext uri="{FF2B5EF4-FFF2-40B4-BE49-F238E27FC236}">
                <a16:creationId xmlns:a16="http://schemas.microsoft.com/office/drawing/2014/main" id="{7AFE4F31-D6E2-5FE5-6CC5-94EB1E3CF481}"/>
              </a:ext>
            </a:extLst>
          </p:cNvPr>
          <p:cNvSpPr>
            <a:spLocks noGrp="1" noChangeArrowheads="1"/>
          </p:cNvSpPr>
          <p:nvPr>
            <p:ph type="body" idx="1"/>
          </p:nvPr>
        </p:nvSpPr>
        <p:spPr/>
        <p:txBody>
          <a:bodyPr/>
          <a:lstStyle/>
          <a:p>
            <a:pPr eaLnBrk="1" hangingPunct="1">
              <a:lnSpc>
                <a:spcPct val="90000"/>
              </a:lnSpc>
            </a:pPr>
            <a:r>
              <a:rPr lang="en-US" altLang="en-US"/>
              <a:t>“On all construction worksites covered by this standard, the employer shall designate a competent person, having the qualifications and authorities for ensuring worker safety and health required by Subpart C, General Safety and Health Provisions for Construction (29 CFR 1926.20 through 1926.32).”</a:t>
            </a:r>
          </a:p>
        </p:txBody>
      </p:sp>
      <p:pic>
        <p:nvPicPr>
          <p:cNvPr id="180228" name="Picture 4" descr="MCPE03473_0000[1]">
            <a:extLst>
              <a:ext uri="{FF2B5EF4-FFF2-40B4-BE49-F238E27FC236}">
                <a16:creationId xmlns:a16="http://schemas.microsoft.com/office/drawing/2014/main" id="{02230FD8-AA1C-B8CE-4A6D-C6ABDC71C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3810000"/>
            <a:ext cx="137953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16B722E-CB9C-3D53-6F31-993B6F9C2AAD}"/>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1926.1101(o)</a:t>
            </a:r>
          </a:p>
          <a:p>
            <a:pPr>
              <a:defRPr/>
            </a:pP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a:extLst>
              <a:ext uri="{FF2B5EF4-FFF2-40B4-BE49-F238E27FC236}">
                <a16:creationId xmlns:a16="http://schemas.microsoft.com/office/drawing/2014/main" id="{0016D55E-1273-AD80-A893-4437352462AF}"/>
              </a:ext>
            </a:extLst>
          </p:cNvPr>
          <p:cNvSpPr>
            <a:spLocks noGrp="1" noChangeArrowheads="1"/>
          </p:cNvSpPr>
          <p:nvPr>
            <p:ph type="body" idx="1"/>
          </p:nvPr>
        </p:nvSpPr>
        <p:spPr/>
        <p:txBody>
          <a:bodyPr/>
          <a:lstStyle/>
          <a:p>
            <a:pPr>
              <a:buClr>
                <a:srgbClr val="800000"/>
              </a:buClr>
            </a:pPr>
            <a:r>
              <a:rPr lang="en-US" altLang="en-US" sz="2400"/>
              <a:t>Required inspections - frequent and regular inspections of job sites, materials, and equipment</a:t>
            </a:r>
          </a:p>
          <a:p>
            <a:pPr>
              <a:buClr>
                <a:srgbClr val="800000"/>
              </a:buClr>
            </a:pPr>
            <a:endParaRPr lang="en-US" altLang="en-US" sz="1800"/>
          </a:p>
          <a:p>
            <a:pPr>
              <a:buClr>
                <a:srgbClr val="800000"/>
              </a:buClr>
            </a:pPr>
            <a:r>
              <a:rPr lang="en-US" altLang="en-US" sz="2400"/>
              <a:t>Additional inspections</a:t>
            </a:r>
          </a:p>
          <a:p>
            <a:pPr lvl="1"/>
            <a:endParaRPr lang="en-US" altLang="en-US" sz="800"/>
          </a:p>
          <a:p>
            <a:pPr lvl="1"/>
            <a:r>
              <a:rPr lang="en-US" altLang="en-US" sz="2000" b="1"/>
              <a:t>Class I jobs</a:t>
            </a:r>
          </a:p>
          <a:p>
            <a:pPr lvl="2"/>
            <a:r>
              <a:rPr lang="en-US" altLang="en-US" sz="1800"/>
              <a:t>At least </a:t>
            </a:r>
            <a:r>
              <a:rPr lang="en-US" altLang="en-US" sz="1800" b="1">
                <a:solidFill>
                  <a:srgbClr val="800000"/>
                </a:solidFill>
              </a:rPr>
              <a:t>once</a:t>
            </a:r>
            <a:r>
              <a:rPr lang="en-US" altLang="en-US" sz="1800" b="1">
                <a:solidFill>
                  <a:srgbClr val="000080"/>
                </a:solidFill>
              </a:rPr>
              <a:t> </a:t>
            </a:r>
            <a:r>
              <a:rPr lang="en-US" altLang="en-US" sz="1800"/>
              <a:t>during each work shift</a:t>
            </a:r>
          </a:p>
          <a:p>
            <a:pPr lvl="2"/>
            <a:r>
              <a:rPr lang="en-US" altLang="en-US" sz="1800"/>
              <a:t>At any time at employee request</a:t>
            </a:r>
          </a:p>
          <a:p>
            <a:pPr lvl="1"/>
            <a:endParaRPr lang="en-US" altLang="en-US" sz="1000"/>
          </a:p>
          <a:p>
            <a:pPr lvl="1"/>
            <a:r>
              <a:rPr lang="en-US" altLang="en-US" sz="2000" b="1"/>
              <a:t>Class II, III, and IV jobs</a:t>
            </a:r>
          </a:p>
          <a:p>
            <a:pPr lvl="2"/>
            <a:r>
              <a:rPr lang="en-US" altLang="en-US" sz="1800"/>
              <a:t>At </a:t>
            </a:r>
            <a:r>
              <a:rPr lang="en-US" altLang="en-US" sz="1800" b="1">
                <a:solidFill>
                  <a:srgbClr val="800000"/>
                </a:solidFill>
              </a:rPr>
              <a:t>intervals sufficient</a:t>
            </a:r>
            <a:r>
              <a:rPr lang="en-US" altLang="en-US" sz="1800" b="1"/>
              <a:t> </a:t>
            </a:r>
            <a:r>
              <a:rPr lang="en-US" altLang="en-US" sz="1800"/>
              <a:t>to assess whether </a:t>
            </a:r>
          </a:p>
          <a:p>
            <a:pPr lvl="2">
              <a:buFontTx/>
              <a:buNone/>
            </a:pPr>
            <a:r>
              <a:rPr lang="en-US" altLang="en-US" sz="1800"/>
              <a:t>    conditions have changed</a:t>
            </a:r>
          </a:p>
          <a:p>
            <a:pPr lvl="2">
              <a:buFontTx/>
              <a:buNone/>
            </a:pPr>
            <a:endParaRPr lang="en-US" altLang="en-US" sz="800"/>
          </a:p>
          <a:p>
            <a:pPr lvl="2"/>
            <a:r>
              <a:rPr lang="en-US" altLang="en-US" sz="1800"/>
              <a:t>At any reasonable time at employee</a:t>
            </a:r>
          </a:p>
          <a:p>
            <a:pPr lvl="2">
              <a:buFontTx/>
              <a:buNone/>
            </a:pPr>
            <a:r>
              <a:rPr lang="en-US" altLang="en-US" sz="1800"/>
              <a:t>    request</a:t>
            </a:r>
          </a:p>
        </p:txBody>
      </p:sp>
      <p:sp>
        <p:nvSpPr>
          <p:cNvPr id="181251" name="Rectangle 4">
            <a:extLst>
              <a:ext uri="{FF2B5EF4-FFF2-40B4-BE49-F238E27FC236}">
                <a16:creationId xmlns:a16="http://schemas.microsoft.com/office/drawing/2014/main" id="{6A931AAE-09AF-4CEB-2131-F9349F308B2E}"/>
              </a:ext>
            </a:extLst>
          </p:cNvPr>
          <p:cNvSpPr>
            <a:spLocks noGrp="1" noChangeArrowheads="1"/>
          </p:cNvSpPr>
          <p:nvPr>
            <p:ph type="title"/>
          </p:nvPr>
        </p:nvSpPr>
        <p:spPr>
          <a:xfrm>
            <a:off x="533400" y="-76200"/>
            <a:ext cx="8458200" cy="1077913"/>
          </a:xfrm>
        </p:spPr>
        <p:txBody>
          <a:bodyPr lIns="91440" tIns="45720" rIns="91440" bIns="45720" anchor="b"/>
          <a:lstStyle/>
          <a:p>
            <a:pPr eaLnBrk="1" hangingPunct="1"/>
            <a:r>
              <a:rPr lang="en-US" altLang="en-US"/>
              <a:t>Competent Person </a:t>
            </a:r>
            <a:br>
              <a:rPr lang="en-US" altLang="en-US" sz="3200"/>
            </a:br>
            <a:r>
              <a:rPr lang="en-US" altLang="en-US" sz="2800"/>
              <a:t>Frequency of Inspections</a:t>
            </a:r>
          </a:p>
        </p:txBody>
      </p:sp>
      <p:pic>
        <p:nvPicPr>
          <p:cNvPr id="181252" name="Picture 5">
            <a:extLst>
              <a:ext uri="{FF2B5EF4-FFF2-40B4-BE49-F238E27FC236}">
                <a16:creationId xmlns:a16="http://schemas.microsoft.com/office/drawing/2014/main" id="{B31C447D-E6E8-40FE-1870-826893D2B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81400"/>
            <a:ext cx="2381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27CE5EF-7AB0-E0F2-C493-48BB322CA5FD}"/>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1926.1101(o)</a:t>
            </a:r>
          </a:p>
          <a:p>
            <a:pPr>
              <a:defRPr/>
            </a:pP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a:extLst>
              <a:ext uri="{FF2B5EF4-FFF2-40B4-BE49-F238E27FC236}">
                <a16:creationId xmlns:a16="http://schemas.microsoft.com/office/drawing/2014/main" id="{F8927BB2-6D01-A3B8-FD72-D87C204B14C7}"/>
              </a:ext>
            </a:extLst>
          </p:cNvPr>
          <p:cNvSpPr>
            <a:spLocks noGrp="1" noChangeArrowheads="1"/>
          </p:cNvSpPr>
          <p:nvPr>
            <p:ph type="body" idx="1"/>
          </p:nvPr>
        </p:nvSpPr>
        <p:spPr/>
        <p:txBody>
          <a:bodyPr/>
          <a:lstStyle/>
          <a:p>
            <a:pPr>
              <a:buClr>
                <a:srgbClr val="800000"/>
              </a:buClr>
            </a:pPr>
            <a:r>
              <a:rPr lang="en-US" altLang="en-US" sz="2400" b="1"/>
              <a:t>Class I or II jobs, perform or supervise</a:t>
            </a:r>
          </a:p>
          <a:p>
            <a:pPr lvl="1"/>
            <a:r>
              <a:rPr lang="en-US" altLang="en-US" sz="2000"/>
              <a:t>Set up of regulated area, enclosure, or other containment</a:t>
            </a:r>
          </a:p>
          <a:p>
            <a:pPr lvl="1"/>
            <a:endParaRPr lang="en-US" altLang="en-US" sz="1000"/>
          </a:p>
          <a:p>
            <a:pPr lvl="1"/>
            <a:r>
              <a:rPr lang="en-US" altLang="en-US" sz="2000"/>
              <a:t>Ensuring integrity of enclosure or containment</a:t>
            </a:r>
          </a:p>
          <a:p>
            <a:pPr lvl="1"/>
            <a:endParaRPr lang="en-US" altLang="en-US" sz="1000"/>
          </a:p>
          <a:p>
            <a:pPr lvl="1"/>
            <a:r>
              <a:rPr lang="en-US" altLang="en-US" sz="2000"/>
              <a:t>Set up of procedures to control entry to and exit from the enclosure and/or area</a:t>
            </a:r>
          </a:p>
          <a:p>
            <a:pPr lvl="1"/>
            <a:endParaRPr lang="en-US" altLang="en-US" sz="1000"/>
          </a:p>
          <a:p>
            <a:pPr lvl="1"/>
            <a:r>
              <a:rPr lang="en-US" altLang="en-US" sz="2000"/>
              <a:t>Supervision of employee exposure monitoring</a:t>
            </a:r>
          </a:p>
          <a:p>
            <a:pPr lvl="1"/>
            <a:endParaRPr lang="en-US" altLang="en-US" sz="1000"/>
          </a:p>
          <a:p>
            <a:pPr lvl="1"/>
            <a:r>
              <a:rPr lang="en-US" altLang="en-US" sz="2000"/>
              <a:t>Ensuring that employees working within enclosure</a:t>
            </a:r>
          </a:p>
          <a:p>
            <a:pPr lvl="1">
              <a:buFont typeface="Symbol" panose="05050102010706020507" pitchFamily="18" charset="2"/>
              <a:buNone/>
            </a:pPr>
            <a:r>
              <a:rPr lang="en-US" altLang="en-US" sz="2000"/>
              <a:t>    and/or using glove bags wear required protective </a:t>
            </a:r>
          </a:p>
          <a:p>
            <a:pPr lvl="1">
              <a:buFont typeface="Symbol" panose="05050102010706020507" pitchFamily="18" charset="2"/>
              <a:buNone/>
            </a:pPr>
            <a:r>
              <a:rPr lang="en-US" altLang="en-US" sz="2000"/>
              <a:t>    clothing and respirators</a:t>
            </a:r>
          </a:p>
        </p:txBody>
      </p:sp>
      <p:sp>
        <p:nvSpPr>
          <p:cNvPr id="182275" name="Rectangle 4">
            <a:extLst>
              <a:ext uri="{FF2B5EF4-FFF2-40B4-BE49-F238E27FC236}">
                <a16:creationId xmlns:a16="http://schemas.microsoft.com/office/drawing/2014/main" id="{33056898-214B-F487-9C3E-A955AE06376C}"/>
              </a:ext>
            </a:extLst>
          </p:cNvPr>
          <p:cNvSpPr>
            <a:spLocks noGrp="1" noChangeArrowheads="1"/>
          </p:cNvSpPr>
          <p:nvPr>
            <p:ph type="title"/>
          </p:nvPr>
        </p:nvSpPr>
        <p:spPr>
          <a:xfrm>
            <a:off x="609600" y="-71438"/>
            <a:ext cx="8229600" cy="1077913"/>
          </a:xfrm>
        </p:spPr>
        <p:txBody>
          <a:bodyPr lIns="91440" tIns="45720" rIns="91440" bIns="45720" anchor="b"/>
          <a:lstStyle/>
          <a:p>
            <a:pPr eaLnBrk="1" hangingPunct="1"/>
            <a:r>
              <a:rPr lang="en-US" altLang="en-US"/>
              <a:t>Competent Person  </a:t>
            </a:r>
            <a:br>
              <a:rPr lang="en-US" altLang="en-US" sz="3200"/>
            </a:br>
            <a:r>
              <a:rPr lang="en-US" altLang="en-US" sz="2800"/>
              <a:t>Duties</a:t>
            </a:r>
          </a:p>
        </p:txBody>
      </p:sp>
      <p:pic>
        <p:nvPicPr>
          <p:cNvPr id="182276" name="Picture 5">
            <a:extLst>
              <a:ext uri="{FF2B5EF4-FFF2-40B4-BE49-F238E27FC236}">
                <a16:creationId xmlns:a16="http://schemas.microsoft.com/office/drawing/2014/main" id="{541AFF8C-16CD-540E-2056-AE9632BD1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5" y="4267200"/>
            <a:ext cx="1082675" cy="1504950"/>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CD4CFD-95DC-CBF3-5AD8-9D2E8020CB18}"/>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1926.1101(o)</a:t>
            </a:r>
          </a:p>
          <a:p>
            <a:pPr>
              <a:defRPr/>
            </a:pP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a:extLst>
              <a:ext uri="{FF2B5EF4-FFF2-40B4-BE49-F238E27FC236}">
                <a16:creationId xmlns:a16="http://schemas.microsoft.com/office/drawing/2014/main" id="{F57F9533-FBA4-0570-449F-CFFF32B957E6}"/>
              </a:ext>
            </a:extLst>
          </p:cNvPr>
          <p:cNvSpPr>
            <a:spLocks noGrp="1" noChangeArrowheads="1"/>
          </p:cNvSpPr>
          <p:nvPr>
            <p:ph type="body" idx="1"/>
          </p:nvPr>
        </p:nvSpPr>
        <p:spPr>
          <a:xfrm>
            <a:off x="609600" y="1295400"/>
            <a:ext cx="6858000" cy="4525963"/>
          </a:xfrm>
        </p:spPr>
        <p:txBody>
          <a:bodyPr/>
          <a:lstStyle/>
          <a:p>
            <a:pPr>
              <a:lnSpc>
                <a:spcPct val="90000"/>
              </a:lnSpc>
            </a:pPr>
            <a:r>
              <a:rPr lang="en-US" altLang="en-US" sz="2400"/>
              <a:t>Ensure employees set up remove/engineering controls, and use work practices and PPE as required</a:t>
            </a:r>
            <a:endParaRPr lang="en-US" altLang="en-US" sz="3200"/>
          </a:p>
          <a:p>
            <a:pPr>
              <a:lnSpc>
                <a:spcPct val="90000"/>
              </a:lnSpc>
            </a:pPr>
            <a:endParaRPr lang="en-US" altLang="en-US" sz="1000"/>
          </a:p>
          <a:p>
            <a:pPr>
              <a:lnSpc>
                <a:spcPct val="90000"/>
              </a:lnSpc>
            </a:pPr>
            <a:endParaRPr lang="en-US" altLang="en-US" sz="1000"/>
          </a:p>
          <a:p>
            <a:pPr>
              <a:lnSpc>
                <a:spcPct val="90000"/>
              </a:lnSpc>
            </a:pPr>
            <a:r>
              <a:rPr lang="en-US" altLang="en-US" sz="2400"/>
              <a:t>Ensure employees use hygiene facilities and decontamination procedures as required</a:t>
            </a:r>
          </a:p>
          <a:p>
            <a:pPr>
              <a:lnSpc>
                <a:spcPct val="90000"/>
              </a:lnSpc>
            </a:pPr>
            <a:endParaRPr lang="en-US" altLang="en-US" sz="1000"/>
          </a:p>
          <a:p>
            <a:pPr>
              <a:lnSpc>
                <a:spcPct val="90000"/>
              </a:lnSpc>
            </a:pPr>
            <a:endParaRPr lang="en-US" altLang="en-US" sz="1000"/>
          </a:p>
          <a:p>
            <a:pPr>
              <a:lnSpc>
                <a:spcPct val="90000"/>
              </a:lnSpc>
            </a:pPr>
            <a:r>
              <a:rPr lang="en-US" altLang="en-US" sz="2400"/>
              <a:t>Ensure engineering controls are functioning properly and employees are using proper work practices</a:t>
            </a:r>
          </a:p>
          <a:p>
            <a:pPr>
              <a:lnSpc>
                <a:spcPct val="90000"/>
              </a:lnSpc>
            </a:pPr>
            <a:endParaRPr lang="en-US" altLang="en-US" sz="1000"/>
          </a:p>
          <a:p>
            <a:pPr>
              <a:lnSpc>
                <a:spcPct val="90000"/>
              </a:lnSpc>
            </a:pPr>
            <a:endParaRPr lang="en-US" altLang="en-US" sz="1000"/>
          </a:p>
          <a:p>
            <a:pPr>
              <a:lnSpc>
                <a:spcPct val="90000"/>
              </a:lnSpc>
            </a:pPr>
            <a:r>
              <a:rPr lang="en-US" altLang="en-US" sz="2400"/>
              <a:t>Ensure notification requirements are met</a:t>
            </a:r>
          </a:p>
        </p:txBody>
      </p:sp>
      <p:sp>
        <p:nvSpPr>
          <p:cNvPr id="183299" name="Rectangle 4">
            <a:extLst>
              <a:ext uri="{FF2B5EF4-FFF2-40B4-BE49-F238E27FC236}">
                <a16:creationId xmlns:a16="http://schemas.microsoft.com/office/drawing/2014/main" id="{CC0D7E96-4D1F-070B-44C0-DCDA38F58FF1}"/>
              </a:ext>
            </a:extLst>
          </p:cNvPr>
          <p:cNvSpPr>
            <a:spLocks noGrp="1" noChangeArrowheads="1"/>
          </p:cNvSpPr>
          <p:nvPr>
            <p:ph type="title"/>
          </p:nvPr>
        </p:nvSpPr>
        <p:spPr>
          <a:xfrm>
            <a:off x="609600" y="-87313"/>
            <a:ext cx="8229600" cy="1077913"/>
          </a:xfrm>
        </p:spPr>
        <p:txBody>
          <a:bodyPr lIns="91440" tIns="45720" rIns="91440" bIns="45720" anchor="b"/>
          <a:lstStyle/>
          <a:p>
            <a:pPr eaLnBrk="1" hangingPunct="1"/>
            <a:r>
              <a:rPr lang="en-US" altLang="en-US"/>
              <a:t>Competent Person  </a:t>
            </a:r>
            <a:br>
              <a:rPr lang="en-US" altLang="en-US" sz="3200"/>
            </a:br>
            <a:r>
              <a:rPr lang="en-US" altLang="en-US" sz="2800"/>
              <a:t>Duties </a:t>
            </a:r>
          </a:p>
        </p:txBody>
      </p:sp>
      <p:pic>
        <p:nvPicPr>
          <p:cNvPr id="183300" name="Picture 5">
            <a:extLst>
              <a:ext uri="{FF2B5EF4-FFF2-40B4-BE49-F238E27FC236}">
                <a16:creationId xmlns:a16="http://schemas.microsoft.com/office/drawing/2014/main" id="{9BB1E719-A578-90F5-B504-F75535BF5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124200"/>
            <a:ext cx="1125538" cy="2543175"/>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09B2ED-2C4E-CE0E-EADD-C35FF95FBD7C}"/>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1926.1101(o)</a:t>
            </a:r>
          </a:p>
          <a:p>
            <a:pPr>
              <a:defRPr/>
            </a:pP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a:extLst>
              <a:ext uri="{FF2B5EF4-FFF2-40B4-BE49-F238E27FC236}">
                <a16:creationId xmlns:a16="http://schemas.microsoft.com/office/drawing/2014/main" id="{CAF44A6D-C58E-4782-6D10-2C9B4539ADAC}"/>
              </a:ext>
            </a:extLst>
          </p:cNvPr>
          <p:cNvSpPr>
            <a:spLocks noGrp="1" noChangeArrowheads="1"/>
          </p:cNvSpPr>
          <p:nvPr>
            <p:ph type="body" idx="1"/>
          </p:nvPr>
        </p:nvSpPr>
        <p:spPr>
          <a:xfrm>
            <a:off x="533400" y="1295400"/>
            <a:ext cx="7924800" cy="4525963"/>
          </a:xfrm>
        </p:spPr>
        <p:txBody>
          <a:bodyPr/>
          <a:lstStyle/>
          <a:p>
            <a:pPr>
              <a:lnSpc>
                <a:spcPct val="90000"/>
              </a:lnSpc>
              <a:spcAft>
                <a:spcPct val="50000"/>
              </a:spcAft>
            </a:pPr>
            <a:r>
              <a:rPr lang="en-US" altLang="en-US" sz="2400"/>
              <a:t>Comprehensive course for supervisors meeting criteria of EPA MAP (40 CFR 763, subpart E, Appendix C) for stringency, content, and length</a:t>
            </a:r>
          </a:p>
          <a:p>
            <a:pPr>
              <a:lnSpc>
                <a:spcPct val="90000"/>
              </a:lnSpc>
              <a:spcAft>
                <a:spcPct val="50000"/>
              </a:spcAft>
            </a:pPr>
            <a:endParaRPr lang="en-US" altLang="en-US" sz="2400"/>
          </a:p>
          <a:p>
            <a:pPr>
              <a:lnSpc>
                <a:spcPct val="90000"/>
              </a:lnSpc>
            </a:pPr>
            <a:r>
              <a:rPr lang="en-US" altLang="en-US" sz="2400" b="1"/>
              <a:t>Contents - all aspects of asbestos removal and handling</a:t>
            </a:r>
          </a:p>
          <a:p>
            <a:pPr lvl="1"/>
            <a:r>
              <a:rPr lang="en-US" altLang="en-US" sz="2000"/>
              <a:t>Abatement, installation, removal, and handling</a:t>
            </a:r>
          </a:p>
          <a:p>
            <a:pPr lvl="1"/>
            <a:r>
              <a:rPr lang="en-US" altLang="en-US" sz="2000"/>
              <a:t>Contents of the standard</a:t>
            </a:r>
          </a:p>
          <a:p>
            <a:pPr lvl="1"/>
            <a:r>
              <a:rPr lang="en-US" altLang="en-US" sz="2000"/>
              <a:t>Identification of asbestos</a:t>
            </a:r>
          </a:p>
          <a:p>
            <a:pPr lvl="1"/>
            <a:r>
              <a:rPr lang="en-US" altLang="en-US" sz="2000"/>
              <a:t>Removal procedures</a:t>
            </a:r>
          </a:p>
          <a:p>
            <a:pPr lvl="1"/>
            <a:r>
              <a:rPr lang="en-US" altLang="en-US" sz="2000"/>
              <a:t>Other practices for reducing the hazard</a:t>
            </a:r>
          </a:p>
        </p:txBody>
      </p:sp>
      <p:sp>
        <p:nvSpPr>
          <p:cNvPr id="184323" name="Rectangle 4">
            <a:extLst>
              <a:ext uri="{FF2B5EF4-FFF2-40B4-BE49-F238E27FC236}">
                <a16:creationId xmlns:a16="http://schemas.microsoft.com/office/drawing/2014/main" id="{0D728A1D-E544-A351-C360-8134ED25DC1A}"/>
              </a:ext>
            </a:extLst>
          </p:cNvPr>
          <p:cNvSpPr>
            <a:spLocks noGrp="1" noChangeArrowheads="1"/>
          </p:cNvSpPr>
          <p:nvPr>
            <p:ph type="title"/>
          </p:nvPr>
        </p:nvSpPr>
        <p:spPr>
          <a:xfrm>
            <a:off x="609600" y="-87313"/>
            <a:ext cx="8229600" cy="1077913"/>
          </a:xfrm>
        </p:spPr>
        <p:txBody>
          <a:bodyPr lIns="91440" tIns="45720" rIns="91440" bIns="45720" anchor="b"/>
          <a:lstStyle/>
          <a:p>
            <a:pPr eaLnBrk="1" hangingPunct="1"/>
            <a:r>
              <a:rPr lang="en-US" altLang="en-US"/>
              <a:t>Competent Person </a:t>
            </a:r>
            <a:br>
              <a:rPr lang="en-US" altLang="en-US" sz="3200"/>
            </a:br>
            <a:r>
              <a:rPr lang="en-US" altLang="en-US" sz="2800"/>
              <a:t>Training Class I and II</a:t>
            </a:r>
          </a:p>
        </p:txBody>
      </p:sp>
      <p:pic>
        <p:nvPicPr>
          <p:cNvPr id="184324" name="Picture 5">
            <a:extLst>
              <a:ext uri="{FF2B5EF4-FFF2-40B4-BE49-F238E27FC236}">
                <a16:creationId xmlns:a16="http://schemas.microsoft.com/office/drawing/2014/main" id="{64CD3FA2-CC7C-6BAE-07B9-B4CF1FB28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657600"/>
            <a:ext cx="1390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B763EEE-E818-71D2-C2A8-374033E4CB3B}"/>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1926.1101(o)</a:t>
            </a:r>
          </a:p>
          <a:p>
            <a:pP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427E98F-731D-851A-23C3-A4183BFCD3B7}"/>
              </a:ext>
            </a:extLst>
          </p:cNvPr>
          <p:cNvSpPr>
            <a:spLocks noGrp="1" noChangeArrowheads="1"/>
          </p:cNvSpPr>
          <p:nvPr>
            <p:ph type="title"/>
          </p:nvPr>
        </p:nvSpPr>
        <p:spPr/>
        <p:txBody>
          <a:bodyPr/>
          <a:lstStyle/>
          <a:p>
            <a:r>
              <a:rPr lang="en-US" altLang="en-US"/>
              <a:t>Examples</a:t>
            </a:r>
          </a:p>
        </p:txBody>
      </p:sp>
      <p:pic>
        <p:nvPicPr>
          <p:cNvPr id="25603" name="Content Placeholder 3">
            <a:extLst>
              <a:ext uri="{FF2B5EF4-FFF2-40B4-BE49-F238E27FC236}">
                <a16:creationId xmlns:a16="http://schemas.microsoft.com/office/drawing/2014/main" id="{571ACBE2-2AA1-2C23-2ABB-83F1E96AC8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95600" y="1066800"/>
            <a:ext cx="3717925" cy="4957763"/>
          </a:xfrm>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a:extLst>
              <a:ext uri="{FF2B5EF4-FFF2-40B4-BE49-F238E27FC236}">
                <a16:creationId xmlns:a16="http://schemas.microsoft.com/office/drawing/2014/main" id="{A3C40A82-3DDB-9BBB-FEB2-43F8FA3577B6}"/>
              </a:ext>
            </a:extLst>
          </p:cNvPr>
          <p:cNvSpPr>
            <a:spLocks noGrp="1" noChangeArrowheads="1"/>
          </p:cNvSpPr>
          <p:nvPr>
            <p:ph type="body" idx="1"/>
          </p:nvPr>
        </p:nvSpPr>
        <p:spPr>
          <a:xfrm>
            <a:off x="533400" y="1143000"/>
            <a:ext cx="7924800" cy="4525963"/>
          </a:xfrm>
        </p:spPr>
        <p:txBody>
          <a:bodyPr/>
          <a:lstStyle/>
          <a:p>
            <a:r>
              <a:rPr lang="en-US" altLang="en-US" sz="2400" b="1"/>
              <a:t>Contents - aspects of asbestos handling appropriate to the work</a:t>
            </a:r>
          </a:p>
          <a:p>
            <a:pPr lvl="1">
              <a:lnSpc>
                <a:spcPct val="150000"/>
              </a:lnSpc>
            </a:pPr>
            <a:r>
              <a:rPr lang="en-US" altLang="en-US" sz="2000"/>
              <a:t>Procedures for setting up glove bags and mini-enclosures</a:t>
            </a:r>
          </a:p>
          <a:p>
            <a:pPr lvl="1">
              <a:lnSpc>
                <a:spcPct val="150000"/>
              </a:lnSpc>
            </a:pPr>
            <a:r>
              <a:rPr lang="en-US" altLang="en-US" sz="2000"/>
              <a:t>Practices for reducing asbestos exposures</a:t>
            </a:r>
          </a:p>
          <a:p>
            <a:pPr lvl="1">
              <a:lnSpc>
                <a:spcPct val="150000"/>
              </a:lnSpc>
            </a:pPr>
            <a:r>
              <a:rPr lang="en-US" altLang="en-US" sz="2000"/>
              <a:t>Use of wet methods</a:t>
            </a:r>
          </a:p>
          <a:p>
            <a:pPr lvl="1">
              <a:lnSpc>
                <a:spcPct val="150000"/>
              </a:lnSpc>
            </a:pPr>
            <a:r>
              <a:rPr lang="en-US" altLang="en-US" sz="2000"/>
              <a:t>Contents of the standard</a:t>
            </a:r>
          </a:p>
          <a:p>
            <a:pPr lvl="1">
              <a:lnSpc>
                <a:spcPct val="150000"/>
              </a:lnSpc>
            </a:pPr>
            <a:r>
              <a:rPr lang="en-US" altLang="en-US" sz="2000"/>
              <a:t>Identification of asbestos</a:t>
            </a:r>
          </a:p>
          <a:p>
            <a:pPr lvl="1">
              <a:lnSpc>
                <a:spcPct val="80000"/>
              </a:lnSpc>
            </a:pPr>
            <a:endParaRPr lang="en-US" altLang="en-US" sz="2000"/>
          </a:p>
          <a:p>
            <a:r>
              <a:rPr lang="en-US" altLang="en-US" sz="2400"/>
              <a:t>Equivalent in stringency, content, and length to EPA requirements for training local education agency maintenance and custodial workers (40 CFR 763.92(a)(2))</a:t>
            </a:r>
          </a:p>
        </p:txBody>
      </p:sp>
      <p:sp>
        <p:nvSpPr>
          <p:cNvPr id="185347" name="Rectangle 4">
            <a:extLst>
              <a:ext uri="{FF2B5EF4-FFF2-40B4-BE49-F238E27FC236}">
                <a16:creationId xmlns:a16="http://schemas.microsoft.com/office/drawing/2014/main" id="{9F10C1E4-5C42-2043-382E-DED1D5BF0825}"/>
              </a:ext>
            </a:extLst>
          </p:cNvPr>
          <p:cNvSpPr>
            <a:spLocks noGrp="1" noChangeArrowheads="1"/>
          </p:cNvSpPr>
          <p:nvPr>
            <p:ph type="title"/>
          </p:nvPr>
        </p:nvSpPr>
        <p:spPr>
          <a:xfrm>
            <a:off x="609600" y="-61913"/>
            <a:ext cx="8229600" cy="1077913"/>
          </a:xfrm>
        </p:spPr>
        <p:txBody>
          <a:bodyPr lIns="91440" tIns="45720" rIns="91440" bIns="45720" anchor="b"/>
          <a:lstStyle/>
          <a:p>
            <a:pPr eaLnBrk="1" hangingPunct="1"/>
            <a:r>
              <a:rPr lang="en-US" altLang="en-US"/>
              <a:t>Competent Person </a:t>
            </a:r>
            <a:br>
              <a:rPr lang="en-US" altLang="en-US" sz="3200"/>
            </a:br>
            <a:r>
              <a:rPr lang="en-US" altLang="en-US" sz="2800"/>
              <a:t>Training Class III and IV</a:t>
            </a:r>
          </a:p>
        </p:txBody>
      </p:sp>
      <p:sp>
        <p:nvSpPr>
          <p:cNvPr id="4" name="TextBox 3">
            <a:extLst>
              <a:ext uri="{FF2B5EF4-FFF2-40B4-BE49-F238E27FC236}">
                <a16:creationId xmlns:a16="http://schemas.microsoft.com/office/drawing/2014/main" id="{70B4AB36-6ECA-CD05-BE49-32F1AE705240}"/>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1926.1101(o)</a:t>
            </a:r>
          </a:p>
          <a:p>
            <a:pPr>
              <a:defRPr/>
            </a:pP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E1FA47B-624D-6923-25C0-DA60F6049BE7}"/>
              </a:ext>
            </a:extLst>
          </p:cNvPr>
          <p:cNvSpPr>
            <a:spLocks noGrp="1" noChangeArrowheads="1"/>
          </p:cNvSpPr>
          <p:nvPr>
            <p:ph type="title"/>
          </p:nvPr>
        </p:nvSpPr>
        <p:spPr>
          <a:xfrm>
            <a:off x="609600" y="381000"/>
            <a:ext cx="8229600" cy="487363"/>
          </a:xfrm>
        </p:spPr>
        <p:txBody>
          <a:bodyPr/>
          <a:lstStyle/>
          <a:p>
            <a:pPr eaLnBrk="1" hangingPunct="1"/>
            <a:r>
              <a:rPr lang="en-US" altLang="en-US" sz="3200"/>
              <a:t>Asbestos in Construction</a:t>
            </a:r>
          </a:p>
        </p:txBody>
      </p:sp>
      <p:sp>
        <p:nvSpPr>
          <p:cNvPr id="186371" name="Rectangle 3">
            <a:extLst>
              <a:ext uri="{FF2B5EF4-FFF2-40B4-BE49-F238E27FC236}">
                <a16:creationId xmlns:a16="http://schemas.microsoft.com/office/drawing/2014/main" id="{EDDB0DC1-504E-6FC2-FA10-5E9124BC3FAF}"/>
              </a:ext>
            </a:extLst>
          </p:cNvPr>
          <p:cNvSpPr>
            <a:spLocks noGrp="1" noChangeArrowheads="1"/>
          </p:cNvSpPr>
          <p:nvPr>
            <p:ph type="body" sz="half" idx="1"/>
          </p:nvPr>
        </p:nvSpPr>
        <p:spPr>
          <a:xfrm>
            <a:off x="609600" y="12192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Respiratory protection</a:t>
            </a:r>
          </a:p>
        </p:txBody>
      </p:sp>
      <p:sp>
        <p:nvSpPr>
          <p:cNvPr id="186372" name="Rectangle 4">
            <a:extLst>
              <a:ext uri="{FF2B5EF4-FFF2-40B4-BE49-F238E27FC236}">
                <a16:creationId xmlns:a16="http://schemas.microsoft.com/office/drawing/2014/main" id="{555E16C7-CF0F-F146-61AA-D9B50578396B}"/>
              </a:ext>
            </a:extLst>
          </p:cNvPr>
          <p:cNvSpPr>
            <a:spLocks noGrp="1" noChangeArrowheads="1"/>
          </p:cNvSpPr>
          <p:nvPr>
            <p:ph type="body" sz="half" idx="2"/>
          </p:nvPr>
        </p:nvSpPr>
        <p:spPr>
          <a:xfrm>
            <a:off x="4495800" y="15240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solidFill>
                  <a:srgbClr val="800000"/>
                </a:solidFill>
              </a:rPr>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EC009A15-037F-D797-E193-F2D276368057}"/>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1926.1101(p)</a:t>
            </a:r>
          </a:p>
          <a:p>
            <a:pPr>
              <a:defRPr/>
            </a:pPr>
            <a:endParaRPr lang="en-US" dirty="0"/>
          </a:p>
        </p:txBody>
      </p:sp>
      <p:pic>
        <p:nvPicPr>
          <p:cNvPr id="186374" name="Picture 5">
            <a:extLst>
              <a:ext uri="{FF2B5EF4-FFF2-40B4-BE49-F238E27FC236}">
                <a16:creationId xmlns:a16="http://schemas.microsoft.com/office/drawing/2014/main" id="{BA5D470A-A7F4-E3C0-F45B-50C163F7D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495800"/>
            <a:ext cx="1138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FB88E616-3B15-FB67-3AFE-647DD17AEB17}"/>
              </a:ext>
            </a:extLst>
          </p:cNvPr>
          <p:cNvSpPr>
            <a:spLocks noGrp="1" noChangeArrowheads="1"/>
          </p:cNvSpPr>
          <p:nvPr>
            <p:ph type="title"/>
          </p:nvPr>
        </p:nvSpPr>
        <p:spPr/>
        <p:txBody>
          <a:bodyPr/>
          <a:lstStyle/>
          <a:p>
            <a:pPr eaLnBrk="1" hangingPunct="1"/>
            <a:r>
              <a:rPr lang="en-US" altLang="en-US"/>
              <a:t>Appendices</a:t>
            </a:r>
          </a:p>
        </p:txBody>
      </p:sp>
      <p:sp>
        <p:nvSpPr>
          <p:cNvPr id="188419" name="Rectangle 3">
            <a:extLst>
              <a:ext uri="{FF2B5EF4-FFF2-40B4-BE49-F238E27FC236}">
                <a16:creationId xmlns:a16="http://schemas.microsoft.com/office/drawing/2014/main" id="{6412C1EF-4DDD-7DA4-233D-08CFED9828D4}"/>
              </a:ext>
            </a:extLst>
          </p:cNvPr>
          <p:cNvSpPr>
            <a:spLocks noGrp="1" noChangeArrowheads="1"/>
          </p:cNvSpPr>
          <p:nvPr>
            <p:ph type="body" idx="1"/>
          </p:nvPr>
        </p:nvSpPr>
        <p:spPr>
          <a:xfrm>
            <a:off x="609600" y="1219200"/>
            <a:ext cx="7924800" cy="4876800"/>
          </a:xfrm>
        </p:spPr>
        <p:txBody>
          <a:bodyPr/>
          <a:lstStyle/>
          <a:p>
            <a:pPr>
              <a:lnSpc>
                <a:spcPct val="80000"/>
              </a:lnSpc>
              <a:buClr>
                <a:srgbClr val="800000"/>
              </a:buClr>
            </a:pPr>
            <a:r>
              <a:rPr lang="en-US" altLang="en-US" sz="2400" b="1"/>
              <a:t>Mandator</a:t>
            </a:r>
            <a:r>
              <a:rPr lang="en-US" altLang="en-US" sz="2400"/>
              <a:t>y </a:t>
            </a:r>
          </a:p>
          <a:p>
            <a:pPr>
              <a:buFont typeface="Wingdings" panose="05000000000000000000" pitchFamily="2" charset="2"/>
              <a:buNone/>
            </a:pPr>
            <a:r>
              <a:rPr lang="en-US" altLang="en-US" sz="1600"/>
              <a:t>	</a:t>
            </a:r>
            <a:r>
              <a:rPr lang="en-US" altLang="en-US" sz="1800">
                <a:solidFill>
                  <a:srgbClr val="000080"/>
                </a:solidFill>
              </a:rPr>
              <a:t>A </a:t>
            </a:r>
            <a:r>
              <a:rPr lang="en-US" altLang="en-US" sz="1800"/>
              <a:t>- OSHA Reference Method</a:t>
            </a:r>
          </a:p>
          <a:p>
            <a:pPr>
              <a:buFont typeface="Wingdings" panose="05000000000000000000" pitchFamily="2" charset="2"/>
              <a:buNone/>
            </a:pPr>
            <a:r>
              <a:rPr lang="en-US" altLang="en-US" sz="1800"/>
              <a:t>	</a:t>
            </a:r>
            <a:r>
              <a:rPr lang="en-US" altLang="en-US" sz="1800">
                <a:solidFill>
                  <a:srgbClr val="000080"/>
                </a:solidFill>
              </a:rPr>
              <a:t>C </a:t>
            </a:r>
            <a:r>
              <a:rPr lang="en-US" altLang="en-US" sz="1800"/>
              <a:t>- Qualitative and Quantitative Fit Testing Procedures</a:t>
            </a:r>
          </a:p>
          <a:p>
            <a:pPr>
              <a:buFont typeface="Wingdings" panose="05000000000000000000" pitchFamily="2" charset="2"/>
              <a:buNone/>
            </a:pPr>
            <a:r>
              <a:rPr lang="en-US" altLang="en-US" sz="1800"/>
              <a:t>	</a:t>
            </a:r>
            <a:r>
              <a:rPr lang="en-US" altLang="en-US" sz="1800">
                <a:solidFill>
                  <a:srgbClr val="000080"/>
                </a:solidFill>
              </a:rPr>
              <a:t>D </a:t>
            </a:r>
            <a:r>
              <a:rPr lang="en-US" altLang="en-US" sz="1800"/>
              <a:t>- Medical Questionnaires</a:t>
            </a:r>
          </a:p>
          <a:p>
            <a:pPr>
              <a:buFont typeface="Wingdings" panose="05000000000000000000" pitchFamily="2" charset="2"/>
              <a:buNone/>
            </a:pPr>
            <a:r>
              <a:rPr lang="en-US" altLang="en-US" sz="1800"/>
              <a:t>	</a:t>
            </a:r>
            <a:r>
              <a:rPr lang="en-US" altLang="en-US" sz="1800">
                <a:solidFill>
                  <a:srgbClr val="000080"/>
                </a:solidFill>
              </a:rPr>
              <a:t>E </a:t>
            </a:r>
            <a:r>
              <a:rPr lang="en-US" altLang="en-US" sz="1800"/>
              <a:t>- Interpretation and Classification of Chest Roentgenograms</a:t>
            </a:r>
          </a:p>
          <a:p>
            <a:pPr>
              <a:lnSpc>
                <a:spcPct val="80000"/>
              </a:lnSpc>
              <a:buClr>
                <a:srgbClr val="800000"/>
              </a:buClr>
            </a:pPr>
            <a:endParaRPr lang="en-US" altLang="en-US" sz="2000" b="1"/>
          </a:p>
          <a:p>
            <a:pPr>
              <a:lnSpc>
                <a:spcPct val="80000"/>
              </a:lnSpc>
              <a:buClr>
                <a:srgbClr val="800000"/>
              </a:buClr>
            </a:pPr>
            <a:r>
              <a:rPr lang="en-US" altLang="en-US" sz="2400" b="1"/>
              <a:t>Non-Mandatory</a:t>
            </a:r>
          </a:p>
          <a:p>
            <a:pPr>
              <a:buFont typeface="Wingdings" panose="05000000000000000000" pitchFamily="2" charset="2"/>
              <a:buNone/>
            </a:pPr>
            <a:r>
              <a:rPr lang="en-US" altLang="en-US" sz="1600"/>
              <a:t>	</a:t>
            </a:r>
            <a:r>
              <a:rPr lang="en-US" altLang="en-US" sz="1800"/>
              <a:t>B - Sampling and Analysis</a:t>
            </a:r>
          </a:p>
          <a:p>
            <a:pPr>
              <a:buFont typeface="Wingdings" panose="05000000000000000000" pitchFamily="2" charset="2"/>
              <a:buNone/>
            </a:pPr>
            <a:r>
              <a:rPr lang="en-US" altLang="en-US" sz="1800"/>
              <a:t>	F - Work Practices and Engineering Controls for Class I Asbestos </a:t>
            </a:r>
          </a:p>
          <a:p>
            <a:pPr>
              <a:buFont typeface="Wingdings" panose="05000000000000000000" pitchFamily="2" charset="2"/>
              <a:buNone/>
            </a:pPr>
            <a:r>
              <a:rPr lang="en-US" altLang="en-US" sz="1800"/>
              <a:t>	     Operations</a:t>
            </a:r>
          </a:p>
          <a:p>
            <a:pPr>
              <a:buFont typeface="Wingdings" panose="05000000000000000000" pitchFamily="2" charset="2"/>
              <a:buNone/>
            </a:pPr>
            <a:r>
              <a:rPr lang="en-US" altLang="en-US" sz="1800"/>
              <a:t>	H - Substance Technical Information for Asbestos</a:t>
            </a:r>
          </a:p>
          <a:p>
            <a:pPr>
              <a:buFont typeface="Wingdings" panose="05000000000000000000" pitchFamily="2" charset="2"/>
              <a:buNone/>
            </a:pPr>
            <a:r>
              <a:rPr lang="en-US" altLang="en-US" sz="1800"/>
              <a:t>	I - Medical Surveillance Guidelines for Asbestos</a:t>
            </a:r>
          </a:p>
          <a:p>
            <a:pPr>
              <a:buFont typeface="Wingdings" panose="05000000000000000000" pitchFamily="2" charset="2"/>
              <a:buNone/>
            </a:pPr>
            <a:r>
              <a:rPr lang="en-US" altLang="en-US" sz="1800"/>
              <a:t>	J - Smoking Cessation Program Information for Asbestos</a:t>
            </a:r>
          </a:p>
          <a:p>
            <a:pPr>
              <a:buFont typeface="Wingdings" panose="05000000000000000000" pitchFamily="2" charset="2"/>
              <a:buNone/>
            </a:pPr>
            <a:r>
              <a:rPr lang="en-US" altLang="en-US" sz="1800"/>
              <a:t>	K - Polarized Light Microscopy of Asbestos</a:t>
            </a:r>
          </a:p>
          <a:p>
            <a:pPr>
              <a:lnSpc>
                <a:spcPct val="80000"/>
              </a:lnSpc>
              <a:buClr>
                <a:srgbClr val="800000"/>
              </a:buClr>
            </a:pPr>
            <a:endParaRPr lang="en-US" altLang="en-US" sz="2000" b="1"/>
          </a:p>
          <a:p>
            <a:pPr>
              <a:lnSpc>
                <a:spcPct val="80000"/>
              </a:lnSpc>
              <a:buClr>
                <a:srgbClr val="800000"/>
              </a:buClr>
            </a:pPr>
            <a:r>
              <a:rPr lang="en-US" altLang="en-US" sz="2400" b="1"/>
              <a:t>Reserved</a:t>
            </a:r>
          </a:p>
          <a:p>
            <a:pPr>
              <a:lnSpc>
                <a:spcPct val="80000"/>
              </a:lnSpc>
              <a:buFont typeface="Wingdings" panose="05000000000000000000" pitchFamily="2" charset="2"/>
              <a:buNone/>
            </a:pPr>
            <a:r>
              <a:rPr lang="en-US" altLang="en-US" sz="2000"/>
              <a:t>	</a:t>
            </a:r>
            <a:r>
              <a:rPr lang="en-US" altLang="en-US" sz="1800"/>
              <a:t>G</a:t>
            </a:r>
          </a:p>
        </p:txBody>
      </p:sp>
      <p:pic>
        <p:nvPicPr>
          <p:cNvPr id="188420" name="Picture 5">
            <a:extLst>
              <a:ext uri="{FF2B5EF4-FFF2-40B4-BE49-F238E27FC236}">
                <a16:creationId xmlns:a16="http://schemas.microsoft.com/office/drawing/2014/main" id="{CC39BAAB-3324-C975-9BE6-D1F78E041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267200"/>
            <a:ext cx="19558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CF1DFF0-6A3D-DF23-3D02-5ECDB98E7F9C}"/>
              </a:ext>
            </a:extLst>
          </p:cNvPr>
          <p:cNvSpPr txBox="1"/>
          <p:nvPr/>
        </p:nvSpPr>
        <p:spPr>
          <a:xfrm>
            <a:off x="6324600" y="457200"/>
            <a:ext cx="2398713" cy="646113"/>
          </a:xfrm>
          <a:prstGeom prst="rect">
            <a:avLst/>
          </a:prstGeom>
          <a:noFill/>
        </p:spPr>
        <p:txBody>
          <a:bodyPr wrap="none">
            <a:spAutoFit/>
          </a:bodyPr>
          <a:lstStyle/>
          <a:p>
            <a:pPr>
              <a:defRPr/>
            </a:pPr>
            <a:r>
              <a:rPr lang="en-US" dirty="0">
                <a:latin typeface="+mj-lt"/>
              </a:rPr>
              <a:t>29 CFR 1926.1101(p)</a:t>
            </a:r>
          </a:p>
          <a:p>
            <a:pPr>
              <a:defRPr/>
            </a:pP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9067C5B9-A6BA-80F7-DC83-FB8649027D8A}"/>
              </a:ext>
            </a:extLst>
          </p:cNvPr>
          <p:cNvSpPr>
            <a:spLocks noGrp="1" noChangeArrowheads="1"/>
          </p:cNvSpPr>
          <p:nvPr>
            <p:ph type="title"/>
          </p:nvPr>
        </p:nvSpPr>
        <p:spPr>
          <a:xfrm>
            <a:off x="609600" y="457200"/>
            <a:ext cx="8229600" cy="492125"/>
          </a:xfrm>
        </p:spPr>
        <p:txBody>
          <a:bodyPr/>
          <a:lstStyle/>
          <a:p>
            <a:pPr eaLnBrk="1" hangingPunct="1"/>
            <a:r>
              <a:rPr lang="en-US" altLang="en-US" sz="3200"/>
              <a:t>Asbestos in General Industry</a:t>
            </a:r>
            <a:r>
              <a:rPr lang="en-US" altLang="en-US" sz="2800"/>
              <a:t> </a:t>
            </a:r>
          </a:p>
        </p:txBody>
      </p:sp>
      <p:sp>
        <p:nvSpPr>
          <p:cNvPr id="189443" name="Rectangle 3">
            <a:extLst>
              <a:ext uri="{FF2B5EF4-FFF2-40B4-BE49-F238E27FC236}">
                <a16:creationId xmlns:a16="http://schemas.microsoft.com/office/drawing/2014/main" id="{FF514F5A-E41E-3EB5-6139-E08F431BD96C}"/>
              </a:ext>
            </a:extLst>
          </p:cNvPr>
          <p:cNvSpPr>
            <a:spLocks noGrp="1" noChangeArrowheads="1"/>
          </p:cNvSpPr>
          <p:nvPr>
            <p:ph type="body" sz="half" idx="1"/>
          </p:nvPr>
        </p:nvSpPr>
        <p:spPr>
          <a:xfrm>
            <a:off x="609600" y="1295400"/>
            <a:ext cx="3963988" cy="48006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Respiratory protection</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Protective work clothing and equipment</a:t>
            </a:r>
          </a:p>
        </p:txBody>
      </p:sp>
      <p:sp>
        <p:nvSpPr>
          <p:cNvPr id="189444" name="Rectangle 4">
            <a:extLst>
              <a:ext uri="{FF2B5EF4-FFF2-40B4-BE49-F238E27FC236}">
                <a16:creationId xmlns:a16="http://schemas.microsoft.com/office/drawing/2014/main" id="{B28B8811-8268-0B10-56A9-3E9601E71152}"/>
              </a:ext>
            </a:extLst>
          </p:cNvPr>
          <p:cNvSpPr>
            <a:spLocks noGrp="1" noChangeArrowheads="1"/>
          </p:cNvSpPr>
          <p:nvPr>
            <p:ph type="body" sz="half" idx="2"/>
          </p:nvPr>
        </p:nvSpPr>
        <p:spPr>
          <a:xfrm>
            <a:off x="44958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 and practices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 of hazards</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Observations of monitoring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Dates</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6C63E855-E6E8-312B-14AB-7435CA2E178D}"/>
              </a:ext>
            </a:extLst>
          </p:cNvPr>
          <p:cNvSpPr txBox="1"/>
          <p:nvPr/>
        </p:nvSpPr>
        <p:spPr>
          <a:xfrm>
            <a:off x="6584950" y="573088"/>
            <a:ext cx="2133600" cy="646112"/>
          </a:xfrm>
          <a:prstGeom prst="rect">
            <a:avLst/>
          </a:prstGeom>
          <a:noFill/>
        </p:spPr>
        <p:txBody>
          <a:bodyPr wrap="none">
            <a:spAutoFit/>
          </a:bodyPr>
          <a:lstStyle/>
          <a:p>
            <a:pPr>
              <a:defRPr/>
            </a:pPr>
            <a:r>
              <a:rPr lang="en-US" b="1" dirty="0">
                <a:latin typeface="+mj-lt"/>
              </a:rPr>
              <a:t>29 CFR 1910.1001</a:t>
            </a:r>
          </a:p>
          <a:p>
            <a:pPr>
              <a:defRPr/>
            </a:pPr>
            <a:endParaRPr lang="en-US" dirty="0"/>
          </a:p>
        </p:txBody>
      </p:sp>
      <p:pic>
        <p:nvPicPr>
          <p:cNvPr id="189446" name="Picture 6" descr="tool clipart sander">
            <a:extLst>
              <a:ext uri="{FF2B5EF4-FFF2-40B4-BE49-F238E27FC236}">
                <a16:creationId xmlns:a16="http://schemas.microsoft.com/office/drawing/2014/main" id="{BA0777D8-16C1-29DE-5B77-A0F62DB9F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876800"/>
            <a:ext cx="190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FE37066A-0A18-8642-08AD-5E4CB09562B3}"/>
              </a:ext>
            </a:extLst>
          </p:cNvPr>
          <p:cNvSpPr>
            <a:spLocks noGrp="1" noChangeArrowheads="1"/>
          </p:cNvSpPr>
          <p:nvPr>
            <p:ph type="title"/>
          </p:nvPr>
        </p:nvSpPr>
        <p:spPr>
          <a:xfrm>
            <a:off x="609600" y="76200"/>
            <a:ext cx="8229600" cy="923925"/>
          </a:xfrm>
        </p:spPr>
        <p:txBody>
          <a:bodyPr/>
          <a:lstStyle/>
          <a:p>
            <a:pPr eaLnBrk="1" hangingPunct="1"/>
            <a:r>
              <a:rPr lang="en-US" altLang="en-US" sz="3200"/>
              <a:t>Methods of Compliance</a:t>
            </a:r>
            <a:br>
              <a:rPr lang="en-US" altLang="en-US" sz="3200"/>
            </a:br>
            <a:r>
              <a:rPr lang="en-US" altLang="en-US" sz="2800"/>
              <a:t>Engineering and Work Practice Controls</a:t>
            </a:r>
          </a:p>
        </p:txBody>
      </p:sp>
      <p:sp>
        <p:nvSpPr>
          <p:cNvPr id="191491" name="Rectangle 3">
            <a:extLst>
              <a:ext uri="{FF2B5EF4-FFF2-40B4-BE49-F238E27FC236}">
                <a16:creationId xmlns:a16="http://schemas.microsoft.com/office/drawing/2014/main" id="{4CD89793-CC72-99A4-34C6-04A9F7E35C3B}"/>
              </a:ext>
            </a:extLst>
          </p:cNvPr>
          <p:cNvSpPr>
            <a:spLocks noGrp="1" noChangeArrowheads="1"/>
          </p:cNvSpPr>
          <p:nvPr>
            <p:ph type="body" idx="1"/>
          </p:nvPr>
        </p:nvSpPr>
        <p:spPr/>
        <p:txBody>
          <a:bodyPr/>
          <a:lstStyle/>
          <a:p>
            <a:pPr eaLnBrk="1" hangingPunct="1"/>
            <a:r>
              <a:rPr lang="en-US" altLang="en-US" sz="2400"/>
              <a:t>Implemented to reduce &lt; PEL</a:t>
            </a:r>
          </a:p>
          <a:p>
            <a:pPr eaLnBrk="1" hangingPunct="1"/>
            <a:endParaRPr lang="en-US" altLang="en-US" sz="1000"/>
          </a:p>
          <a:p>
            <a:pPr eaLnBrk="1" hangingPunct="1"/>
            <a:r>
              <a:rPr lang="en-US" altLang="en-US" sz="2400"/>
              <a:t>Particular operations</a:t>
            </a:r>
          </a:p>
          <a:p>
            <a:pPr lvl="1" eaLnBrk="1" hangingPunct="1"/>
            <a:r>
              <a:rPr lang="en-US" altLang="en-US" sz="2000"/>
              <a:t>Coupling cut-off in 1° asbestos cement pipe mfg.</a:t>
            </a:r>
          </a:p>
          <a:p>
            <a:pPr lvl="1" eaLnBrk="1" hangingPunct="1"/>
            <a:endParaRPr lang="en-US" altLang="en-US" sz="1000"/>
          </a:p>
          <a:p>
            <a:pPr lvl="1" eaLnBrk="1" hangingPunct="1"/>
            <a:r>
              <a:rPr lang="en-US" altLang="en-US" sz="2000"/>
              <a:t>Sanding in 1° and 2° asbestos cement sheet mfg.</a:t>
            </a:r>
          </a:p>
          <a:p>
            <a:pPr lvl="1" eaLnBrk="1" hangingPunct="1"/>
            <a:endParaRPr lang="en-US" altLang="en-US" sz="1000"/>
          </a:p>
          <a:p>
            <a:pPr lvl="1" eaLnBrk="1" hangingPunct="1"/>
            <a:r>
              <a:rPr lang="en-US" altLang="en-US" sz="2000"/>
              <a:t>Grinding in 1° and 2° friction product mfg.</a:t>
            </a:r>
          </a:p>
          <a:p>
            <a:pPr lvl="1" eaLnBrk="1" hangingPunct="1"/>
            <a:endParaRPr lang="en-US" altLang="en-US" sz="1000"/>
          </a:p>
          <a:p>
            <a:pPr lvl="1" eaLnBrk="1" hangingPunct="1"/>
            <a:r>
              <a:rPr lang="en-US" altLang="en-US" sz="2000"/>
              <a:t>Carding and spinning in dry textile products</a:t>
            </a:r>
          </a:p>
          <a:p>
            <a:pPr lvl="1" eaLnBrk="1" hangingPunct="1"/>
            <a:endParaRPr lang="en-US" altLang="en-US" sz="1000"/>
          </a:p>
          <a:p>
            <a:pPr lvl="1" eaLnBrk="1" hangingPunct="1"/>
            <a:r>
              <a:rPr lang="en-US" altLang="en-US" sz="2000"/>
              <a:t>Grinding and sanding in 1° plastics mfg.</a:t>
            </a:r>
          </a:p>
        </p:txBody>
      </p:sp>
      <p:pic>
        <p:nvPicPr>
          <p:cNvPr id="191492" name="Picture 5" descr="construction worker clipart">
            <a:extLst>
              <a:ext uri="{FF2B5EF4-FFF2-40B4-BE49-F238E27FC236}">
                <a16:creationId xmlns:a16="http://schemas.microsoft.com/office/drawing/2014/main" id="{FE6953B6-37CA-065E-88EE-43CC4D0A0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10000"/>
            <a:ext cx="14097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90E15730-9C40-3C54-AA74-0481A85F4CA1}"/>
              </a:ext>
            </a:extLst>
          </p:cNvPr>
          <p:cNvSpPr>
            <a:spLocks noGrp="1" noChangeArrowheads="1"/>
          </p:cNvSpPr>
          <p:nvPr>
            <p:ph type="title"/>
          </p:nvPr>
        </p:nvSpPr>
        <p:spPr>
          <a:xfrm>
            <a:off x="609600" y="66675"/>
            <a:ext cx="8229600" cy="923925"/>
          </a:xfrm>
        </p:spPr>
        <p:txBody>
          <a:bodyPr/>
          <a:lstStyle/>
          <a:p>
            <a:pPr eaLnBrk="1" hangingPunct="1"/>
            <a:r>
              <a:rPr lang="en-US" altLang="en-US" sz="3200"/>
              <a:t>Methods of Compliance </a:t>
            </a:r>
            <a:br>
              <a:rPr lang="en-US" altLang="en-US" sz="3200"/>
            </a:br>
            <a:r>
              <a:rPr lang="en-US" altLang="en-US" sz="2800"/>
              <a:t>Particular Tools</a:t>
            </a:r>
          </a:p>
        </p:txBody>
      </p:sp>
      <p:sp>
        <p:nvSpPr>
          <p:cNvPr id="193539" name="Rectangle 3">
            <a:extLst>
              <a:ext uri="{FF2B5EF4-FFF2-40B4-BE49-F238E27FC236}">
                <a16:creationId xmlns:a16="http://schemas.microsoft.com/office/drawing/2014/main" id="{7E0EABB4-FF5B-C7CE-3E98-B75E64C429A6}"/>
              </a:ext>
            </a:extLst>
          </p:cNvPr>
          <p:cNvSpPr>
            <a:spLocks noGrp="1" noChangeArrowheads="1"/>
          </p:cNvSpPr>
          <p:nvPr>
            <p:ph type="body" idx="1"/>
          </p:nvPr>
        </p:nvSpPr>
        <p:spPr/>
        <p:txBody>
          <a:bodyPr/>
          <a:lstStyle/>
          <a:p>
            <a:pPr eaLnBrk="1" hangingPunct="1"/>
            <a:r>
              <a:rPr lang="en-US" altLang="en-US" sz="2400"/>
              <a:t>All hand-operated and power-operated tools which would produce or release fibers of asbestos equipped with LEV </a:t>
            </a:r>
          </a:p>
          <a:p>
            <a:pPr eaLnBrk="1" hangingPunct="1"/>
            <a:endParaRPr lang="en-US" altLang="en-US" sz="2000"/>
          </a:p>
          <a:p>
            <a:pPr eaLnBrk="1" hangingPunct="1"/>
            <a:r>
              <a:rPr lang="en-US" altLang="en-US" sz="2400" b="1"/>
              <a:t>Examples:</a:t>
            </a:r>
          </a:p>
          <a:p>
            <a:pPr lvl="1" eaLnBrk="1" hangingPunct="1"/>
            <a:r>
              <a:rPr lang="en-US" altLang="en-US" sz="2000"/>
              <a:t>Saws</a:t>
            </a:r>
          </a:p>
          <a:p>
            <a:pPr lvl="1" eaLnBrk="1" hangingPunct="1"/>
            <a:r>
              <a:rPr lang="en-US" altLang="en-US" sz="2000"/>
              <a:t>Scorers</a:t>
            </a:r>
          </a:p>
          <a:p>
            <a:pPr lvl="1" eaLnBrk="1" hangingPunct="1"/>
            <a:r>
              <a:rPr lang="en-US" altLang="en-US" sz="2000"/>
              <a:t>Abrasive wheels</a:t>
            </a:r>
          </a:p>
          <a:p>
            <a:pPr lvl="1" eaLnBrk="1" hangingPunct="1"/>
            <a:r>
              <a:rPr lang="en-US" altLang="en-US" sz="2000"/>
              <a:t>Drills</a:t>
            </a:r>
          </a:p>
        </p:txBody>
      </p:sp>
      <p:pic>
        <p:nvPicPr>
          <p:cNvPr id="193540" name="Picture 5" descr="Tile Saws">
            <a:extLst>
              <a:ext uri="{FF2B5EF4-FFF2-40B4-BE49-F238E27FC236}">
                <a16:creationId xmlns:a16="http://schemas.microsoft.com/office/drawing/2014/main" id="{FD3B3402-E83C-4329-21EF-F7D5DE395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67000"/>
            <a:ext cx="3265488"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B02629B4-8336-6E40-0309-9277DD1F90F1}"/>
              </a:ext>
            </a:extLst>
          </p:cNvPr>
          <p:cNvSpPr>
            <a:spLocks noGrp="1" noChangeArrowheads="1"/>
          </p:cNvSpPr>
          <p:nvPr>
            <p:ph type="title"/>
          </p:nvPr>
        </p:nvSpPr>
        <p:spPr>
          <a:xfrm>
            <a:off x="609600" y="76200"/>
            <a:ext cx="8229600" cy="923925"/>
          </a:xfrm>
        </p:spPr>
        <p:txBody>
          <a:bodyPr/>
          <a:lstStyle/>
          <a:p>
            <a:pPr eaLnBrk="1" hangingPunct="1"/>
            <a:r>
              <a:rPr lang="en-US" altLang="en-US" sz="3200"/>
              <a:t>Methods of Compliance </a:t>
            </a:r>
            <a:br>
              <a:rPr lang="en-US" altLang="en-US" sz="3200"/>
            </a:br>
            <a:r>
              <a:rPr lang="en-US" altLang="en-US" sz="2800"/>
              <a:t>Engineering and Work Practice Controls</a:t>
            </a:r>
          </a:p>
        </p:txBody>
      </p:sp>
      <p:sp>
        <p:nvSpPr>
          <p:cNvPr id="195587" name="Rectangle 3">
            <a:extLst>
              <a:ext uri="{FF2B5EF4-FFF2-40B4-BE49-F238E27FC236}">
                <a16:creationId xmlns:a16="http://schemas.microsoft.com/office/drawing/2014/main" id="{12F0D79F-27B4-7E0C-CA75-0208B624EC2F}"/>
              </a:ext>
            </a:extLst>
          </p:cNvPr>
          <p:cNvSpPr>
            <a:spLocks noGrp="1" noChangeArrowheads="1"/>
          </p:cNvSpPr>
          <p:nvPr>
            <p:ph type="body" idx="1"/>
          </p:nvPr>
        </p:nvSpPr>
        <p:spPr/>
        <p:txBody>
          <a:bodyPr/>
          <a:lstStyle/>
          <a:p>
            <a:pPr eaLnBrk="1" hangingPunct="1">
              <a:lnSpc>
                <a:spcPct val="150000"/>
              </a:lnSpc>
            </a:pPr>
            <a:r>
              <a:rPr lang="en-US" altLang="en-US" sz="2400"/>
              <a:t>Wet methods</a:t>
            </a:r>
          </a:p>
          <a:p>
            <a:pPr eaLnBrk="1" hangingPunct="1">
              <a:lnSpc>
                <a:spcPct val="150000"/>
              </a:lnSpc>
            </a:pPr>
            <a:r>
              <a:rPr lang="en-US" altLang="en-US" sz="2400"/>
              <a:t>Particular products and operations</a:t>
            </a:r>
          </a:p>
          <a:p>
            <a:pPr eaLnBrk="1" hangingPunct="1">
              <a:lnSpc>
                <a:spcPct val="150000"/>
              </a:lnSpc>
            </a:pPr>
            <a:r>
              <a:rPr lang="en-US" altLang="en-US" sz="2400"/>
              <a:t>Compressed air</a:t>
            </a:r>
          </a:p>
          <a:p>
            <a:pPr eaLnBrk="1" hangingPunct="1">
              <a:lnSpc>
                <a:spcPct val="150000"/>
              </a:lnSpc>
            </a:pPr>
            <a:r>
              <a:rPr lang="en-US" altLang="en-US" sz="2400"/>
              <a:t>Flooring</a:t>
            </a:r>
          </a:p>
          <a:p>
            <a:pPr eaLnBrk="1" hangingPunct="1">
              <a:lnSpc>
                <a:spcPct val="150000"/>
              </a:lnSpc>
            </a:pPr>
            <a:r>
              <a:rPr lang="en-US" altLang="en-US" sz="2400"/>
              <a:t>Written compliance plan</a:t>
            </a:r>
          </a:p>
          <a:p>
            <a:pPr eaLnBrk="1" hangingPunct="1">
              <a:lnSpc>
                <a:spcPct val="150000"/>
              </a:lnSpc>
            </a:pPr>
            <a:r>
              <a:rPr lang="en-US" altLang="en-US" sz="2400"/>
              <a:t>Brake and clutch repair</a:t>
            </a:r>
          </a:p>
          <a:p>
            <a:pPr eaLnBrk="1" hangingPunct="1">
              <a:lnSpc>
                <a:spcPct val="150000"/>
              </a:lnSpc>
            </a:pPr>
            <a:endParaRPr lang="en-US" altLang="en-US" sz="2400"/>
          </a:p>
        </p:txBody>
      </p:sp>
      <p:pic>
        <p:nvPicPr>
          <p:cNvPr id="195588" name="Picture 5">
            <a:extLst>
              <a:ext uri="{FF2B5EF4-FFF2-40B4-BE49-F238E27FC236}">
                <a16:creationId xmlns:a16="http://schemas.microsoft.com/office/drawing/2014/main" id="{57F16EA5-4A75-C8F4-01CE-A303DA6CD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D293047C-8E12-05CF-394C-CE0E83F7FAA0}"/>
              </a:ext>
            </a:extLst>
          </p:cNvPr>
          <p:cNvSpPr>
            <a:spLocks noGrp="1" noChangeArrowheads="1"/>
          </p:cNvSpPr>
          <p:nvPr>
            <p:ph type="title"/>
          </p:nvPr>
        </p:nvSpPr>
        <p:spPr/>
        <p:txBody>
          <a:bodyPr/>
          <a:lstStyle/>
          <a:p>
            <a:pPr eaLnBrk="1" hangingPunct="1"/>
            <a:r>
              <a:rPr lang="en-US" altLang="en-US"/>
              <a:t>Communication of Hazards</a:t>
            </a:r>
          </a:p>
        </p:txBody>
      </p:sp>
      <p:sp>
        <p:nvSpPr>
          <p:cNvPr id="197635" name="Rectangle 3">
            <a:extLst>
              <a:ext uri="{FF2B5EF4-FFF2-40B4-BE49-F238E27FC236}">
                <a16:creationId xmlns:a16="http://schemas.microsoft.com/office/drawing/2014/main" id="{C68F9475-5899-9FA3-B692-37AF9132207D}"/>
              </a:ext>
            </a:extLst>
          </p:cNvPr>
          <p:cNvSpPr>
            <a:spLocks noGrp="1" noChangeArrowheads="1"/>
          </p:cNvSpPr>
          <p:nvPr>
            <p:ph type="body" idx="1"/>
          </p:nvPr>
        </p:nvSpPr>
        <p:spPr/>
        <p:txBody>
          <a:bodyPr/>
          <a:lstStyle/>
          <a:p>
            <a:pPr eaLnBrk="1" hangingPunct="1">
              <a:lnSpc>
                <a:spcPct val="80000"/>
              </a:lnSpc>
            </a:pPr>
            <a:r>
              <a:rPr lang="en-US" altLang="en-US" sz="2400"/>
              <a:t>Installed ACM (&lt; 1980)</a:t>
            </a:r>
          </a:p>
          <a:p>
            <a:pPr eaLnBrk="1" hangingPunct="1">
              <a:lnSpc>
                <a:spcPct val="80000"/>
              </a:lnSpc>
            </a:pPr>
            <a:endParaRPr lang="en-US" altLang="en-US" sz="800"/>
          </a:p>
          <a:p>
            <a:pPr lvl="1" eaLnBrk="1" hangingPunct="1">
              <a:lnSpc>
                <a:spcPct val="80000"/>
              </a:lnSpc>
            </a:pPr>
            <a:r>
              <a:rPr lang="en-US" altLang="en-US" sz="2000" b="1"/>
              <a:t>Examples:</a:t>
            </a:r>
          </a:p>
          <a:p>
            <a:pPr lvl="2" eaLnBrk="1" hangingPunct="1">
              <a:lnSpc>
                <a:spcPct val="150000"/>
              </a:lnSpc>
            </a:pPr>
            <a:r>
              <a:rPr lang="en-US" altLang="en-US" sz="1800"/>
              <a:t>TSI, SM</a:t>
            </a:r>
          </a:p>
          <a:p>
            <a:pPr lvl="2" eaLnBrk="1" hangingPunct="1">
              <a:lnSpc>
                <a:spcPct val="150000"/>
              </a:lnSpc>
            </a:pPr>
            <a:r>
              <a:rPr lang="en-US" altLang="en-US" sz="1800"/>
              <a:t>Asphalt/vinyl flooring</a:t>
            </a:r>
          </a:p>
          <a:p>
            <a:pPr eaLnBrk="1" hangingPunct="1">
              <a:lnSpc>
                <a:spcPct val="150000"/>
              </a:lnSpc>
            </a:pPr>
            <a:endParaRPr lang="en-US" altLang="en-US" sz="1000"/>
          </a:p>
          <a:p>
            <a:pPr eaLnBrk="1" hangingPunct="1">
              <a:lnSpc>
                <a:spcPct val="80000"/>
              </a:lnSpc>
            </a:pPr>
            <a:endParaRPr lang="en-US" altLang="en-US" sz="2400"/>
          </a:p>
          <a:p>
            <a:pPr eaLnBrk="1" hangingPunct="1">
              <a:lnSpc>
                <a:spcPct val="80000"/>
              </a:lnSpc>
            </a:pPr>
            <a:r>
              <a:rPr lang="en-US" altLang="en-US" sz="2400"/>
              <a:t>Employers</a:t>
            </a:r>
          </a:p>
          <a:p>
            <a:pPr eaLnBrk="1" hangingPunct="1">
              <a:lnSpc>
                <a:spcPct val="80000"/>
              </a:lnSpc>
            </a:pPr>
            <a:endParaRPr lang="en-US" altLang="en-US" sz="1000"/>
          </a:p>
          <a:p>
            <a:pPr eaLnBrk="1" hangingPunct="1">
              <a:lnSpc>
                <a:spcPct val="80000"/>
              </a:lnSpc>
            </a:pPr>
            <a:endParaRPr lang="en-US" altLang="en-US" sz="2400"/>
          </a:p>
          <a:p>
            <a:pPr eaLnBrk="1" hangingPunct="1">
              <a:lnSpc>
                <a:spcPct val="80000"/>
              </a:lnSpc>
            </a:pPr>
            <a:r>
              <a:rPr lang="en-US" altLang="en-US" sz="2400"/>
              <a:t>Building and facility owners</a:t>
            </a:r>
          </a:p>
          <a:p>
            <a:pPr eaLnBrk="1" hangingPunct="1">
              <a:lnSpc>
                <a:spcPct val="80000"/>
              </a:lnSpc>
              <a:buFont typeface="Wingdings" panose="05000000000000000000" pitchFamily="2" charset="2"/>
              <a:buNone/>
            </a:pPr>
            <a:br>
              <a:rPr lang="en-US" altLang="en-US" sz="1000"/>
            </a:br>
            <a:endParaRPr lang="en-US" altLang="en-US" sz="1000"/>
          </a:p>
          <a:p>
            <a:pPr eaLnBrk="1" hangingPunct="1">
              <a:lnSpc>
                <a:spcPct val="80000"/>
              </a:lnSpc>
              <a:buFont typeface="Wingdings" panose="05000000000000000000" pitchFamily="2" charset="2"/>
              <a:buNone/>
            </a:pPr>
            <a:endParaRPr lang="en-US" altLang="en-US" sz="1000"/>
          </a:p>
          <a:p>
            <a:pPr eaLnBrk="1" hangingPunct="1">
              <a:lnSpc>
                <a:spcPct val="80000"/>
              </a:lnSpc>
            </a:pPr>
            <a:r>
              <a:rPr lang="en-US" altLang="en-US" sz="2400"/>
              <a:t>Warning labels</a:t>
            </a:r>
          </a:p>
          <a:p>
            <a:pPr eaLnBrk="1" hangingPunct="1">
              <a:lnSpc>
                <a:spcPct val="80000"/>
              </a:lnSpc>
            </a:pPr>
            <a:endParaRPr lang="en-US" altLang="en-US" sz="1000"/>
          </a:p>
          <a:p>
            <a:pPr eaLnBrk="1" hangingPunct="1">
              <a:lnSpc>
                <a:spcPct val="80000"/>
              </a:lnSpc>
            </a:pPr>
            <a:endParaRPr lang="en-US" altLang="en-US" sz="2400"/>
          </a:p>
          <a:p>
            <a:pPr lvl="2" eaLnBrk="1" hangingPunct="1">
              <a:lnSpc>
                <a:spcPct val="80000"/>
              </a:lnSpc>
            </a:pPr>
            <a:endParaRPr lang="en-US" altLang="en-US" sz="1800"/>
          </a:p>
          <a:p>
            <a:pPr lvl="1" eaLnBrk="1" hangingPunct="1">
              <a:lnSpc>
                <a:spcPct val="80000"/>
              </a:lnSpc>
            </a:pPr>
            <a:endParaRPr lang="en-US" altLang="en-US" sz="2000"/>
          </a:p>
        </p:txBody>
      </p:sp>
      <p:pic>
        <p:nvPicPr>
          <p:cNvPr id="197636" name="Picture 5">
            <a:extLst>
              <a:ext uri="{FF2B5EF4-FFF2-40B4-BE49-F238E27FC236}">
                <a16:creationId xmlns:a16="http://schemas.microsoft.com/office/drawing/2014/main" id="{BB4B16C7-1EE4-31DE-F57A-866234081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36913"/>
            <a:ext cx="34480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E77CC9FF-8080-D8C9-8421-5DD39DA7C5A5}"/>
              </a:ext>
            </a:extLst>
          </p:cNvPr>
          <p:cNvSpPr>
            <a:spLocks noGrp="1" noChangeArrowheads="1"/>
          </p:cNvSpPr>
          <p:nvPr>
            <p:ph type="title"/>
          </p:nvPr>
        </p:nvSpPr>
        <p:spPr/>
        <p:txBody>
          <a:bodyPr/>
          <a:lstStyle/>
          <a:p>
            <a:pPr eaLnBrk="1" hangingPunct="1"/>
            <a:r>
              <a:rPr lang="en-US" altLang="en-US"/>
              <a:t>Communication of Hazards</a:t>
            </a:r>
          </a:p>
        </p:txBody>
      </p:sp>
      <p:sp>
        <p:nvSpPr>
          <p:cNvPr id="199683" name="Rectangle 3">
            <a:extLst>
              <a:ext uri="{FF2B5EF4-FFF2-40B4-BE49-F238E27FC236}">
                <a16:creationId xmlns:a16="http://schemas.microsoft.com/office/drawing/2014/main" id="{B383BAED-4C42-8176-5C1F-15576721D78F}"/>
              </a:ext>
            </a:extLst>
          </p:cNvPr>
          <p:cNvSpPr>
            <a:spLocks noGrp="1" noChangeArrowheads="1"/>
          </p:cNvSpPr>
          <p:nvPr>
            <p:ph type="body" idx="1"/>
          </p:nvPr>
        </p:nvSpPr>
        <p:spPr>
          <a:xfrm>
            <a:off x="609600" y="1066800"/>
            <a:ext cx="7924800" cy="4525963"/>
          </a:xfrm>
        </p:spPr>
        <p:txBody>
          <a:bodyPr/>
          <a:lstStyle/>
          <a:p>
            <a:pPr eaLnBrk="1" hangingPunct="1">
              <a:lnSpc>
                <a:spcPct val="80000"/>
              </a:lnSpc>
            </a:pPr>
            <a:endParaRPr lang="en-US" altLang="en-US" sz="2400"/>
          </a:p>
          <a:p>
            <a:pPr eaLnBrk="1" hangingPunct="1">
              <a:lnSpc>
                <a:spcPct val="80000"/>
              </a:lnSpc>
            </a:pPr>
            <a:endParaRPr lang="en-US" altLang="en-US" sz="1000"/>
          </a:p>
          <a:p>
            <a:pPr eaLnBrk="1" hangingPunct="1">
              <a:lnSpc>
                <a:spcPct val="80000"/>
              </a:lnSpc>
            </a:pPr>
            <a:r>
              <a:rPr lang="en-US" altLang="en-US" sz="2400"/>
              <a:t>Warning signs</a:t>
            </a:r>
          </a:p>
          <a:p>
            <a:pPr eaLnBrk="1" hangingPunct="1">
              <a:lnSpc>
                <a:spcPct val="80000"/>
              </a:lnSpc>
            </a:pPr>
            <a:endParaRPr lang="en-US" altLang="en-US" sz="2400"/>
          </a:p>
          <a:p>
            <a:pPr eaLnBrk="1" hangingPunct="1">
              <a:lnSpc>
                <a:spcPct val="80000"/>
              </a:lnSpc>
            </a:pPr>
            <a:endParaRPr lang="en-US" altLang="en-US" sz="1000"/>
          </a:p>
          <a:p>
            <a:pPr eaLnBrk="1" hangingPunct="1">
              <a:lnSpc>
                <a:spcPct val="80000"/>
              </a:lnSpc>
            </a:pPr>
            <a:r>
              <a:rPr lang="en-US" altLang="en-US" sz="2400"/>
              <a:t>MSDS</a:t>
            </a:r>
          </a:p>
          <a:p>
            <a:pPr eaLnBrk="1" hangingPunct="1">
              <a:lnSpc>
                <a:spcPct val="80000"/>
              </a:lnSpc>
            </a:pPr>
            <a:endParaRPr lang="en-US" altLang="en-US" sz="2400"/>
          </a:p>
          <a:p>
            <a:pPr eaLnBrk="1" hangingPunct="1">
              <a:lnSpc>
                <a:spcPct val="80000"/>
              </a:lnSpc>
            </a:pPr>
            <a:endParaRPr lang="en-US" altLang="en-US" sz="1000"/>
          </a:p>
          <a:p>
            <a:pPr eaLnBrk="1" hangingPunct="1">
              <a:lnSpc>
                <a:spcPct val="80000"/>
              </a:lnSpc>
            </a:pPr>
            <a:r>
              <a:rPr lang="en-US" altLang="en-US" sz="2400"/>
              <a:t>Employee information and training</a:t>
            </a:r>
          </a:p>
          <a:p>
            <a:pPr lvl="1" eaLnBrk="1" hangingPunct="1"/>
            <a:r>
              <a:rPr lang="en-US" altLang="en-US" sz="2000"/>
              <a:t>Initial</a:t>
            </a:r>
          </a:p>
          <a:p>
            <a:pPr lvl="1" eaLnBrk="1" hangingPunct="1"/>
            <a:r>
              <a:rPr lang="en-US" altLang="en-US" sz="2000"/>
              <a:t>Annual</a:t>
            </a:r>
          </a:p>
          <a:p>
            <a:pPr lvl="1" eaLnBrk="1" hangingPunct="1"/>
            <a:endParaRPr lang="en-US" altLang="en-US" sz="2000"/>
          </a:p>
          <a:p>
            <a:pPr eaLnBrk="1" hangingPunct="1">
              <a:lnSpc>
                <a:spcPct val="80000"/>
              </a:lnSpc>
            </a:pPr>
            <a:endParaRPr lang="en-US" altLang="en-US" sz="1000"/>
          </a:p>
          <a:p>
            <a:pPr eaLnBrk="1" hangingPunct="1">
              <a:lnSpc>
                <a:spcPct val="80000"/>
              </a:lnSpc>
            </a:pPr>
            <a:r>
              <a:rPr lang="en-US" altLang="en-US" sz="2400"/>
              <a:t>Criteria to rebut PACM</a:t>
            </a:r>
          </a:p>
          <a:p>
            <a:pPr lvl="2" eaLnBrk="1" hangingPunct="1">
              <a:lnSpc>
                <a:spcPct val="80000"/>
              </a:lnSpc>
            </a:pPr>
            <a:endParaRPr lang="en-US" altLang="en-US" sz="1800"/>
          </a:p>
          <a:p>
            <a:pPr lvl="1" eaLnBrk="1" hangingPunct="1">
              <a:lnSpc>
                <a:spcPct val="80000"/>
              </a:lnSpc>
            </a:pPr>
            <a:endParaRPr lang="en-US" altLang="en-US" sz="2000"/>
          </a:p>
        </p:txBody>
      </p:sp>
      <p:pic>
        <p:nvPicPr>
          <p:cNvPr id="199684" name="Picture 2">
            <a:extLst>
              <a:ext uri="{FF2B5EF4-FFF2-40B4-BE49-F238E27FC236}">
                <a16:creationId xmlns:a16="http://schemas.microsoft.com/office/drawing/2014/main" id="{57BA0A49-E757-EF89-073F-48B9DEBA9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3733800"/>
            <a:ext cx="2951162"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6162759B-A308-48B1-29BC-5FF2D569F037}"/>
              </a:ext>
            </a:extLst>
          </p:cNvPr>
          <p:cNvSpPr>
            <a:spLocks noGrp="1" noChangeArrowheads="1"/>
          </p:cNvSpPr>
          <p:nvPr>
            <p:ph type="title"/>
          </p:nvPr>
        </p:nvSpPr>
        <p:spPr/>
        <p:txBody>
          <a:bodyPr/>
          <a:lstStyle/>
          <a:p>
            <a:pPr eaLnBrk="1" hangingPunct="1"/>
            <a:r>
              <a:rPr lang="en-US" altLang="en-US"/>
              <a:t>Housekeeping</a:t>
            </a:r>
          </a:p>
        </p:txBody>
      </p:sp>
      <p:sp>
        <p:nvSpPr>
          <p:cNvPr id="201731" name="Rectangle 3">
            <a:extLst>
              <a:ext uri="{FF2B5EF4-FFF2-40B4-BE49-F238E27FC236}">
                <a16:creationId xmlns:a16="http://schemas.microsoft.com/office/drawing/2014/main" id="{52907F77-B066-F945-BE04-21E862EC35BF}"/>
              </a:ext>
            </a:extLst>
          </p:cNvPr>
          <p:cNvSpPr>
            <a:spLocks noGrp="1" noChangeArrowheads="1"/>
          </p:cNvSpPr>
          <p:nvPr>
            <p:ph type="body" idx="1"/>
          </p:nvPr>
        </p:nvSpPr>
        <p:spPr/>
        <p:txBody>
          <a:bodyPr/>
          <a:lstStyle/>
          <a:p>
            <a:pPr eaLnBrk="1" hangingPunct="1"/>
            <a:r>
              <a:rPr lang="en-US" altLang="en-US" b="1"/>
              <a:t>Care and maintenance of asbestos flooring</a:t>
            </a:r>
          </a:p>
          <a:p>
            <a:pPr lvl="1" eaLnBrk="1" hangingPunct="1"/>
            <a:endParaRPr lang="en-US" altLang="en-US" sz="1000"/>
          </a:p>
          <a:p>
            <a:pPr lvl="1" eaLnBrk="1" hangingPunct="1"/>
            <a:r>
              <a:rPr lang="en-US" altLang="en-US"/>
              <a:t>Sanding of ACM flooring prohibited</a:t>
            </a:r>
          </a:p>
          <a:p>
            <a:pPr lvl="1" eaLnBrk="1" hangingPunct="1"/>
            <a:endParaRPr lang="en-US" altLang="en-US" sz="1000"/>
          </a:p>
          <a:p>
            <a:pPr lvl="1" eaLnBrk="1" hangingPunct="1"/>
            <a:r>
              <a:rPr lang="en-US" altLang="en-US"/>
              <a:t>Stripping of finishes</a:t>
            </a:r>
          </a:p>
          <a:p>
            <a:pPr lvl="2" eaLnBrk="1" hangingPunct="1"/>
            <a:r>
              <a:rPr lang="en-US" altLang="en-US"/>
              <a:t>Low abrasion pads</a:t>
            </a:r>
          </a:p>
          <a:p>
            <a:pPr lvl="2" eaLnBrk="1" hangingPunct="1"/>
            <a:r>
              <a:rPr lang="en-US" altLang="en-US"/>
              <a:t>&lt; 300 rpm</a:t>
            </a:r>
          </a:p>
          <a:p>
            <a:pPr lvl="2" eaLnBrk="1" hangingPunct="1"/>
            <a:r>
              <a:rPr lang="en-US" altLang="en-US"/>
              <a:t>Wet methods</a:t>
            </a:r>
          </a:p>
          <a:p>
            <a:pPr lvl="1" eaLnBrk="1" hangingPunct="1"/>
            <a:endParaRPr lang="en-US" altLang="en-US" sz="1000"/>
          </a:p>
          <a:p>
            <a:pPr lvl="1" eaLnBrk="1" hangingPunct="1"/>
            <a:r>
              <a:rPr lang="en-US" altLang="en-US"/>
              <a:t>Burnishing or dry buffing only on </a:t>
            </a:r>
          </a:p>
          <a:p>
            <a:pPr lvl="1" eaLnBrk="1" hangingPunct="1">
              <a:buFont typeface="Symbol" panose="05050102010706020507" pitchFamily="18" charset="2"/>
              <a:buNone/>
            </a:pPr>
            <a:r>
              <a:rPr lang="en-US" altLang="en-US"/>
              <a:t>    floors with sufficient finish</a:t>
            </a:r>
          </a:p>
        </p:txBody>
      </p:sp>
      <p:pic>
        <p:nvPicPr>
          <p:cNvPr id="201732" name="Picture 5">
            <a:extLst>
              <a:ext uri="{FF2B5EF4-FFF2-40B4-BE49-F238E27FC236}">
                <a16:creationId xmlns:a16="http://schemas.microsoft.com/office/drawing/2014/main" id="{573EC142-D53D-181D-8E92-183925996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962400"/>
            <a:ext cx="2238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47DD3577-650D-955E-3FC8-CCE027EB2DAC}"/>
              </a:ext>
            </a:extLst>
          </p:cNvPr>
          <p:cNvSpPr>
            <a:spLocks noGrp="1" noChangeArrowheads="1"/>
          </p:cNvSpPr>
          <p:nvPr>
            <p:ph type="body" idx="1"/>
          </p:nvPr>
        </p:nvSpPr>
        <p:spPr/>
        <p:txBody>
          <a:bodyPr/>
          <a:lstStyle/>
          <a:p>
            <a:pPr eaLnBrk="1" hangingPunct="1">
              <a:lnSpc>
                <a:spcPct val="90000"/>
              </a:lnSpc>
            </a:pPr>
            <a:r>
              <a:rPr lang="en-US" altLang="en-US" sz="2400" b="1"/>
              <a:t>Critical Barrier</a:t>
            </a:r>
          </a:p>
          <a:p>
            <a:pPr eaLnBrk="1" hangingPunct="1">
              <a:lnSpc>
                <a:spcPct val="90000"/>
              </a:lnSpc>
            </a:pPr>
            <a:endParaRPr lang="en-US" altLang="en-US" sz="500"/>
          </a:p>
          <a:p>
            <a:pPr lvl="1" eaLnBrk="1" hangingPunct="1">
              <a:lnSpc>
                <a:spcPct val="90000"/>
              </a:lnSpc>
            </a:pPr>
            <a:r>
              <a:rPr lang="en-US" altLang="en-US" sz="2000"/>
              <a:t>One or more layers of plastic sealed over all openings into a work area or </a:t>
            </a:r>
          </a:p>
          <a:p>
            <a:pPr lvl="2" eaLnBrk="1" hangingPunct="1">
              <a:lnSpc>
                <a:spcPct val="90000"/>
              </a:lnSpc>
            </a:pPr>
            <a:r>
              <a:rPr lang="en-US" altLang="en-US" sz="1600"/>
              <a:t>Any other similarly placed physical barrier </a:t>
            </a:r>
          </a:p>
          <a:p>
            <a:pPr lvl="2" eaLnBrk="1" hangingPunct="1">
              <a:lnSpc>
                <a:spcPct val="90000"/>
              </a:lnSpc>
            </a:pPr>
            <a:r>
              <a:rPr lang="en-US" altLang="en-US" sz="1600"/>
              <a:t>To prevent airborne asbestos in a work area from migrating to an adjacent area. </a:t>
            </a:r>
          </a:p>
          <a:p>
            <a:pPr lvl="1" eaLnBrk="1" hangingPunct="1">
              <a:lnSpc>
                <a:spcPct val="90000"/>
              </a:lnSpc>
            </a:pPr>
            <a:endParaRPr lang="en-US" altLang="en-US" sz="2000"/>
          </a:p>
          <a:p>
            <a:pPr>
              <a:lnSpc>
                <a:spcPct val="90000"/>
              </a:lnSpc>
              <a:buClr>
                <a:srgbClr val="800000"/>
              </a:buClr>
            </a:pPr>
            <a:r>
              <a:rPr lang="en-US" altLang="en-US" sz="2400" b="1"/>
              <a:t>Surfacing Material</a:t>
            </a:r>
          </a:p>
          <a:p>
            <a:pPr>
              <a:lnSpc>
                <a:spcPct val="90000"/>
              </a:lnSpc>
              <a:buClr>
                <a:srgbClr val="800000"/>
              </a:buClr>
            </a:pPr>
            <a:endParaRPr lang="en-US" altLang="en-US" sz="500"/>
          </a:p>
          <a:p>
            <a:pPr lvl="1">
              <a:lnSpc>
                <a:spcPct val="90000"/>
              </a:lnSpc>
              <a:buClr>
                <a:srgbClr val="800000"/>
              </a:buClr>
            </a:pPr>
            <a:r>
              <a:rPr lang="en-US" altLang="en-US" sz="2000"/>
              <a:t>Material that is sprayed-on, troweled-on, or otherwise applied to surfaces</a:t>
            </a:r>
          </a:p>
          <a:p>
            <a:pPr>
              <a:lnSpc>
                <a:spcPct val="90000"/>
              </a:lnSpc>
              <a:buClr>
                <a:srgbClr val="800000"/>
              </a:buClr>
            </a:pPr>
            <a:endParaRPr lang="en-US" altLang="en-US" sz="2400"/>
          </a:p>
          <a:p>
            <a:pPr>
              <a:lnSpc>
                <a:spcPct val="90000"/>
              </a:lnSpc>
              <a:buClr>
                <a:srgbClr val="800000"/>
              </a:buClr>
            </a:pPr>
            <a:r>
              <a:rPr lang="en-US" altLang="en-US" sz="2400" b="1"/>
              <a:t>Thermal System Insulation (TSI)</a:t>
            </a:r>
          </a:p>
          <a:p>
            <a:pPr>
              <a:lnSpc>
                <a:spcPct val="90000"/>
              </a:lnSpc>
              <a:buClr>
                <a:srgbClr val="800000"/>
              </a:buClr>
            </a:pPr>
            <a:endParaRPr lang="en-US" altLang="en-US" sz="500">
              <a:solidFill>
                <a:schemeClr val="bg2"/>
              </a:solidFill>
            </a:endParaRPr>
          </a:p>
          <a:p>
            <a:pPr lvl="1">
              <a:lnSpc>
                <a:spcPct val="90000"/>
              </a:lnSpc>
              <a:buClr>
                <a:srgbClr val="800000"/>
              </a:buClr>
            </a:pPr>
            <a:r>
              <a:rPr lang="en-US" altLang="en-US" sz="2000"/>
              <a:t>ACM applied to pipes, fittings, boilers, breeching, tanks, ducts or other structural components to prevent heat loss or gain</a:t>
            </a:r>
          </a:p>
          <a:p>
            <a:pPr>
              <a:lnSpc>
                <a:spcPct val="90000"/>
              </a:lnSpc>
              <a:buClr>
                <a:srgbClr val="800000"/>
              </a:buClr>
            </a:pPr>
            <a:endParaRPr lang="en-US" altLang="en-US" sz="2400"/>
          </a:p>
          <a:p>
            <a:pPr eaLnBrk="1" hangingPunct="1">
              <a:lnSpc>
                <a:spcPct val="90000"/>
              </a:lnSpc>
            </a:pPr>
            <a:endParaRPr lang="en-US" altLang="en-US" sz="2400"/>
          </a:p>
        </p:txBody>
      </p:sp>
      <p:sp>
        <p:nvSpPr>
          <p:cNvPr id="27651" name="Rectangle 4">
            <a:extLst>
              <a:ext uri="{FF2B5EF4-FFF2-40B4-BE49-F238E27FC236}">
                <a16:creationId xmlns:a16="http://schemas.microsoft.com/office/drawing/2014/main" id="{A628C4D7-0AF4-8F1D-A59C-2A2F91790363}"/>
              </a:ext>
            </a:extLst>
          </p:cNvPr>
          <p:cNvSpPr>
            <a:spLocks noGrp="1" noChangeArrowheads="1"/>
          </p:cNvSpPr>
          <p:nvPr>
            <p:ph type="title"/>
          </p:nvPr>
        </p:nvSpPr>
        <p:spPr>
          <a:xfrm>
            <a:off x="609600" y="288925"/>
            <a:ext cx="8229600" cy="641350"/>
          </a:xfrm>
        </p:spPr>
        <p:txBody>
          <a:bodyPr lIns="91440" tIns="45720" rIns="91440" bIns="45720" anchor="b"/>
          <a:lstStyle/>
          <a:p>
            <a:r>
              <a:rPr lang="en-US" altLang="en-US"/>
              <a:t>Definitions</a:t>
            </a:r>
            <a:endParaRPr lang="en-US" altLang="en-US" sz="1800"/>
          </a:p>
        </p:txBody>
      </p:sp>
      <p:sp>
        <p:nvSpPr>
          <p:cNvPr id="4" name="TextBox 3">
            <a:extLst>
              <a:ext uri="{FF2B5EF4-FFF2-40B4-BE49-F238E27FC236}">
                <a16:creationId xmlns:a16="http://schemas.microsoft.com/office/drawing/2014/main" id="{3A1A759E-4451-9561-07F4-EC565B858F17}"/>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1926.1101(b)</a:t>
            </a:r>
          </a:p>
          <a:p>
            <a:pPr>
              <a:defRPr/>
            </a:pP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36E37A26-5F5F-89E8-F0A6-EB26786A83D9}"/>
              </a:ext>
            </a:extLst>
          </p:cNvPr>
          <p:cNvSpPr>
            <a:spLocks noGrp="1" noChangeArrowheads="1"/>
          </p:cNvSpPr>
          <p:nvPr>
            <p:ph type="title"/>
          </p:nvPr>
        </p:nvSpPr>
        <p:spPr/>
        <p:txBody>
          <a:bodyPr/>
          <a:lstStyle/>
          <a:p>
            <a:pPr eaLnBrk="1" hangingPunct="1"/>
            <a:r>
              <a:rPr lang="en-US" altLang="en-US"/>
              <a:t>Medical Surveillance</a:t>
            </a:r>
          </a:p>
        </p:txBody>
      </p:sp>
      <p:sp>
        <p:nvSpPr>
          <p:cNvPr id="202755" name="Rectangle 3">
            <a:extLst>
              <a:ext uri="{FF2B5EF4-FFF2-40B4-BE49-F238E27FC236}">
                <a16:creationId xmlns:a16="http://schemas.microsoft.com/office/drawing/2014/main" id="{EEFBCF07-14BD-2962-746E-38712B3277A7}"/>
              </a:ext>
            </a:extLst>
          </p:cNvPr>
          <p:cNvSpPr>
            <a:spLocks noGrp="1" noChangeArrowheads="1"/>
          </p:cNvSpPr>
          <p:nvPr>
            <p:ph type="body" idx="1"/>
          </p:nvPr>
        </p:nvSpPr>
        <p:spPr/>
        <p:txBody>
          <a:bodyPr/>
          <a:lstStyle/>
          <a:p>
            <a:pPr eaLnBrk="1" hangingPunct="1"/>
            <a:r>
              <a:rPr lang="en-US" altLang="en-US"/>
              <a:t>Pre-placement examination</a:t>
            </a:r>
          </a:p>
          <a:p>
            <a:pPr eaLnBrk="1" hangingPunct="1"/>
            <a:endParaRPr lang="en-US" altLang="en-US" sz="1000"/>
          </a:p>
          <a:p>
            <a:pPr eaLnBrk="1" hangingPunct="1"/>
            <a:r>
              <a:rPr lang="en-US" altLang="en-US"/>
              <a:t>Periodic (annual) examination</a:t>
            </a:r>
          </a:p>
          <a:p>
            <a:pPr eaLnBrk="1" hangingPunct="1"/>
            <a:endParaRPr lang="en-US" altLang="en-US" sz="1000"/>
          </a:p>
          <a:p>
            <a:pPr eaLnBrk="1" hangingPunct="1"/>
            <a:r>
              <a:rPr lang="en-US" altLang="en-US"/>
              <a:t>Termination of employment examination</a:t>
            </a:r>
          </a:p>
        </p:txBody>
      </p:sp>
      <p:pic>
        <p:nvPicPr>
          <p:cNvPr id="202756" name="Picture 5">
            <a:extLst>
              <a:ext uri="{FF2B5EF4-FFF2-40B4-BE49-F238E27FC236}">
                <a16:creationId xmlns:a16="http://schemas.microsoft.com/office/drawing/2014/main" id="{923B4177-A132-6C50-820D-D0DF2873F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16275"/>
            <a:ext cx="39624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FF19BB96-929C-E729-934D-E0B55ABDD27D}"/>
              </a:ext>
            </a:extLst>
          </p:cNvPr>
          <p:cNvSpPr>
            <a:spLocks noGrp="1" noChangeArrowheads="1"/>
          </p:cNvSpPr>
          <p:nvPr>
            <p:ph type="title"/>
          </p:nvPr>
        </p:nvSpPr>
        <p:spPr/>
        <p:txBody>
          <a:bodyPr/>
          <a:lstStyle/>
          <a:p>
            <a:pPr eaLnBrk="1" hangingPunct="1"/>
            <a:r>
              <a:rPr lang="en-US" altLang="en-US"/>
              <a:t>Recordkeeping</a:t>
            </a:r>
          </a:p>
        </p:txBody>
      </p:sp>
      <p:sp>
        <p:nvSpPr>
          <p:cNvPr id="204803" name="Rectangle 3">
            <a:extLst>
              <a:ext uri="{FF2B5EF4-FFF2-40B4-BE49-F238E27FC236}">
                <a16:creationId xmlns:a16="http://schemas.microsoft.com/office/drawing/2014/main" id="{6F4DED70-A149-CA31-5F35-19E0DDD6A384}"/>
              </a:ext>
            </a:extLst>
          </p:cNvPr>
          <p:cNvSpPr>
            <a:spLocks noGrp="1" noChangeArrowheads="1"/>
          </p:cNvSpPr>
          <p:nvPr>
            <p:ph type="body" idx="1"/>
          </p:nvPr>
        </p:nvSpPr>
        <p:spPr/>
        <p:txBody>
          <a:bodyPr/>
          <a:lstStyle/>
          <a:p>
            <a:pPr eaLnBrk="1" hangingPunct="1"/>
            <a:r>
              <a:rPr lang="en-US" altLang="en-US" b="1"/>
              <a:t>Exposure measurements </a:t>
            </a:r>
          </a:p>
          <a:p>
            <a:pPr lvl="1" eaLnBrk="1" hangingPunct="1"/>
            <a:r>
              <a:rPr lang="en-US" altLang="en-US"/>
              <a:t>30 yrs</a:t>
            </a:r>
          </a:p>
          <a:p>
            <a:pPr eaLnBrk="1" hangingPunct="1"/>
            <a:endParaRPr lang="en-US" altLang="en-US" sz="1000"/>
          </a:p>
          <a:p>
            <a:pPr eaLnBrk="1" hangingPunct="1"/>
            <a:endParaRPr lang="en-US" altLang="en-US" sz="1000"/>
          </a:p>
          <a:p>
            <a:pPr eaLnBrk="1" hangingPunct="1"/>
            <a:r>
              <a:rPr lang="en-US" altLang="en-US" b="1"/>
              <a:t>Objective data </a:t>
            </a:r>
          </a:p>
          <a:p>
            <a:pPr lvl="1" eaLnBrk="1" hangingPunct="1"/>
            <a:r>
              <a:rPr lang="en-US" altLang="en-US"/>
              <a:t>Period of reliance</a:t>
            </a:r>
          </a:p>
          <a:p>
            <a:pPr eaLnBrk="1" hangingPunct="1"/>
            <a:endParaRPr lang="en-US" altLang="en-US" sz="1000"/>
          </a:p>
          <a:p>
            <a:pPr eaLnBrk="1" hangingPunct="1"/>
            <a:endParaRPr lang="en-US" altLang="en-US" sz="1000"/>
          </a:p>
          <a:p>
            <a:pPr eaLnBrk="1" hangingPunct="1"/>
            <a:r>
              <a:rPr lang="en-US" altLang="en-US" b="1"/>
              <a:t>Medical surveillance </a:t>
            </a:r>
          </a:p>
          <a:p>
            <a:pPr lvl="1" eaLnBrk="1" hangingPunct="1"/>
            <a:r>
              <a:rPr lang="en-US" altLang="en-US"/>
              <a:t>Employment + 30 yrs</a:t>
            </a:r>
          </a:p>
          <a:p>
            <a:pPr eaLnBrk="1" hangingPunct="1"/>
            <a:endParaRPr lang="en-US" altLang="en-US" sz="1000"/>
          </a:p>
          <a:p>
            <a:pPr eaLnBrk="1" hangingPunct="1"/>
            <a:endParaRPr lang="en-US" altLang="en-US" sz="1000"/>
          </a:p>
          <a:p>
            <a:pPr eaLnBrk="1" hangingPunct="1"/>
            <a:r>
              <a:rPr lang="en-US" altLang="en-US" b="1"/>
              <a:t>Training records </a:t>
            </a:r>
          </a:p>
          <a:p>
            <a:pPr lvl="1" eaLnBrk="1" hangingPunct="1"/>
            <a:r>
              <a:rPr lang="en-US" altLang="en-US"/>
              <a:t>1 yr beyond last employment date</a:t>
            </a:r>
          </a:p>
        </p:txBody>
      </p:sp>
      <p:pic>
        <p:nvPicPr>
          <p:cNvPr id="204804" name="Picture 9">
            <a:extLst>
              <a:ext uri="{FF2B5EF4-FFF2-40B4-BE49-F238E27FC236}">
                <a16:creationId xmlns:a16="http://schemas.microsoft.com/office/drawing/2014/main" id="{6F0C06DE-088B-8237-4904-C418D8768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886200"/>
            <a:ext cx="1508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5" name="Rectangle 6">
            <a:extLst>
              <a:ext uri="{FF2B5EF4-FFF2-40B4-BE49-F238E27FC236}">
                <a16:creationId xmlns:a16="http://schemas.microsoft.com/office/drawing/2014/main" id="{1D86636B-70BA-60C9-5707-BC094CBAF09B}"/>
              </a:ext>
            </a:extLst>
          </p:cNvPr>
          <p:cNvSpPr>
            <a:spLocks noChangeArrowheads="1"/>
          </p:cNvSpPr>
          <p:nvPr/>
        </p:nvSpPr>
        <p:spPr bwMode="auto">
          <a:xfrm>
            <a:off x="6400800" y="5181600"/>
            <a:ext cx="1524000" cy="152400"/>
          </a:xfrm>
          <a:prstGeom prst="rect">
            <a:avLst/>
          </a:prstGeom>
          <a:solidFill>
            <a:schemeClr val="bg1"/>
          </a:solidFill>
          <a:ln w="12700" algn="ctr">
            <a:solidFill>
              <a:schemeClr val="bg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9DCD408B-247D-33CB-FB8E-75BD9FC31496}"/>
              </a:ext>
            </a:extLst>
          </p:cNvPr>
          <p:cNvSpPr>
            <a:spLocks noGrp="1" noChangeArrowheads="1"/>
          </p:cNvSpPr>
          <p:nvPr>
            <p:ph type="title"/>
          </p:nvPr>
        </p:nvSpPr>
        <p:spPr/>
        <p:txBody>
          <a:bodyPr/>
          <a:lstStyle/>
          <a:p>
            <a:pPr eaLnBrk="1" hangingPunct="1"/>
            <a:r>
              <a:rPr lang="en-US" altLang="en-US"/>
              <a:t>Appendices</a:t>
            </a:r>
          </a:p>
        </p:txBody>
      </p:sp>
      <p:sp>
        <p:nvSpPr>
          <p:cNvPr id="205827" name="Rectangle 3">
            <a:extLst>
              <a:ext uri="{FF2B5EF4-FFF2-40B4-BE49-F238E27FC236}">
                <a16:creationId xmlns:a16="http://schemas.microsoft.com/office/drawing/2014/main" id="{8247A0EB-9423-4AB1-B681-106411D2B4DC}"/>
              </a:ext>
            </a:extLst>
          </p:cNvPr>
          <p:cNvSpPr>
            <a:spLocks noGrp="1" noChangeArrowheads="1"/>
          </p:cNvSpPr>
          <p:nvPr>
            <p:ph type="body" idx="1"/>
          </p:nvPr>
        </p:nvSpPr>
        <p:spPr/>
        <p:txBody>
          <a:bodyPr/>
          <a:lstStyle/>
          <a:p>
            <a:pPr eaLnBrk="1" hangingPunct="1"/>
            <a:r>
              <a:rPr lang="en-US" altLang="en-US"/>
              <a:t>A, D, E and F – </a:t>
            </a:r>
            <a:r>
              <a:rPr lang="en-US" altLang="en-US" b="1"/>
              <a:t>Mandatory</a:t>
            </a:r>
          </a:p>
          <a:p>
            <a:pPr eaLnBrk="1" hangingPunct="1"/>
            <a:endParaRPr lang="en-US" altLang="en-US"/>
          </a:p>
          <a:p>
            <a:pPr eaLnBrk="1" hangingPunct="1"/>
            <a:endParaRPr lang="en-US" altLang="en-US" sz="1000"/>
          </a:p>
          <a:p>
            <a:pPr eaLnBrk="1" hangingPunct="1"/>
            <a:r>
              <a:rPr lang="en-US" altLang="en-US"/>
              <a:t>B, G, H, I and J – </a:t>
            </a:r>
            <a:r>
              <a:rPr lang="en-US" altLang="en-US" b="1"/>
              <a:t>Informational</a:t>
            </a:r>
          </a:p>
        </p:txBody>
      </p:sp>
      <p:pic>
        <p:nvPicPr>
          <p:cNvPr id="205828" name="Picture 5">
            <a:extLst>
              <a:ext uri="{FF2B5EF4-FFF2-40B4-BE49-F238E27FC236}">
                <a16:creationId xmlns:a16="http://schemas.microsoft.com/office/drawing/2014/main" id="{002BC6DD-AAEA-8EA0-0014-B7E249B5B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00400"/>
            <a:ext cx="3810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4C9BBFEC-B193-9C5C-74A3-683EAF8250DC}"/>
              </a:ext>
            </a:extLst>
          </p:cNvPr>
          <p:cNvSpPr>
            <a:spLocks noGrp="1" noChangeArrowheads="1"/>
          </p:cNvSpPr>
          <p:nvPr>
            <p:ph type="title"/>
          </p:nvPr>
        </p:nvSpPr>
        <p:spPr>
          <a:xfrm>
            <a:off x="609600" y="381000"/>
            <a:ext cx="8081963" cy="549275"/>
          </a:xfrm>
        </p:spPr>
        <p:txBody>
          <a:bodyPr/>
          <a:lstStyle/>
          <a:p>
            <a:pPr eaLnBrk="1" hangingPunct="1"/>
            <a:r>
              <a:rPr lang="en-US" altLang="en-US"/>
              <a:t>Thank You For Attending!</a:t>
            </a:r>
          </a:p>
        </p:txBody>
      </p:sp>
      <p:sp>
        <p:nvSpPr>
          <p:cNvPr id="206851" name="Rectangle 3">
            <a:extLst>
              <a:ext uri="{FF2B5EF4-FFF2-40B4-BE49-F238E27FC236}">
                <a16:creationId xmlns:a16="http://schemas.microsoft.com/office/drawing/2014/main" id="{0F3D6ADE-3F62-CB66-276B-C02F10CA2F84}"/>
              </a:ext>
            </a:extLst>
          </p:cNvPr>
          <p:cNvSpPr>
            <a:spLocks noGrp="1" noChangeArrowheads="1"/>
          </p:cNvSpPr>
          <p:nvPr>
            <p:ph type="body" idx="1"/>
          </p:nvPr>
        </p:nvSpPr>
        <p:spPr>
          <a:xfrm>
            <a:off x="1219200" y="1143000"/>
            <a:ext cx="6705600" cy="838200"/>
          </a:xfrm>
        </p:spPr>
        <p:txBody>
          <a:bodyPr/>
          <a:lstStyle/>
          <a:p>
            <a:pPr algn="ctr" eaLnBrk="1" hangingPunct="1">
              <a:buFont typeface="Wingdings" panose="05000000000000000000" pitchFamily="2" charset="2"/>
              <a:buNone/>
            </a:pPr>
            <a:r>
              <a:rPr lang="en-US" altLang="en-US" sz="4000">
                <a:solidFill>
                  <a:srgbClr val="000000"/>
                </a:solidFill>
              </a:rPr>
              <a:t>Final Questions?</a:t>
            </a:r>
            <a:endParaRPr lang="en-US" altLang="en-US" sz="4000"/>
          </a:p>
        </p:txBody>
      </p:sp>
      <p:sp>
        <p:nvSpPr>
          <p:cNvPr id="206852" name="Text Box 5">
            <a:extLst>
              <a:ext uri="{FF2B5EF4-FFF2-40B4-BE49-F238E27FC236}">
                <a16:creationId xmlns:a16="http://schemas.microsoft.com/office/drawing/2014/main" id="{C3D78062-3465-5518-B01F-7C51D79B81A6}"/>
              </a:ext>
            </a:extLst>
          </p:cNvPr>
          <p:cNvSpPr txBox="1">
            <a:spLocks noChangeArrowheads="1"/>
          </p:cNvSpPr>
          <p:nvPr/>
        </p:nvSpPr>
        <p:spPr bwMode="auto">
          <a:xfrm>
            <a:off x="1371600" y="1905000"/>
            <a:ext cx="6477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ClrTx/>
              <a:buSzTx/>
              <a:buFontTx/>
              <a:buNone/>
            </a:pPr>
            <a:r>
              <a:rPr lang="en-US" altLang="en-US" b="1">
                <a:solidFill>
                  <a:srgbClr val="FF0000"/>
                </a:solidFill>
              </a:rPr>
              <a:t>1-800-NC-LABOR</a:t>
            </a:r>
          </a:p>
          <a:p>
            <a:pPr algn="ctr">
              <a:buClrTx/>
              <a:buSzTx/>
              <a:buFontTx/>
              <a:buNone/>
            </a:pPr>
            <a:r>
              <a:rPr lang="en-US" altLang="en-US" i="1"/>
              <a:t>(1-800-625-2267)</a:t>
            </a:r>
            <a:endParaRPr lang="en-US" altLang="en-US"/>
          </a:p>
        </p:txBody>
      </p:sp>
      <p:sp>
        <p:nvSpPr>
          <p:cNvPr id="206853" name="Rectangle 6">
            <a:extLst>
              <a:ext uri="{FF2B5EF4-FFF2-40B4-BE49-F238E27FC236}">
                <a16:creationId xmlns:a16="http://schemas.microsoft.com/office/drawing/2014/main" id="{3349F596-F28F-D6E4-D91D-4F8045382A9F}"/>
              </a:ext>
            </a:extLst>
          </p:cNvPr>
          <p:cNvSpPr>
            <a:spLocks noChangeArrowheads="1"/>
          </p:cNvSpPr>
          <p:nvPr/>
        </p:nvSpPr>
        <p:spPr bwMode="auto">
          <a:xfrm>
            <a:off x="2590800" y="2819400"/>
            <a:ext cx="396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ClrTx/>
              <a:buSzTx/>
              <a:buFontTx/>
              <a:buNone/>
            </a:pPr>
            <a:r>
              <a:rPr lang="en-US" altLang="en-US" sz="3200" b="1" i="1">
                <a:solidFill>
                  <a:srgbClr val="0033CC"/>
                </a:solidFill>
              </a:rPr>
              <a:t>www.nclabor.com</a:t>
            </a:r>
          </a:p>
        </p:txBody>
      </p:sp>
      <p:pic>
        <p:nvPicPr>
          <p:cNvPr id="206854" name="Picture 6" descr="New DOL Logo (Color)">
            <a:extLst>
              <a:ext uri="{FF2B5EF4-FFF2-40B4-BE49-F238E27FC236}">
                <a16:creationId xmlns:a16="http://schemas.microsoft.com/office/drawing/2014/main" id="{4654E1EB-9A91-F640-DEEF-188382CD5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51816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DDBFA8BD-CBAB-8056-658B-50B1FED11A47}"/>
              </a:ext>
            </a:extLst>
          </p:cNvPr>
          <p:cNvSpPr>
            <a:spLocks noGrp="1" noChangeArrowheads="1"/>
          </p:cNvSpPr>
          <p:nvPr>
            <p:ph type="body" idx="1"/>
          </p:nvPr>
        </p:nvSpPr>
        <p:spPr/>
        <p:txBody>
          <a:bodyPr/>
          <a:lstStyle/>
          <a:p>
            <a:pPr>
              <a:buClr>
                <a:srgbClr val="800000"/>
              </a:buClr>
            </a:pPr>
            <a:r>
              <a:rPr lang="en-US" altLang="en-US" b="1"/>
              <a:t>Disturbance</a:t>
            </a:r>
          </a:p>
          <a:p>
            <a:pPr>
              <a:buClr>
                <a:srgbClr val="800000"/>
              </a:buClr>
            </a:pPr>
            <a:endParaRPr lang="en-US" altLang="en-US" sz="500"/>
          </a:p>
          <a:p>
            <a:pPr lvl="1">
              <a:buClr>
                <a:srgbClr val="800000"/>
              </a:buClr>
            </a:pPr>
            <a:r>
              <a:rPr lang="en-US" altLang="en-US"/>
              <a:t>Activities that: </a:t>
            </a:r>
          </a:p>
          <a:p>
            <a:pPr lvl="2"/>
            <a:endParaRPr lang="en-US" altLang="en-US" sz="600"/>
          </a:p>
          <a:p>
            <a:pPr lvl="2"/>
            <a:r>
              <a:rPr lang="en-US" altLang="en-US"/>
              <a:t>Disrupt the matrix of ACM or PACM, </a:t>
            </a:r>
          </a:p>
          <a:p>
            <a:pPr lvl="2"/>
            <a:endParaRPr lang="en-US" altLang="en-US"/>
          </a:p>
          <a:p>
            <a:pPr lvl="2"/>
            <a:r>
              <a:rPr lang="en-US" altLang="en-US"/>
              <a:t>Crumble or pulverize ACM or PACM, or </a:t>
            </a:r>
          </a:p>
          <a:p>
            <a:pPr lvl="2"/>
            <a:endParaRPr lang="en-US" altLang="en-US"/>
          </a:p>
          <a:p>
            <a:pPr lvl="2"/>
            <a:r>
              <a:rPr lang="en-US" altLang="en-US"/>
              <a:t>Generate visible debris from ACM or PACM</a:t>
            </a:r>
          </a:p>
          <a:p>
            <a:pPr lvl="2"/>
            <a:endParaRPr lang="en-US" altLang="en-US"/>
          </a:p>
          <a:p>
            <a:pPr lvl="2"/>
            <a:r>
              <a:rPr lang="en-US" altLang="en-US"/>
              <a:t>Includes cutting away small amounts of ACM and PACM, </a:t>
            </a:r>
            <a:r>
              <a:rPr lang="en-US" altLang="en-US">
                <a:cs typeface="Arial" panose="020B0604020202020204" pitchFamily="34" charset="0"/>
              </a:rPr>
              <a:t>≤</a:t>
            </a:r>
            <a:r>
              <a:rPr lang="en-US" altLang="en-US"/>
              <a:t> amount contained in one standard-sized glove bag or waste bag in order to access a building component</a:t>
            </a:r>
          </a:p>
        </p:txBody>
      </p:sp>
      <p:sp>
        <p:nvSpPr>
          <p:cNvPr id="28675" name="Rectangle 4">
            <a:extLst>
              <a:ext uri="{FF2B5EF4-FFF2-40B4-BE49-F238E27FC236}">
                <a16:creationId xmlns:a16="http://schemas.microsoft.com/office/drawing/2014/main" id="{D2518D9D-61C2-3F90-D797-C04CB82122D5}"/>
              </a:ext>
            </a:extLst>
          </p:cNvPr>
          <p:cNvSpPr>
            <a:spLocks noGrp="1" noChangeArrowheads="1"/>
          </p:cNvSpPr>
          <p:nvPr>
            <p:ph type="title"/>
          </p:nvPr>
        </p:nvSpPr>
        <p:spPr>
          <a:xfrm>
            <a:off x="609600" y="288925"/>
            <a:ext cx="8229600" cy="641350"/>
          </a:xfrm>
        </p:spPr>
        <p:txBody>
          <a:bodyPr lIns="91440" tIns="45720" rIns="91440" bIns="45720" anchor="b"/>
          <a:lstStyle/>
          <a:p>
            <a:r>
              <a:rPr lang="en-US" altLang="en-US"/>
              <a:t>Definitions</a:t>
            </a:r>
          </a:p>
        </p:txBody>
      </p:sp>
      <p:sp>
        <p:nvSpPr>
          <p:cNvPr id="4" name="TextBox 3">
            <a:extLst>
              <a:ext uri="{FF2B5EF4-FFF2-40B4-BE49-F238E27FC236}">
                <a16:creationId xmlns:a16="http://schemas.microsoft.com/office/drawing/2014/main" id="{99F08319-888C-42C8-27EC-98AFA4E0507F}"/>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1926.1101(b)</a:t>
            </a:r>
          </a:p>
          <a:p>
            <a:pPr>
              <a:defRPr/>
            </a:pPr>
            <a:endParaRPr lang="en-US" dirty="0"/>
          </a:p>
        </p:txBody>
      </p:sp>
      <p:pic>
        <p:nvPicPr>
          <p:cNvPr id="28677" name="Picture 6">
            <a:hlinkClick r:id="rId3"/>
            <a:extLst>
              <a:ext uri="{FF2B5EF4-FFF2-40B4-BE49-F238E27FC236}">
                <a16:creationId xmlns:a16="http://schemas.microsoft.com/office/drawing/2014/main" id="{56CEB13A-661D-50D2-9A86-9F45328E5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447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E5199E3-CC60-ACE3-473A-884805C4C9AD}"/>
              </a:ext>
            </a:extLst>
          </p:cNvPr>
          <p:cNvSpPr>
            <a:spLocks noGrp="1" noChangeArrowheads="1"/>
          </p:cNvSpPr>
          <p:nvPr>
            <p:ph type="body" idx="1"/>
          </p:nvPr>
        </p:nvSpPr>
        <p:spPr/>
        <p:txBody>
          <a:bodyPr/>
          <a:lstStyle/>
          <a:p>
            <a:pPr>
              <a:buClr>
                <a:srgbClr val="800000"/>
              </a:buClr>
            </a:pPr>
            <a:r>
              <a:rPr lang="en-US" altLang="en-US" b="1"/>
              <a:t>Class I Asbestos Work</a:t>
            </a:r>
          </a:p>
          <a:p>
            <a:pPr>
              <a:buClr>
                <a:srgbClr val="800000"/>
              </a:buClr>
            </a:pPr>
            <a:endParaRPr lang="en-US" altLang="en-US" sz="500"/>
          </a:p>
          <a:p>
            <a:pPr lvl="1">
              <a:buClr>
                <a:srgbClr val="800000"/>
              </a:buClr>
            </a:pPr>
            <a:r>
              <a:rPr lang="en-US" altLang="en-US"/>
              <a:t>Activities involving the removal of </a:t>
            </a:r>
            <a:r>
              <a:rPr lang="en-US" altLang="en-US" b="1"/>
              <a:t>TSI</a:t>
            </a:r>
            <a:r>
              <a:rPr lang="en-US" altLang="en-US"/>
              <a:t> or </a:t>
            </a:r>
            <a:r>
              <a:rPr lang="en-US" altLang="en-US" b="1"/>
              <a:t>surfacing ACM and PACM</a:t>
            </a:r>
          </a:p>
          <a:p>
            <a:pPr lvl="1">
              <a:buClr>
                <a:srgbClr val="800000"/>
              </a:buClr>
            </a:pPr>
            <a:endParaRPr lang="en-US" altLang="en-US" b="1"/>
          </a:p>
          <a:p>
            <a:pPr>
              <a:buClr>
                <a:srgbClr val="800000"/>
              </a:buClr>
            </a:pPr>
            <a:endParaRPr lang="en-US" altLang="en-US" sz="1000" b="1"/>
          </a:p>
          <a:p>
            <a:pPr>
              <a:buClr>
                <a:srgbClr val="800000"/>
              </a:buClr>
            </a:pPr>
            <a:r>
              <a:rPr lang="en-US" altLang="en-US" b="1"/>
              <a:t>Class II Asbestos Work</a:t>
            </a:r>
          </a:p>
          <a:p>
            <a:pPr>
              <a:buClr>
                <a:srgbClr val="800000"/>
              </a:buClr>
            </a:pPr>
            <a:endParaRPr lang="en-US" altLang="en-US" sz="500"/>
          </a:p>
          <a:p>
            <a:pPr lvl="1">
              <a:buClr>
                <a:srgbClr val="800000"/>
              </a:buClr>
            </a:pPr>
            <a:r>
              <a:rPr lang="en-US" altLang="en-US"/>
              <a:t>Activities involving the </a:t>
            </a:r>
            <a:r>
              <a:rPr lang="en-US" altLang="en-US" b="1"/>
              <a:t>removal of ACM which is not TSI or surfacing material</a:t>
            </a:r>
            <a:r>
              <a:rPr lang="en-US" altLang="en-US"/>
              <a:t> (also</a:t>
            </a:r>
          </a:p>
          <a:p>
            <a:pPr lvl="1">
              <a:buClr>
                <a:srgbClr val="800000"/>
              </a:buClr>
              <a:buFont typeface="Symbol" panose="05050102010706020507" pitchFamily="18" charset="2"/>
              <a:buNone/>
            </a:pPr>
            <a:r>
              <a:rPr lang="en-US" altLang="en-US"/>
              <a:t>	known as Miscellaneous ACM)</a:t>
            </a:r>
          </a:p>
          <a:p>
            <a:pPr lvl="2">
              <a:buClr>
                <a:srgbClr val="800000"/>
              </a:buClr>
            </a:pPr>
            <a:r>
              <a:rPr lang="en-US" altLang="en-US" b="1"/>
              <a:t>Examples: </a:t>
            </a:r>
            <a:r>
              <a:rPr lang="en-US" altLang="en-US"/>
              <a:t>removal of asbestos-containing</a:t>
            </a:r>
          </a:p>
          <a:p>
            <a:pPr lvl="2">
              <a:buClr>
                <a:srgbClr val="800000"/>
              </a:buClr>
              <a:buFontTx/>
              <a:buNone/>
            </a:pPr>
            <a:r>
              <a:rPr lang="en-US" altLang="en-US"/>
              <a:t>    wallboard, floor tile, and roofing shingles</a:t>
            </a:r>
          </a:p>
        </p:txBody>
      </p:sp>
      <p:sp>
        <p:nvSpPr>
          <p:cNvPr id="30723" name="Rectangle 3">
            <a:extLst>
              <a:ext uri="{FF2B5EF4-FFF2-40B4-BE49-F238E27FC236}">
                <a16:creationId xmlns:a16="http://schemas.microsoft.com/office/drawing/2014/main" id="{BAE88AEE-7B97-8EB9-3FCD-6A6FC172D993}"/>
              </a:ext>
            </a:extLst>
          </p:cNvPr>
          <p:cNvSpPr>
            <a:spLocks noGrp="1" noChangeArrowheads="1"/>
          </p:cNvSpPr>
          <p:nvPr>
            <p:ph type="title"/>
          </p:nvPr>
        </p:nvSpPr>
        <p:spPr>
          <a:xfrm>
            <a:off x="609600" y="288925"/>
            <a:ext cx="8229600" cy="641350"/>
          </a:xfrm>
        </p:spPr>
        <p:txBody>
          <a:bodyPr lIns="91440" tIns="45720" rIns="91440" bIns="45720" anchor="b"/>
          <a:lstStyle/>
          <a:p>
            <a:r>
              <a:rPr lang="en-US" altLang="en-US"/>
              <a:t>Definitions</a:t>
            </a:r>
            <a:endParaRPr lang="en-US" altLang="en-US" sz="1800"/>
          </a:p>
        </p:txBody>
      </p:sp>
      <p:sp>
        <p:nvSpPr>
          <p:cNvPr id="4" name="TextBox 3">
            <a:extLst>
              <a:ext uri="{FF2B5EF4-FFF2-40B4-BE49-F238E27FC236}">
                <a16:creationId xmlns:a16="http://schemas.microsoft.com/office/drawing/2014/main" id="{C0F0B2B0-B99A-E607-3569-B125C8BC3948}"/>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1926.1101(b)</a:t>
            </a:r>
          </a:p>
          <a:p>
            <a:pPr>
              <a:defRPr/>
            </a:pPr>
            <a:endParaRPr lang="en-US" dirty="0"/>
          </a:p>
        </p:txBody>
      </p:sp>
      <p:pic>
        <p:nvPicPr>
          <p:cNvPr id="30725" name="Picture 6" descr="asbestos-remov">
            <a:hlinkClick r:id="rId2"/>
            <a:extLst>
              <a:ext uri="{FF2B5EF4-FFF2-40B4-BE49-F238E27FC236}">
                <a16:creationId xmlns:a16="http://schemas.microsoft.com/office/drawing/2014/main" id="{5C0BB73B-EC69-3230-50D0-8433D57CE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14800"/>
            <a:ext cx="1476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D17C26DF-8923-5ED2-54B2-4EEFB712ECA3}"/>
              </a:ext>
            </a:extLst>
          </p:cNvPr>
          <p:cNvSpPr>
            <a:spLocks noGrp="1" noChangeArrowheads="1"/>
          </p:cNvSpPr>
          <p:nvPr>
            <p:ph type="body" idx="1"/>
          </p:nvPr>
        </p:nvSpPr>
        <p:spPr/>
        <p:txBody>
          <a:bodyPr/>
          <a:lstStyle/>
          <a:p>
            <a:pPr>
              <a:spcAft>
                <a:spcPct val="25000"/>
              </a:spcAft>
              <a:buClr>
                <a:srgbClr val="800000"/>
              </a:buClr>
            </a:pPr>
            <a:r>
              <a:rPr lang="en-US" altLang="en-US" sz="2400" b="1"/>
              <a:t>Class III Asbestos Work </a:t>
            </a:r>
            <a:r>
              <a:rPr lang="en-US" altLang="en-US" sz="2400"/>
              <a:t>(also known as </a:t>
            </a:r>
            <a:r>
              <a:rPr lang="en-US" altLang="en-US" sz="2400" b="1"/>
              <a:t>O&amp;M</a:t>
            </a:r>
            <a:r>
              <a:rPr lang="en-US" altLang="en-US" sz="2400"/>
              <a:t>)</a:t>
            </a:r>
          </a:p>
          <a:p>
            <a:pPr lvl="1">
              <a:spcAft>
                <a:spcPct val="25000"/>
              </a:spcAft>
              <a:buClr>
                <a:srgbClr val="800000"/>
              </a:buClr>
            </a:pPr>
            <a:r>
              <a:rPr lang="en-US" altLang="en-US" sz="2000"/>
              <a:t>Repair and maintenance operations where ACM and/or PACM is likely to be </a:t>
            </a:r>
            <a:r>
              <a:rPr lang="en-US" altLang="en-US" sz="2000" b="1"/>
              <a:t>disturbed</a:t>
            </a:r>
          </a:p>
          <a:p>
            <a:pPr lvl="1">
              <a:spcAft>
                <a:spcPct val="25000"/>
              </a:spcAft>
              <a:buClr>
                <a:srgbClr val="800000"/>
              </a:buClr>
            </a:pPr>
            <a:endParaRPr lang="en-US" altLang="en-US" sz="2000" b="1"/>
          </a:p>
          <a:p>
            <a:pPr lvl="1">
              <a:spcAft>
                <a:spcPct val="25000"/>
              </a:spcAft>
              <a:buClr>
                <a:srgbClr val="800000"/>
              </a:buClr>
            </a:pPr>
            <a:r>
              <a:rPr lang="en-US" altLang="en-US" sz="2000" b="1"/>
              <a:t>Where is this work?</a:t>
            </a:r>
            <a:endParaRPr lang="en-US" altLang="en-US" sz="2000"/>
          </a:p>
          <a:p>
            <a:pPr>
              <a:buFont typeface="Wingdings" panose="05000000000000000000" pitchFamily="2" charset="2"/>
              <a:buNone/>
            </a:pPr>
            <a:r>
              <a:rPr lang="en-US" altLang="en-US" sz="1800" i="1"/>
              <a:t>	</a:t>
            </a:r>
            <a:endParaRPr lang="en-US" altLang="en-US" sz="1600"/>
          </a:p>
          <a:p>
            <a:pPr>
              <a:buFont typeface="Wingdings" panose="05000000000000000000" pitchFamily="2" charset="2"/>
              <a:buNone/>
            </a:pPr>
            <a:endParaRPr lang="en-US" altLang="en-US" sz="1600"/>
          </a:p>
        </p:txBody>
      </p:sp>
      <p:sp>
        <p:nvSpPr>
          <p:cNvPr id="31747" name="Rectangle 4">
            <a:extLst>
              <a:ext uri="{FF2B5EF4-FFF2-40B4-BE49-F238E27FC236}">
                <a16:creationId xmlns:a16="http://schemas.microsoft.com/office/drawing/2014/main" id="{77FE1DA1-6D7B-B57C-BF03-911BB259BC39}"/>
              </a:ext>
            </a:extLst>
          </p:cNvPr>
          <p:cNvSpPr>
            <a:spLocks noGrp="1" noChangeArrowheads="1"/>
          </p:cNvSpPr>
          <p:nvPr>
            <p:ph type="title"/>
          </p:nvPr>
        </p:nvSpPr>
        <p:spPr>
          <a:xfrm>
            <a:off x="609600" y="288925"/>
            <a:ext cx="8229600" cy="641350"/>
          </a:xfrm>
        </p:spPr>
        <p:txBody>
          <a:bodyPr lIns="91440" tIns="45720" rIns="91440" bIns="45720" anchor="b"/>
          <a:lstStyle/>
          <a:p>
            <a:r>
              <a:rPr lang="en-US" altLang="en-US"/>
              <a:t>Definitions</a:t>
            </a:r>
            <a:endParaRPr lang="en-US" altLang="en-US" sz="1800"/>
          </a:p>
        </p:txBody>
      </p:sp>
      <p:sp>
        <p:nvSpPr>
          <p:cNvPr id="4" name="TextBox 3">
            <a:extLst>
              <a:ext uri="{FF2B5EF4-FFF2-40B4-BE49-F238E27FC236}">
                <a16:creationId xmlns:a16="http://schemas.microsoft.com/office/drawing/2014/main" id="{29EE16FD-0C09-9387-3E66-CD3D35C5CBAF}"/>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1926.1101(b)</a:t>
            </a:r>
          </a:p>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29360C3-49B3-3461-0906-9CC8BEE680C8}"/>
              </a:ext>
            </a:extLst>
          </p:cNvPr>
          <p:cNvSpPr>
            <a:spLocks noGrp="1" noChangeArrowheads="1"/>
          </p:cNvSpPr>
          <p:nvPr>
            <p:ph type="title"/>
          </p:nvPr>
        </p:nvSpPr>
        <p:spPr>
          <a:xfrm>
            <a:off x="609600" y="381000"/>
            <a:ext cx="8229600" cy="554038"/>
          </a:xfrm>
        </p:spPr>
        <p:txBody>
          <a:bodyPr/>
          <a:lstStyle/>
          <a:p>
            <a:r>
              <a:rPr lang="en-US" altLang="en-US"/>
              <a:t>Definitions	 			   </a:t>
            </a:r>
            <a:r>
              <a:rPr lang="en-US" altLang="en-US" sz="1800" b="0">
                <a:solidFill>
                  <a:schemeClr val="tx1"/>
                </a:solidFill>
              </a:rPr>
              <a:t>29 CFR 1926.1101(b)</a:t>
            </a:r>
          </a:p>
        </p:txBody>
      </p:sp>
      <p:pic>
        <p:nvPicPr>
          <p:cNvPr id="33795" name="Picture 4">
            <a:extLst>
              <a:ext uri="{FF2B5EF4-FFF2-40B4-BE49-F238E27FC236}">
                <a16:creationId xmlns:a16="http://schemas.microsoft.com/office/drawing/2014/main" id="{DB5F4676-681C-31F7-4523-D0433A27BA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478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Content Placeholder 6">
            <a:extLst>
              <a:ext uri="{FF2B5EF4-FFF2-40B4-BE49-F238E27FC236}">
                <a16:creationId xmlns:a16="http://schemas.microsoft.com/office/drawing/2014/main" id="{9B0D6308-443C-4BB6-6DC7-202E7D75C95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04800" y="1447800"/>
            <a:ext cx="3733800" cy="3733800"/>
          </a:xfrm>
        </p:spPr>
      </p:pic>
      <p:sp>
        <p:nvSpPr>
          <p:cNvPr id="8" name="TextBox 7">
            <a:extLst>
              <a:ext uri="{FF2B5EF4-FFF2-40B4-BE49-F238E27FC236}">
                <a16:creationId xmlns:a16="http://schemas.microsoft.com/office/drawing/2014/main" id="{246E376D-621F-91BB-DD91-9E4E0751E4E1}"/>
              </a:ext>
            </a:extLst>
          </p:cNvPr>
          <p:cNvSpPr txBox="1"/>
          <p:nvPr/>
        </p:nvSpPr>
        <p:spPr>
          <a:xfrm>
            <a:off x="4191000" y="2362200"/>
            <a:ext cx="762000" cy="369888"/>
          </a:xfrm>
          <a:prstGeom prst="rect">
            <a:avLst/>
          </a:prstGeom>
          <a:noFill/>
        </p:spPr>
        <p:txBody>
          <a:bodyPr>
            <a:spAutoFit/>
          </a:bodyPr>
          <a:lstStyle/>
          <a:p>
            <a:pPr algn="ctr">
              <a:defRPr/>
            </a:pPr>
            <a:r>
              <a:rPr lang="en-US" b="1" dirty="0">
                <a:solidFill>
                  <a:schemeClr val="tx2">
                    <a:lumMod val="60000"/>
                    <a:lumOff val="40000"/>
                  </a:schemeClr>
                </a:solidFill>
              </a:rPr>
              <a:t>VS.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597878E-19B4-A58E-C56B-3214C2949951}"/>
              </a:ext>
            </a:extLst>
          </p:cNvPr>
          <p:cNvSpPr>
            <a:spLocks noGrp="1" noChangeArrowheads="1"/>
          </p:cNvSpPr>
          <p:nvPr>
            <p:ph type="title"/>
          </p:nvPr>
        </p:nvSpPr>
        <p:spPr>
          <a:xfrm>
            <a:off x="609600" y="381000"/>
            <a:ext cx="8229600" cy="554038"/>
          </a:xfrm>
        </p:spPr>
        <p:txBody>
          <a:bodyPr/>
          <a:lstStyle/>
          <a:p>
            <a:r>
              <a:rPr lang="en-US" altLang="en-US"/>
              <a:t>Definitions	 			   </a:t>
            </a:r>
            <a:r>
              <a:rPr lang="en-US" altLang="en-US" sz="1800" b="0">
                <a:solidFill>
                  <a:schemeClr val="tx1"/>
                </a:solidFill>
              </a:rPr>
              <a:t>29 CFR 1926.1101(b)</a:t>
            </a:r>
            <a:endParaRPr lang="en-US" altLang="en-US" sz="1800"/>
          </a:p>
        </p:txBody>
      </p:sp>
      <p:sp>
        <p:nvSpPr>
          <p:cNvPr id="35843" name="Content Placeholder 2">
            <a:extLst>
              <a:ext uri="{FF2B5EF4-FFF2-40B4-BE49-F238E27FC236}">
                <a16:creationId xmlns:a16="http://schemas.microsoft.com/office/drawing/2014/main" id="{B85B0088-FD54-DEC3-C07F-70A380AB09EA}"/>
              </a:ext>
            </a:extLst>
          </p:cNvPr>
          <p:cNvSpPr>
            <a:spLocks noGrp="1" noChangeArrowheads="1"/>
          </p:cNvSpPr>
          <p:nvPr>
            <p:ph idx="1"/>
          </p:nvPr>
        </p:nvSpPr>
        <p:spPr/>
        <p:txBody>
          <a:bodyPr/>
          <a:lstStyle/>
          <a:p>
            <a:pPr>
              <a:spcAft>
                <a:spcPct val="25000"/>
              </a:spcAft>
              <a:buClr>
                <a:srgbClr val="800000"/>
              </a:buClr>
            </a:pPr>
            <a:r>
              <a:rPr lang="en-US" altLang="en-US" sz="2400" b="1"/>
              <a:t>Class IV Asbestos Work</a:t>
            </a:r>
            <a:endParaRPr lang="en-US" altLang="en-US" sz="2400"/>
          </a:p>
          <a:p>
            <a:pPr lvl="1">
              <a:spcAft>
                <a:spcPct val="25000"/>
              </a:spcAft>
              <a:buClr>
                <a:srgbClr val="800000"/>
              </a:buClr>
            </a:pPr>
            <a:r>
              <a:rPr lang="en-US" altLang="en-US" sz="2000"/>
              <a:t>Maintenance and custodial activities during which employees </a:t>
            </a:r>
            <a:r>
              <a:rPr lang="en-US" altLang="en-US" sz="2000" b="1"/>
              <a:t>contact</a:t>
            </a:r>
            <a:r>
              <a:rPr lang="en-US" altLang="en-US" sz="2000"/>
              <a:t> </a:t>
            </a:r>
            <a:r>
              <a:rPr lang="en-US" altLang="en-US" sz="2000" b="1"/>
              <a:t>but do not disturb </a:t>
            </a:r>
            <a:r>
              <a:rPr lang="en-US" altLang="en-US" sz="2000"/>
              <a:t>ACM or PACM </a:t>
            </a:r>
            <a:r>
              <a:rPr lang="en-US" altLang="en-US" sz="2000" i="1"/>
              <a:t>and</a:t>
            </a:r>
            <a:r>
              <a:rPr lang="en-US" altLang="en-US" sz="2000"/>
              <a:t> activities to clean up dust, waste and debris resulting from Class I, II, and III activities</a:t>
            </a:r>
          </a:p>
          <a:p>
            <a:pPr>
              <a:buFont typeface="Wingdings" panose="05000000000000000000" pitchFamily="2" charset="2"/>
              <a:buNone/>
            </a:pPr>
            <a:endParaRPr lang="en-US" altLang="en-US"/>
          </a:p>
        </p:txBody>
      </p:sp>
      <p:pic>
        <p:nvPicPr>
          <p:cNvPr id="35844" name="Picture 6">
            <a:extLst>
              <a:ext uri="{FF2B5EF4-FFF2-40B4-BE49-F238E27FC236}">
                <a16:creationId xmlns:a16="http://schemas.microsoft.com/office/drawing/2014/main" id="{BE1A372D-CFC2-815B-7286-FD2AB3D1A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5800"/>
            <a:ext cx="23717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EB32FAF6-C1B8-C6BE-0BC3-ECF11353575A}"/>
              </a:ext>
            </a:extLst>
          </p:cNvPr>
          <p:cNvSpPr>
            <a:spLocks noGrp="1" noChangeArrowheads="1"/>
          </p:cNvSpPr>
          <p:nvPr>
            <p:ph type="body" idx="1"/>
          </p:nvPr>
        </p:nvSpPr>
        <p:spPr/>
        <p:txBody>
          <a:bodyPr/>
          <a:lstStyle/>
          <a:p>
            <a:pPr>
              <a:buClr>
                <a:srgbClr val="800000"/>
              </a:buClr>
            </a:pPr>
            <a:r>
              <a:rPr lang="en-US" altLang="en-US" sz="2400" b="1"/>
              <a:t>Building/Facility Owner</a:t>
            </a:r>
            <a:endParaRPr lang="en-US" altLang="en-US" sz="2400"/>
          </a:p>
          <a:p>
            <a:pPr>
              <a:buClr>
                <a:srgbClr val="800000"/>
              </a:buClr>
            </a:pPr>
            <a:endParaRPr lang="en-US" altLang="en-US" sz="1000"/>
          </a:p>
          <a:p>
            <a:pPr>
              <a:buClr>
                <a:srgbClr val="800000"/>
              </a:buClr>
            </a:pPr>
            <a:endParaRPr lang="en-US" altLang="en-US" sz="1000"/>
          </a:p>
          <a:p>
            <a:pPr>
              <a:buClr>
                <a:srgbClr val="800000"/>
              </a:buClr>
            </a:pPr>
            <a:r>
              <a:rPr lang="en-US" altLang="en-US" sz="2400" b="1"/>
              <a:t>Intact</a:t>
            </a:r>
            <a:endParaRPr lang="en-US" altLang="en-US" sz="2400"/>
          </a:p>
          <a:p>
            <a:pPr lvl="1">
              <a:buClr>
                <a:srgbClr val="800000"/>
              </a:buClr>
            </a:pPr>
            <a:r>
              <a:rPr lang="en-US" altLang="en-US" sz="2000" b="1"/>
              <a:t>ACM that has not crumbled, been pulverized, or otherwise deteriorated</a:t>
            </a:r>
            <a:endParaRPr lang="en-US" altLang="en-US" sz="2000"/>
          </a:p>
          <a:p>
            <a:pPr>
              <a:buClr>
                <a:srgbClr val="800000"/>
              </a:buClr>
              <a:buFont typeface="Wingdings" panose="05000000000000000000" pitchFamily="2" charset="2"/>
              <a:buNone/>
            </a:pPr>
            <a:endParaRPr lang="en-US" altLang="en-US" sz="2400"/>
          </a:p>
        </p:txBody>
      </p:sp>
      <p:sp>
        <p:nvSpPr>
          <p:cNvPr id="36867" name="Rectangle 4">
            <a:extLst>
              <a:ext uri="{FF2B5EF4-FFF2-40B4-BE49-F238E27FC236}">
                <a16:creationId xmlns:a16="http://schemas.microsoft.com/office/drawing/2014/main" id="{569ED589-03C0-2DFD-2095-D4DF755FA19F}"/>
              </a:ext>
            </a:extLst>
          </p:cNvPr>
          <p:cNvSpPr>
            <a:spLocks noGrp="1" noChangeArrowheads="1"/>
          </p:cNvSpPr>
          <p:nvPr>
            <p:ph type="title"/>
          </p:nvPr>
        </p:nvSpPr>
        <p:spPr>
          <a:xfrm>
            <a:off x="609600" y="288925"/>
            <a:ext cx="8229600" cy="641350"/>
          </a:xfrm>
        </p:spPr>
        <p:txBody>
          <a:bodyPr lIns="91440" tIns="45720" rIns="91440" bIns="45720" anchor="b"/>
          <a:lstStyle/>
          <a:p>
            <a:r>
              <a:rPr lang="en-US" altLang="en-US"/>
              <a:t>Definitions</a:t>
            </a:r>
            <a:endParaRPr lang="en-US" altLang="en-US" sz="1800"/>
          </a:p>
        </p:txBody>
      </p:sp>
      <p:sp>
        <p:nvSpPr>
          <p:cNvPr id="4" name="TextBox 3">
            <a:extLst>
              <a:ext uri="{FF2B5EF4-FFF2-40B4-BE49-F238E27FC236}">
                <a16:creationId xmlns:a16="http://schemas.microsoft.com/office/drawing/2014/main" id="{53CC6693-1167-1D49-67B2-B6132E43B392}"/>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1926.1101(b)</a:t>
            </a:r>
          </a:p>
          <a:p>
            <a:pPr>
              <a:defRPr/>
            </a:pPr>
            <a:endParaRPr lang="en-US" dirty="0"/>
          </a:p>
        </p:txBody>
      </p:sp>
      <p:pic>
        <p:nvPicPr>
          <p:cNvPr id="36869" name="Picture 6">
            <a:extLst>
              <a:ext uri="{FF2B5EF4-FFF2-40B4-BE49-F238E27FC236}">
                <a16:creationId xmlns:a16="http://schemas.microsoft.com/office/drawing/2014/main" id="{E03A06E6-9CB4-E4A3-0796-EAD1C8021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5" y="4343400"/>
            <a:ext cx="2009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C75B9A1F-88C1-2C96-8C12-2162AF07E9C9}"/>
              </a:ext>
            </a:extLst>
          </p:cNvPr>
          <p:cNvSpPr>
            <a:spLocks noGrp="1" noChangeArrowheads="1"/>
          </p:cNvSpPr>
          <p:nvPr>
            <p:ph type="title"/>
          </p:nvPr>
        </p:nvSpPr>
        <p:spPr>
          <a:xfrm>
            <a:off x="457200" y="381000"/>
            <a:ext cx="8229600" cy="549275"/>
          </a:xfrm>
        </p:spPr>
        <p:txBody>
          <a:bodyPr/>
          <a:lstStyle/>
          <a:p>
            <a:pPr eaLnBrk="1" hangingPunct="1"/>
            <a:r>
              <a:rPr lang="en-US" altLang="en-US"/>
              <a:t>Asbestos in Construction</a:t>
            </a:r>
          </a:p>
        </p:txBody>
      </p:sp>
      <p:sp>
        <p:nvSpPr>
          <p:cNvPr id="6147" name="Rectangle 5">
            <a:extLst>
              <a:ext uri="{FF2B5EF4-FFF2-40B4-BE49-F238E27FC236}">
                <a16:creationId xmlns:a16="http://schemas.microsoft.com/office/drawing/2014/main" id="{311973E8-CEAC-F457-4CCA-102C6CC5CC90}"/>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solidFill>
                  <a:srgbClr val="800000"/>
                </a:solidFill>
              </a:rPr>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Respiratory protection</a:t>
            </a:r>
          </a:p>
        </p:txBody>
      </p:sp>
      <p:sp>
        <p:nvSpPr>
          <p:cNvPr id="6148" name="Rectangle 7">
            <a:extLst>
              <a:ext uri="{FF2B5EF4-FFF2-40B4-BE49-F238E27FC236}">
                <a16:creationId xmlns:a16="http://schemas.microsoft.com/office/drawing/2014/main" id="{869BE1D4-D012-08B2-F1AC-B06918059FAE}"/>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6" name="TextBox 5">
            <a:extLst>
              <a:ext uri="{FF2B5EF4-FFF2-40B4-BE49-F238E27FC236}">
                <a16:creationId xmlns:a16="http://schemas.microsoft.com/office/drawing/2014/main" id="{CACC7480-995A-E7FB-4B25-1C4D4849BDD4}"/>
              </a:ext>
            </a:extLst>
          </p:cNvPr>
          <p:cNvSpPr txBox="1"/>
          <p:nvPr/>
        </p:nvSpPr>
        <p:spPr>
          <a:xfrm>
            <a:off x="6477000" y="457200"/>
            <a:ext cx="2193925" cy="646113"/>
          </a:xfrm>
          <a:prstGeom prst="rect">
            <a:avLst/>
          </a:prstGeom>
          <a:noFill/>
        </p:spPr>
        <p:txBody>
          <a:bodyPr wrap="none">
            <a:spAutoFit/>
          </a:bodyPr>
          <a:lstStyle/>
          <a:p>
            <a:pPr>
              <a:defRPr/>
            </a:pPr>
            <a:r>
              <a:rPr lang="en-US" dirty="0">
                <a:latin typeface="+mj-lt"/>
              </a:rPr>
              <a:t>29 CFR 1926.1101)</a:t>
            </a:r>
          </a:p>
          <a:p>
            <a:pPr>
              <a:defRPr/>
            </a:pPr>
            <a:endParaRPr lang="en-US" dirty="0"/>
          </a:p>
        </p:txBody>
      </p:sp>
      <p:pic>
        <p:nvPicPr>
          <p:cNvPr id="6150" name="Picture 7" descr="Two Construction Workers">
            <a:extLst>
              <a:ext uri="{FF2B5EF4-FFF2-40B4-BE49-F238E27FC236}">
                <a16:creationId xmlns:a16="http://schemas.microsoft.com/office/drawing/2014/main" id="{63389EE7-A9D8-C45E-D699-3D2C281AB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18025"/>
            <a:ext cx="10652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FDAC00E9-322D-C9A3-8BCB-B2F37748E2CC}"/>
              </a:ext>
            </a:extLst>
          </p:cNvPr>
          <p:cNvSpPr>
            <a:spLocks noGrp="1" noChangeArrowheads="1"/>
          </p:cNvSpPr>
          <p:nvPr>
            <p:ph type="body" idx="1"/>
          </p:nvPr>
        </p:nvSpPr>
        <p:spPr/>
        <p:txBody>
          <a:bodyPr/>
          <a:lstStyle/>
          <a:p>
            <a:pPr eaLnBrk="1" hangingPunct="1">
              <a:lnSpc>
                <a:spcPct val="90000"/>
              </a:lnSpc>
            </a:pPr>
            <a:r>
              <a:rPr lang="en-US" altLang="en-US" sz="2400" b="1"/>
              <a:t>Competent Person</a:t>
            </a:r>
            <a:endParaRPr lang="en-US" altLang="en-US" sz="2400"/>
          </a:p>
          <a:p>
            <a:pPr lvl="1">
              <a:lnSpc>
                <a:spcPct val="90000"/>
              </a:lnSpc>
            </a:pPr>
            <a:endParaRPr lang="en-US" altLang="en-US" sz="2000"/>
          </a:p>
          <a:p>
            <a:pPr lvl="1">
              <a:lnSpc>
                <a:spcPct val="90000"/>
              </a:lnSpc>
            </a:pPr>
            <a:r>
              <a:rPr lang="en-US" altLang="en-US" sz="2000"/>
              <a:t>Big definition</a:t>
            </a:r>
          </a:p>
          <a:p>
            <a:pPr lvl="1">
              <a:lnSpc>
                <a:spcPct val="90000"/>
              </a:lnSpc>
            </a:pPr>
            <a:endParaRPr lang="en-US" altLang="en-US" sz="2000"/>
          </a:p>
          <a:p>
            <a:pPr lvl="1">
              <a:lnSpc>
                <a:spcPct val="90000"/>
              </a:lnSpc>
            </a:pPr>
            <a:endParaRPr lang="en-US" altLang="en-US" sz="2000"/>
          </a:p>
        </p:txBody>
      </p:sp>
      <p:sp>
        <p:nvSpPr>
          <p:cNvPr id="37891" name="Rectangle 4">
            <a:extLst>
              <a:ext uri="{FF2B5EF4-FFF2-40B4-BE49-F238E27FC236}">
                <a16:creationId xmlns:a16="http://schemas.microsoft.com/office/drawing/2014/main" id="{D80B18C7-D412-68AC-FDD2-DE88D4871D95}"/>
              </a:ext>
            </a:extLst>
          </p:cNvPr>
          <p:cNvSpPr>
            <a:spLocks noGrp="1" noChangeArrowheads="1"/>
          </p:cNvSpPr>
          <p:nvPr>
            <p:ph type="title"/>
          </p:nvPr>
        </p:nvSpPr>
        <p:spPr>
          <a:xfrm>
            <a:off x="609600" y="288925"/>
            <a:ext cx="8229600" cy="641350"/>
          </a:xfrm>
        </p:spPr>
        <p:txBody>
          <a:bodyPr lIns="91440" tIns="45720" rIns="91440" bIns="45720" anchor="b"/>
          <a:lstStyle/>
          <a:p>
            <a:r>
              <a:rPr lang="en-US" altLang="en-US"/>
              <a:t>Definitions</a:t>
            </a:r>
            <a:endParaRPr lang="en-US" altLang="en-US" sz="1800"/>
          </a:p>
        </p:txBody>
      </p:sp>
      <p:sp>
        <p:nvSpPr>
          <p:cNvPr id="4" name="TextBox 3">
            <a:extLst>
              <a:ext uri="{FF2B5EF4-FFF2-40B4-BE49-F238E27FC236}">
                <a16:creationId xmlns:a16="http://schemas.microsoft.com/office/drawing/2014/main" id="{734D0CB1-3B37-C03E-6644-C24324DEE104}"/>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1926.1101(b)</a:t>
            </a:r>
          </a:p>
          <a:p>
            <a:pPr>
              <a:defRPr/>
            </a:pPr>
            <a:endParaRPr lang="en-US" dirty="0"/>
          </a:p>
        </p:txBody>
      </p:sp>
      <p:pic>
        <p:nvPicPr>
          <p:cNvPr id="37893" name="Picture 4">
            <a:extLst>
              <a:ext uri="{FF2B5EF4-FFF2-40B4-BE49-F238E27FC236}">
                <a16:creationId xmlns:a16="http://schemas.microsoft.com/office/drawing/2014/main" id="{7DEC35EB-5E7C-D59A-2C51-CCE9919BEE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14600"/>
            <a:ext cx="63246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3F2B9BD-3702-58B7-B500-CB2086D1DEB9}"/>
              </a:ext>
            </a:extLst>
          </p:cNvPr>
          <p:cNvSpPr>
            <a:spLocks noGrp="1" noChangeArrowheads="1"/>
          </p:cNvSpPr>
          <p:nvPr>
            <p:ph type="title"/>
          </p:nvPr>
        </p:nvSpPr>
        <p:spPr/>
        <p:txBody>
          <a:bodyPr/>
          <a:lstStyle/>
          <a:p>
            <a:pPr eaLnBrk="1" hangingPunct="1"/>
            <a:r>
              <a:rPr lang="en-US" altLang="en-US"/>
              <a:t>Asbestos in Construction</a:t>
            </a:r>
          </a:p>
        </p:txBody>
      </p:sp>
      <p:sp>
        <p:nvSpPr>
          <p:cNvPr id="39939" name="Rectangle 3">
            <a:extLst>
              <a:ext uri="{FF2B5EF4-FFF2-40B4-BE49-F238E27FC236}">
                <a16:creationId xmlns:a16="http://schemas.microsoft.com/office/drawing/2014/main" id="{ADAF3222-3C94-45A7-3DAE-A624377C8EEC}"/>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solidFill>
                  <a:srgbClr val="800000"/>
                </a:solidFill>
              </a:rPr>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Respiratory protection</a:t>
            </a:r>
          </a:p>
        </p:txBody>
      </p:sp>
      <p:sp>
        <p:nvSpPr>
          <p:cNvPr id="39940" name="Rectangle 4">
            <a:extLst>
              <a:ext uri="{FF2B5EF4-FFF2-40B4-BE49-F238E27FC236}">
                <a16:creationId xmlns:a16="http://schemas.microsoft.com/office/drawing/2014/main" id="{54A1C60B-878E-834C-F6B4-3330FC4AAD36}"/>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1E0461C4-1DA5-4DDE-58C8-FA6B0FCAD504}"/>
              </a:ext>
            </a:extLst>
          </p:cNvPr>
          <p:cNvSpPr txBox="1"/>
          <p:nvPr/>
        </p:nvSpPr>
        <p:spPr>
          <a:xfrm>
            <a:off x="6400800" y="457200"/>
            <a:ext cx="2386013" cy="646113"/>
          </a:xfrm>
          <a:prstGeom prst="rect">
            <a:avLst/>
          </a:prstGeom>
          <a:noFill/>
        </p:spPr>
        <p:txBody>
          <a:bodyPr wrap="none">
            <a:spAutoFit/>
          </a:bodyPr>
          <a:lstStyle/>
          <a:p>
            <a:pPr>
              <a:defRPr/>
            </a:pPr>
            <a:r>
              <a:rPr lang="en-US" dirty="0">
                <a:latin typeface="+mj-lt"/>
              </a:rPr>
              <a:t>29 CFR 1926.1101(c)</a:t>
            </a:r>
          </a:p>
          <a:p>
            <a:pPr>
              <a:defRPr/>
            </a:pPr>
            <a:endParaRPr lang="en-US" dirty="0"/>
          </a:p>
        </p:txBody>
      </p:sp>
      <p:sp>
        <p:nvSpPr>
          <p:cNvPr id="6" name="TextBox 5">
            <a:extLst>
              <a:ext uri="{FF2B5EF4-FFF2-40B4-BE49-F238E27FC236}">
                <a16:creationId xmlns:a16="http://schemas.microsoft.com/office/drawing/2014/main" id="{7585B6FF-B36C-9F46-C8E2-0BA9D7BB5F14}"/>
              </a:ext>
            </a:extLst>
          </p:cNvPr>
          <p:cNvSpPr txBox="1"/>
          <p:nvPr/>
        </p:nvSpPr>
        <p:spPr>
          <a:xfrm>
            <a:off x="6400800" y="457200"/>
            <a:ext cx="2386013" cy="646113"/>
          </a:xfrm>
          <a:prstGeom prst="rect">
            <a:avLst/>
          </a:prstGeom>
          <a:noFill/>
        </p:spPr>
        <p:txBody>
          <a:bodyPr wrap="none">
            <a:spAutoFit/>
          </a:bodyPr>
          <a:lstStyle/>
          <a:p>
            <a:pPr>
              <a:defRPr/>
            </a:pPr>
            <a:r>
              <a:rPr lang="en-US" dirty="0">
                <a:latin typeface="+mj-lt"/>
              </a:rPr>
              <a:t>29 CFR 1926.1101(c)</a:t>
            </a:r>
          </a:p>
          <a:p>
            <a:pPr>
              <a:defRPr/>
            </a:pPr>
            <a:endParaRPr lang="en-US" dirty="0"/>
          </a:p>
        </p:txBody>
      </p:sp>
      <p:pic>
        <p:nvPicPr>
          <p:cNvPr id="39943" name="Picture 8">
            <a:extLst>
              <a:ext uri="{FF2B5EF4-FFF2-40B4-BE49-F238E27FC236}">
                <a16:creationId xmlns:a16="http://schemas.microsoft.com/office/drawing/2014/main" id="{EEABC5AC-9C25-06A0-FDB8-7B763D95A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191000"/>
            <a:ext cx="9747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5D2B2F1-F137-1598-00CB-D04DA27F831A}"/>
              </a:ext>
            </a:extLst>
          </p:cNvPr>
          <p:cNvSpPr>
            <a:spLocks noGrp="1" noChangeArrowheads="1"/>
          </p:cNvSpPr>
          <p:nvPr>
            <p:ph type="title"/>
          </p:nvPr>
        </p:nvSpPr>
        <p:spPr>
          <a:xfrm>
            <a:off x="457200" y="381000"/>
            <a:ext cx="8382000" cy="492125"/>
          </a:xfrm>
        </p:spPr>
        <p:txBody>
          <a:bodyPr/>
          <a:lstStyle/>
          <a:p>
            <a:pPr eaLnBrk="1" hangingPunct="1"/>
            <a:r>
              <a:rPr lang="en-US" altLang="en-US" sz="3200">
                <a:solidFill>
                  <a:srgbClr val="000080"/>
                </a:solidFill>
              </a:rPr>
              <a:t>Permissible Exposure Limits</a:t>
            </a:r>
          </a:p>
        </p:txBody>
      </p:sp>
      <p:sp>
        <p:nvSpPr>
          <p:cNvPr id="41987" name="Rectangle 3">
            <a:extLst>
              <a:ext uri="{FF2B5EF4-FFF2-40B4-BE49-F238E27FC236}">
                <a16:creationId xmlns:a16="http://schemas.microsoft.com/office/drawing/2014/main" id="{F82B7012-88B6-3310-CA21-0A6CDFCC6A4B}"/>
              </a:ext>
            </a:extLst>
          </p:cNvPr>
          <p:cNvSpPr>
            <a:spLocks noGrp="1" noChangeArrowheads="1"/>
          </p:cNvSpPr>
          <p:nvPr>
            <p:ph type="body" idx="1"/>
          </p:nvPr>
        </p:nvSpPr>
        <p:spPr/>
        <p:txBody>
          <a:bodyPr/>
          <a:lstStyle/>
          <a:p>
            <a:pPr>
              <a:buClr>
                <a:srgbClr val="800000"/>
              </a:buClr>
            </a:pPr>
            <a:r>
              <a:rPr lang="en-US" altLang="en-US" sz="3200" b="1"/>
              <a:t>Time-Weighted Average Limit</a:t>
            </a:r>
            <a:endParaRPr lang="en-US" altLang="en-US" sz="3200"/>
          </a:p>
          <a:p>
            <a:pPr lvl="1">
              <a:buClr>
                <a:srgbClr val="800000"/>
              </a:buClr>
            </a:pPr>
            <a:r>
              <a:rPr lang="en-US" altLang="en-US" sz="3200"/>
              <a:t>0.1 fiber/cubic centimeter as an 8-hour TWA (0.1 f/cc)</a:t>
            </a:r>
          </a:p>
          <a:p>
            <a:pPr>
              <a:buClr>
                <a:srgbClr val="800000"/>
              </a:buClr>
            </a:pPr>
            <a:endParaRPr lang="en-US" altLang="en-US" sz="3200" b="1"/>
          </a:p>
          <a:p>
            <a:pPr>
              <a:buClr>
                <a:srgbClr val="800000"/>
              </a:buClr>
            </a:pPr>
            <a:r>
              <a:rPr lang="en-US" altLang="en-US" sz="3200" b="1"/>
              <a:t>Excursion Limit</a:t>
            </a:r>
            <a:endParaRPr lang="en-US" altLang="en-US" sz="3200"/>
          </a:p>
          <a:p>
            <a:pPr lvl="1">
              <a:buClr>
                <a:srgbClr val="800000"/>
              </a:buClr>
            </a:pPr>
            <a:r>
              <a:rPr lang="en-US" altLang="en-US" sz="3200"/>
              <a:t>1.0 fiber/cubic centimeter as averaged over 30 minutes</a:t>
            </a:r>
          </a:p>
        </p:txBody>
      </p:sp>
      <p:sp>
        <p:nvSpPr>
          <p:cNvPr id="4" name="TextBox 3">
            <a:extLst>
              <a:ext uri="{FF2B5EF4-FFF2-40B4-BE49-F238E27FC236}">
                <a16:creationId xmlns:a16="http://schemas.microsoft.com/office/drawing/2014/main" id="{2AE5812C-C249-1EAD-A2F0-7FEF17D2AF0E}"/>
              </a:ext>
            </a:extLst>
          </p:cNvPr>
          <p:cNvSpPr txBox="1"/>
          <p:nvPr/>
        </p:nvSpPr>
        <p:spPr>
          <a:xfrm>
            <a:off x="6400800" y="457200"/>
            <a:ext cx="2386013" cy="646113"/>
          </a:xfrm>
          <a:prstGeom prst="rect">
            <a:avLst/>
          </a:prstGeom>
          <a:noFill/>
        </p:spPr>
        <p:txBody>
          <a:bodyPr wrap="none">
            <a:spAutoFit/>
          </a:bodyPr>
          <a:lstStyle/>
          <a:p>
            <a:pPr>
              <a:defRPr/>
            </a:pPr>
            <a:r>
              <a:rPr lang="en-US" dirty="0">
                <a:latin typeface="+mj-lt"/>
              </a:rPr>
              <a:t>29 CFR 1926.1101(c)</a:t>
            </a:r>
          </a:p>
          <a:p>
            <a:pP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3637604-803D-65A8-C9F7-156DBBC473F5}"/>
              </a:ext>
            </a:extLst>
          </p:cNvPr>
          <p:cNvSpPr>
            <a:spLocks noGrp="1" noChangeArrowheads="1"/>
          </p:cNvSpPr>
          <p:nvPr>
            <p:ph type="title"/>
          </p:nvPr>
        </p:nvSpPr>
        <p:spPr/>
        <p:txBody>
          <a:bodyPr/>
          <a:lstStyle/>
          <a:p>
            <a:pPr eaLnBrk="1" hangingPunct="1"/>
            <a:r>
              <a:rPr lang="en-US" altLang="en-US"/>
              <a:t>Asbestos in Construction</a:t>
            </a:r>
          </a:p>
        </p:txBody>
      </p:sp>
      <p:sp>
        <p:nvSpPr>
          <p:cNvPr id="44035" name="Rectangle 3">
            <a:extLst>
              <a:ext uri="{FF2B5EF4-FFF2-40B4-BE49-F238E27FC236}">
                <a16:creationId xmlns:a16="http://schemas.microsoft.com/office/drawing/2014/main" id="{BE316886-0466-0806-3BE7-6BBAACFFE62B}"/>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solidFill>
                  <a:srgbClr val="800000"/>
                </a:solidFill>
              </a:rPr>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Respiratory protection</a:t>
            </a:r>
          </a:p>
        </p:txBody>
      </p:sp>
      <p:sp>
        <p:nvSpPr>
          <p:cNvPr id="44036" name="Rectangle 4">
            <a:extLst>
              <a:ext uri="{FF2B5EF4-FFF2-40B4-BE49-F238E27FC236}">
                <a16:creationId xmlns:a16="http://schemas.microsoft.com/office/drawing/2014/main" id="{FE7F3F36-123C-3988-96BF-984112777D84}"/>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CE2CAA08-4B97-4318-5670-9355E9A229A9}"/>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1926.1101(d)</a:t>
            </a:r>
          </a:p>
          <a:p>
            <a:pPr>
              <a:defRPr/>
            </a:pPr>
            <a:endParaRPr lang="en-US" dirty="0"/>
          </a:p>
        </p:txBody>
      </p:sp>
      <p:pic>
        <p:nvPicPr>
          <p:cNvPr id="44038" name="Picture 7">
            <a:extLst>
              <a:ext uri="{FF2B5EF4-FFF2-40B4-BE49-F238E27FC236}">
                <a16:creationId xmlns:a16="http://schemas.microsoft.com/office/drawing/2014/main" id="{655D49F8-3663-4627-F6CF-65B8F0D16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288" y="4572000"/>
            <a:ext cx="14081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D83792C-7E8F-9B46-3005-3A40A77244A4}"/>
              </a:ext>
            </a:extLst>
          </p:cNvPr>
          <p:cNvSpPr>
            <a:spLocks noGrp="1" noChangeArrowheads="1"/>
          </p:cNvSpPr>
          <p:nvPr>
            <p:ph type="title"/>
          </p:nvPr>
        </p:nvSpPr>
        <p:spPr/>
        <p:txBody>
          <a:bodyPr/>
          <a:lstStyle/>
          <a:p>
            <a:pPr eaLnBrk="1" hangingPunct="1"/>
            <a:r>
              <a:rPr lang="en-US" altLang="en-US"/>
              <a:t>Multi-Employer Worksites</a:t>
            </a:r>
          </a:p>
        </p:txBody>
      </p:sp>
      <p:sp>
        <p:nvSpPr>
          <p:cNvPr id="46083" name="Rectangle 3">
            <a:extLst>
              <a:ext uri="{FF2B5EF4-FFF2-40B4-BE49-F238E27FC236}">
                <a16:creationId xmlns:a16="http://schemas.microsoft.com/office/drawing/2014/main" id="{DA90CC3D-3301-64F6-E1BE-4EF75675481B}"/>
              </a:ext>
            </a:extLst>
          </p:cNvPr>
          <p:cNvSpPr>
            <a:spLocks noGrp="1" noChangeArrowheads="1"/>
          </p:cNvSpPr>
          <p:nvPr>
            <p:ph type="body" idx="1"/>
          </p:nvPr>
        </p:nvSpPr>
        <p:spPr>
          <a:xfrm>
            <a:off x="609600" y="1295400"/>
            <a:ext cx="7924800" cy="4724400"/>
          </a:xfrm>
        </p:spPr>
        <p:txBody>
          <a:bodyPr/>
          <a:lstStyle/>
          <a:p>
            <a:pPr>
              <a:lnSpc>
                <a:spcPct val="90000"/>
              </a:lnSpc>
              <a:buClr>
                <a:srgbClr val="800000"/>
              </a:buClr>
            </a:pPr>
            <a:r>
              <a:rPr lang="en-US" altLang="en-US"/>
              <a:t>Employer whose work requires a regulated area shall inform other employers of: </a:t>
            </a:r>
          </a:p>
          <a:p>
            <a:pPr>
              <a:lnSpc>
                <a:spcPct val="90000"/>
              </a:lnSpc>
              <a:buClr>
                <a:srgbClr val="800000"/>
              </a:buClr>
            </a:pPr>
            <a:endParaRPr lang="en-US" altLang="en-US"/>
          </a:p>
          <a:p>
            <a:pPr lvl="1">
              <a:lnSpc>
                <a:spcPct val="90000"/>
              </a:lnSpc>
            </a:pPr>
            <a:r>
              <a:rPr lang="en-US" altLang="en-US" sz="2800"/>
              <a:t>Nature of such work</a:t>
            </a:r>
          </a:p>
          <a:p>
            <a:pPr lvl="1">
              <a:lnSpc>
                <a:spcPct val="90000"/>
              </a:lnSpc>
            </a:pPr>
            <a:endParaRPr lang="en-US" altLang="en-US" sz="2800"/>
          </a:p>
          <a:p>
            <a:pPr lvl="1">
              <a:lnSpc>
                <a:spcPct val="90000"/>
              </a:lnSpc>
            </a:pPr>
            <a:r>
              <a:rPr lang="en-US" altLang="en-US" sz="2800"/>
              <a:t>Existence /of and requirements for regulated areas</a:t>
            </a:r>
          </a:p>
          <a:p>
            <a:pPr lvl="1">
              <a:lnSpc>
                <a:spcPct val="90000"/>
              </a:lnSpc>
            </a:pPr>
            <a:endParaRPr lang="en-US" altLang="en-US" sz="2800"/>
          </a:p>
          <a:p>
            <a:pPr lvl="1">
              <a:lnSpc>
                <a:spcPct val="90000"/>
              </a:lnSpc>
            </a:pPr>
            <a:r>
              <a:rPr lang="en-US" altLang="en-US" sz="2800"/>
              <a:t>Other employers are not exposed</a:t>
            </a:r>
          </a:p>
          <a:p>
            <a:pPr lvl="1">
              <a:lnSpc>
                <a:spcPct val="90000"/>
              </a:lnSpc>
            </a:pPr>
            <a:endParaRPr lang="en-US" altLang="en-US" sz="2800"/>
          </a:p>
          <a:p>
            <a:pPr>
              <a:lnSpc>
                <a:spcPct val="90000"/>
              </a:lnSpc>
              <a:buClr>
                <a:srgbClr val="800000"/>
              </a:buClr>
            </a:pPr>
            <a:r>
              <a:rPr lang="en-US" altLang="en-US"/>
              <a:t>Abatement shall be by contractor who </a:t>
            </a:r>
          </a:p>
          <a:p>
            <a:pPr>
              <a:lnSpc>
                <a:spcPct val="90000"/>
              </a:lnSpc>
              <a:buClr>
                <a:srgbClr val="800000"/>
              </a:buClr>
              <a:buFont typeface="Wingdings" panose="05000000000000000000" pitchFamily="2" charset="2"/>
              <a:buNone/>
            </a:pPr>
            <a:r>
              <a:rPr lang="en-US" altLang="en-US"/>
              <a:t>    creates or controls source of contamination</a:t>
            </a:r>
          </a:p>
        </p:txBody>
      </p:sp>
      <p:sp>
        <p:nvSpPr>
          <p:cNvPr id="4" name="TextBox 3">
            <a:extLst>
              <a:ext uri="{FF2B5EF4-FFF2-40B4-BE49-F238E27FC236}">
                <a16:creationId xmlns:a16="http://schemas.microsoft.com/office/drawing/2014/main" id="{AF0F6C46-DD58-BBC7-7BDB-4BBE6710EDB7}"/>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1926.1101(d)</a:t>
            </a:r>
          </a:p>
          <a:p>
            <a:pP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B032777-81F9-26C0-E2D9-52FBDF751FDD}"/>
              </a:ext>
            </a:extLst>
          </p:cNvPr>
          <p:cNvSpPr>
            <a:spLocks noGrp="1" noChangeArrowheads="1"/>
          </p:cNvSpPr>
          <p:nvPr>
            <p:ph type="title"/>
          </p:nvPr>
        </p:nvSpPr>
        <p:spPr/>
        <p:txBody>
          <a:bodyPr/>
          <a:lstStyle/>
          <a:p>
            <a:pPr eaLnBrk="1" hangingPunct="1"/>
            <a:r>
              <a:rPr lang="en-US" altLang="en-US">
                <a:solidFill>
                  <a:srgbClr val="000080"/>
                </a:solidFill>
              </a:rPr>
              <a:t>Multi-Employer Worksites</a:t>
            </a:r>
            <a:endParaRPr lang="en-US" altLang="en-US" sz="1800">
              <a:solidFill>
                <a:srgbClr val="000080"/>
              </a:solidFill>
            </a:endParaRPr>
          </a:p>
        </p:txBody>
      </p:sp>
      <p:sp>
        <p:nvSpPr>
          <p:cNvPr id="47107" name="Rectangle 3">
            <a:extLst>
              <a:ext uri="{FF2B5EF4-FFF2-40B4-BE49-F238E27FC236}">
                <a16:creationId xmlns:a16="http://schemas.microsoft.com/office/drawing/2014/main" id="{D7C11434-B2BA-669B-F715-3D750DEA5A11}"/>
              </a:ext>
            </a:extLst>
          </p:cNvPr>
          <p:cNvSpPr>
            <a:spLocks noGrp="1" noChangeArrowheads="1"/>
          </p:cNvSpPr>
          <p:nvPr>
            <p:ph type="body" idx="1"/>
          </p:nvPr>
        </p:nvSpPr>
        <p:spPr/>
        <p:txBody>
          <a:bodyPr/>
          <a:lstStyle/>
          <a:p>
            <a:pPr>
              <a:lnSpc>
                <a:spcPct val="90000"/>
              </a:lnSpc>
              <a:spcAft>
                <a:spcPct val="100000"/>
              </a:spcAft>
              <a:buClr>
                <a:srgbClr val="800000"/>
              </a:buClr>
            </a:pPr>
            <a:r>
              <a:rPr lang="en-US" altLang="en-US" sz="2400"/>
              <a:t>D1</a:t>
            </a:r>
          </a:p>
          <a:p>
            <a:pPr>
              <a:lnSpc>
                <a:spcPct val="90000"/>
              </a:lnSpc>
              <a:spcAft>
                <a:spcPct val="100000"/>
              </a:spcAft>
              <a:buClr>
                <a:srgbClr val="800000"/>
              </a:buClr>
            </a:pPr>
            <a:r>
              <a:rPr lang="en-US" altLang="en-US" sz="2400"/>
              <a:t>D4	????? You want me to do what?</a:t>
            </a:r>
          </a:p>
          <a:p>
            <a:pPr>
              <a:lnSpc>
                <a:spcPct val="90000"/>
              </a:lnSpc>
              <a:spcAft>
                <a:spcPct val="100000"/>
              </a:spcAft>
              <a:buClr>
                <a:srgbClr val="800000"/>
              </a:buClr>
            </a:pPr>
            <a:r>
              <a:rPr lang="en-US" altLang="en-US" sz="2400" b="1"/>
              <a:t>D5</a:t>
            </a:r>
            <a:endParaRPr lang="en-US" altLang="en-US" sz="2400"/>
          </a:p>
        </p:txBody>
      </p:sp>
      <p:sp>
        <p:nvSpPr>
          <p:cNvPr id="4" name="TextBox 3">
            <a:extLst>
              <a:ext uri="{FF2B5EF4-FFF2-40B4-BE49-F238E27FC236}">
                <a16:creationId xmlns:a16="http://schemas.microsoft.com/office/drawing/2014/main" id="{D56CD8D1-D3CA-1CFA-6A3F-719BBF3952D2}"/>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1926.1101(d)</a:t>
            </a:r>
          </a:p>
          <a:p>
            <a:pP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7F0BEAD-84A3-45BE-A220-7BB5C7C0CE1A}"/>
              </a:ext>
            </a:extLst>
          </p:cNvPr>
          <p:cNvSpPr>
            <a:spLocks noGrp="1" noChangeArrowheads="1"/>
          </p:cNvSpPr>
          <p:nvPr>
            <p:ph type="title"/>
          </p:nvPr>
        </p:nvSpPr>
        <p:spPr/>
        <p:txBody>
          <a:bodyPr/>
          <a:lstStyle/>
          <a:p>
            <a:pPr eaLnBrk="1" hangingPunct="1"/>
            <a:r>
              <a:rPr lang="en-US" altLang="en-US"/>
              <a:t>Asbestos in Construction</a:t>
            </a:r>
          </a:p>
        </p:txBody>
      </p:sp>
      <p:sp>
        <p:nvSpPr>
          <p:cNvPr id="48131" name="Rectangle 3">
            <a:extLst>
              <a:ext uri="{FF2B5EF4-FFF2-40B4-BE49-F238E27FC236}">
                <a16:creationId xmlns:a16="http://schemas.microsoft.com/office/drawing/2014/main" id="{5770BDE6-5C78-5249-1EBC-FFBB9051494E}"/>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solidFill>
                  <a:srgbClr val="800000"/>
                </a:solidFill>
              </a:rPr>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Respiratory protection</a:t>
            </a:r>
          </a:p>
        </p:txBody>
      </p:sp>
      <p:sp>
        <p:nvSpPr>
          <p:cNvPr id="48132" name="Rectangle 4">
            <a:extLst>
              <a:ext uri="{FF2B5EF4-FFF2-40B4-BE49-F238E27FC236}">
                <a16:creationId xmlns:a16="http://schemas.microsoft.com/office/drawing/2014/main" id="{6F59CB70-249E-54B1-0AB4-C80F70587F0F}"/>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AF8D9E0A-82C6-358B-A905-ECA1778DD4BB}"/>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1926.1101(e)</a:t>
            </a:r>
          </a:p>
          <a:p>
            <a:pPr>
              <a:defRPr/>
            </a:pPr>
            <a:endParaRPr lang="en-US" dirty="0"/>
          </a:p>
        </p:txBody>
      </p:sp>
      <p:pic>
        <p:nvPicPr>
          <p:cNvPr id="48134" name="Picture 7">
            <a:extLst>
              <a:ext uri="{FF2B5EF4-FFF2-40B4-BE49-F238E27FC236}">
                <a16:creationId xmlns:a16="http://schemas.microsoft.com/office/drawing/2014/main" id="{587080DA-8D84-148B-A937-F5DD72DDD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772025"/>
            <a:ext cx="1562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57743BD-D2E4-2DA3-EFDC-02CED4BE6CB6}"/>
              </a:ext>
            </a:extLst>
          </p:cNvPr>
          <p:cNvSpPr>
            <a:spLocks noGrp="1" noChangeArrowheads="1"/>
          </p:cNvSpPr>
          <p:nvPr>
            <p:ph type="title"/>
          </p:nvPr>
        </p:nvSpPr>
        <p:spPr/>
        <p:txBody>
          <a:bodyPr/>
          <a:lstStyle/>
          <a:p>
            <a:pPr eaLnBrk="1" hangingPunct="1"/>
            <a:r>
              <a:rPr lang="en-US" altLang="en-US"/>
              <a:t>Regulated Areas</a:t>
            </a:r>
          </a:p>
        </p:txBody>
      </p:sp>
      <p:sp>
        <p:nvSpPr>
          <p:cNvPr id="50179" name="Rectangle 3">
            <a:extLst>
              <a:ext uri="{FF2B5EF4-FFF2-40B4-BE49-F238E27FC236}">
                <a16:creationId xmlns:a16="http://schemas.microsoft.com/office/drawing/2014/main" id="{5D6BA6EC-FB20-FC11-12AF-2673228E8214}"/>
              </a:ext>
            </a:extLst>
          </p:cNvPr>
          <p:cNvSpPr>
            <a:spLocks noGrp="1" noChangeArrowheads="1"/>
          </p:cNvSpPr>
          <p:nvPr>
            <p:ph type="body" idx="1"/>
          </p:nvPr>
        </p:nvSpPr>
        <p:spPr/>
        <p:txBody>
          <a:bodyPr/>
          <a:lstStyle/>
          <a:p>
            <a:pPr>
              <a:buClr>
                <a:srgbClr val="800000"/>
              </a:buClr>
            </a:pPr>
            <a:r>
              <a:rPr lang="en-US" altLang="en-US" sz="2400"/>
              <a:t>Class I, II, and III asbestos work</a:t>
            </a:r>
          </a:p>
          <a:p>
            <a:pPr>
              <a:buClr>
                <a:srgbClr val="800000"/>
              </a:buClr>
            </a:pPr>
            <a:endParaRPr lang="en-US" altLang="en-US" sz="2400"/>
          </a:p>
          <a:p>
            <a:pPr>
              <a:buClr>
                <a:srgbClr val="800000"/>
              </a:buClr>
            </a:pPr>
            <a:r>
              <a:rPr lang="en-US" altLang="en-US" sz="2400"/>
              <a:t>All other operations where PEL is or may reasonably be exceeded</a:t>
            </a:r>
          </a:p>
        </p:txBody>
      </p:sp>
      <p:sp>
        <p:nvSpPr>
          <p:cNvPr id="4" name="TextBox 3">
            <a:extLst>
              <a:ext uri="{FF2B5EF4-FFF2-40B4-BE49-F238E27FC236}">
                <a16:creationId xmlns:a16="http://schemas.microsoft.com/office/drawing/2014/main" id="{5D3BA7D7-DBC2-72E3-F354-FEEF7547C17B}"/>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1926.1101(e)</a:t>
            </a:r>
          </a:p>
          <a:p>
            <a:pPr>
              <a:defRPr/>
            </a:pPr>
            <a:endParaRPr lang="en-US" dirty="0"/>
          </a:p>
        </p:txBody>
      </p:sp>
      <p:pic>
        <p:nvPicPr>
          <p:cNvPr id="50181" name="Picture 6">
            <a:extLst>
              <a:ext uri="{FF2B5EF4-FFF2-40B4-BE49-F238E27FC236}">
                <a16:creationId xmlns:a16="http://schemas.microsoft.com/office/drawing/2014/main" id="{997B3FC7-08E5-B806-0511-C17223A67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48000"/>
            <a:ext cx="2857500" cy="2714625"/>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pic>
        <p:nvPicPr>
          <p:cNvPr id="50182" name="Picture 5">
            <a:extLst>
              <a:ext uri="{FF2B5EF4-FFF2-40B4-BE49-F238E27FC236}">
                <a16:creationId xmlns:a16="http://schemas.microsoft.com/office/drawing/2014/main" id="{36F455C3-EE46-592A-549B-491CD98580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048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DC81F27F-28F0-6EDB-69D3-C4E6D29F6431}"/>
              </a:ext>
            </a:extLst>
          </p:cNvPr>
          <p:cNvSpPr>
            <a:spLocks noGrp="1" noChangeArrowheads="1"/>
          </p:cNvSpPr>
          <p:nvPr>
            <p:ph type="body" idx="1"/>
          </p:nvPr>
        </p:nvSpPr>
        <p:spPr/>
        <p:txBody>
          <a:bodyPr/>
          <a:lstStyle/>
          <a:p>
            <a:pPr>
              <a:buClr>
                <a:srgbClr val="800000"/>
              </a:buClr>
            </a:pPr>
            <a:r>
              <a:rPr lang="en-US" altLang="en-US"/>
              <a:t>Demarcated in any effective manner</a:t>
            </a:r>
          </a:p>
          <a:p>
            <a:pPr lvl="1">
              <a:buClr>
                <a:srgbClr val="800000"/>
              </a:buClr>
            </a:pPr>
            <a:r>
              <a:rPr lang="en-US" altLang="en-US" sz="2800"/>
              <a:t>Critical barriers or negative pressure enclosures may be used</a:t>
            </a:r>
          </a:p>
          <a:p>
            <a:pPr lvl="1">
              <a:buClr>
                <a:srgbClr val="800000"/>
              </a:buClr>
            </a:pPr>
            <a:r>
              <a:rPr lang="en-US" altLang="en-US" sz="2800"/>
              <a:t>Signs must be provided</a:t>
            </a:r>
          </a:p>
          <a:p>
            <a:pPr>
              <a:buClr>
                <a:srgbClr val="800000"/>
              </a:buClr>
            </a:pPr>
            <a:endParaRPr lang="en-US" altLang="en-US"/>
          </a:p>
          <a:p>
            <a:pPr>
              <a:buClr>
                <a:srgbClr val="800000"/>
              </a:buClr>
            </a:pPr>
            <a:r>
              <a:rPr lang="en-US" altLang="en-US"/>
              <a:t>Limited access </a:t>
            </a:r>
          </a:p>
          <a:p>
            <a:pPr>
              <a:buClr>
                <a:srgbClr val="800000"/>
              </a:buClr>
            </a:pPr>
            <a:endParaRPr lang="en-US" altLang="en-US"/>
          </a:p>
          <a:p>
            <a:pPr>
              <a:buClr>
                <a:srgbClr val="800000"/>
              </a:buClr>
            </a:pPr>
            <a:r>
              <a:rPr lang="en-US" altLang="en-US"/>
              <a:t>Respirators to be provided</a:t>
            </a:r>
          </a:p>
          <a:p>
            <a:pPr>
              <a:buClr>
                <a:srgbClr val="800000"/>
              </a:buClr>
            </a:pPr>
            <a:endParaRPr lang="en-US" altLang="en-US"/>
          </a:p>
          <a:p>
            <a:pPr>
              <a:buClr>
                <a:srgbClr val="800000"/>
              </a:buClr>
            </a:pPr>
            <a:r>
              <a:rPr lang="en-US" altLang="en-US"/>
              <a:t>Supervised by competent person</a:t>
            </a:r>
          </a:p>
        </p:txBody>
      </p:sp>
      <p:sp>
        <p:nvSpPr>
          <p:cNvPr id="52227" name="Rectangle 4">
            <a:extLst>
              <a:ext uri="{FF2B5EF4-FFF2-40B4-BE49-F238E27FC236}">
                <a16:creationId xmlns:a16="http://schemas.microsoft.com/office/drawing/2014/main" id="{58DD6FE9-F469-34DE-93EB-7B7D43E66285}"/>
              </a:ext>
            </a:extLst>
          </p:cNvPr>
          <p:cNvSpPr>
            <a:spLocks noGrp="1" noChangeArrowheads="1"/>
          </p:cNvSpPr>
          <p:nvPr>
            <p:ph type="title"/>
          </p:nvPr>
        </p:nvSpPr>
        <p:spPr>
          <a:xfrm>
            <a:off x="533400" y="344488"/>
            <a:ext cx="7772400" cy="646112"/>
          </a:xfrm>
        </p:spPr>
        <p:txBody>
          <a:bodyPr lIns="91440" tIns="45720" rIns="91440" bIns="45720" anchor="b"/>
          <a:lstStyle/>
          <a:p>
            <a:pPr eaLnBrk="1" hangingPunct="1"/>
            <a:r>
              <a:rPr lang="en-US" altLang="en-US"/>
              <a:t>Regulated Areas</a:t>
            </a:r>
            <a:endParaRPr lang="en-US" altLang="en-US" sz="1800"/>
          </a:p>
        </p:txBody>
      </p:sp>
      <p:sp>
        <p:nvSpPr>
          <p:cNvPr id="4" name="TextBox 3">
            <a:extLst>
              <a:ext uri="{FF2B5EF4-FFF2-40B4-BE49-F238E27FC236}">
                <a16:creationId xmlns:a16="http://schemas.microsoft.com/office/drawing/2014/main" id="{82482C99-5D15-AE50-911D-A991D2179396}"/>
              </a:ext>
            </a:extLst>
          </p:cNvPr>
          <p:cNvSpPr txBox="1"/>
          <p:nvPr/>
        </p:nvSpPr>
        <p:spPr>
          <a:xfrm>
            <a:off x="6400800" y="496888"/>
            <a:ext cx="2398713" cy="646112"/>
          </a:xfrm>
          <a:prstGeom prst="rect">
            <a:avLst/>
          </a:prstGeom>
          <a:noFill/>
        </p:spPr>
        <p:txBody>
          <a:bodyPr wrap="none">
            <a:spAutoFit/>
          </a:bodyPr>
          <a:lstStyle/>
          <a:p>
            <a:pPr>
              <a:defRPr/>
            </a:pPr>
            <a:r>
              <a:rPr lang="en-US" dirty="0">
                <a:latin typeface="+mj-lt"/>
              </a:rPr>
              <a:t>29 CFR 1926.1101(e)</a:t>
            </a:r>
          </a:p>
          <a:p>
            <a:pPr>
              <a:defRPr/>
            </a:pPr>
            <a:endParaRPr lang="en-US" dirty="0"/>
          </a:p>
        </p:txBody>
      </p:sp>
      <p:pic>
        <p:nvPicPr>
          <p:cNvPr id="52229" name="Picture 6">
            <a:extLst>
              <a:ext uri="{FF2B5EF4-FFF2-40B4-BE49-F238E27FC236}">
                <a16:creationId xmlns:a16="http://schemas.microsoft.com/office/drawing/2014/main" id="{8F495290-CE09-81C6-0175-8CD145320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14800"/>
            <a:ext cx="1495425" cy="1743075"/>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34FB7A5-0F79-946B-96AD-FC7AC63F3431}"/>
              </a:ext>
            </a:extLst>
          </p:cNvPr>
          <p:cNvSpPr>
            <a:spLocks noGrp="1" noChangeArrowheads="1"/>
          </p:cNvSpPr>
          <p:nvPr>
            <p:ph type="title"/>
          </p:nvPr>
        </p:nvSpPr>
        <p:spPr/>
        <p:txBody>
          <a:bodyPr/>
          <a:lstStyle/>
          <a:p>
            <a:pPr eaLnBrk="1" hangingPunct="1"/>
            <a:r>
              <a:rPr lang="en-US" altLang="en-US"/>
              <a:t>Asbestos in Construction</a:t>
            </a:r>
          </a:p>
        </p:txBody>
      </p:sp>
      <p:sp>
        <p:nvSpPr>
          <p:cNvPr id="54275" name="Rectangle 3">
            <a:extLst>
              <a:ext uri="{FF2B5EF4-FFF2-40B4-BE49-F238E27FC236}">
                <a16:creationId xmlns:a16="http://schemas.microsoft.com/office/drawing/2014/main" id="{9E4566D4-6DDA-34B2-891A-556B8807AC31}"/>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solidFill>
                  <a:srgbClr val="800000"/>
                </a:solidFill>
              </a:rPr>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Respiratory protection</a:t>
            </a:r>
          </a:p>
        </p:txBody>
      </p:sp>
      <p:sp>
        <p:nvSpPr>
          <p:cNvPr id="54276" name="Rectangle 4">
            <a:extLst>
              <a:ext uri="{FF2B5EF4-FFF2-40B4-BE49-F238E27FC236}">
                <a16:creationId xmlns:a16="http://schemas.microsoft.com/office/drawing/2014/main" id="{DBD535BD-79A5-1EE6-6CBB-18B982BE2E3B}"/>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7006F9E7-ECD8-D312-6FF0-25FA865CB7C9}"/>
              </a:ext>
            </a:extLst>
          </p:cNvPr>
          <p:cNvSpPr txBox="1"/>
          <p:nvPr/>
        </p:nvSpPr>
        <p:spPr>
          <a:xfrm>
            <a:off x="6400800" y="496888"/>
            <a:ext cx="2335213" cy="646112"/>
          </a:xfrm>
          <a:prstGeom prst="rect">
            <a:avLst/>
          </a:prstGeom>
          <a:noFill/>
        </p:spPr>
        <p:txBody>
          <a:bodyPr wrap="none">
            <a:spAutoFit/>
          </a:bodyPr>
          <a:lstStyle/>
          <a:p>
            <a:pPr>
              <a:defRPr/>
            </a:pPr>
            <a:r>
              <a:rPr lang="en-US" dirty="0">
                <a:latin typeface="+mj-lt"/>
              </a:rPr>
              <a:t>29 CFR 1926.1101(f)</a:t>
            </a:r>
          </a:p>
          <a:p>
            <a:pPr>
              <a:defRPr/>
            </a:pPr>
            <a:endParaRPr lang="en-US" dirty="0"/>
          </a:p>
        </p:txBody>
      </p:sp>
      <p:pic>
        <p:nvPicPr>
          <p:cNvPr id="54278" name="Picture 7">
            <a:extLst>
              <a:ext uri="{FF2B5EF4-FFF2-40B4-BE49-F238E27FC236}">
                <a16:creationId xmlns:a16="http://schemas.microsoft.com/office/drawing/2014/main" id="{75B748D5-D70D-254F-6282-5D36B6611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95800"/>
            <a:ext cx="19161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8BC0EAD-04A1-7FB7-BFE2-8473E73B6C5A}"/>
              </a:ext>
            </a:extLst>
          </p:cNvPr>
          <p:cNvSpPr>
            <a:spLocks noGrp="1" noChangeArrowheads="1"/>
          </p:cNvSpPr>
          <p:nvPr>
            <p:ph type="title"/>
          </p:nvPr>
        </p:nvSpPr>
        <p:spPr/>
        <p:txBody>
          <a:bodyPr/>
          <a:lstStyle/>
          <a:p>
            <a:pPr eaLnBrk="1" hangingPunct="1"/>
            <a:r>
              <a:rPr lang="en-US" altLang="en-US"/>
              <a:t>Scope and Application</a:t>
            </a:r>
          </a:p>
        </p:txBody>
      </p:sp>
      <p:sp>
        <p:nvSpPr>
          <p:cNvPr id="7171" name="Rectangle 3">
            <a:extLst>
              <a:ext uri="{FF2B5EF4-FFF2-40B4-BE49-F238E27FC236}">
                <a16:creationId xmlns:a16="http://schemas.microsoft.com/office/drawing/2014/main" id="{201515B9-4D61-DAAB-5960-A62095049048}"/>
              </a:ext>
            </a:extLst>
          </p:cNvPr>
          <p:cNvSpPr>
            <a:spLocks noGrp="1" noChangeArrowheads="1"/>
          </p:cNvSpPr>
          <p:nvPr>
            <p:ph type="body" idx="1"/>
          </p:nvPr>
        </p:nvSpPr>
        <p:spPr/>
        <p:txBody>
          <a:bodyPr/>
          <a:lstStyle/>
          <a:p>
            <a:pPr>
              <a:buClr>
                <a:srgbClr val="800000"/>
              </a:buClr>
              <a:defRPr/>
            </a:pPr>
            <a:r>
              <a:rPr lang="en-US" dirty="0"/>
              <a:t>Covers asbestos exposure in all work as defined in 1910.12(b) </a:t>
            </a:r>
            <a:r>
              <a:rPr lang="en-US" dirty="0">
                <a:solidFill>
                  <a:srgbClr val="FF0000"/>
                </a:solidFill>
              </a:rPr>
              <a:t>1926.10(a), </a:t>
            </a:r>
            <a:r>
              <a:rPr lang="en-US" dirty="0"/>
              <a:t>regardless of the type of worksite or location</a:t>
            </a:r>
          </a:p>
          <a:p>
            <a:pPr>
              <a:buClr>
                <a:srgbClr val="800000"/>
              </a:buClr>
              <a:defRPr/>
            </a:pPr>
            <a:endParaRPr lang="en-US" sz="1000" dirty="0"/>
          </a:p>
          <a:p>
            <a:pPr lvl="1">
              <a:buClr>
                <a:srgbClr val="800000"/>
              </a:buClr>
              <a:defRPr/>
            </a:pPr>
            <a:r>
              <a:rPr lang="en-US" dirty="0">
                <a:solidFill>
                  <a:srgbClr val="800000"/>
                </a:solidFill>
              </a:rPr>
              <a:t>“</a:t>
            </a:r>
            <a:r>
              <a:rPr lang="en-US" dirty="0">
                <a:solidFill>
                  <a:srgbClr val="800000"/>
                </a:solidFill>
                <a:effectLst>
                  <a:outerShdw blurRad="38100" dist="38100" dir="2700000" algn="tl">
                    <a:srgbClr val="000000">
                      <a:alpha val="43137"/>
                    </a:srgbClr>
                  </a:outerShdw>
                </a:effectLst>
              </a:rPr>
              <a:t>Construction work" means work for construction, alteration, and/or repair, including painting and decorating. </a:t>
            </a:r>
          </a:p>
          <a:p>
            <a:pPr lvl="2">
              <a:buClr>
                <a:srgbClr val="800000"/>
              </a:buClr>
              <a:defRPr/>
            </a:pPr>
            <a:r>
              <a:rPr lang="en-US" dirty="0">
                <a:solidFill>
                  <a:schemeClr val="tx2">
                    <a:lumMod val="60000"/>
                    <a:lumOff val="40000"/>
                  </a:schemeClr>
                </a:solidFill>
                <a:effectLst>
                  <a:outerShdw blurRad="38100" dist="38100" dir="2700000" algn="tl">
                    <a:srgbClr val="000000">
                      <a:alpha val="43137"/>
                    </a:srgbClr>
                  </a:outerShdw>
                </a:effectLst>
              </a:rPr>
              <a:t>Definition’s Source: 29 CFR 1910.12(b)</a:t>
            </a:r>
          </a:p>
          <a:p>
            <a:pPr lvl="2">
              <a:buClr>
                <a:srgbClr val="800000"/>
              </a:buClr>
              <a:buFontTx/>
              <a:buNone/>
              <a:defRPr/>
            </a:pPr>
            <a:r>
              <a:rPr lang="en-US" dirty="0">
                <a:solidFill>
                  <a:srgbClr val="FF0000"/>
                </a:solidFill>
              </a:rPr>
              <a:t>1926.10(a),</a:t>
            </a:r>
            <a:r>
              <a:rPr lang="en-US" dirty="0">
                <a:solidFill>
                  <a:schemeClr val="tx2">
                    <a:lumMod val="60000"/>
                    <a:lumOff val="40000"/>
                  </a:schemeClr>
                </a:solidFill>
                <a:effectLst>
                  <a:outerShdw blurRad="38100" dist="38100" dir="2700000" algn="tl">
                    <a:srgbClr val="000000">
                      <a:alpha val="43137"/>
                    </a:srgbClr>
                  </a:outerShdw>
                </a:effectLst>
              </a:rPr>
              <a:t> and/or  OSHA Dictionary</a:t>
            </a:r>
          </a:p>
          <a:p>
            <a:pPr>
              <a:buClr>
                <a:srgbClr val="800000"/>
              </a:buClr>
              <a:buFont typeface="Wingdings" panose="05000000000000000000" pitchFamily="2" charset="2"/>
              <a:buNone/>
              <a:defRPr/>
            </a:pPr>
            <a:endParaRPr lang="en-US" dirty="0"/>
          </a:p>
        </p:txBody>
      </p:sp>
      <p:sp>
        <p:nvSpPr>
          <p:cNvPr id="4" name="TextBox 3">
            <a:extLst>
              <a:ext uri="{FF2B5EF4-FFF2-40B4-BE49-F238E27FC236}">
                <a16:creationId xmlns:a16="http://schemas.microsoft.com/office/drawing/2014/main" id="{66132361-847B-442D-BFA9-5E09E8F63353}"/>
              </a:ext>
            </a:extLst>
          </p:cNvPr>
          <p:cNvSpPr txBox="1"/>
          <p:nvPr/>
        </p:nvSpPr>
        <p:spPr>
          <a:xfrm>
            <a:off x="6400800" y="457200"/>
            <a:ext cx="2403475" cy="646113"/>
          </a:xfrm>
          <a:prstGeom prst="rect">
            <a:avLst/>
          </a:prstGeom>
          <a:noFill/>
        </p:spPr>
        <p:txBody>
          <a:bodyPr wrap="none">
            <a:spAutoFit/>
          </a:bodyPr>
          <a:lstStyle/>
          <a:p>
            <a:pPr>
              <a:defRPr/>
            </a:pPr>
            <a:r>
              <a:rPr lang="en-US" dirty="0">
                <a:latin typeface="+mj-lt"/>
              </a:rPr>
              <a:t>29 CFR 1926.1101(a)</a:t>
            </a:r>
          </a:p>
          <a:p>
            <a:pPr>
              <a:defRPr/>
            </a:pPr>
            <a:endParaRPr lang="en-US" dirty="0"/>
          </a:p>
        </p:txBody>
      </p:sp>
      <p:pic>
        <p:nvPicPr>
          <p:cNvPr id="8197" name="Picture 6">
            <a:extLst>
              <a:ext uri="{FF2B5EF4-FFF2-40B4-BE49-F238E27FC236}">
                <a16:creationId xmlns:a16="http://schemas.microsoft.com/office/drawing/2014/main" id="{B7B2643F-5424-EDC8-82C0-982B435F8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733800"/>
            <a:ext cx="2181225"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DCC03961-A768-7D43-261B-C00A699C177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88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2">
            <a:extLst>
              <a:ext uri="{FF2B5EF4-FFF2-40B4-BE49-F238E27FC236}">
                <a16:creationId xmlns:a16="http://schemas.microsoft.com/office/drawing/2014/main" id="{EBE08039-3553-D05C-2C7E-E4F53AF6775A}"/>
              </a:ext>
            </a:extLst>
          </p:cNvPr>
          <p:cNvSpPr txBox="1">
            <a:spLocks noChangeArrowheads="1"/>
          </p:cNvSpPr>
          <p:nvPr/>
        </p:nvSpPr>
        <p:spPr bwMode="auto">
          <a:xfrm>
            <a:off x="914400" y="541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ClrTx/>
              <a:buSzTx/>
              <a:buFontTx/>
              <a:buNone/>
            </a:pPr>
            <a:r>
              <a:rPr lang="en-US" altLang="en-US" sz="1800">
                <a:latin typeface="Verdana" panose="020B0604030504040204" pitchFamily="34" charset="0"/>
              </a:rPr>
              <a:t>REALLY???!!!</a:t>
            </a:r>
          </a:p>
        </p:txBody>
      </p:sp>
      <p:pic>
        <p:nvPicPr>
          <p:cNvPr id="56324" name="Picture 3">
            <a:extLst>
              <a:ext uri="{FF2B5EF4-FFF2-40B4-BE49-F238E27FC236}">
                <a16:creationId xmlns:a16="http://schemas.microsoft.com/office/drawing/2014/main" id="{3CD5E44D-3752-EEFA-4828-7B58DAF1CD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95400"/>
            <a:ext cx="330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4">
            <a:extLst>
              <a:ext uri="{FF2B5EF4-FFF2-40B4-BE49-F238E27FC236}">
                <a16:creationId xmlns:a16="http://schemas.microsoft.com/office/drawing/2014/main" id="{A7FD2458-A5E4-811A-BC67-A715BB745245}"/>
              </a:ext>
            </a:extLst>
          </p:cNvPr>
          <p:cNvSpPr txBox="1">
            <a:spLocks noChangeArrowheads="1"/>
          </p:cNvSpPr>
          <p:nvPr/>
        </p:nvSpPr>
        <p:spPr bwMode="auto">
          <a:xfrm>
            <a:off x="4800600" y="54102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ClrTx/>
              <a:buSzTx/>
              <a:buFontTx/>
              <a:buNone/>
            </a:pPr>
            <a:r>
              <a:rPr lang="en-US" altLang="en-US" sz="1800">
                <a:latin typeface="Verdana" panose="020B0604030504040204" pitchFamily="34" charset="0"/>
              </a:rPr>
              <a:t>More like what I used!</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0224DCA9-B024-25A6-93B3-1816531E6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060450"/>
            <a:ext cx="6956425"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FAFF9778-795F-D345-1BBF-A2AC96F30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825" y="603250"/>
            <a:ext cx="5419725"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A084F1A-031E-A163-DD9F-BB2EBD3865B3}"/>
              </a:ext>
            </a:extLst>
          </p:cNvPr>
          <p:cNvSpPr>
            <a:spLocks noGrp="1" noChangeArrowheads="1"/>
          </p:cNvSpPr>
          <p:nvPr>
            <p:ph type="title"/>
          </p:nvPr>
        </p:nvSpPr>
        <p:spPr>
          <a:xfrm>
            <a:off x="457200" y="0"/>
            <a:ext cx="8229600" cy="984250"/>
          </a:xfrm>
        </p:spPr>
        <p:txBody>
          <a:bodyPr/>
          <a:lstStyle/>
          <a:p>
            <a:pPr eaLnBrk="1" hangingPunct="1"/>
            <a:r>
              <a:rPr lang="en-US" altLang="en-US" sz="3200"/>
              <a:t>Exposure Assessments and </a:t>
            </a:r>
            <a:br>
              <a:rPr lang="en-US" altLang="en-US" sz="3200"/>
            </a:br>
            <a:r>
              <a:rPr lang="en-US" altLang="en-US" sz="3200"/>
              <a:t>Monitoring</a:t>
            </a:r>
          </a:p>
        </p:txBody>
      </p:sp>
      <p:sp>
        <p:nvSpPr>
          <p:cNvPr id="37891" name="Rectangle 3">
            <a:extLst>
              <a:ext uri="{FF2B5EF4-FFF2-40B4-BE49-F238E27FC236}">
                <a16:creationId xmlns:a16="http://schemas.microsoft.com/office/drawing/2014/main" id="{6AC56A95-1837-F03C-7D79-CBD5310367CF}"/>
              </a:ext>
            </a:extLst>
          </p:cNvPr>
          <p:cNvSpPr>
            <a:spLocks noGrp="1" noChangeArrowheads="1"/>
          </p:cNvSpPr>
          <p:nvPr>
            <p:ph type="body" idx="1"/>
          </p:nvPr>
        </p:nvSpPr>
        <p:spPr>
          <a:xfrm>
            <a:off x="609600" y="1219200"/>
            <a:ext cx="7924800" cy="4953000"/>
          </a:xfrm>
        </p:spPr>
        <p:txBody>
          <a:bodyPr/>
          <a:lstStyle/>
          <a:p>
            <a:pPr>
              <a:buClr>
                <a:srgbClr val="800000"/>
              </a:buClr>
              <a:defRPr/>
            </a:pPr>
            <a:r>
              <a:rPr lang="en-US" dirty="0"/>
              <a:t>General Requirements</a:t>
            </a:r>
          </a:p>
          <a:p>
            <a:pPr lvl="1">
              <a:buClr>
                <a:srgbClr val="800000"/>
              </a:buClr>
              <a:defRPr/>
            </a:pPr>
            <a:r>
              <a:rPr lang="en-US" sz="2800" dirty="0"/>
              <a:t>For each workplace/operation where monitoring is required under this section:</a:t>
            </a:r>
          </a:p>
          <a:p>
            <a:pPr>
              <a:buClr>
                <a:srgbClr val="800000"/>
              </a:buClr>
              <a:defRPr/>
            </a:pPr>
            <a:endParaRPr lang="en-US" dirty="0"/>
          </a:p>
          <a:p>
            <a:pPr marL="800100" lvl="1" indent="-342900">
              <a:buClr>
                <a:srgbClr val="800000"/>
              </a:buClr>
              <a:buFont typeface="+mj-lt"/>
              <a:buAutoNum type="arabicPeriod"/>
              <a:defRPr/>
            </a:pPr>
            <a:r>
              <a:rPr lang="en-US" sz="2800" dirty="0"/>
              <a:t>Must be a </a:t>
            </a:r>
            <a:r>
              <a:rPr lang="en-US" sz="2800" b="1" dirty="0"/>
              <a:t>representative </a:t>
            </a:r>
            <a:r>
              <a:rPr lang="en-US" sz="2800" dirty="0"/>
              <a:t>8-hr TWA </a:t>
            </a:r>
          </a:p>
          <a:p>
            <a:pPr marL="800100" lvl="1" indent="-342900">
              <a:buClr>
                <a:srgbClr val="800000"/>
              </a:buClr>
              <a:buFont typeface="+mj-lt"/>
              <a:buAutoNum type="arabicPeriod"/>
              <a:defRPr/>
            </a:pPr>
            <a:endParaRPr lang="en-US" sz="2800" dirty="0"/>
          </a:p>
          <a:p>
            <a:pPr marL="800100" lvl="1" indent="-342900">
              <a:buClr>
                <a:srgbClr val="800000"/>
              </a:buClr>
              <a:buFont typeface="+mj-lt"/>
              <a:buAutoNum type="arabicPeriod"/>
              <a:defRPr/>
            </a:pPr>
            <a:r>
              <a:rPr lang="en-US" sz="2800" dirty="0"/>
              <a:t>30-min EL samples (1.0f/cc) highest exposure tasks</a:t>
            </a:r>
          </a:p>
          <a:p>
            <a:pPr lvl="1">
              <a:buClr>
                <a:srgbClr val="800000"/>
              </a:buClr>
              <a:buFont typeface="Symbol" panose="05050102010706020507" pitchFamily="18" charset="2"/>
              <a:buNone/>
              <a:defRPr/>
            </a:pPr>
            <a:endParaRPr lang="en-US" sz="1600" dirty="0"/>
          </a:p>
          <a:p>
            <a:pPr lvl="1">
              <a:buClr>
                <a:srgbClr val="800000"/>
              </a:buClr>
              <a:buFont typeface="Arial" pitchFamily="34" charset="0"/>
              <a:buChar char="•"/>
              <a:defRPr/>
            </a:pPr>
            <a:r>
              <a:rPr lang="en-US" sz="2000" b="1" dirty="0"/>
              <a:t>Competent  person must conduct the exposure assessment</a:t>
            </a:r>
          </a:p>
          <a:p>
            <a:pPr lvl="1">
              <a:buClr>
                <a:srgbClr val="800000"/>
              </a:buClr>
              <a:buFont typeface="Symbol" panose="05050102010706020507" pitchFamily="18" charset="2"/>
              <a:buNone/>
              <a:defRPr/>
            </a:pPr>
            <a:endParaRPr lang="en-US" sz="1600" dirty="0"/>
          </a:p>
        </p:txBody>
      </p:sp>
      <p:sp>
        <p:nvSpPr>
          <p:cNvPr id="4" name="TextBox 3">
            <a:extLst>
              <a:ext uri="{FF2B5EF4-FFF2-40B4-BE49-F238E27FC236}">
                <a16:creationId xmlns:a16="http://schemas.microsoft.com/office/drawing/2014/main" id="{55992D27-CD45-3520-1EB8-00945B277107}"/>
              </a:ext>
            </a:extLst>
          </p:cNvPr>
          <p:cNvSpPr txBox="1"/>
          <p:nvPr/>
        </p:nvSpPr>
        <p:spPr>
          <a:xfrm>
            <a:off x="6400800" y="496888"/>
            <a:ext cx="2616200" cy="646112"/>
          </a:xfrm>
          <a:prstGeom prst="rect">
            <a:avLst/>
          </a:prstGeom>
          <a:noFill/>
        </p:spPr>
        <p:txBody>
          <a:bodyPr wrap="none">
            <a:spAutoFit/>
          </a:bodyPr>
          <a:lstStyle/>
          <a:p>
            <a:pPr>
              <a:defRPr/>
            </a:pPr>
            <a:r>
              <a:rPr lang="en-US" dirty="0">
                <a:latin typeface="+mj-lt"/>
              </a:rPr>
              <a:t>29 CFR 1926.1101(f)(1)</a:t>
            </a:r>
          </a:p>
          <a:p>
            <a:pPr>
              <a:defRPr/>
            </a:pPr>
            <a:endParaRPr lang="en-US" dirty="0"/>
          </a:p>
        </p:txBody>
      </p:sp>
      <p:pic>
        <p:nvPicPr>
          <p:cNvPr id="60421" name="Picture 6">
            <a:extLst>
              <a:ext uri="{FF2B5EF4-FFF2-40B4-BE49-F238E27FC236}">
                <a16:creationId xmlns:a16="http://schemas.microsoft.com/office/drawing/2014/main" id="{337DA7F7-3FD7-FC7F-FCF1-2FCECEC9C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590800"/>
            <a:ext cx="1069975" cy="1600200"/>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086469A5-E01E-5B29-A92E-CB2DC4EE6397}"/>
              </a:ext>
            </a:extLst>
          </p:cNvPr>
          <p:cNvSpPr>
            <a:spLocks noGrp="1" noChangeArrowheads="1"/>
          </p:cNvSpPr>
          <p:nvPr>
            <p:ph type="title"/>
          </p:nvPr>
        </p:nvSpPr>
        <p:spPr>
          <a:xfrm>
            <a:off x="533400" y="0"/>
            <a:ext cx="8229600" cy="984250"/>
          </a:xfrm>
        </p:spPr>
        <p:txBody>
          <a:bodyPr/>
          <a:lstStyle/>
          <a:p>
            <a:r>
              <a:rPr lang="en-US" altLang="en-US" sz="3200"/>
              <a:t>Exposure Assessments and </a:t>
            </a:r>
            <a:br>
              <a:rPr lang="en-US" altLang="en-US" sz="3200"/>
            </a:br>
            <a:r>
              <a:rPr lang="en-US" altLang="en-US" sz="3200"/>
              <a:t>Monitoring</a:t>
            </a:r>
          </a:p>
        </p:txBody>
      </p:sp>
      <p:sp>
        <p:nvSpPr>
          <p:cNvPr id="62467" name="Content Placeholder 2">
            <a:extLst>
              <a:ext uri="{FF2B5EF4-FFF2-40B4-BE49-F238E27FC236}">
                <a16:creationId xmlns:a16="http://schemas.microsoft.com/office/drawing/2014/main" id="{F0A5A7A0-155D-438E-5A74-9C96E4733AF6}"/>
              </a:ext>
            </a:extLst>
          </p:cNvPr>
          <p:cNvSpPr>
            <a:spLocks noGrp="1" noChangeArrowheads="1"/>
          </p:cNvSpPr>
          <p:nvPr>
            <p:ph idx="1"/>
          </p:nvPr>
        </p:nvSpPr>
        <p:spPr>
          <a:xfrm>
            <a:off x="609600" y="1295400"/>
            <a:ext cx="7924800" cy="4648200"/>
          </a:xfrm>
        </p:spPr>
        <p:txBody>
          <a:bodyPr/>
          <a:lstStyle/>
          <a:p>
            <a:pPr marL="342900" lvl="1" indent="-342900">
              <a:buClr>
                <a:srgbClr val="910046"/>
              </a:buClr>
              <a:buSzPct val="84000"/>
              <a:buFont typeface="Wingdings" panose="05000000000000000000" pitchFamily="2" charset="2"/>
              <a:buChar char="l"/>
            </a:pPr>
            <a:r>
              <a:rPr lang="en-US" altLang="en-US" sz="2800"/>
              <a:t>Initial Exposure Assessment</a:t>
            </a:r>
          </a:p>
          <a:p>
            <a:pPr marL="342900" lvl="1" indent="-342900">
              <a:buClr>
                <a:srgbClr val="910046"/>
              </a:buClr>
              <a:buSzPct val="84000"/>
              <a:buFont typeface="Wingdings" panose="05000000000000000000" pitchFamily="2" charset="2"/>
              <a:buChar char="l"/>
            </a:pPr>
            <a:endParaRPr lang="en-US" altLang="en-US" sz="2800"/>
          </a:p>
          <a:p>
            <a:pPr marL="742950" lvl="2" indent="-342900">
              <a:buClr>
                <a:srgbClr val="910046"/>
              </a:buClr>
              <a:buSzPct val="84000"/>
              <a:buFont typeface="Wingdings" panose="05000000000000000000" pitchFamily="2" charset="2"/>
              <a:buChar char="l"/>
            </a:pPr>
            <a:r>
              <a:rPr lang="en-US" altLang="en-US" sz="2800"/>
              <a:t>Must conduct assessment before or at the initiation of the operation to ascertain expected exposures</a:t>
            </a:r>
          </a:p>
          <a:p>
            <a:pPr marL="742950" lvl="2" indent="-342900">
              <a:buClr>
                <a:srgbClr val="910046"/>
              </a:buClr>
              <a:buSzPct val="84000"/>
              <a:buFont typeface="Wingdings" panose="05000000000000000000" pitchFamily="2" charset="2"/>
              <a:buChar char="l"/>
            </a:pPr>
            <a:endParaRPr lang="en-US" altLang="en-US" sz="2800"/>
          </a:p>
          <a:p>
            <a:pPr marL="742950" lvl="2" indent="-342900">
              <a:buClr>
                <a:srgbClr val="910046"/>
              </a:buClr>
              <a:buSzPct val="84000"/>
              <a:buFont typeface="Wingdings" panose="05000000000000000000" pitchFamily="2" charset="2"/>
              <a:buChar char="l"/>
            </a:pPr>
            <a:r>
              <a:rPr lang="en-US" altLang="en-US" sz="2800"/>
              <a:t>Triggered by exposure data or lack of a “negative exposure assessment”</a:t>
            </a:r>
          </a:p>
          <a:p>
            <a:pPr marL="742950" lvl="2" indent="-342900">
              <a:buClr>
                <a:srgbClr val="910046"/>
              </a:buClr>
              <a:buSzPct val="84000"/>
              <a:buFont typeface="Wingdings" panose="05000000000000000000" pitchFamily="2" charset="2"/>
              <a:buChar char="l"/>
            </a:pPr>
            <a:endParaRPr lang="en-US" altLang="en-US"/>
          </a:p>
          <a:p>
            <a:pPr marL="342900" lvl="1" indent="-342900">
              <a:buClr>
                <a:srgbClr val="910046"/>
              </a:buClr>
              <a:buSzPct val="84000"/>
              <a:buFont typeface="Symbol" panose="05050102010706020507" pitchFamily="18" charset="2"/>
              <a:buNone/>
            </a:pPr>
            <a:endParaRPr lang="en-US" altLang="en-US"/>
          </a:p>
          <a:p>
            <a:pPr marL="742950" lvl="2" indent="-342900">
              <a:buClr>
                <a:srgbClr val="910046"/>
              </a:buClr>
              <a:buSzPct val="84000"/>
              <a:buFont typeface="Wingdings" panose="05000000000000000000" pitchFamily="2" charset="2"/>
              <a:buChar char="l"/>
            </a:pPr>
            <a:endParaRPr lang="en-US" altLang="en-US"/>
          </a:p>
        </p:txBody>
      </p:sp>
      <p:sp>
        <p:nvSpPr>
          <p:cNvPr id="4" name="TextBox 3">
            <a:extLst>
              <a:ext uri="{FF2B5EF4-FFF2-40B4-BE49-F238E27FC236}">
                <a16:creationId xmlns:a16="http://schemas.microsoft.com/office/drawing/2014/main" id="{A35F653D-30BF-3363-1E66-469B5ED724ED}"/>
              </a:ext>
            </a:extLst>
          </p:cNvPr>
          <p:cNvSpPr txBox="1"/>
          <p:nvPr/>
        </p:nvSpPr>
        <p:spPr>
          <a:xfrm>
            <a:off x="6400800" y="496888"/>
            <a:ext cx="2616200" cy="646112"/>
          </a:xfrm>
          <a:prstGeom prst="rect">
            <a:avLst/>
          </a:prstGeom>
          <a:noFill/>
        </p:spPr>
        <p:txBody>
          <a:bodyPr wrap="none">
            <a:spAutoFit/>
          </a:bodyPr>
          <a:lstStyle/>
          <a:p>
            <a:pPr>
              <a:defRPr/>
            </a:pPr>
            <a:r>
              <a:rPr lang="en-US" dirty="0">
                <a:latin typeface="+mj-lt"/>
              </a:rPr>
              <a:t>29 CFR 1926.1101(f)(2)</a:t>
            </a:r>
          </a:p>
          <a:p>
            <a:pPr>
              <a:defRPr/>
            </a:pP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EB1606D2-B001-7640-8683-44A32503A9FC}"/>
              </a:ext>
            </a:extLst>
          </p:cNvPr>
          <p:cNvSpPr>
            <a:spLocks noGrp="1" noChangeArrowheads="1"/>
          </p:cNvSpPr>
          <p:nvPr>
            <p:ph type="title"/>
          </p:nvPr>
        </p:nvSpPr>
        <p:spPr>
          <a:xfrm>
            <a:off x="457200" y="0"/>
            <a:ext cx="8229600" cy="1108075"/>
          </a:xfrm>
        </p:spPr>
        <p:txBody>
          <a:bodyPr/>
          <a:lstStyle/>
          <a:p>
            <a:r>
              <a:rPr lang="en-US" altLang="en-US"/>
              <a:t>Exposure Assessments and </a:t>
            </a:r>
            <a:br>
              <a:rPr lang="en-US" altLang="en-US"/>
            </a:br>
            <a:r>
              <a:rPr lang="en-US" altLang="en-US"/>
              <a:t>Monitoring</a:t>
            </a:r>
          </a:p>
        </p:txBody>
      </p:sp>
      <p:sp>
        <p:nvSpPr>
          <p:cNvPr id="63491" name="Content Placeholder 2">
            <a:extLst>
              <a:ext uri="{FF2B5EF4-FFF2-40B4-BE49-F238E27FC236}">
                <a16:creationId xmlns:a16="http://schemas.microsoft.com/office/drawing/2014/main" id="{9CE0037B-F2B6-43FF-27CF-51FB39EED93D}"/>
              </a:ext>
            </a:extLst>
          </p:cNvPr>
          <p:cNvSpPr>
            <a:spLocks noGrp="1" noChangeArrowheads="1"/>
          </p:cNvSpPr>
          <p:nvPr>
            <p:ph idx="1"/>
          </p:nvPr>
        </p:nvSpPr>
        <p:spPr/>
        <p:txBody>
          <a:bodyPr/>
          <a:lstStyle/>
          <a:p>
            <a:pPr marL="342900" lvl="1" indent="-342900">
              <a:buClr>
                <a:srgbClr val="910046"/>
              </a:buClr>
              <a:buSzPct val="84000"/>
              <a:buFont typeface="Wingdings" panose="05000000000000000000" pitchFamily="2" charset="2"/>
              <a:buChar char="l"/>
            </a:pPr>
            <a:r>
              <a:rPr lang="en-US" altLang="en-US" sz="2800"/>
              <a:t>Basis of Initial Monitoring</a:t>
            </a:r>
          </a:p>
          <a:p>
            <a:pPr marL="742950" lvl="2" indent="-342900">
              <a:buClr>
                <a:srgbClr val="910046"/>
              </a:buClr>
              <a:buSzPct val="84000"/>
            </a:pPr>
            <a:r>
              <a:rPr lang="en-US" altLang="en-US" sz="2800"/>
              <a:t>	Monitoring shall be conducted as per 	1926.1101(f)(1)(iii)</a:t>
            </a:r>
          </a:p>
          <a:p>
            <a:pPr marL="742950" lvl="2" indent="-342900">
              <a:buClr>
                <a:srgbClr val="910046"/>
              </a:buClr>
              <a:buSzPct val="84000"/>
              <a:buFontTx/>
              <a:buNone/>
            </a:pPr>
            <a:r>
              <a:rPr lang="en-US" altLang="en-US" sz="2800"/>
              <a:t> </a:t>
            </a:r>
          </a:p>
          <a:p>
            <a:r>
              <a:rPr lang="en-US" altLang="en-US"/>
              <a:t>1101(f)(2)(i)</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D4FAD03-9C93-6241-FF5D-A49CB509F72E}"/>
              </a:ext>
            </a:extLst>
          </p:cNvPr>
          <p:cNvSpPr>
            <a:spLocks noGrp="1" noChangeArrowheads="1"/>
          </p:cNvSpPr>
          <p:nvPr>
            <p:ph type="title"/>
          </p:nvPr>
        </p:nvSpPr>
        <p:spPr>
          <a:xfrm>
            <a:off x="533400" y="0"/>
            <a:ext cx="8229600" cy="984250"/>
          </a:xfrm>
        </p:spPr>
        <p:txBody>
          <a:bodyPr/>
          <a:lstStyle/>
          <a:p>
            <a:r>
              <a:rPr lang="en-US" altLang="en-US" sz="3200"/>
              <a:t>Exposure Assessments and </a:t>
            </a:r>
            <a:br>
              <a:rPr lang="en-US" altLang="en-US" sz="3200"/>
            </a:br>
            <a:r>
              <a:rPr lang="en-US" altLang="en-US" sz="3200"/>
              <a:t>Monitoring</a:t>
            </a:r>
          </a:p>
        </p:txBody>
      </p:sp>
      <p:sp>
        <p:nvSpPr>
          <p:cNvPr id="3" name="Content Placeholder 2">
            <a:extLst>
              <a:ext uri="{FF2B5EF4-FFF2-40B4-BE49-F238E27FC236}">
                <a16:creationId xmlns:a16="http://schemas.microsoft.com/office/drawing/2014/main" id="{8440D3DD-EADD-B367-35F9-E442339C095C}"/>
              </a:ext>
            </a:extLst>
          </p:cNvPr>
          <p:cNvSpPr>
            <a:spLocks noGrp="1"/>
          </p:cNvSpPr>
          <p:nvPr>
            <p:ph idx="1"/>
          </p:nvPr>
        </p:nvSpPr>
        <p:spPr>
          <a:xfrm>
            <a:off x="609600" y="1295400"/>
            <a:ext cx="7924800" cy="4724400"/>
          </a:xfrm>
        </p:spPr>
        <p:txBody>
          <a:bodyPr/>
          <a:lstStyle/>
          <a:p>
            <a:pPr marL="342900" lvl="1" indent="-342900">
              <a:buClr>
                <a:srgbClr val="910046"/>
              </a:buClr>
              <a:buSzPct val="84000"/>
              <a:buFont typeface="Wingdings" pitchFamily="2" charset="2"/>
              <a:buChar char="l"/>
              <a:defRPr/>
            </a:pPr>
            <a:r>
              <a:rPr lang="en-US" sz="2800" dirty="0"/>
              <a:t>For Class I Work the employer shall presume that employees are exposed in excess of the TWA and EL unless</a:t>
            </a:r>
          </a:p>
          <a:p>
            <a:pPr marL="342900" lvl="1" indent="-342900">
              <a:buClr>
                <a:srgbClr val="910046"/>
              </a:buClr>
              <a:buSzPct val="84000"/>
              <a:buFont typeface="Wingdings" pitchFamily="2" charset="2"/>
              <a:buChar char="l"/>
              <a:defRPr/>
            </a:pPr>
            <a:endParaRPr lang="en-US" sz="2800" dirty="0"/>
          </a:p>
          <a:p>
            <a:pPr marL="1200150" lvl="3" indent="-342900">
              <a:buClr>
                <a:srgbClr val="910046"/>
              </a:buClr>
              <a:buSzPct val="84000"/>
              <a:buFont typeface="Wingdings" pitchFamily="2" charset="2"/>
              <a:buChar char="l"/>
              <a:defRPr/>
            </a:pPr>
            <a:r>
              <a:rPr lang="en-US" sz="2800" dirty="0"/>
              <a:t>Documented initial exposure monitoring demonstrates employees will not be exposed in excess of the PELs, or</a:t>
            </a:r>
          </a:p>
          <a:p>
            <a:pPr marL="1200150" lvl="3" indent="-342900">
              <a:buClr>
                <a:srgbClr val="910046"/>
              </a:buClr>
              <a:buSzPct val="84000"/>
              <a:buFont typeface="Wingdings" pitchFamily="2" charset="2"/>
              <a:buChar char="l"/>
              <a:defRPr/>
            </a:pPr>
            <a:endParaRPr lang="en-US" sz="2800" dirty="0"/>
          </a:p>
          <a:p>
            <a:pPr marL="1200150" lvl="3" indent="-342900">
              <a:buClr>
                <a:srgbClr val="910046"/>
              </a:buClr>
              <a:buSzPct val="84000"/>
              <a:buFont typeface="Wingdings" pitchFamily="2" charset="2"/>
              <a:buChar char="l"/>
              <a:defRPr/>
            </a:pPr>
            <a:r>
              <a:rPr lang="en-US" sz="2800" dirty="0"/>
              <a:t>The employer completes a negative exposure assessment as per 1926.1101(f)(2)(iii) </a:t>
            </a:r>
          </a:p>
          <a:p>
            <a:pPr lvl="1">
              <a:defRPr/>
            </a:pPr>
            <a:endParaRPr lang="en-US" dirty="0"/>
          </a:p>
        </p:txBody>
      </p:sp>
      <p:sp>
        <p:nvSpPr>
          <p:cNvPr id="4" name="TextBox 3">
            <a:extLst>
              <a:ext uri="{FF2B5EF4-FFF2-40B4-BE49-F238E27FC236}">
                <a16:creationId xmlns:a16="http://schemas.microsoft.com/office/drawing/2014/main" id="{D343081B-BFA3-CCD7-A0CD-83B553FDD67E}"/>
              </a:ext>
            </a:extLst>
          </p:cNvPr>
          <p:cNvSpPr txBox="1"/>
          <p:nvPr/>
        </p:nvSpPr>
        <p:spPr>
          <a:xfrm>
            <a:off x="6400800" y="496888"/>
            <a:ext cx="2616200" cy="646112"/>
          </a:xfrm>
          <a:prstGeom prst="rect">
            <a:avLst/>
          </a:prstGeom>
          <a:noFill/>
        </p:spPr>
        <p:txBody>
          <a:bodyPr wrap="none">
            <a:spAutoFit/>
          </a:bodyPr>
          <a:lstStyle/>
          <a:p>
            <a:pPr>
              <a:defRPr/>
            </a:pPr>
            <a:r>
              <a:rPr lang="en-US" dirty="0">
                <a:latin typeface="+mj-lt"/>
              </a:rPr>
              <a:t>29 CFR 1926.1101(f)(2)</a:t>
            </a:r>
          </a:p>
          <a:p>
            <a:pPr>
              <a:defRPr/>
            </a:pPr>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6CB5DF35-90AD-17F5-B15C-513321D8014A}"/>
              </a:ext>
            </a:extLst>
          </p:cNvPr>
          <p:cNvSpPr>
            <a:spLocks noGrp="1" noChangeArrowheads="1"/>
          </p:cNvSpPr>
          <p:nvPr>
            <p:ph type="body" idx="1"/>
          </p:nvPr>
        </p:nvSpPr>
        <p:spPr/>
        <p:txBody>
          <a:bodyPr/>
          <a:lstStyle/>
          <a:p>
            <a:pPr>
              <a:lnSpc>
                <a:spcPct val="90000"/>
              </a:lnSpc>
            </a:pPr>
            <a:r>
              <a:rPr lang="en-US" altLang="en-US" sz="2400" b="1">
                <a:solidFill>
                  <a:srgbClr val="800000"/>
                </a:solidFill>
              </a:rPr>
              <a:t>“Negative Exposure Assessment”</a:t>
            </a:r>
            <a:r>
              <a:rPr lang="en-US" altLang="en-US" sz="2400"/>
              <a:t> required to conclude that exposures are likely to be consistently less than PELs</a:t>
            </a:r>
          </a:p>
          <a:p>
            <a:pPr>
              <a:lnSpc>
                <a:spcPct val="90000"/>
              </a:lnSpc>
              <a:buFont typeface="Wingdings" panose="05000000000000000000" pitchFamily="2" charset="2"/>
              <a:buNone/>
            </a:pPr>
            <a:endParaRPr lang="en-US" altLang="en-US" sz="2400"/>
          </a:p>
        </p:txBody>
      </p:sp>
      <p:sp>
        <p:nvSpPr>
          <p:cNvPr id="65539" name="Rectangle 4">
            <a:extLst>
              <a:ext uri="{FF2B5EF4-FFF2-40B4-BE49-F238E27FC236}">
                <a16:creationId xmlns:a16="http://schemas.microsoft.com/office/drawing/2014/main" id="{EF4624AE-FF3C-7607-1423-4C0456571B0F}"/>
              </a:ext>
            </a:extLst>
          </p:cNvPr>
          <p:cNvSpPr>
            <a:spLocks noGrp="1" noChangeArrowheads="1"/>
          </p:cNvSpPr>
          <p:nvPr>
            <p:ph type="title"/>
          </p:nvPr>
        </p:nvSpPr>
        <p:spPr>
          <a:xfrm>
            <a:off x="609600" y="0"/>
            <a:ext cx="8229600" cy="1077913"/>
          </a:xfrm>
        </p:spPr>
        <p:txBody>
          <a:bodyPr lIns="91440" tIns="45720" rIns="91440" bIns="45720" anchor="b"/>
          <a:lstStyle/>
          <a:p>
            <a:pPr eaLnBrk="1" hangingPunct="1"/>
            <a:r>
              <a:rPr lang="en-US" altLang="en-US" sz="3200"/>
              <a:t>Negative Exposure</a:t>
            </a:r>
            <a:br>
              <a:rPr lang="en-US" altLang="en-US" sz="3200"/>
            </a:br>
            <a:r>
              <a:rPr lang="en-US" altLang="en-US" sz="3200"/>
              <a:t>Assessment  </a:t>
            </a:r>
            <a:endParaRPr lang="en-US" altLang="en-US" sz="2800"/>
          </a:p>
        </p:txBody>
      </p:sp>
      <p:sp>
        <p:nvSpPr>
          <p:cNvPr id="4" name="TextBox 3">
            <a:extLst>
              <a:ext uri="{FF2B5EF4-FFF2-40B4-BE49-F238E27FC236}">
                <a16:creationId xmlns:a16="http://schemas.microsoft.com/office/drawing/2014/main" id="{3F20FF6E-61E1-9706-06A9-6B9E628B3BA6}"/>
              </a:ext>
            </a:extLst>
          </p:cNvPr>
          <p:cNvSpPr txBox="1"/>
          <p:nvPr/>
        </p:nvSpPr>
        <p:spPr>
          <a:xfrm>
            <a:off x="6400800" y="609600"/>
            <a:ext cx="2616200" cy="646113"/>
          </a:xfrm>
          <a:prstGeom prst="rect">
            <a:avLst/>
          </a:prstGeom>
          <a:noFill/>
        </p:spPr>
        <p:txBody>
          <a:bodyPr wrap="none">
            <a:spAutoFit/>
          </a:bodyPr>
          <a:lstStyle/>
          <a:p>
            <a:pPr>
              <a:defRPr/>
            </a:pPr>
            <a:r>
              <a:rPr lang="en-US" dirty="0">
                <a:latin typeface="+mj-lt"/>
              </a:rPr>
              <a:t>29 CFR 1926.1101(f)(2)</a:t>
            </a:r>
          </a:p>
          <a:p>
            <a:pPr>
              <a:defRPr/>
            </a:pPr>
            <a:endParaRPr lang="en-US" dirty="0"/>
          </a:p>
        </p:txBody>
      </p:sp>
      <p:pic>
        <p:nvPicPr>
          <p:cNvPr id="65541" name="Picture 4">
            <a:extLst>
              <a:ext uri="{FF2B5EF4-FFF2-40B4-BE49-F238E27FC236}">
                <a16:creationId xmlns:a16="http://schemas.microsoft.com/office/drawing/2014/main" id="{21AA1A98-5391-BF03-D58E-59F6131EEA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90800"/>
            <a:ext cx="4759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B42BD47-B0CA-95B0-9F03-F2A868FC0ABA}"/>
              </a:ext>
            </a:extLst>
          </p:cNvPr>
          <p:cNvSpPr>
            <a:spLocks noGrp="1" noChangeArrowheads="1"/>
          </p:cNvSpPr>
          <p:nvPr>
            <p:ph type="title"/>
          </p:nvPr>
        </p:nvSpPr>
        <p:spPr>
          <a:xfrm>
            <a:off x="609600" y="533400"/>
            <a:ext cx="8229600" cy="430213"/>
          </a:xfrm>
        </p:spPr>
        <p:txBody>
          <a:bodyPr/>
          <a:lstStyle/>
          <a:p>
            <a:pPr>
              <a:buClr>
                <a:srgbClr val="000080"/>
              </a:buClr>
            </a:pPr>
            <a:r>
              <a:rPr lang="en-US" altLang="en-US" sz="2800"/>
              <a:t>Negative Exposure Assessment</a:t>
            </a:r>
          </a:p>
        </p:txBody>
      </p:sp>
      <p:sp>
        <p:nvSpPr>
          <p:cNvPr id="67587" name="Rectangle 3">
            <a:extLst>
              <a:ext uri="{FF2B5EF4-FFF2-40B4-BE49-F238E27FC236}">
                <a16:creationId xmlns:a16="http://schemas.microsoft.com/office/drawing/2014/main" id="{DC220CF3-EF5F-2230-3BD8-DC0C48DC66E8}"/>
              </a:ext>
            </a:extLst>
          </p:cNvPr>
          <p:cNvSpPr>
            <a:spLocks noGrp="1" noChangeArrowheads="1"/>
          </p:cNvSpPr>
          <p:nvPr>
            <p:ph type="body" idx="1"/>
          </p:nvPr>
        </p:nvSpPr>
        <p:spPr/>
        <p:txBody>
          <a:bodyPr/>
          <a:lstStyle/>
          <a:p>
            <a:pPr>
              <a:spcAft>
                <a:spcPct val="25000"/>
              </a:spcAft>
            </a:pPr>
            <a:r>
              <a:rPr lang="en-US" altLang="en-US" sz="2400" b="1">
                <a:solidFill>
                  <a:srgbClr val="800000"/>
                </a:solidFill>
              </a:rPr>
              <a:t>Objective data</a:t>
            </a:r>
            <a:r>
              <a:rPr lang="en-US" altLang="en-US" sz="2400" b="1"/>
              <a:t> </a:t>
            </a:r>
            <a:r>
              <a:rPr lang="en-US" altLang="en-US" sz="2400"/>
              <a:t>that product, mineral, or activity cannot release airborne fibers in concentrations &gt; PELs under the most severe conditions</a:t>
            </a:r>
          </a:p>
          <a:p>
            <a:pPr>
              <a:spcAft>
                <a:spcPct val="25000"/>
              </a:spcAft>
            </a:pPr>
            <a:endParaRPr lang="en-US" altLang="en-US" sz="2400">
              <a:solidFill>
                <a:srgbClr val="800000"/>
              </a:solidFill>
            </a:endParaRPr>
          </a:p>
          <a:p>
            <a:pPr>
              <a:spcAft>
                <a:spcPct val="25000"/>
              </a:spcAft>
            </a:pPr>
            <a:r>
              <a:rPr lang="en-US" altLang="en-US" sz="2400" b="1">
                <a:solidFill>
                  <a:srgbClr val="800000"/>
                </a:solidFill>
              </a:rPr>
              <a:t>Monitoring data</a:t>
            </a:r>
            <a:r>
              <a:rPr lang="en-US" altLang="en-US" sz="2400" b="1"/>
              <a:t> </a:t>
            </a:r>
            <a:r>
              <a:rPr lang="en-US" altLang="en-US" sz="2400"/>
              <a:t>obtained </a:t>
            </a:r>
            <a:r>
              <a:rPr lang="en-US" altLang="en-US" sz="2400" b="1"/>
              <a:t>w/in prior 12 months</a:t>
            </a:r>
            <a:r>
              <a:rPr lang="en-US" altLang="en-US" sz="2400"/>
              <a:t> for work operations/conditions “closely resembling” current operations and were conducted by employees no more trained/experienced than current employees</a:t>
            </a:r>
          </a:p>
          <a:p>
            <a:pPr>
              <a:spcAft>
                <a:spcPct val="25000"/>
              </a:spcAft>
            </a:pPr>
            <a:endParaRPr lang="en-US" altLang="en-US" sz="2400"/>
          </a:p>
          <a:p>
            <a:pPr>
              <a:spcAft>
                <a:spcPct val="25000"/>
              </a:spcAft>
            </a:pPr>
            <a:r>
              <a:rPr lang="en-US" altLang="en-US" sz="2400"/>
              <a:t>Results </a:t>
            </a:r>
            <a:r>
              <a:rPr lang="en-US" altLang="en-US" sz="2400" b="1"/>
              <a:t>of </a:t>
            </a:r>
            <a:r>
              <a:rPr lang="en-US" altLang="en-US" sz="2400" b="1">
                <a:solidFill>
                  <a:srgbClr val="800000"/>
                </a:solidFill>
              </a:rPr>
              <a:t>initial exposure monitoring</a:t>
            </a:r>
            <a:r>
              <a:rPr lang="en-US" altLang="en-US" sz="2400" b="1"/>
              <a:t> </a:t>
            </a:r>
            <a:r>
              <a:rPr lang="en-US" altLang="en-US" sz="2400"/>
              <a:t>of the current job</a:t>
            </a:r>
          </a:p>
        </p:txBody>
      </p:sp>
      <p:sp>
        <p:nvSpPr>
          <p:cNvPr id="4" name="TextBox 3">
            <a:extLst>
              <a:ext uri="{FF2B5EF4-FFF2-40B4-BE49-F238E27FC236}">
                <a16:creationId xmlns:a16="http://schemas.microsoft.com/office/drawing/2014/main" id="{19555845-2642-A456-7A9D-98626CF20D18}"/>
              </a:ext>
            </a:extLst>
          </p:cNvPr>
          <p:cNvSpPr txBox="1"/>
          <p:nvPr/>
        </p:nvSpPr>
        <p:spPr>
          <a:xfrm>
            <a:off x="6400800" y="573088"/>
            <a:ext cx="2335213" cy="646112"/>
          </a:xfrm>
          <a:prstGeom prst="rect">
            <a:avLst/>
          </a:prstGeom>
          <a:noFill/>
        </p:spPr>
        <p:txBody>
          <a:bodyPr wrap="none">
            <a:spAutoFit/>
          </a:bodyPr>
          <a:lstStyle/>
          <a:p>
            <a:pPr>
              <a:defRPr/>
            </a:pPr>
            <a:r>
              <a:rPr lang="en-US" dirty="0">
                <a:latin typeface="+mj-lt"/>
              </a:rPr>
              <a:t>29 CFR 1926.1101(f)</a:t>
            </a:r>
          </a:p>
          <a:p>
            <a:pPr>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C9E0BC3-CB2F-BC15-A6BA-A38E7C537A74}"/>
              </a:ext>
            </a:extLst>
          </p:cNvPr>
          <p:cNvSpPr>
            <a:spLocks noGrp="1" noChangeArrowheads="1"/>
          </p:cNvSpPr>
          <p:nvPr>
            <p:ph type="title"/>
          </p:nvPr>
        </p:nvSpPr>
        <p:spPr/>
        <p:txBody>
          <a:bodyPr/>
          <a:lstStyle/>
          <a:p>
            <a:pPr eaLnBrk="1" hangingPunct="1"/>
            <a:r>
              <a:rPr lang="en-US" altLang="en-US"/>
              <a:t>Periodic Monitoring</a:t>
            </a:r>
          </a:p>
        </p:txBody>
      </p:sp>
      <p:sp>
        <p:nvSpPr>
          <p:cNvPr id="68611" name="Rectangle 3">
            <a:extLst>
              <a:ext uri="{FF2B5EF4-FFF2-40B4-BE49-F238E27FC236}">
                <a16:creationId xmlns:a16="http://schemas.microsoft.com/office/drawing/2014/main" id="{6F15749E-2613-0652-6BB5-70050F7B408B}"/>
              </a:ext>
            </a:extLst>
          </p:cNvPr>
          <p:cNvSpPr>
            <a:spLocks noGrp="1" noChangeArrowheads="1"/>
          </p:cNvSpPr>
          <p:nvPr>
            <p:ph type="body" idx="1"/>
          </p:nvPr>
        </p:nvSpPr>
        <p:spPr/>
        <p:txBody>
          <a:bodyPr/>
          <a:lstStyle/>
          <a:p>
            <a:pPr>
              <a:spcAft>
                <a:spcPct val="20000"/>
              </a:spcAft>
              <a:buClr>
                <a:srgbClr val="800000"/>
              </a:buClr>
            </a:pPr>
            <a:r>
              <a:rPr lang="en-US" altLang="en-US"/>
              <a:t>Class I and II work in a regulated area: </a:t>
            </a:r>
            <a:r>
              <a:rPr lang="en-US" altLang="en-US" b="1">
                <a:solidFill>
                  <a:srgbClr val="800000"/>
                </a:solidFill>
              </a:rPr>
              <a:t>daily representative monitoring</a:t>
            </a:r>
            <a:r>
              <a:rPr lang="en-US" altLang="en-US" b="1"/>
              <a:t> </a:t>
            </a:r>
            <a:r>
              <a:rPr lang="en-US" altLang="en-US"/>
              <a:t>unless employer has NEA for the entire operation</a:t>
            </a:r>
          </a:p>
          <a:p>
            <a:pPr>
              <a:spcAft>
                <a:spcPct val="20000"/>
              </a:spcAft>
              <a:buClr>
                <a:srgbClr val="800000"/>
              </a:buClr>
            </a:pPr>
            <a:endParaRPr lang="en-US" altLang="en-US"/>
          </a:p>
          <a:p>
            <a:pPr>
              <a:spcAft>
                <a:spcPct val="20000"/>
              </a:spcAft>
              <a:buClr>
                <a:srgbClr val="800000"/>
              </a:buClr>
            </a:pPr>
            <a:r>
              <a:rPr lang="en-US" altLang="en-US"/>
              <a:t>All other operations: </a:t>
            </a:r>
            <a:r>
              <a:rPr lang="en-US" altLang="en-US" b="1">
                <a:solidFill>
                  <a:srgbClr val="800000"/>
                </a:solidFill>
              </a:rPr>
              <a:t>periodic monitoring</a:t>
            </a:r>
            <a:r>
              <a:rPr lang="en-US" altLang="en-US" b="1"/>
              <a:t> </a:t>
            </a:r>
            <a:r>
              <a:rPr lang="en-US" altLang="en-US"/>
              <a:t>sufficient to document the exposure</a:t>
            </a:r>
          </a:p>
          <a:p>
            <a:pPr>
              <a:spcAft>
                <a:spcPct val="20000"/>
              </a:spcAft>
              <a:buClr>
                <a:srgbClr val="800000"/>
              </a:buClr>
            </a:pPr>
            <a:endParaRPr lang="en-US" altLang="en-US" sz="1000">
              <a:solidFill>
                <a:schemeClr val="tx2"/>
              </a:solidFill>
            </a:endParaRPr>
          </a:p>
          <a:p>
            <a:pPr>
              <a:spcAft>
                <a:spcPct val="20000"/>
              </a:spcAft>
              <a:buClr>
                <a:srgbClr val="800000"/>
              </a:buClr>
              <a:buFont typeface="Wingdings" panose="05000000000000000000" pitchFamily="2" charset="2"/>
              <a:buNone/>
            </a:pPr>
            <a:r>
              <a:rPr lang="en-US" altLang="en-US" sz="2400" b="1">
                <a:solidFill>
                  <a:srgbClr val="800000"/>
                </a:solidFill>
              </a:rPr>
              <a:t>	</a:t>
            </a:r>
            <a:endParaRPr lang="en-US" altLang="en-US" sz="2000" b="1">
              <a:solidFill>
                <a:srgbClr val="800000"/>
              </a:solidFill>
            </a:endParaRPr>
          </a:p>
        </p:txBody>
      </p:sp>
      <p:sp>
        <p:nvSpPr>
          <p:cNvPr id="4" name="TextBox 3">
            <a:extLst>
              <a:ext uri="{FF2B5EF4-FFF2-40B4-BE49-F238E27FC236}">
                <a16:creationId xmlns:a16="http://schemas.microsoft.com/office/drawing/2014/main" id="{2AE51074-E09A-AF6E-E08B-49B3B4A9C132}"/>
              </a:ext>
            </a:extLst>
          </p:cNvPr>
          <p:cNvSpPr txBox="1"/>
          <p:nvPr/>
        </p:nvSpPr>
        <p:spPr>
          <a:xfrm>
            <a:off x="6400800" y="573088"/>
            <a:ext cx="2335213" cy="646112"/>
          </a:xfrm>
          <a:prstGeom prst="rect">
            <a:avLst/>
          </a:prstGeom>
          <a:noFill/>
        </p:spPr>
        <p:txBody>
          <a:bodyPr wrap="none">
            <a:spAutoFit/>
          </a:bodyPr>
          <a:lstStyle/>
          <a:p>
            <a:pPr>
              <a:defRPr/>
            </a:pPr>
            <a:r>
              <a:rPr lang="en-US" dirty="0">
                <a:latin typeface="+mj-lt"/>
              </a:rPr>
              <a:t>29 CFR 1926.1101(f)</a:t>
            </a:r>
          </a:p>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04AE5DE0-C366-9689-AC27-110D3B600085}"/>
              </a:ext>
            </a:extLst>
          </p:cNvPr>
          <p:cNvSpPr>
            <a:spLocks noGrp="1" noChangeArrowheads="1"/>
          </p:cNvSpPr>
          <p:nvPr>
            <p:ph type="body" idx="1"/>
          </p:nvPr>
        </p:nvSpPr>
        <p:spPr>
          <a:xfrm>
            <a:off x="609600" y="1219200"/>
            <a:ext cx="7924800" cy="4525963"/>
          </a:xfrm>
        </p:spPr>
        <p:txBody>
          <a:bodyPr/>
          <a:lstStyle/>
          <a:p>
            <a:pPr eaLnBrk="1" hangingPunct="1">
              <a:lnSpc>
                <a:spcPct val="85000"/>
              </a:lnSpc>
              <a:spcAft>
                <a:spcPct val="20000"/>
              </a:spcAft>
              <a:defRPr/>
            </a:pPr>
            <a:r>
              <a:rPr lang="en-US" sz="2400" dirty="0"/>
              <a:t>Includes but is not limited to:</a:t>
            </a:r>
          </a:p>
          <a:p>
            <a:pPr lvl="1">
              <a:lnSpc>
                <a:spcPct val="85000"/>
              </a:lnSpc>
              <a:spcAft>
                <a:spcPct val="20000"/>
              </a:spcAft>
              <a:defRPr/>
            </a:pPr>
            <a:r>
              <a:rPr lang="en-US" sz="2000" dirty="0"/>
              <a:t>Demolition or salvage of structures</a:t>
            </a:r>
          </a:p>
          <a:p>
            <a:pPr lvl="1">
              <a:lnSpc>
                <a:spcPct val="85000"/>
              </a:lnSpc>
              <a:spcAft>
                <a:spcPct val="20000"/>
              </a:spcAft>
              <a:defRPr/>
            </a:pPr>
            <a:endParaRPr lang="en-US" sz="800" dirty="0"/>
          </a:p>
          <a:p>
            <a:pPr lvl="1">
              <a:lnSpc>
                <a:spcPct val="85000"/>
              </a:lnSpc>
              <a:spcAft>
                <a:spcPct val="20000"/>
              </a:spcAft>
              <a:defRPr/>
            </a:pPr>
            <a:r>
              <a:rPr lang="en-US" sz="2000" dirty="0"/>
              <a:t>Removal or encapsulation of materials</a:t>
            </a:r>
          </a:p>
          <a:p>
            <a:pPr lvl="1">
              <a:lnSpc>
                <a:spcPct val="85000"/>
              </a:lnSpc>
              <a:spcAft>
                <a:spcPct val="20000"/>
              </a:spcAft>
              <a:defRPr/>
            </a:pPr>
            <a:endParaRPr lang="en-US" sz="800" dirty="0"/>
          </a:p>
          <a:p>
            <a:pPr lvl="1">
              <a:lnSpc>
                <a:spcPct val="85000"/>
              </a:lnSpc>
              <a:spcAft>
                <a:spcPct val="20000"/>
              </a:spcAft>
              <a:defRPr/>
            </a:pPr>
            <a:r>
              <a:rPr lang="en-US" sz="2000" dirty="0"/>
              <a:t>Construction, alteration, repair, maintenance, or renovation</a:t>
            </a:r>
          </a:p>
          <a:p>
            <a:pPr lvl="1">
              <a:lnSpc>
                <a:spcPct val="85000"/>
              </a:lnSpc>
              <a:spcAft>
                <a:spcPct val="20000"/>
              </a:spcAft>
              <a:defRPr/>
            </a:pPr>
            <a:endParaRPr lang="en-US" sz="800" dirty="0"/>
          </a:p>
          <a:p>
            <a:pPr lvl="1">
              <a:lnSpc>
                <a:spcPct val="85000"/>
              </a:lnSpc>
              <a:spcAft>
                <a:spcPct val="20000"/>
              </a:spcAft>
              <a:defRPr/>
            </a:pPr>
            <a:r>
              <a:rPr lang="en-US" sz="2000" dirty="0"/>
              <a:t>Installation of products containing asbestos</a:t>
            </a:r>
          </a:p>
          <a:p>
            <a:pPr lvl="1">
              <a:lnSpc>
                <a:spcPct val="85000"/>
              </a:lnSpc>
              <a:spcAft>
                <a:spcPct val="20000"/>
              </a:spcAft>
              <a:defRPr/>
            </a:pPr>
            <a:endParaRPr lang="en-US" sz="800" dirty="0"/>
          </a:p>
          <a:p>
            <a:pPr lvl="1">
              <a:lnSpc>
                <a:spcPct val="85000"/>
              </a:lnSpc>
              <a:spcAft>
                <a:spcPct val="20000"/>
              </a:spcAft>
              <a:defRPr/>
            </a:pPr>
            <a:r>
              <a:rPr lang="en-US" sz="2000" dirty="0"/>
              <a:t>Spill/emergency clean-up</a:t>
            </a:r>
          </a:p>
          <a:p>
            <a:pPr lvl="1">
              <a:lnSpc>
                <a:spcPct val="85000"/>
              </a:lnSpc>
              <a:spcAft>
                <a:spcPct val="20000"/>
              </a:spcAft>
              <a:defRPr/>
            </a:pPr>
            <a:endParaRPr lang="en-US" sz="800" dirty="0"/>
          </a:p>
          <a:p>
            <a:pPr lvl="1">
              <a:lnSpc>
                <a:spcPct val="85000"/>
              </a:lnSpc>
              <a:spcAft>
                <a:spcPct val="20000"/>
              </a:spcAft>
              <a:defRPr/>
            </a:pPr>
            <a:r>
              <a:rPr lang="en-US" sz="2000" dirty="0"/>
              <a:t>Transportation, disposal, storage, containment and housekeeping activities on the site where construction activities are performed</a:t>
            </a:r>
          </a:p>
          <a:p>
            <a:pPr lvl="1">
              <a:lnSpc>
                <a:spcPct val="85000"/>
              </a:lnSpc>
              <a:spcAft>
                <a:spcPct val="20000"/>
              </a:spcAft>
              <a:defRPr/>
            </a:pPr>
            <a:endParaRPr lang="en-US" sz="2000" dirty="0"/>
          </a:p>
          <a:p>
            <a:pPr>
              <a:lnSpc>
                <a:spcPct val="85000"/>
              </a:lnSpc>
              <a:spcAft>
                <a:spcPct val="20000"/>
              </a:spcAft>
              <a:defRPr/>
            </a:pPr>
            <a:r>
              <a:rPr lang="en-US" sz="2400" dirty="0"/>
              <a:t>Does not apply to asbestos-containing asphalt roof coatings, cements and mastics</a:t>
            </a:r>
            <a:endParaRPr lang="en-US" sz="2400" i="1" dirty="0">
              <a:solidFill>
                <a:schemeClr val="tx2">
                  <a:lumMod val="60000"/>
                  <a:lumOff val="40000"/>
                </a:schemeClr>
              </a:solidFill>
            </a:endParaRPr>
          </a:p>
        </p:txBody>
      </p:sp>
      <p:sp>
        <p:nvSpPr>
          <p:cNvPr id="10243" name="Rectangle 4">
            <a:extLst>
              <a:ext uri="{FF2B5EF4-FFF2-40B4-BE49-F238E27FC236}">
                <a16:creationId xmlns:a16="http://schemas.microsoft.com/office/drawing/2014/main" id="{FEF12194-AE5C-8CD9-01CE-927505DE65D0}"/>
              </a:ext>
            </a:extLst>
          </p:cNvPr>
          <p:cNvSpPr>
            <a:spLocks noGrp="1" noChangeArrowheads="1"/>
          </p:cNvSpPr>
          <p:nvPr>
            <p:ph type="title"/>
          </p:nvPr>
        </p:nvSpPr>
        <p:spPr>
          <a:xfrm>
            <a:off x="533400" y="349250"/>
            <a:ext cx="8229600" cy="641350"/>
          </a:xfrm>
        </p:spPr>
        <p:txBody>
          <a:bodyPr lIns="91440" tIns="45720" rIns="91440" bIns="45720" anchor="b"/>
          <a:lstStyle/>
          <a:p>
            <a:pPr eaLnBrk="1" hangingPunct="1"/>
            <a:r>
              <a:rPr lang="en-US" altLang="en-US"/>
              <a:t>Scope and Application</a:t>
            </a:r>
          </a:p>
        </p:txBody>
      </p:sp>
      <p:sp>
        <p:nvSpPr>
          <p:cNvPr id="4" name="TextBox 3">
            <a:extLst>
              <a:ext uri="{FF2B5EF4-FFF2-40B4-BE49-F238E27FC236}">
                <a16:creationId xmlns:a16="http://schemas.microsoft.com/office/drawing/2014/main" id="{8D2FDB6C-A35D-E861-9D96-946B6ADA317D}"/>
              </a:ext>
            </a:extLst>
          </p:cNvPr>
          <p:cNvSpPr txBox="1"/>
          <p:nvPr/>
        </p:nvSpPr>
        <p:spPr>
          <a:xfrm>
            <a:off x="6400800" y="533400"/>
            <a:ext cx="2403475" cy="646113"/>
          </a:xfrm>
          <a:prstGeom prst="rect">
            <a:avLst/>
          </a:prstGeom>
          <a:noFill/>
        </p:spPr>
        <p:txBody>
          <a:bodyPr wrap="none">
            <a:spAutoFit/>
          </a:bodyPr>
          <a:lstStyle/>
          <a:p>
            <a:pPr>
              <a:defRPr/>
            </a:pPr>
            <a:r>
              <a:rPr lang="en-US" dirty="0">
                <a:latin typeface="+mj-lt"/>
              </a:rPr>
              <a:t>29 CFR 1926.1101(a)</a:t>
            </a:r>
          </a:p>
          <a:p>
            <a:pPr>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EB71F6A-33AB-BB31-9E3E-CC36A5DF5D5E}"/>
              </a:ext>
            </a:extLst>
          </p:cNvPr>
          <p:cNvSpPr>
            <a:spLocks noGrp="1" noChangeArrowheads="1"/>
          </p:cNvSpPr>
          <p:nvPr>
            <p:ph type="title"/>
          </p:nvPr>
        </p:nvSpPr>
        <p:spPr/>
        <p:txBody>
          <a:bodyPr/>
          <a:lstStyle/>
          <a:p>
            <a:pPr eaLnBrk="1" hangingPunct="1"/>
            <a:r>
              <a:rPr lang="en-US" altLang="en-US"/>
              <a:t>Termination of Monitoring </a:t>
            </a:r>
          </a:p>
        </p:txBody>
      </p:sp>
      <p:sp>
        <p:nvSpPr>
          <p:cNvPr id="70659" name="Rectangle 3">
            <a:extLst>
              <a:ext uri="{FF2B5EF4-FFF2-40B4-BE49-F238E27FC236}">
                <a16:creationId xmlns:a16="http://schemas.microsoft.com/office/drawing/2014/main" id="{16E1F287-88F6-125D-C4EE-7A59D99F732B}"/>
              </a:ext>
            </a:extLst>
          </p:cNvPr>
          <p:cNvSpPr>
            <a:spLocks noGrp="1" noChangeArrowheads="1"/>
          </p:cNvSpPr>
          <p:nvPr>
            <p:ph type="body" idx="1"/>
          </p:nvPr>
        </p:nvSpPr>
        <p:spPr/>
        <p:txBody>
          <a:bodyPr/>
          <a:lstStyle/>
          <a:p>
            <a:pPr>
              <a:lnSpc>
                <a:spcPct val="90000"/>
              </a:lnSpc>
              <a:spcAft>
                <a:spcPct val="20000"/>
              </a:spcAft>
              <a:buClr>
                <a:srgbClr val="800000"/>
              </a:buClr>
            </a:pPr>
            <a:r>
              <a:rPr lang="en-US" altLang="en-US"/>
              <a:t>May discontinue monitoring if exposures </a:t>
            </a:r>
            <a:r>
              <a:rPr lang="en-US" altLang="en-US" b="1">
                <a:solidFill>
                  <a:srgbClr val="800000"/>
                </a:solidFill>
                <a:cs typeface="Arial" panose="020B0604020202020204" pitchFamily="34" charset="0"/>
              </a:rPr>
              <a:t>&lt; </a:t>
            </a:r>
            <a:r>
              <a:rPr lang="en-US" altLang="en-US" b="1">
                <a:solidFill>
                  <a:srgbClr val="800000"/>
                </a:solidFill>
              </a:rPr>
              <a:t>PELs</a:t>
            </a:r>
            <a:r>
              <a:rPr lang="en-US" altLang="en-US" b="1"/>
              <a:t> </a:t>
            </a:r>
          </a:p>
          <a:p>
            <a:pPr>
              <a:lnSpc>
                <a:spcPct val="90000"/>
              </a:lnSpc>
              <a:spcAft>
                <a:spcPct val="20000"/>
              </a:spcAft>
              <a:buClr>
                <a:srgbClr val="800000"/>
              </a:buClr>
            </a:pPr>
            <a:endParaRPr lang="en-US" altLang="en-US">
              <a:solidFill>
                <a:srgbClr val="800000"/>
              </a:solidFill>
            </a:endParaRPr>
          </a:p>
          <a:p>
            <a:pPr>
              <a:lnSpc>
                <a:spcPct val="90000"/>
              </a:lnSpc>
              <a:spcAft>
                <a:spcPct val="20000"/>
              </a:spcAft>
              <a:buClr>
                <a:srgbClr val="800000"/>
              </a:buClr>
            </a:pPr>
            <a:r>
              <a:rPr lang="en-US" altLang="en-US" b="1">
                <a:solidFill>
                  <a:srgbClr val="800000"/>
                </a:solidFill>
              </a:rPr>
              <a:t>Additional monitoring</a:t>
            </a:r>
            <a:r>
              <a:rPr lang="en-US" altLang="en-US" b="1"/>
              <a:t> </a:t>
            </a:r>
            <a:r>
              <a:rPr lang="en-US" altLang="en-US"/>
              <a:t>is required when change may produce exposures </a:t>
            </a:r>
            <a:r>
              <a:rPr lang="en-US" altLang="en-US" b="1">
                <a:solidFill>
                  <a:srgbClr val="800000"/>
                </a:solidFill>
                <a:cs typeface="Arial" panose="020B0604020202020204" pitchFamily="34" charset="0"/>
              </a:rPr>
              <a:t>&gt;</a:t>
            </a:r>
            <a:r>
              <a:rPr lang="en-US" altLang="en-US" b="1">
                <a:solidFill>
                  <a:srgbClr val="800000"/>
                </a:solidFill>
              </a:rPr>
              <a:t> PELs</a:t>
            </a:r>
            <a:r>
              <a:rPr lang="en-US" altLang="en-US" b="1"/>
              <a:t> </a:t>
            </a:r>
          </a:p>
          <a:p>
            <a:pPr lvl="1">
              <a:lnSpc>
                <a:spcPct val="90000"/>
              </a:lnSpc>
              <a:spcAft>
                <a:spcPct val="20000"/>
              </a:spcAft>
            </a:pPr>
            <a:r>
              <a:rPr lang="en-US" altLang="en-US" sz="2800"/>
              <a:t>Process  </a:t>
            </a:r>
          </a:p>
          <a:p>
            <a:pPr lvl="1">
              <a:lnSpc>
                <a:spcPct val="90000"/>
              </a:lnSpc>
              <a:spcAft>
                <a:spcPct val="20000"/>
              </a:spcAft>
            </a:pPr>
            <a:r>
              <a:rPr lang="en-US" altLang="en-US" sz="2800"/>
              <a:t>Control equipment</a:t>
            </a:r>
          </a:p>
          <a:p>
            <a:pPr lvl="1">
              <a:lnSpc>
                <a:spcPct val="90000"/>
              </a:lnSpc>
              <a:spcAft>
                <a:spcPct val="20000"/>
              </a:spcAft>
            </a:pPr>
            <a:r>
              <a:rPr lang="en-US" altLang="en-US" sz="2800"/>
              <a:t>Personnel</a:t>
            </a:r>
          </a:p>
          <a:p>
            <a:pPr lvl="1">
              <a:lnSpc>
                <a:spcPct val="90000"/>
              </a:lnSpc>
              <a:spcAft>
                <a:spcPct val="20000"/>
              </a:spcAft>
            </a:pPr>
            <a:r>
              <a:rPr lang="en-US" altLang="en-US" sz="2800"/>
              <a:t>Work practice</a:t>
            </a:r>
            <a:endParaRPr lang="en-US" altLang="en-US" sz="2800">
              <a:solidFill>
                <a:schemeClr val="tx2"/>
              </a:solidFill>
            </a:endParaRPr>
          </a:p>
          <a:p>
            <a:pPr>
              <a:lnSpc>
                <a:spcPct val="90000"/>
              </a:lnSpc>
              <a:spcAft>
                <a:spcPct val="20000"/>
              </a:spcAft>
              <a:buClr>
                <a:srgbClr val="800000"/>
              </a:buClr>
            </a:pPr>
            <a:endParaRPr lang="en-US" altLang="en-US" sz="1400"/>
          </a:p>
        </p:txBody>
      </p:sp>
      <p:sp>
        <p:nvSpPr>
          <p:cNvPr id="4" name="TextBox 3">
            <a:extLst>
              <a:ext uri="{FF2B5EF4-FFF2-40B4-BE49-F238E27FC236}">
                <a16:creationId xmlns:a16="http://schemas.microsoft.com/office/drawing/2014/main" id="{C59A5761-21F8-425B-0673-85AAB4FBD9B7}"/>
              </a:ext>
            </a:extLst>
          </p:cNvPr>
          <p:cNvSpPr txBox="1"/>
          <p:nvPr/>
        </p:nvSpPr>
        <p:spPr>
          <a:xfrm>
            <a:off x="6400800" y="573088"/>
            <a:ext cx="2335213" cy="646112"/>
          </a:xfrm>
          <a:prstGeom prst="rect">
            <a:avLst/>
          </a:prstGeom>
          <a:noFill/>
        </p:spPr>
        <p:txBody>
          <a:bodyPr wrap="none">
            <a:spAutoFit/>
          </a:bodyPr>
          <a:lstStyle/>
          <a:p>
            <a:pPr>
              <a:defRPr/>
            </a:pPr>
            <a:r>
              <a:rPr lang="en-US" dirty="0">
                <a:latin typeface="+mj-lt"/>
              </a:rPr>
              <a:t>29 CFR 1926.1101(f)</a:t>
            </a:r>
          </a:p>
          <a:p>
            <a:pP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E3C436EA-59C3-7A3E-9EAC-C343520B6EA2}"/>
              </a:ext>
            </a:extLst>
          </p:cNvPr>
          <p:cNvSpPr>
            <a:spLocks noGrp="1" noChangeArrowheads="1"/>
          </p:cNvSpPr>
          <p:nvPr>
            <p:ph type="title"/>
          </p:nvPr>
        </p:nvSpPr>
        <p:spPr/>
        <p:txBody>
          <a:bodyPr/>
          <a:lstStyle/>
          <a:p>
            <a:r>
              <a:rPr lang="en-US" altLang="en-US"/>
              <a:t>Termination of Monitoring </a:t>
            </a:r>
          </a:p>
        </p:txBody>
      </p:sp>
      <p:sp>
        <p:nvSpPr>
          <p:cNvPr id="71683" name="Content Placeholder 2">
            <a:extLst>
              <a:ext uri="{FF2B5EF4-FFF2-40B4-BE49-F238E27FC236}">
                <a16:creationId xmlns:a16="http://schemas.microsoft.com/office/drawing/2014/main" id="{C07A6180-F0DE-74D4-996C-DD7D90F52C72}"/>
              </a:ext>
            </a:extLst>
          </p:cNvPr>
          <p:cNvSpPr>
            <a:spLocks noGrp="1" noChangeArrowheads="1"/>
          </p:cNvSpPr>
          <p:nvPr>
            <p:ph idx="1"/>
          </p:nvPr>
        </p:nvSpPr>
        <p:spPr/>
        <p:txBody>
          <a:bodyPr/>
          <a:lstStyle/>
          <a:p>
            <a:pPr>
              <a:lnSpc>
                <a:spcPct val="90000"/>
              </a:lnSpc>
              <a:spcAft>
                <a:spcPct val="20000"/>
              </a:spcAft>
              <a:buClr>
                <a:srgbClr val="800000"/>
              </a:buClr>
            </a:pPr>
            <a:r>
              <a:rPr lang="en-US" altLang="en-US"/>
              <a:t>Observation of monitoring by employees and their designated representatives</a:t>
            </a:r>
          </a:p>
          <a:p>
            <a:pPr>
              <a:lnSpc>
                <a:spcPct val="90000"/>
              </a:lnSpc>
              <a:spcAft>
                <a:spcPct val="20000"/>
              </a:spcAft>
              <a:buClr>
                <a:srgbClr val="800000"/>
              </a:buClr>
            </a:pPr>
            <a:endParaRPr lang="en-US" altLang="en-US" sz="1600"/>
          </a:p>
          <a:p>
            <a:pPr>
              <a:lnSpc>
                <a:spcPct val="90000"/>
              </a:lnSpc>
              <a:spcAft>
                <a:spcPct val="20000"/>
              </a:spcAft>
              <a:buClr>
                <a:srgbClr val="800000"/>
              </a:buClr>
            </a:pPr>
            <a:r>
              <a:rPr lang="en-US" altLang="en-US"/>
              <a:t>Affected employees notified of the monitoring results, </a:t>
            </a:r>
            <a:r>
              <a:rPr lang="en-US" altLang="en-US" b="1">
                <a:solidFill>
                  <a:srgbClr val="800000"/>
                </a:solidFill>
              </a:rPr>
              <a:t>in writing or by posting</a:t>
            </a:r>
          </a:p>
          <a:p>
            <a:endParaRPr lang="en-US" alt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924735A-7669-416A-A76F-B85E3F623C98}"/>
              </a:ext>
            </a:extLst>
          </p:cNvPr>
          <p:cNvSpPr>
            <a:spLocks noGrp="1" noChangeArrowheads="1"/>
          </p:cNvSpPr>
          <p:nvPr>
            <p:ph type="title"/>
          </p:nvPr>
        </p:nvSpPr>
        <p:spPr/>
        <p:txBody>
          <a:bodyPr/>
          <a:lstStyle/>
          <a:p>
            <a:pPr eaLnBrk="1" hangingPunct="1"/>
            <a:r>
              <a:rPr lang="en-US" altLang="en-US"/>
              <a:t>Asbestos in Construction</a:t>
            </a:r>
          </a:p>
        </p:txBody>
      </p:sp>
      <p:sp>
        <p:nvSpPr>
          <p:cNvPr id="72707" name="Rectangle 3">
            <a:extLst>
              <a:ext uri="{FF2B5EF4-FFF2-40B4-BE49-F238E27FC236}">
                <a16:creationId xmlns:a16="http://schemas.microsoft.com/office/drawing/2014/main" id="{A7B0D60F-3916-AB4C-F60C-57F81EC36511}"/>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solidFill>
                  <a:srgbClr val="800000"/>
                </a:solidFill>
              </a:rPr>
              <a:t>Methods of compliance</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Respiratory protection</a:t>
            </a:r>
          </a:p>
        </p:txBody>
      </p:sp>
      <p:sp>
        <p:nvSpPr>
          <p:cNvPr id="72708" name="Rectangle 4">
            <a:extLst>
              <a:ext uri="{FF2B5EF4-FFF2-40B4-BE49-F238E27FC236}">
                <a16:creationId xmlns:a16="http://schemas.microsoft.com/office/drawing/2014/main" id="{F6DD8572-3EFA-D47F-D62E-354CF6F704B6}"/>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3CF4C992-D8EC-FC57-0683-51EC0B34A76F}"/>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pic>
        <p:nvPicPr>
          <p:cNvPr id="72710" name="Picture 7">
            <a:extLst>
              <a:ext uri="{FF2B5EF4-FFF2-40B4-BE49-F238E27FC236}">
                <a16:creationId xmlns:a16="http://schemas.microsoft.com/office/drawing/2014/main" id="{358678AF-3463-85D8-A0C5-0235110BC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343400"/>
            <a:ext cx="10715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6F1A7E92-E399-816C-CF57-06EEC1B8C03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E6BFFB2-666B-784F-ED65-C692FF2191F4}"/>
              </a:ext>
            </a:extLst>
          </p:cNvPr>
          <p:cNvSpPr>
            <a:spLocks noGrp="1" noChangeArrowheads="1"/>
          </p:cNvSpPr>
          <p:nvPr>
            <p:ph type="title"/>
          </p:nvPr>
        </p:nvSpPr>
        <p:spPr>
          <a:xfrm>
            <a:off x="609600" y="381000"/>
            <a:ext cx="8229600" cy="487363"/>
          </a:xfrm>
        </p:spPr>
        <p:txBody>
          <a:bodyPr/>
          <a:lstStyle/>
          <a:p>
            <a:pPr eaLnBrk="1" hangingPunct="1"/>
            <a:r>
              <a:rPr lang="en-US" altLang="en-US" sz="3200"/>
              <a:t>Methods of Compliance</a:t>
            </a:r>
          </a:p>
        </p:txBody>
      </p:sp>
      <p:sp>
        <p:nvSpPr>
          <p:cNvPr id="76803" name="Rectangle 3">
            <a:extLst>
              <a:ext uri="{FF2B5EF4-FFF2-40B4-BE49-F238E27FC236}">
                <a16:creationId xmlns:a16="http://schemas.microsoft.com/office/drawing/2014/main" id="{21B6F7DE-5578-3B0A-35D1-6F680AB922FA}"/>
              </a:ext>
            </a:extLst>
          </p:cNvPr>
          <p:cNvSpPr>
            <a:spLocks noGrp="1" noChangeArrowheads="1"/>
          </p:cNvSpPr>
          <p:nvPr>
            <p:ph type="body" idx="1"/>
          </p:nvPr>
        </p:nvSpPr>
        <p:spPr>
          <a:xfrm>
            <a:off x="533400" y="1219200"/>
            <a:ext cx="8153400" cy="5334000"/>
          </a:xfrm>
        </p:spPr>
        <p:txBody>
          <a:bodyPr/>
          <a:lstStyle/>
          <a:p>
            <a:pPr>
              <a:spcAft>
                <a:spcPct val="20000"/>
              </a:spcAft>
              <a:buClr>
                <a:srgbClr val="800000"/>
              </a:buClr>
            </a:pPr>
            <a:r>
              <a:rPr lang="en-US" altLang="en-US" sz="2400" b="1"/>
              <a:t>All asbestos work: </a:t>
            </a:r>
            <a:r>
              <a:rPr lang="en-US" altLang="en-US" sz="2400"/>
              <a:t>Regardless of level of exposure</a:t>
            </a:r>
          </a:p>
          <a:p>
            <a:pPr>
              <a:spcAft>
                <a:spcPct val="20000"/>
              </a:spcAft>
              <a:buClr>
                <a:srgbClr val="800000"/>
              </a:buClr>
            </a:pPr>
            <a:endParaRPr lang="en-US" altLang="en-US" sz="800" b="1"/>
          </a:p>
          <a:p>
            <a:pPr lvl="1">
              <a:spcAft>
                <a:spcPct val="20000"/>
              </a:spcAft>
            </a:pPr>
            <a:r>
              <a:rPr lang="en-US" altLang="en-US" sz="2800" b="1">
                <a:solidFill>
                  <a:srgbClr val="800000"/>
                </a:solidFill>
              </a:rPr>
              <a:t>Vacuum cleaners</a:t>
            </a:r>
            <a:r>
              <a:rPr lang="en-US" altLang="en-US" sz="2800" b="1"/>
              <a:t> </a:t>
            </a:r>
            <a:r>
              <a:rPr lang="en-US" altLang="en-US" sz="2800"/>
              <a:t>with HEPA filters</a:t>
            </a:r>
          </a:p>
          <a:p>
            <a:pPr lvl="1">
              <a:spcAft>
                <a:spcPct val="20000"/>
              </a:spcAft>
            </a:pPr>
            <a:endParaRPr lang="en-US" altLang="en-US" sz="2800">
              <a:solidFill>
                <a:schemeClr val="tx2"/>
              </a:solidFill>
            </a:endParaRPr>
          </a:p>
          <a:p>
            <a:pPr lvl="1">
              <a:spcAft>
                <a:spcPct val="20000"/>
              </a:spcAft>
            </a:pPr>
            <a:r>
              <a:rPr lang="en-US" altLang="en-US" sz="2800" b="1">
                <a:solidFill>
                  <a:srgbClr val="800000"/>
                </a:solidFill>
              </a:rPr>
              <a:t>Wet methods or wetting agents</a:t>
            </a:r>
            <a:r>
              <a:rPr lang="en-US" altLang="en-US" sz="2800" b="1"/>
              <a:t> </a:t>
            </a:r>
            <a:r>
              <a:rPr lang="en-US" altLang="en-US" sz="2800"/>
              <a:t>during handling, mixing, removal, cutting, application, and cleanup </a:t>
            </a:r>
          </a:p>
          <a:p>
            <a:pPr lvl="1">
              <a:spcAft>
                <a:spcPct val="20000"/>
              </a:spcAft>
            </a:pPr>
            <a:endParaRPr lang="en-US" altLang="en-US" sz="2800">
              <a:solidFill>
                <a:schemeClr val="tx2"/>
              </a:solidFill>
            </a:endParaRPr>
          </a:p>
          <a:p>
            <a:pPr lvl="1">
              <a:spcAft>
                <a:spcPct val="20000"/>
              </a:spcAft>
            </a:pPr>
            <a:r>
              <a:rPr lang="en-US" altLang="en-US" sz="2800" b="1">
                <a:solidFill>
                  <a:srgbClr val="800000"/>
                </a:solidFill>
              </a:rPr>
              <a:t>Prompt cleanup and disposal of wastes</a:t>
            </a:r>
            <a:r>
              <a:rPr lang="en-US" altLang="en-US" sz="2800" b="1"/>
              <a:t> </a:t>
            </a:r>
            <a:r>
              <a:rPr lang="en-US" altLang="en-US" sz="2800"/>
              <a:t>and debris in leak-tight containers</a:t>
            </a:r>
          </a:p>
        </p:txBody>
      </p:sp>
      <p:sp>
        <p:nvSpPr>
          <p:cNvPr id="4" name="TextBox 3">
            <a:extLst>
              <a:ext uri="{FF2B5EF4-FFF2-40B4-BE49-F238E27FC236}">
                <a16:creationId xmlns:a16="http://schemas.microsoft.com/office/drawing/2014/main" id="{D3432FF6-4383-9E2F-CF92-CD53D5FCB1CE}"/>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47BACC6-7E11-1239-A466-84E0D7CA592C}"/>
              </a:ext>
            </a:extLst>
          </p:cNvPr>
          <p:cNvSpPr>
            <a:spLocks noGrp="1" noChangeArrowheads="1"/>
          </p:cNvSpPr>
          <p:nvPr>
            <p:ph type="title"/>
          </p:nvPr>
        </p:nvSpPr>
        <p:spPr>
          <a:xfrm>
            <a:off x="609600" y="381000"/>
            <a:ext cx="8229600" cy="492125"/>
          </a:xfrm>
        </p:spPr>
        <p:txBody>
          <a:bodyPr/>
          <a:lstStyle/>
          <a:p>
            <a:pPr eaLnBrk="1" hangingPunct="1"/>
            <a:r>
              <a:rPr lang="en-US" altLang="en-US" sz="3200"/>
              <a:t>Methods of Compliance</a:t>
            </a:r>
            <a:endParaRPr lang="en-US" altLang="en-US" sz="2000"/>
          </a:p>
        </p:txBody>
      </p:sp>
      <p:sp>
        <p:nvSpPr>
          <p:cNvPr id="78851" name="Rectangle 3">
            <a:extLst>
              <a:ext uri="{FF2B5EF4-FFF2-40B4-BE49-F238E27FC236}">
                <a16:creationId xmlns:a16="http://schemas.microsoft.com/office/drawing/2014/main" id="{6BAFB5A3-69C8-A8B7-8DC4-3EA860A589C3}"/>
              </a:ext>
            </a:extLst>
          </p:cNvPr>
          <p:cNvSpPr>
            <a:spLocks noGrp="1" noChangeArrowheads="1"/>
          </p:cNvSpPr>
          <p:nvPr>
            <p:ph type="body" idx="1"/>
          </p:nvPr>
        </p:nvSpPr>
        <p:spPr/>
        <p:txBody>
          <a:bodyPr/>
          <a:lstStyle/>
          <a:p>
            <a:pPr>
              <a:spcAft>
                <a:spcPct val="20000"/>
              </a:spcAft>
            </a:pPr>
            <a:r>
              <a:rPr lang="en-US" altLang="en-US" b="1"/>
              <a:t>Engineering controls and work practices to achieve PELs</a:t>
            </a:r>
            <a:r>
              <a:rPr lang="en-US" altLang="en-US" b="1">
                <a:solidFill>
                  <a:schemeClr val="tx2"/>
                </a:solidFill>
              </a:rPr>
              <a:t> </a:t>
            </a:r>
          </a:p>
          <a:p>
            <a:pPr>
              <a:spcAft>
                <a:spcPct val="20000"/>
              </a:spcAft>
            </a:pPr>
            <a:endParaRPr lang="en-US" altLang="en-US" b="1">
              <a:solidFill>
                <a:schemeClr val="tx2"/>
              </a:solidFill>
            </a:endParaRPr>
          </a:p>
          <a:p>
            <a:pPr lvl="1">
              <a:spcAft>
                <a:spcPct val="20000"/>
              </a:spcAft>
            </a:pPr>
            <a:r>
              <a:rPr lang="en-US" altLang="en-US" sz="2800" b="1">
                <a:solidFill>
                  <a:srgbClr val="800000"/>
                </a:solidFill>
              </a:rPr>
              <a:t>LEV with HEPA filter</a:t>
            </a:r>
            <a:r>
              <a:rPr lang="en-US" altLang="en-US" sz="2800" b="1"/>
              <a:t> </a:t>
            </a:r>
            <a:r>
              <a:rPr lang="en-US" altLang="en-US" sz="2800"/>
              <a:t>dust collection system</a:t>
            </a:r>
          </a:p>
          <a:p>
            <a:pPr lvl="1">
              <a:spcAft>
                <a:spcPct val="20000"/>
              </a:spcAft>
            </a:pPr>
            <a:endParaRPr lang="en-US" altLang="en-US" sz="2800"/>
          </a:p>
          <a:p>
            <a:pPr lvl="1">
              <a:spcAft>
                <a:spcPct val="20000"/>
              </a:spcAft>
            </a:pPr>
            <a:r>
              <a:rPr lang="en-US" altLang="en-US" sz="2800" b="1">
                <a:solidFill>
                  <a:srgbClr val="800000"/>
                </a:solidFill>
              </a:rPr>
              <a:t>Enclosing/isolating</a:t>
            </a:r>
            <a:r>
              <a:rPr lang="en-US" altLang="en-US" sz="2800"/>
              <a:t> processes producing asbestos dust</a:t>
            </a:r>
          </a:p>
        </p:txBody>
      </p:sp>
      <p:sp>
        <p:nvSpPr>
          <p:cNvPr id="4" name="TextBox 3">
            <a:extLst>
              <a:ext uri="{FF2B5EF4-FFF2-40B4-BE49-F238E27FC236}">
                <a16:creationId xmlns:a16="http://schemas.microsoft.com/office/drawing/2014/main" id="{A866851D-58F7-C5F9-D5B4-E3CDC07BD078}"/>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6D54C1C5-B69B-542B-8C0B-2146EE6528EF}"/>
              </a:ext>
            </a:extLst>
          </p:cNvPr>
          <p:cNvSpPr>
            <a:spLocks noGrp="1" noChangeArrowheads="1"/>
          </p:cNvSpPr>
          <p:nvPr>
            <p:ph type="body" idx="1"/>
          </p:nvPr>
        </p:nvSpPr>
        <p:spPr/>
        <p:txBody>
          <a:bodyPr/>
          <a:lstStyle/>
          <a:p>
            <a:pPr>
              <a:lnSpc>
                <a:spcPct val="90000"/>
              </a:lnSpc>
            </a:pPr>
            <a:r>
              <a:rPr lang="en-US" altLang="en-US" sz="2400" b="1"/>
              <a:t>PROHIBITIONS</a:t>
            </a:r>
          </a:p>
          <a:p>
            <a:pPr>
              <a:lnSpc>
                <a:spcPct val="90000"/>
              </a:lnSpc>
            </a:pPr>
            <a:endParaRPr lang="en-US" altLang="en-US" sz="2400" b="1"/>
          </a:p>
          <a:p>
            <a:pPr>
              <a:lnSpc>
                <a:spcPct val="90000"/>
              </a:lnSpc>
            </a:pPr>
            <a:endParaRPr lang="en-US" altLang="en-US" sz="500" b="1"/>
          </a:p>
          <a:p>
            <a:pPr lvl="1">
              <a:lnSpc>
                <a:spcPct val="90000"/>
              </a:lnSpc>
            </a:pPr>
            <a:r>
              <a:rPr lang="en-US" altLang="en-US" sz="2800" b="1">
                <a:solidFill>
                  <a:srgbClr val="800000"/>
                </a:solidFill>
              </a:rPr>
              <a:t>High-speed abrasive disc saws</a:t>
            </a:r>
            <a:endParaRPr lang="en-US" altLang="en-US" sz="2800"/>
          </a:p>
          <a:p>
            <a:pPr lvl="1">
              <a:lnSpc>
                <a:spcPct val="90000"/>
              </a:lnSpc>
            </a:pPr>
            <a:endParaRPr lang="en-US" altLang="en-US" sz="2800">
              <a:solidFill>
                <a:srgbClr val="800000"/>
              </a:solidFill>
            </a:endParaRPr>
          </a:p>
          <a:p>
            <a:pPr lvl="1">
              <a:lnSpc>
                <a:spcPct val="90000"/>
              </a:lnSpc>
            </a:pPr>
            <a:r>
              <a:rPr lang="en-US" altLang="en-US" sz="2800" b="1">
                <a:solidFill>
                  <a:srgbClr val="800000"/>
                </a:solidFill>
              </a:rPr>
              <a:t>Compressed air</a:t>
            </a:r>
            <a:endParaRPr lang="en-US" altLang="en-US" sz="2800"/>
          </a:p>
          <a:p>
            <a:pPr lvl="1">
              <a:lnSpc>
                <a:spcPct val="90000"/>
              </a:lnSpc>
            </a:pPr>
            <a:endParaRPr lang="en-US" altLang="en-US" sz="2800">
              <a:solidFill>
                <a:srgbClr val="800000"/>
              </a:solidFill>
            </a:endParaRPr>
          </a:p>
          <a:p>
            <a:pPr lvl="1">
              <a:lnSpc>
                <a:spcPct val="90000"/>
              </a:lnSpc>
            </a:pPr>
            <a:r>
              <a:rPr lang="en-US" altLang="en-US" sz="2800" b="1">
                <a:solidFill>
                  <a:srgbClr val="800000"/>
                </a:solidFill>
              </a:rPr>
              <a:t>Dry sweeping, shoveling, or other cleanup</a:t>
            </a:r>
            <a:endParaRPr lang="en-US" altLang="en-US" sz="2800"/>
          </a:p>
          <a:p>
            <a:pPr lvl="1">
              <a:lnSpc>
                <a:spcPct val="90000"/>
              </a:lnSpc>
            </a:pPr>
            <a:endParaRPr lang="en-US" altLang="en-US" sz="2800">
              <a:solidFill>
                <a:srgbClr val="800000"/>
              </a:solidFill>
            </a:endParaRPr>
          </a:p>
          <a:p>
            <a:pPr lvl="1">
              <a:lnSpc>
                <a:spcPct val="90000"/>
              </a:lnSpc>
            </a:pPr>
            <a:r>
              <a:rPr lang="en-US" altLang="en-US" sz="2800" b="1">
                <a:solidFill>
                  <a:srgbClr val="800000"/>
                </a:solidFill>
              </a:rPr>
              <a:t>Employee rotation</a:t>
            </a:r>
            <a:endParaRPr lang="en-US" altLang="en-US" sz="2800"/>
          </a:p>
        </p:txBody>
      </p:sp>
      <p:sp>
        <p:nvSpPr>
          <p:cNvPr id="80899" name="Rectangle 4">
            <a:extLst>
              <a:ext uri="{FF2B5EF4-FFF2-40B4-BE49-F238E27FC236}">
                <a16:creationId xmlns:a16="http://schemas.microsoft.com/office/drawing/2014/main" id="{C5B867BB-9CAD-3D03-9987-8025482FCB7E}"/>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Methods of Compliance</a:t>
            </a:r>
            <a:endParaRPr lang="en-US" altLang="en-US" sz="1800"/>
          </a:p>
        </p:txBody>
      </p:sp>
      <p:sp>
        <p:nvSpPr>
          <p:cNvPr id="4" name="TextBox 3">
            <a:extLst>
              <a:ext uri="{FF2B5EF4-FFF2-40B4-BE49-F238E27FC236}">
                <a16:creationId xmlns:a16="http://schemas.microsoft.com/office/drawing/2014/main" id="{6F088CAB-7939-3132-FCDF-69BCD0C37345}"/>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pic>
        <p:nvPicPr>
          <p:cNvPr id="80901" name="Picture 6">
            <a:extLst>
              <a:ext uri="{FF2B5EF4-FFF2-40B4-BE49-F238E27FC236}">
                <a16:creationId xmlns:a16="http://schemas.microsoft.com/office/drawing/2014/main" id="{45D4AABC-FA7C-59BF-AA80-93282D78C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683125"/>
            <a:ext cx="11620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2EBC8FD-8609-76B5-BD32-C897D1E33513}"/>
              </a:ext>
            </a:extLst>
          </p:cNvPr>
          <p:cNvSpPr>
            <a:spLocks noGrp="1" noChangeArrowheads="1"/>
          </p:cNvSpPr>
          <p:nvPr>
            <p:ph type="title"/>
          </p:nvPr>
        </p:nvSpPr>
        <p:spPr>
          <a:xfrm>
            <a:off x="609600" y="381000"/>
            <a:ext cx="8229600" cy="492125"/>
          </a:xfrm>
        </p:spPr>
        <p:txBody>
          <a:bodyPr/>
          <a:lstStyle/>
          <a:p>
            <a:pPr eaLnBrk="1" hangingPunct="1"/>
            <a:r>
              <a:rPr lang="en-US" altLang="en-US" sz="3200"/>
              <a:t>Methods of Compliance</a:t>
            </a:r>
            <a:endParaRPr lang="en-US" altLang="en-US" sz="1800"/>
          </a:p>
        </p:txBody>
      </p:sp>
      <p:sp>
        <p:nvSpPr>
          <p:cNvPr id="82947" name="Rectangle 4">
            <a:extLst>
              <a:ext uri="{FF2B5EF4-FFF2-40B4-BE49-F238E27FC236}">
                <a16:creationId xmlns:a16="http://schemas.microsoft.com/office/drawing/2014/main" id="{7720C2C7-AAD6-17D9-9E1E-A6F467D126A2}"/>
              </a:ext>
            </a:extLst>
          </p:cNvPr>
          <p:cNvSpPr>
            <a:spLocks noGrp="1" noChangeArrowheads="1"/>
          </p:cNvSpPr>
          <p:nvPr>
            <p:ph type="body" idx="1"/>
          </p:nvPr>
        </p:nvSpPr>
        <p:spPr/>
        <p:txBody>
          <a:bodyPr/>
          <a:lstStyle/>
          <a:p>
            <a:pPr eaLnBrk="1" hangingPunct="1">
              <a:spcAft>
                <a:spcPct val="20000"/>
              </a:spcAft>
            </a:pPr>
            <a:r>
              <a:rPr lang="en-US" altLang="en-US" b="1"/>
              <a:t>Class I Jobs</a:t>
            </a:r>
          </a:p>
          <a:p>
            <a:pPr lvl="1" eaLnBrk="1" hangingPunct="1">
              <a:spcAft>
                <a:spcPct val="20000"/>
              </a:spcAft>
            </a:pPr>
            <a:endParaRPr lang="en-US" altLang="en-US" sz="1000"/>
          </a:p>
          <a:p>
            <a:pPr lvl="1" eaLnBrk="1" hangingPunct="1">
              <a:spcAft>
                <a:spcPct val="20000"/>
              </a:spcAft>
            </a:pPr>
            <a:r>
              <a:rPr lang="en-US" altLang="en-US" sz="2800"/>
              <a:t>Critical barriers to prevent the migration of airborne asbestos from the regulated area</a:t>
            </a:r>
          </a:p>
          <a:p>
            <a:pPr lvl="1" eaLnBrk="1" hangingPunct="1">
              <a:spcAft>
                <a:spcPct val="20000"/>
              </a:spcAft>
            </a:pPr>
            <a:endParaRPr lang="en-US" altLang="en-US" sz="2800"/>
          </a:p>
          <a:p>
            <a:pPr lvl="1" eaLnBrk="1" hangingPunct="1">
              <a:spcAft>
                <a:spcPct val="20000"/>
              </a:spcAft>
            </a:pPr>
            <a:r>
              <a:rPr lang="en-US" altLang="en-US" sz="2800"/>
              <a:t>Containment</a:t>
            </a:r>
          </a:p>
        </p:txBody>
      </p:sp>
      <p:pic>
        <p:nvPicPr>
          <p:cNvPr id="82948" name="Picture 6">
            <a:extLst>
              <a:ext uri="{FF2B5EF4-FFF2-40B4-BE49-F238E27FC236}">
                <a16:creationId xmlns:a16="http://schemas.microsoft.com/office/drawing/2014/main" id="{CEF7C35F-B04C-3913-5C3C-A998B2740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862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8F03F23-DAEF-9C3B-103F-D8064DFCFFEE}"/>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E51468B9-C797-A83A-D0B8-B9E055AD4F4E}"/>
              </a:ext>
            </a:extLst>
          </p:cNvPr>
          <p:cNvSpPr>
            <a:spLocks noGrp="1" noChangeArrowheads="1"/>
          </p:cNvSpPr>
          <p:nvPr>
            <p:ph type="body" idx="1"/>
          </p:nvPr>
        </p:nvSpPr>
        <p:spPr>
          <a:xfrm>
            <a:off x="609600" y="1143000"/>
            <a:ext cx="7848600" cy="4525963"/>
          </a:xfrm>
        </p:spPr>
        <p:txBody>
          <a:bodyPr/>
          <a:lstStyle/>
          <a:p>
            <a:pPr eaLnBrk="1" hangingPunct="1"/>
            <a:r>
              <a:rPr lang="en-US" altLang="en-US" b="1"/>
              <a:t>Class I Jobs - </a:t>
            </a:r>
            <a:r>
              <a:rPr lang="en-US" altLang="en-US"/>
              <a:t>Specific control methods required:</a:t>
            </a:r>
          </a:p>
          <a:p>
            <a:pPr eaLnBrk="1" hangingPunct="1"/>
            <a:endParaRPr lang="en-US" altLang="en-US" sz="800"/>
          </a:p>
          <a:p>
            <a:pPr lvl="1" eaLnBrk="1" hangingPunct="1"/>
            <a:r>
              <a:rPr lang="en-US" altLang="en-US" b="1">
                <a:solidFill>
                  <a:srgbClr val="800000"/>
                </a:solidFill>
              </a:rPr>
              <a:t>&gt;25 linear or 10 square feet</a:t>
            </a:r>
            <a:r>
              <a:rPr lang="en-US" altLang="en-US" b="1"/>
              <a:t> </a:t>
            </a:r>
            <a:r>
              <a:rPr lang="en-US" altLang="en-US"/>
              <a:t>of TSI or surfacing material</a:t>
            </a:r>
          </a:p>
          <a:p>
            <a:pPr lvl="1" eaLnBrk="1" hangingPunct="1"/>
            <a:endParaRPr lang="en-US" altLang="en-US" sz="1000"/>
          </a:p>
          <a:p>
            <a:pPr lvl="1" eaLnBrk="1" hangingPunct="1"/>
            <a:r>
              <a:rPr lang="en-US" altLang="en-US"/>
              <a:t>For all other Class I jobs where there is </a:t>
            </a:r>
            <a:r>
              <a:rPr lang="en-US" altLang="en-US" b="1">
                <a:solidFill>
                  <a:srgbClr val="800000"/>
                </a:solidFill>
              </a:rPr>
              <a:t>no negative exposure assessment</a:t>
            </a:r>
          </a:p>
          <a:p>
            <a:pPr lvl="1" eaLnBrk="1" hangingPunct="1"/>
            <a:endParaRPr lang="en-US" altLang="en-US" sz="1000">
              <a:solidFill>
                <a:srgbClr val="800000"/>
              </a:solidFill>
            </a:endParaRPr>
          </a:p>
          <a:p>
            <a:pPr lvl="1" eaLnBrk="1" hangingPunct="1"/>
            <a:r>
              <a:rPr lang="en-US" altLang="en-US"/>
              <a:t>For Class I jobs where employees are </a:t>
            </a:r>
            <a:r>
              <a:rPr lang="en-US" altLang="en-US" b="1">
                <a:solidFill>
                  <a:srgbClr val="800000"/>
                </a:solidFill>
              </a:rPr>
              <a:t>working in areas adjacent to the regulated </a:t>
            </a:r>
          </a:p>
          <a:p>
            <a:pPr lvl="1" eaLnBrk="1" hangingPunct="1">
              <a:buFont typeface="Symbol" panose="05050102010706020507" pitchFamily="18" charset="2"/>
              <a:buNone/>
            </a:pPr>
            <a:r>
              <a:rPr lang="en-US" altLang="en-US" b="1">
                <a:solidFill>
                  <a:srgbClr val="800000"/>
                </a:solidFill>
              </a:rPr>
              <a:t>   area</a:t>
            </a:r>
          </a:p>
        </p:txBody>
      </p:sp>
      <p:sp>
        <p:nvSpPr>
          <p:cNvPr id="83971" name="Rectangle 4">
            <a:extLst>
              <a:ext uri="{FF2B5EF4-FFF2-40B4-BE49-F238E27FC236}">
                <a16:creationId xmlns:a16="http://schemas.microsoft.com/office/drawing/2014/main" id="{DBF64805-828A-6E0D-6FEB-589951051029}"/>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Methods of Compliance</a:t>
            </a:r>
            <a:endParaRPr lang="en-US" altLang="en-US" sz="1800"/>
          </a:p>
        </p:txBody>
      </p:sp>
      <p:sp>
        <p:nvSpPr>
          <p:cNvPr id="4" name="TextBox 3">
            <a:extLst>
              <a:ext uri="{FF2B5EF4-FFF2-40B4-BE49-F238E27FC236}">
                <a16:creationId xmlns:a16="http://schemas.microsoft.com/office/drawing/2014/main" id="{7DEE45B2-A12A-7647-46FF-C4A7D6B2597D}"/>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pic>
        <p:nvPicPr>
          <p:cNvPr id="83973" name="Picture 6">
            <a:extLst>
              <a:ext uri="{FF2B5EF4-FFF2-40B4-BE49-F238E27FC236}">
                <a16:creationId xmlns:a16="http://schemas.microsoft.com/office/drawing/2014/main" id="{64B1D04C-D198-DB42-298A-2FD4BED3C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19600"/>
            <a:ext cx="22288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a:extLst>
              <a:ext uri="{FF2B5EF4-FFF2-40B4-BE49-F238E27FC236}">
                <a16:creationId xmlns:a16="http://schemas.microsoft.com/office/drawing/2014/main" id="{2A81472C-D84A-34DA-633B-9C47553AAA30}"/>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Methods of Compliance</a:t>
            </a:r>
            <a:endParaRPr lang="en-US" altLang="en-US" sz="1800"/>
          </a:p>
        </p:txBody>
      </p:sp>
      <p:sp>
        <p:nvSpPr>
          <p:cNvPr id="86019" name="Rectangle 5">
            <a:extLst>
              <a:ext uri="{FF2B5EF4-FFF2-40B4-BE49-F238E27FC236}">
                <a16:creationId xmlns:a16="http://schemas.microsoft.com/office/drawing/2014/main" id="{95A8A1D4-8EAC-1451-8E90-13A2FA6DD2CA}"/>
              </a:ext>
            </a:extLst>
          </p:cNvPr>
          <p:cNvSpPr>
            <a:spLocks noGrp="1" noChangeArrowheads="1"/>
          </p:cNvSpPr>
          <p:nvPr>
            <p:ph type="body" idx="1"/>
          </p:nvPr>
        </p:nvSpPr>
        <p:spPr/>
        <p:txBody>
          <a:bodyPr/>
          <a:lstStyle/>
          <a:p>
            <a:pPr eaLnBrk="1" hangingPunct="1">
              <a:lnSpc>
                <a:spcPct val="90000"/>
              </a:lnSpc>
              <a:spcAft>
                <a:spcPct val="20000"/>
              </a:spcAft>
            </a:pPr>
            <a:r>
              <a:rPr lang="en-US" altLang="en-US" b="1"/>
              <a:t>Class I Jobs</a:t>
            </a:r>
          </a:p>
          <a:p>
            <a:pPr eaLnBrk="1" hangingPunct="1">
              <a:lnSpc>
                <a:spcPct val="90000"/>
              </a:lnSpc>
              <a:spcAft>
                <a:spcPct val="20000"/>
              </a:spcAft>
            </a:pPr>
            <a:endParaRPr lang="en-US" altLang="en-US" b="1"/>
          </a:p>
          <a:p>
            <a:pPr lvl="1" eaLnBrk="1" hangingPunct="1">
              <a:lnSpc>
                <a:spcPct val="90000"/>
              </a:lnSpc>
              <a:spcAft>
                <a:spcPct val="20000"/>
              </a:spcAft>
            </a:pPr>
            <a:r>
              <a:rPr lang="en-US" altLang="en-US" sz="2800"/>
              <a:t>Isolation of HVAC systems (double layer of 6 mil plastic or equivalent)</a:t>
            </a:r>
          </a:p>
          <a:p>
            <a:pPr lvl="1" eaLnBrk="1" hangingPunct="1">
              <a:lnSpc>
                <a:spcPct val="90000"/>
              </a:lnSpc>
              <a:spcAft>
                <a:spcPct val="20000"/>
              </a:spcAft>
            </a:pPr>
            <a:endParaRPr lang="en-US" altLang="en-US" sz="2800"/>
          </a:p>
          <a:p>
            <a:pPr lvl="1" eaLnBrk="1" hangingPunct="1">
              <a:lnSpc>
                <a:spcPct val="90000"/>
              </a:lnSpc>
              <a:spcAft>
                <a:spcPct val="20000"/>
              </a:spcAft>
            </a:pPr>
            <a:r>
              <a:rPr lang="en-US" altLang="en-US" sz="2800"/>
              <a:t>Impermeable dropcloths beneath removal activity</a:t>
            </a:r>
          </a:p>
          <a:p>
            <a:pPr lvl="1" eaLnBrk="1" hangingPunct="1">
              <a:lnSpc>
                <a:spcPct val="90000"/>
              </a:lnSpc>
              <a:spcAft>
                <a:spcPct val="20000"/>
              </a:spcAft>
            </a:pPr>
            <a:endParaRPr lang="en-US" altLang="en-US" sz="1000"/>
          </a:p>
        </p:txBody>
      </p:sp>
      <p:sp>
        <p:nvSpPr>
          <p:cNvPr id="4" name="TextBox 3">
            <a:extLst>
              <a:ext uri="{FF2B5EF4-FFF2-40B4-BE49-F238E27FC236}">
                <a16:creationId xmlns:a16="http://schemas.microsoft.com/office/drawing/2014/main" id="{FDB3B5F8-AD76-198D-11FE-AD0B428ED74B}"/>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51688DB7-3502-501B-5C19-41BC485FEF17}"/>
              </a:ext>
            </a:extLst>
          </p:cNvPr>
          <p:cNvSpPr>
            <a:spLocks noGrp="1" noChangeArrowheads="1"/>
          </p:cNvSpPr>
          <p:nvPr>
            <p:ph type="title"/>
          </p:nvPr>
        </p:nvSpPr>
        <p:spPr>
          <a:xfrm>
            <a:off x="457200" y="381000"/>
            <a:ext cx="8229600" cy="549275"/>
          </a:xfrm>
        </p:spPr>
        <p:txBody>
          <a:bodyPr/>
          <a:lstStyle/>
          <a:p>
            <a:pPr eaLnBrk="1" hangingPunct="1"/>
            <a:r>
              <a:rPr lang="en-US" altLang="en-US"/>
              <a:t>Asbestos in Construction</a:t>
            </a:r>
          </a:p>
        </p:txBody>
      </p:sp>
      <p:sp>
        <p:nvSpPr>
          <p:cNvPr id="12291" name="Rectangle 5">
            <a:extLst>
              <a:ext uri="{FF2B5EF4-FFF2-40B4-BE49-F238E27FC236}">
                <a16:creationId xmlns:a16="http://schemas.microsoft.com/office/drawing/2014/main" id="{0A579443-CFBE-DC66-0E5D-E9D337DE5B94}"/>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solidFill>
                  <a:srgbClr val="800000"/>
                </a:solidFill>
              </a:rPr>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Respiratory protection</a:t>
            </a:r>
          </a:p>
        </p:txBody>
      </p:sp>
      <p:sp>
        <p:nvSpPr>
          <p:cNvPr id="12292" name="Rectangle 7">
            <a:extLst>
              <a:ext uri="{FF2B5EF4-FFF2-40B4-BE49-F238E27FC236}">
                <a16:creationId xmlns:a16="http://schemas.microsoft.com/office/drawing/2014/main" id="{D922F8E0-FAB1-8A23-9146-CBE4E34F1A83}"/>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6" name="TextBox 5">
            <a:extLst>
              <a:ext uri="{FF2B5EF4-FFF2-40B4-BE49-F238E27FC236}">
                <a16:creationId xmlns:a16="http://schemas.microsoft.com/office/drawing/2014/main" id="{98B8E69D-D9DD-50F8-2430-5CF7F59E343C}"/>
              </a:ext>
            </a:extLst>
          </p:cNvPr>
          <p:cNvSpPr txBox="1"/>
          <p:nvPr/>
        </p:nvSpPr>
        <p:spPr>
          <a:xfrm>
            <a:off x="6477000" y="457200"/>
            <a:ext cx="2193925" cy="646113"/>
          </a:xfrm>
          <a:prstGeom prst="rect">
            <a:avLst/>
          </a:prstGeom>
          <a:noFill/>
        </p:spPr>
        <p:txBody>
          <a:bodyPr wrap="none">
            <a:spAutoFit/>
          </a:bodyPr>
          <a:lstStyle/>
          <a:p>
            <a:pPr>
              <a:defRPr/>
            </a:pPr>
            <a:r>
              <a:rPr lang="en-US" dirty="0">
                <a:latin typeface="+mj-lt"/>
              </a:rPr>
              <a:t>29 CFR 1926.1101)</a:t>
            </a:r>
          </a:p>
          <a:p>
            <a:pPr>
              <a:defRPr/>
            </a:pPr>
            <a:endParaRPr lang="en-US" dirty="0"/>
          </a:p>
        </p:txBody>
      </p:sp>
      <p:pic>
        <p:nvPicPr>
          <p:cNvPr id="12294" name="Picture 7" descr="dictionary">
            <a:extLst>
              <a:ext uri="{FF2B5EF4-FFF2-40B4-BE49-F238E27FC236}">
                <a16:creationId xmlns:a16="http://schemas.microsoft.com/office/drawing/2014/main" id="{D921AD31-1792-9496-71C4-A2A394BBE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495800"/>
            <a:ext cx="10953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1901D6BE-5DEB-92BE-B57F-1F0622BB937E}"/>
              </a:ext>
            </a:extLst>
          </p:cNvPr>
          <p:cNvSpPr>
            <a:spLocks noGrp="1" noChangeArrowheads="1"/>
          </p:cNvSpPr>
          <p:nvPr>
            <p:ph type="title"/>
          </p:nvPr>
        </p:nvSpPr>
        <p:spPr>
          <a:xfrm>
            <a:off x="609600" y="381000"/>
            <a:ext cx="8229600" cy="554038"/>
          </a:xfrm>
        </p:spPr>
        <p:txBody>
          <a:bodyPr/>
          <a:lstStyle/>
          <a:p>
            <a:r>
              <a:rPr lang="en-US" altLang="en-US"/>
              <a:t>Methods of Compliance</a:t>
            </a:r>
          </a:p>
        </p:txBody>
      </p:sp>
      <p:sp>
        <p:nvSpPr>
          <p:cNvPr id="87043" name="Content Placeholder 2">
            <a:extLst>
              <a:ext uri="{FF2B5EF4-FFF2-40B4-BE49-F238E27FC236}">
                <a16:creationId xmlns:a16="http://schemas.microsoft.com/office/drawing/2014/main" id="{3AFD3430-CD21-ED5A-9680-E85BCE80BBBA}"/>
              </a:ext>
            </a:extLst>
          </p:cNvPr>
          <p:cNvSpPr>
            <a:spLocks noGrp="1" noChangeArrowheads="1"/>
          </p:cNvSpPr>
          <p:nvPr>
            <p:ph idx="1"/>
          </p:nvPr>
        </p:nvSpPr>
        <p:spPr/>
        <p:txBody>
          <a:bodyPr/>
          <a:lstStyle/>
          <a:p>
            <a:pPr lvl="1" eaLnBrk="1" hangingPunct="1">
              <a:lnSpc>
                <a:spcPct val="90000"/>
              </a:lnSpc>
              <a:spcAft>
                <a:spcPct val="20000"/>
              </a:spcAft>
            </a:pPr>
            <a:r>
              <a:rPr lang="en-US" altLang="en-US" sz="2800"/>
              <a:t>Cover all objects within regulated area with impermeable materials</a:t>
            </a:r>
          </a:p>
          <a:p>
            <a:pPr lvl="1" eaLnBrk="1" hangingPunct="1">
              <a:lnSpc>
                <a:spcPct val="90000"/>
              </a:lnSpc>
              <a:spcAft>
                <a:spcPct val="20000"/>
              </a:spcAft>
            </a:pPr>
            <a:endParaRPr lang="en-US" altLang="en-US" sz="2800"/>
          </a:p>
          <a:p>
            <a:pPr lvl="1" eaLnBrk="1" hangingPunct="1">
              <a:lnSpc>
                <a:spcPct val="90000"/>
              </a:lnSpc>
              <a:spcAft>
                <a:spcPct val="20000"/>
              </a:spcAft>
            </a:pPr>
            <a:r>
              <a:rPr lang="en-US" altLang="en-US" sz="2800"/>
              <a:t>Where no NEA, or &gt; PEL, ventilation of the regulated area to move air from the employee’s breathing zone toward HEPA-filtered collection device</a:t>
            </a:r>
          </a:p>
          <a:p>
            <a:endParaRPr lang="en-US" alt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E17E027E-9E39-F8EE-5FF0-76D1B9AABF03}"/>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Methods of Compliance</a:t>
            </a:r>
            <a:endParaRPr lang="en-US" altLang="en-US" sz="1800"/>
          </a:p>
        </p:txBody>
      </p:sp>
      <p:sp>
        <p:nvSpPr>
          <p:cNvPr id="88067" name="Rectangle 5">
            <a:extLst>
              <a:ext uri="{FF2B5EF4-FFF2-40B4-BE49-F238E27FC236}">
                <a16:creationId xmlns:a16="http://schemas.microsoft.com/office/drawing/2014/main" id="{93E24805-C2F1-24C9-D0ED-63B9AE176317}"/>
              </a:ext>
            </a:extLst>
          </p:cNvPr>
          <p:cNvSpPr>
            <a:spLocks noGrp="1" noChangeArrowheads="1"/>
          </p:cNvSpPr>
          <p:nvPr>
            <p:ph type="body" idx="1"/>
          </p:nvPr>
        </p:nvSpPr>
        <p:spPr>
          <a:xfrm>
            <a:off x="533400" y="1143000"/>
            <a:ext cx="7924800" cy="4525963"/>
          </a:xfrm>
        </p:spPr>
        <p:txBody>
          <a:bodyPr/>
          <a:lstStyle/>
          <a:p>
            <a:pPr eaLnBrk="1" hangingPunct="1">
              <a:lnSpc>
                <a:spcPct val="80000"/>
              </a:lnSpc>
              <a:spcAft>
                <a:spcPct val="50000"/>
              </a:spcAft>
            </a:pPr>
            <a:r>
              <a:rPr lang="en-US" altLang="en-US" b="1"/>
              <a:t>Class I Jobs</a:t>
            </a:r>
            <a:endParaRPr lang="en-US" altLang="en-US" sz="1800" b="1"/>
          </a:p>
          <a:p>
            <a:pPr lvl="1" eaLnBrk="1" hangingPunct="1">
              <a:lnSpc>
                <a:spcPct val="80000"/>
              </a:lnSpc>
              <a:spcAft>
                <a:spcPct val="50000"/>
              </a:spcAft>
            </a:pPr>
            <a:r>
              <a:rPr lang="en-US" altLang="en-US"/>
              <a:t>One or more of the following specific control methods shall be used:</a:t>
            </a:r>
          </a:p>
          <a:p>
            <a:pPr lvl="2" eaLnBrk="1" hangingPunct="1">
              <a:lnSpc>
                <a:spcPct val="80000"/>
              </a:lnSpc>
              <a:spcAft>
                <a:spcPct val="50000"/>
              </a:spcAft>
            </a:pPr>
            <a:r>
              <a:rPr lang="en-US" altLang="en-US"/>
              <a:t>Negative Pressure Enclosure (NPE) Systems</a:t>
            </a:r>
          </a:p>
          <a:p>
            <a:pPr lvl="2" eaLnBrk="1" hangingPunct="1">
              <a:lnSpc>
                <a:spcPct val="80000"/>
              </a:lnSpc>
              <a:spcAft>
                <a:spcPct val="50000"/>
              </a:spcAft>
            </a:pPr>
            <a:r>
              <a:rPr lang="en-US" altLang="en-US"/>
              <a:t>Glove Bag Systems</a:t>
            </a:r>
          </a:p>
          <a:p>
            <a:pPr lvl="2" eaLnBrk="1" hangingPunct="1">
              <a:lnSpc>
                <a:spcPct val="80000"/>
              </a:lnSpc>
              <a:spcAft>
                <a:spcPct val="50000"/>
              </a:spcAft>
            </a:pPr>
            <a:r>
              <a:rPr lang="en-US" altLang="en-US"/>
              <a:t>Negative Pressure Glove Bag Systems</a:t>
            </a:r>
          </a:p>
          <a:p>
            <a:pPr lvl="2" eaLnBrk="1" hangingPunct="1">
              <a:lnSpc>
                <a:spcPct val="80000"/>
              </a:lnSpc>
              <a:spcAft>
                <a:spcPct val="50000"/>
              </a:spcAft>
            </a:pPr>
            <a:r>
              <a:rPr lang="en-US" altLang="en-US"/>
              <a:t>Negative Pressure Glove Box Systems</a:t>
            </a:r>
          </a:p>
          <a:p>
            <a:pPr lvl="2" eaLnBrk="1" hangingPunct="1">
              <a:lnSpc>
                <a:spcPct val="80000"/>
              </a:lnSpc>
              <a:spcAft>
                <a:spcPct val="50000"/>
              </a:spcAft>
            </a:pPr>
            <a:r>
              <a:rPr lang="en-US" altLang="en-US"/>
              <a:t>Water Spray Process System</a:t>
            </a:r>
          </a:p>
          <a:p>
            <a:pPr lvl="2" eaLnBrk="1" hangingPunct="1"/>
            <a:r>
              <a:rPr lang="en-US" altLang="en-US"/>
              <a:t>Small walk-in enclosure accommodating</a:t>
            </a:r>
          </a:p>
          <a:p>
            <a:pPr lvl="2" eaLnBrk="1" hangingPunct="1">
              <a:buFontTx/>
              <a:buNone/>
            </a:pPr>
            <a:r>
              <a:rPr lang="en-US" altLang="en-US"/>
              <a:t>   1 - 2 persons, if the project can be </a:t>
            </a:r>
          </a:p>
          <a:p>
            <a:pPr lvl="2" eaLnBrk="1" hangingPunct="1">
              <a:buFontTx/>
              <a:buNone/>
            </a:pPr>
            <a:r>
              <a:rPr lang="en-US" altLang="en-US"/>
              <a:t>   completely contained in the enclosure</a:t>
            </a:r>
          </a:p>
        </p:txBody>
      </p:sp>
      <p:sp>
        <p:nvSpPr>
          <p:cNvPr id="4" name="TextBox 3">
            <a:extLst>
              <a:ext uri="{FF2B5EF4-FFF2-40B4-BE49-F238E27FC236}">
                <a16:creationId xmlns:a16="http://schemas.microsoft.com/office/drawing/2014/main" id="{E80A2ACA-AFF6-711C-8480-59C9C833DEA0}"/>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pic>
        <p:nvPicPr>
          <p:cNvPr id="88069" name="Picture 6">
            <a:extLst>
              <a:ext uri="{FF2B5EF4-FFF2-40B4-BE49-F238E27FC236}">
                <a16:creationId xmlns:a16="http://schemas.microsoft.com/office/drawing/2014/main" id="{B0653C3C-73F6-4193-BAA5-27BC73B85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581400"/>
            <a:ext cx="18637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0BD5390-C46D-D229-CA24-29CCBB59EE7D}"/>
              </a:ext>
            </a:extLst>
          </p:cNvPr>
          <p:cNvSpPr>
            <a:spLocks noGrp="1" noChangeArrowheads="1"/>
          </p:cNvSpPr>
          <p:nvPr>
            <p:ph type="title"/>
          </p:nvPr>
        </p:nvSpPr>
        <p:spPr>
          <a:xfrm>
            <a:off x="609600" y="381000"/>
            <a:ext cx="8229600" cy="492125"/>
          </a:xfrm>
        </p:spPr>
        <p:txBody>
          <a:bodyPr/>
          <a:lstStyle/>
          <a:p>
            <a:pPr eaLnBrk="1" hangingPunct="1"/>
            <a:r>
              <a:rPr lang="en-US" altLang="en-US" sz="3200"/>
              <a:t>Methods of Compliance</a:t>
            </a:r>
            <a:endParaRPr lang="en-US" altLang="en-US" sz="1800"/>
          </a:p>
        </p:txBody>
      </p:sp>
      <p:sp>
        <p:nvSpPr>
          <p:cNvPr id="90115" name="Rectangle 3">
            <a:extLst>
              <a:ext uri="{FF2B5EF4-FFF2-40B4-BE49-F238E27FC236}">
                <a16:creationId xmlns:a16="http://schemas.microsoft.com/office/drawing/2014/main" id="{A423621A-7D2B-B2E8-70A1-41A86C8013B4}"/>
              </a:ext>
            </a:extLst>
          </p:cNvPr>
          <p:cNvSpPr>
            <a:spLocks noGrp="1" noChangeArrowheads="1"/>
          </p:cNvSpPr>
          <p:nvPr>
            <p:ph type="body" idx="1"/>
          </p:nvPr>
        </p:nvSpPr>
        <p:spPr>
          <a:xfrm>
            <a:off x="533400" y="1143000"/>
            <a:ext cx="8001000" cy="4724400"/>
          </a:xfrm>
        </p:spPr>
        <p:txBody>
          <a:bodyPr/>
          <a:lstStyle/>
          <a:p>
            <a:pPr>
              <a:lnSpc>
                <a:spcPct val="80000"/>
              </a:lnSpc>
            </a:pPr>
            <a:r>
              <a:rPr lang="en-US" altLang="en-US" b="1"/>
              <a:t>Class II Jobs</a:t>
            </a:r>
          </a:p>
          <a:p>
            <a:pPr lvl="1">
              <a:lnSpc>
                <a:spcPct val="80000"/>
              </a:lnSpc>
            </a:pPr>
            <a:endParaRPr lang="en-US" altLang="en-US" sz="800"/>
          </a:p>
          <a:p>
            <a:pPr lvl="1">
              <a:lnSpc>
                <a:spcPct val="80000"/>
              </a:lnSpc>
            </a:pPr>
            <a:r>
              <a:rPr lang="en-US" altLang="en-US" sz="2800"/>
              <a:t>Supervision by </a:t>
            </a:r>
            <a:r>
              <a:rPr lang="en-US" altLang="en-US" sz="2800" b="1">
                <a:solidFill>
                  <a:srgbClr val="800000"/>
                </a:solidFill>
              </a:rPr>
              <a:t>competent person</a:t>
            </a:r>
            <a:r>
              <a:rPr lang="en-US" altLang="en-US" sz="2800"/>
              <a:t>, and when:</a:t>
            </a:r>
          </a:p>
          <a:p>
            <a:pPr lvl="2"/>
            <a:r>
              <a:rPr lang="en-US" altLang="en-US" sz="2800"/>
              <a:t>No</a:t>
            </a:r>
            <a:r>
              <a:rPr lang="en-US" altLang="en-US" sz="2800">
                <a:solidFill>
                  <a:schemeClr val="tx2"/>
                </a:solidFill>
              </a:rPr>
              <a:t> </a:t>
            </a:r>
            <a:r>
              <a:rPr lang="en-US" altLang="en-US" sz="2800" b="1">
                <a:solidFill>
                  <a:srgbClr val="800000"/>
                </a:solidFill>
              </a:rPr>
              <a:t>NEA</a:t>
            </a:r>
            <a:r>
              <a:rPr lang="en-US" altLang="en-US" sz="2800" b="1"/>
              <a:t>;</a:t>
            </a:r>
            <a:r>
              <a:rPr lang="en-US" altLang="en-US" sz="2800"/>
              <a:t> or</a:t>
            </a:r>
          </a:p>
          <a:p>
            <a:pPr lvl="2"/>
            <a:r>
              <a:rPr lang="en-US" altLang="en-US" sz="2800"/>
              <a:t>May be </a:t>
            </a:r>
            <a:r>
              <a:rPr lang="en-US" altLang="en-US" sz="2800" b="1">
                <a:solidFill>
                  <a:srgbClr val="800000"/>
                </a:solidFill>
                <a:cs typeface="Arial" panose="020B0604020202020204" pitchFamily="34" charset="0"/>
              </a:rPr>
              <a:t>&gt;</a:t>
            </a:r>
            <a:r>
              <a:rPr lang="en-US" altLang="en-US" sz="2800" b="1">
                <a:solidFill>
                  <a:srgbClr val="800000"/>
                </a:solidFill>
              </a:rPr>
              <a:t> PELs</a:t>
            </a:r>
            <a:r>
              <a:rPr lang="en-US" altLang="en-US" sz="2800" b="1"/>
              <a:t>; </a:t>
            </a:r>
            <a:r>
              <a:rPr lang="en-US" altLang="en-US" sz="2800"/>
              <a:t>or</a:t>
            </a:r>
          </a:p>
          <a:p>
            <a:pPr lvl="2"/>
            <a:r>
              <a:rPr lang="en-US" altLang="en-US" sz="2800"/>
              <a:t>ACM not removed in </a:t>
            </a:r>
            <a:r>
              <a:rPr lang="en-US" altLang="en-US" sz="2800" b="1">
                <a:solidFill>
                  <a:srgbClr val="800000"/>
                </a:solidFill>
              </a:rPr>
              <a:t>substantially intact state</a:t>
            </a:r>
          </a:p>
          <a:p>
            <a:pPr lvl="2"/>
            <a:endParaRPr lang="en-US" altLang="en-US" sz="2800">
              <a:solidFill>
                <a:srgbClr val="800000"/>
              </a:solidFill>
            </a:endParaRPr>
          </a:p>
          <a:p>
            <a:pPr lvl="1">
              <a:spcBef>
                <a:spcPct val="50000"/>
              </a:spcBef>
            </a:pPr>
            <a:r>
              <a:rPr lang="en-US" altLang="en-US" sz="2800" b="1">
                <a:solidFill>
                  <a:srgbClr val="800000"/>
                </a:solidFill>
              </a:rPr>
              <a:t>Critical barriers</a:t>
            </a:r>
            <a:endParaRPr lang="en-US" altLang="en-US" sz="2800"/>
          </a:p>
          <a:p>
            <a:pPr lvl="1">
              <a:spcBef>
                <a:spcPct val="50000"/>
              </a:spcBef>
            </a:pPr>
            <a:r>
              <a:rPr lang="en-US" altLang="en-US" sz="2800" b="1">
                <a:solidFill>
                  <a:srgbClr val="800000"/>
                </a:solidFill>
              </a:rPr>
              <a:t>Impermeable drop-cloths</a:t>
            </a:r>
            <a:endParaRPr lang="en-US" altLang="en-US" sz="2800"/>
          </a:p>
        </p:txBody>
      </p:sp>
      <p:sp>
        <p:nvSpPr>
          <p:cNvPr id="4" name="TextBox 3">
            <a:extLst>
              <a:ext uri="{FF2B5EF4-FFF2-40B4-BE49-F238E27FC236}">
                <a16:creationId xmlns:a16="http://schemas.microsoft.com/office/drawing/2014/main" id="{46DC0106-97EB-D962-B21F-27675D0FA217}"/>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7EF3FD83-9EB3-0D83-7CB0-9E78550FCED1}"/>
              </a:ext>
            </a:extLst>
          </p:cNvPr>
          <p:cNvSpPr>
            <a:spLocks noGrp="1" noChangeArrowheads="1"/>
          </p:cNvSpPr>
          <p:nvPr>
            <p:ph type="body" idx="1"/>
          </p:nvPr>
        </p:nvSpPr>
        <p:spPr>
          <a:xfrm>
            <a:off x="609600" y="1219200"/>
            <a:ext cx="7924800" cy="4876800"/>
          </a:xfrm>
        </p:spPr>
        <p:txBody>
          <a:bodyPr/>
          <a:lstStyle/>
          <a:p>
            <a:r>
              <a:rPr lang="en-US" altLang="en-US" sz="2200" b="1">
                <a:solidFill>
                  <a:srgbClr val="800000"/>
                </a:solidFill>
              </a:rPr>
              <a:t>Removal of vinyl and asphalt flooring materials</a:t>
            </a:r>
            <a:r>
              <a:rPr lang="en-US" altLang="en-US" sz="2200" b="1"/>
              <a:t> </a:t>
            </a:r>
            <a:r>
              <a:rPr lang="en-US" altLang="en-US" sz="2200"/>
              <a:t>which contain ACM or for which in buildings constructed </a:t>
            </a:r>
            <a:r>
              <a:rPr lang="en-US" altLang="en-US" sz="2200" b="1">
                <a:solidFill>
                  <a:srgbClr val="800000"/>
                </a:solidFill>
                <a:cs typeface="Arial" panose="020B0604020202020204" pitchFamily="34" charset="0"/>
              </a:rPr>
              <a:t>≤</a:t>
            </a:r>
            <a:r>
              <a:rPr lang="en-US" altLang="en-US" sz="2200" b="1">
                <a:solidFill>
                  <a:srgbClr val="800000"/>
                </a:solidFill>
              </a:rPr>
              <a:t> 1980</a:t>
            </a:r>
            <a:r>
              <a:rPr lang="en-US" altLang="en-US" sz="2200" b="1"/>
              <a:t>, </a:t>
            </a:r>
            <a:r>
              <a:rPr lang="en-US" altLang="en-US" sz="2200"/>
              <a:t>the employer has not verified the absence of ACM</a:t>
            </a:r>
          </a:p>
          <a:p>
            <a:endParaRPr lang="en-US" altLang="en-US" sz="1200"/>
          </a:p>
          <a:p>
            <a:r>
              <a:rPr lang="en-US" altLang="en-US" sz="2200"/>
              <a:t>Removal of </a:t>
            </a:r>
            <a:r>
              <a:rPr lang="en-US" altLang="en-US" sz="2200" b="1">
                <a:solidFill>
                  <a:srgbClr val="800000"/>
                </a:solidFill>
              </a:rPr>
              <a:t>roofing material</a:t>
            </a:r>
            <a:endParaRPr lang="en-US" altLang="en-US" sz="2200"/>
          </a:p>
          <a:p>
            <a:endParaRPr lang="en-US" altLang="en-US" sz="1200"/>
          </a:p>
          <a:p>
            <a:r>
              <a:rPr lang="en-US" altLang="en-US" sz="2200"/>
              <a:t>Removal of </a:t>
            </a:r>
            <a:r>
              <a:rPr lang="en-US" altLang="en-US" sz="2200" b="1">
                <a:solidFill>
                  <a:srgbClr val="800000"/>
                </a:solidFill>
              </a:rPr>
              <a:t>cementitious asbestos-containing siding</a:t>
            </a:r>
            <a:r>
              <a:rPr lang="en-US" altLang="en-US" sz="2200" b="1"/>
              <a:t> </a:t>
            </a:r>
            <a:r>
              <a:rPr lang="en-US" altLang="en-US" sz="2200"/>
              <a:t>and </a:t>
            </a:r>
            <a:r>
              <a:rPr lang="en-US" altLang="en-US" sz="2200" b="1">
                <a:solidFill>
                  <a:srgbClr val="800000"/>
                </a:solidFill>
              </a:rPr>
              <a:t>shingles or transite panels</a:t>
            </a:r>
            <a:endParaRPr lang="en-US" altLang="en-US" sz="2200"/>
          </a:p>
          <a:p>
            <a:endParaRPr lang="en-US" altLang="en-US" sz="1200"/>
          </a:p>
          <a:p>
            <a:r>
              <a:rPr lang="en-US" altLang="en-US" sz="2200"/>
              <a:t>Removal of </a:t>
            </a:r>
            <a:r>
              <a:rPr lang="en-US" altLang="en-US" sz="2200" b="1">
                <a:solidFill>
                  <a:srgbClr val="800000"/>
                </a:solidFill>
              </a:rPr>
              <a:t>gaskets</a:t>
            </a:r>
            <a:endParaRPr lang="en-US" altLang="en-US" sz="2200"/>
          </a:p>
          <a:p>
            <a:endParaRPr lang="en-US" altLang="en-US" sz="1200"/>
          </a:p>
          <a:p>
            <a:r>
              <a:rPr lang="en-US" altLang="en-US" sz="2200"/>
              <a:t>Performing any </a:t>
            </a:r>
            <a:r>
              <a:rPr lang="en-US" altLang="en-US" sz="2200" b="1">
                <a:solidFill>
                  <a:srgbClr val="800000"/>
                </a:solidFill>
              </a:rPr>
              <a:t>other Class II removal</a:t>
            </a:r>
            <a:endParaRPr lang="en-US" altLang="en-US" sz="2200"/>
          </a:p>
          <a:p>
            <a:endParaRPr lang="en-US" altLang="en-US" sz="1200"/>
          </a:p>
          <a:p>
            <a:r>
              <a:rPr lang="en-US" altLang="en-US" sz="2200"/>
              <a:t>Installation, removal, or repair of intact bituminous/resinous encapsulated roofing materials (mastics, flashings, etc.) and asphaltic pipeline wraps</a:t>
            </a:r>
          </a:p>
        </p:txBody>
      </p:sp>
      <p:sp>
        <p:nvSpPr>
          <p:cNvPr id="92163" name="Rectangle 2">
            <a:extLst>
              <a:ext uri="{FF2B5EF4-FFF2-40B4-BE49-F238E27FC236}">
                <a16:creationId xmlns:a16="http://schemas.microsoft.com/office/drawing/2014/main" id="{87C82C19-FBFF-102D-A190-F030E929F872}"/>
              </a:ext>
            </a:extLst>
          </p:cNvPr>
          <p:cNvSpPr>
            <a:spLocks noGrp="1" noChangeArrowheads="1"/>
          </p:cNvSpPr>
          <p:nvPr>
            <p:ph type="title"/>
          </p:nvPr>
        </p:nvSpPr>
        <p:spPr>
          <a:xfrm>
            <a:off x="609600" y="381000"/>
            <a:ext cx="8229600" cy="492125"/>
          </a:xfrm>
        </p:spPr>
        <p:txBody>
          <a:bodyPr/>
          <a:lstStyle/>
          <a:p>
            <a:pPr eaLnBrk="1" hangingPunct="1"/>
            <a:r>
              <a:rPr lang="en-US" altLang="en-US" sz="3200"/>
              <a:t>Methods of Compliance</a:t>
            </a:r>
            <a:endParaRPr lang="en-US" altLang="en-US" sz="1800"/>
          </a:p>
        </p:txBody>
      </p:sp>
      <p:sp>
        <p:nvSpPr>
          <p:cNvPr id="6" name="TextBox 5">
            <a:extLst>
              <a:ext uri="{FF2B5EF4-FFF2-40B4-BE49-F238E27FC236}">
                <a16:creationId xmlns:a16="http://schemas.microsoft.com/office/drawing/2014/main" id="{0ADCC984-5A20-C513-EA41-8F2BA24CC06B}"/>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1B833446-38AD-3FF4-D28D-43B7EE6109D0}"/>
              </a:ext>
            </a:extLst>
          </p:cNvPr>
          <p:cNvSpPr>
            <a:spLocks noGrp="1" noChangeArrowheads="1"/>
          </p:cNvSpPr>
          <p:nvPr>
            <p:ph type="body" idx="1"/>
          </p:nvPr>
        </p:nvSpPr>
        <p:spPr>
          <a:xfrm>
            <a:off x="533400" y="1219200"/>
            <a:ext cx="8001000" cy="4876800"/>
          </a:xfrm>
        </p:spPr>
        <p:txBody>
          <a:bodyPr/>
          <a:lstStyle/>
          <a:p>
            <a:pPr>
              <a:spcAft>
                <a:spcPct val="20000"/>
              </a:spcAft>
            </a:pPr>
            <a:r>
              <a:rPr lang="en-US" altLang="en-US" sz="2400"/>
              <a:t>Class I methods may also be used for Class II work, except that glove bags and glove boxes are allowed if they fully enclose the Class II material to be removed</a:t>
            </a:r>
          </a:p>
          <a:p>
            <a:pPr>
              <a:spcAft>
                <a:spcPct val="20000"/>
              </a:spcAft>
            </a:pPr>
            <a:endParaRPr lang="en-US" altLang="en-US" sz="2400"/>
          </a:p>
          <a:p>
            <a:pPr>
              <a:spcAft>
                <a:spcPct val="20000"/>
              </a:spcAft>
            </a:pPr>
            <a:r>
              <a:rPr lang="en-US" altLang="en-US" sz="2400"/>
              <a:t>Alternative controls may be used if they comply with the following:</a:t>
            </a:r>
          </a:p>
          <a:p>
            <a:pPr>
              <a:spcAft>
                <a:spcPct val="20000"/>
              </a:spcAft>
            </a:pPr>
            <a:endParaRPr lang="en-US" altLang="en-US" sz="2400"/>
          </a:p>
          <a:p>
            <a:pPr lvl="1">
              <a:spcAft>
                <a:spcPct val="20000"/>
              </a:spcAft>
            </a:pPr>
            <a:r>
              <a:rPr lang="en-US" altLang="en-US"/>
              <a:t>Data representing exposure will not exceed the PELs</a:t>
            </a:r>
          </a:p>
          <a:p>
            <a:pPr lvl="1">
              <a:spcAft>
                <a:spcPct val="20000"/>
              </a:spcAft>
            </a:pPr>
            <a:endParaRPr lang="en-US" altLang="en-US"/>
          </a:p>
          <a:p>
            <a:pPr lvl="1">
              <a:spcAft>
                <a:spcPct val="20000"/>
              </a:spcAft>
            </a:pPr>
            <a:r>
              <a:rPr lang="en-US" altLang="en-US"/>
              <a:t>A competent person evaluates and certifies such controls</a:t>
            </a:r>
          </a:p>
        </p:txBody>
      </p:sp>
      <p:sp>
        <p:nvSpPr>
          <p:cNvPr id="94211" name="Rectangle 4">
            <a:extLst>
              <a:ext uri="{FF2B5EF4-FFF2-40B4-BE49-F238E27FC236}">
                <a16:creationId xmlns:a16="http://schemas.microsoft.com/office/drawing/2014/main" id="{101A506B-9206-F39A-1051-E091BB18EEF1}"/>
              </a:ext>
            </a:extLst>
          </p:cNvPr>
          <p:cNvSpPr>
            <a:spLocks noGrp="1" noChangeArrowheads="1"/>
          </p:cNvSpPr>
          <p:nvPr>
            <p:ph type="title"/>
          </p:nvPr>
        </p:nvSpPr>
        <p:spPr>
          <a:xfrm>
            <a:off x="609600" y="381000"/>
            <a:ext cx="8229600" cy="584200"/>
          </a:xfrm>
        </p:spPr>
        <p:txBody>
          <a:bodyPr lIns="91440" tIns="45720" rIns="91440" bIns="45720" anchor="b"/>
          <a:lstStyle/>
          <a:p>
            <a:pPr eaLnBrk="1" hangingPunct="1"/>
            <a:r>
              <a:rPr lang="en-US" altLang="en-US" sz="3200"/>
              <a:t>Methods of Compliance</a:t>
            </a:r>
            <a:endParaRPr lang="en-US" altLang="en-US" sz="1800"/>
          </a:p>
        </p:txBody>
      </p:sp>
      <p:sp>
        <p:nvSpPr>
          <p:cNvPr id="4" name="TextBox 3">
            <a:extLst>
              <a:ext uri="{FF2B5EF4-FFF2-40B4-BE49-F238E27FC236}">
                <a16:creationId xmlns:a16="http://schemas.microsoft.com/office/drawing/2014/main" id="{80B32BE7-2D18-14E8-3DED-8B61CFACB198}"/>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a:extLst>
              <a:ext uri="{FF2B5EF4-FFF2-40B4-BE49-F238E27FC236}">
                <a16:creationId xmlns:a16="http://schemas.microsoft.com/office/drawing/2014/main" id="{3AB455FC-02BA-0136-E4AA-4674487F0137}"/>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Methods of Compliance</a:t>
            </a:r>
          </a:p>
        </p:txBody>
      </p:sp>
      <p:sp>
        <p:nvSpPr>
          <p:cNvPr id="96259" name="Rectangle 5">
            <a:extLst>
              <a:ext uri="{FF2B5EF4-FFF2-40B4-BE49-F238E27FC236}">
                <a16:creationId xmlns:a16="http://schemas.microsoft.com/office/drawing/2014/main" id="{6CB4C076-5507-FF7A-C302-F0F5B57869AB}"/>
              </a:ext>
            </a:extLst>
          </p:cNvPr>
          <p:cNvSpPr>
            <a:spLocks noGrp="1" noChangeArrowheads="1"/>
          </p:cNvSpPr>
          <p:nvPr>
            <p:ph type="body" idx="1"/>
          </p:nvPr>
        </p:nvSpPr>
        <p:spPr/>
        <p:txBody>
          <a:bodyPr/>
          <a:lstStyle/>
          <a:p>
            <a:pPr eaLnBrk="1" hangingPunct="1">
              <a:spcAft>
                <a:spcPct val="20000"/>
              </a:spcAft>
            </a:pPr>
            <a:r>
              <a:rPr lang="en-US" altLang="en-US" b="1"/>
              <a:t>Class III Jobs</a:t>
            </a:r>
          </a:p>
          <a:p>
            <a:pPr lvl="1" eaLnBrk="1" hangingPunct="1">
              <a:lnSpc>
                <a:spcPct val="150000"/>
              </a:lnSpc>
              <a:spcAft>
                <a:spcPct val="20000"/>
              </a:spcAft>
            </a:pPr>
            <a:r>
              <a:rPr lang="en-US" altLang="en-US"/>
              <a:t>Wet methods</a:t>
            </a:r>
          </a:p>
          <a:p>
            <a:pPr lvl="1" eaLnBrk="1" hangingPunct="1">
              <a:lnSpc>
                <a:spcPct val="150000"/>
              </a:lnSpc>
              <a:spcAft>
                <a:spcPct val="20000"/>
              </a:spcAft>
            </a:pPr>
            <a:r>
              <a:rPr lang="en-US" altLang="en-US"/>
              <a:t>LEV, to the extent feasible </a:t>
            </a:r>
          </a:p>
        </p:txBody>
      </p:sp>
      <p:sp>
        <p:nvSpPr>
          <p:cNvPr id="4" name="TextBox 3">
            <a:extLst>
              <a:ext uri="{FF2B5EF4-FFF2-40B4-BE49-F238E27FC236}">
                <a16:creationId xmlns:a16="http://schemas.microsoft.com/office/drawing/2014/main" id="{4EB03DD5-BBD4-319A-403D-EEE23CC2BA56}"/>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pic>
        <p:nvPicPr>
          <p:cNvPr id="96261" name="Picture 6">
            <a:extLst>
              <a:ext uri="{FF2B5EF4-FFF2-40B4-BE49-F238E27FC236}">
                <a16:creationId xmlns:a16="http://schemas.microsoft.com/office/drawing/2014/main" id="{4C08F645-99EA-6469-BD92-B0C6DC5C5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00400"/>
            <a:ext cx="38290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1C228AFD-226C-4C5A-BDD9-E8387D2600DC}"/>
              </a:ext>
            </a:extLst>
          </p:cNvPr>
          <p:cNvSpPr>
            <a:spLocks noGrp="1" noChangeArrowheads="1"/>
          </p:cNvSpPr>
          <p:nvPr>
            <p:ph type="body" idx="1"/>
          </p:nvPr>
        </p:nvSpPr>
        <p:spPr>
          <a:xfrm>
            <a:off x="533400" y="1143000"/>
            <a:ext cx="7924800" cy="4525963"/>
          </a:xfrm>
        </p:spPr>
        <p:txBody>
          <a:bodyPr/>
          <a:lstStyle/>
          <a:p>
            <a:pPr eaLnBrk="1" hangingPunct="1">
              <a:spcAft>
                <a:spcPct val="20000"/>
              </a:spcAft>
            </a:pPr>
            <a:r>
              <a:rPr lang="en-US" altLang="en-US" sz="2400" b="1"/>
              <a:t>Drilling, cutting, abrading, sanding, chipping, breaking, or sawing TSI or surfacing material</a:t>
            </a:r>
          </a:p>
          <a:p>
            <a:pPr lvl="1" eaLnBrk="1" hangingPunct="1">
              <a:spcAft>
                <a:spcPct val="20000"/>
              </a:spcAft>
            </a:pPr>
            <a:r>
              <a:rPr lang="en-US" altLang="en-US" sz="2000"/>
              <a:t>Impermeable dropcloths and mini-enclosures </a:t>
            </a:r>
            <a:r>
              <a:rPr lang="en-US" altLang="en-US" sz="2000" b="1" i="1"/>
              <a:t>or </a:t>
            </a:r>
          </a:p>
          <a:p>
            <a:pPr lvl="1" eaLnBrk="1" hangingPunct="1">
              <a:spcAft>
                <a:spcPct val="20000"/>
              </a:spcAft>
            </a:pPr>
            <a:endParaRPr lang="en-US" altLang="en-US" sz="500" b="1" i="1"/>
          </a:p>
          <a:p>
            <a:pPr lvl="1" eaLnBrk="1" hangingPunct="1">
              <a:lnSpc>
                <a:spcPct val="80000"/>
              </a:lnSpc>
              <a:spcAft>
                <a:spcPct val="20000"/>
              </a:spcAft>
            </a:pPr>
            <a:r>
              <a:rPr lang="en-US" altLang="en-US" sz="2000"/>
              <a:t>Glove bag systems or another isolation method</a:t>
            </a:r>
          </a:p>
          <a:p>
            <a:pPr eaLnBrk="1" hangingPunct="1">
              <a:lnSpc>
                <a:spcPct val="80000"/>
              </a:lnSpc>
              <a:spcAft>
                <a:spcPct val="20000"/>
              </a:spcAft>
            </a:pPr>
            <a:endParaRPr lang="en-US" altLang="en-US" sz="1000"/>
          </a:p>
          <a:p>
            <a:pPr eaLnBrk="1" hangingPunct="1">
              <a:lnSpc>
                <a:spcPct val="80000"/>
              </a:lnSpc>
              <a:spcAft>
                <a:spcPct val="20000"/>
              </a:spcAft>
            </a:pPr>
            <a:endParaRPr lang="en-US" altLang="en-US" sz="1000"/>
          </a:p>
          <a:p>
            <a:pPr eaLnBrk="1" hangingPunct="1">
              <a:lnSpc>
                <a:spcPct val="80000"/>
              </a:lnSpc>
              <a:spcAft>
                <a:spcPct val="20000"/>
              </a:spcAft>
            </a:pPr>
            <a:r>
              <a:rPr lang="en-US" altLang="en-US" sz="2400" b="1"/>
              <a:t>No NEA or </a:t>
            </a:r>
            <a:r>
              <a:rPr lang="en-US" altLang="en-US" sz="2400" b="1">
                <a:cs typeface="Arial" panose="020B0604020202020204" pitchFamily="34" charset="0"/>
              </a:rPr>
              <a:t>&gt; </a:t>
            </a:r>
            <a:r>
              <a:rPr lang="en-US" altLang="en-US" sz="2400" b="1"/>
              <a:t>PELs </a:t>
            </a:r>
          </a:p>
          <a:p>
            <a:pPr lvl="1" eaLnBrk="1" hangingPunct="1">
              <a:lnSpc>
                <a:spcPct val="80000"/>
              </a:lnSpc>
              <a:spcAft>
                <a:spcPct val="20000"/>
              </a:spcAft>
            </a:pPr>
            <a:r>
              <a:rPr lang="en-US" altLang="en-US" sz="2000"/>
              <a:t>Impermeable dropcloths and plastic barriers</a:t>
            </a:r>
            <a:r>
              <a:rPr lang="en-US" altLang="en-US" sz="2000" b="1" i="1"/>
              <a:t> or </a:t>
            </a:r>
            <a:r>
              <a:rPr lang="en-US" altLang="en-US" sz="2000"/>
              <a:t> </a:t>
            </a:r>
          </a:p>
          <a:p>
            <a:pPr lvl="1" eaLnBrk="1" hangingPunct="1">
              <a:lnSpc>
                <a:spcPct val="80000"/>
              </a:lnSpc>
              <a:spcAft>
                <a:spcPct val="20000"/>
              </a:spcAft>
            </a:pPr>
            <a:endParaRPr lang="en-US" altLang="en-US" sz="800" b="1" i="1"/>
          </a:p>
          <a:p>
            <a:pPr lvl="1" eaLnBrk="1" hangingPunct="1">
              <a:lnSpc>
                <a:spcPct val="80000"/>
              </a:lnSpc>
              <a:spcAft>
                <a:spcPct val="20000"/>
              </a:spcAft>
            </a:pPr>
            <a:r>
              <a:rPr lang="en-US" altLang="en-US" sz="2000"/>
              <a:t>Isolation using a control system specified for Class I jobs</a:t>
            </a:r>
          </a:p>
          <a:p>
            <a:pPr eaLnBrk="1" hangingPunct="1">
              <a:lnSpc>
                <a:spcPct val="80000"/>
              </a:lnSpc>
              <a:spcAft>
                <a:spcPct val="20000"/>
              </a:spcAft>
            </a:pPr>
            <a:endParaRPr lang="en-US" altLang="en-US" sz="1000"/>
          </a:p>
          <a:p>
            <a:pPr eaLnBrk="1" hangingPunct="1">
              <a:lnSpc>
                <a:spcPct val="80000"/>
              </a:lnSpc>
              <a:spcAft>
                <a:spcPct val="20000"/>
              </a:spcAft>
            </a:pPr>
            <a:endParaRPr lang="en-US" altLang="en-US" sz="1000"/>
          </a:p>
          <a:p>
            <a:pPr eaLnBrk="1" hangingPunct="1">
              <a:lnSpc>
                <a:spcPct val="80000"/>
              </a:lnSpc>
              <a:spcAft>
                <a:spcPct val="20000"/>
              </a:spcAft>
            </a:pPr>
            <a:r>
              <a:rPr lang="en-US" altLang="en-US" sz="2400" b="1"/>
              <a:t>Where </a:t>
            </a:r>
          </a:p>
          <a:p>
            <a:pPr lvl="1" eaLnBrk="1" hangingPunct="1">
              <a:lnSpc>
                <a:spcPct val="80000"/>
              </a:lnSpc>
              <a:spcAft>
                <a:spcPct val="20000"/>
              </a:spcAft>
            </a:pPr>
            <a:r>
              <a:rPr lang="en-US" altLang="en-US" sz="2000"/>
              <a:t>TSI or surfacing material involved </a:t>
            </a:r>
            <a:r>
              <a:rPr lang="en-US" altLang="en-US" sz="2000" b="1" i="1"/>
              <a:t>or </a:t>
            </a:r>
          </a:p>
          <a:p>
            <a:pPr lvl="1" eaLnBrk="1" hangingPunct="1">
              <a:lnSpc>
                <a:spcPct val="80000"/>
              </a:lnSpc>
              <a:spcAft>
                <a:spcPct val="20000"/>
              </a:spcAft>
            </a:pPr>
            <a:endParaRPr lang="en-US" altLang="en-US" sz="800" b="1" i="1"/>
          </a:p>
          <a:p>
            <a:pPr lvl="1" eaLnBrk="1" hangingPunct="1">
              <a:lnSpc>
                <a:spcPct val="80000"/>
              </a:lnSpc>
              <a:spcAft>
                <a:spcPct val="20000"/>
              </a:spcAft>
            </a:pPr>
            <a:r>
              <a:rPr lang="en-US" altLang="en-US" sz="2000"/>
              <a:t>No NEA, or &gt; PELs </a:t>
            </a:r>
          </a:p>
          <a:p>
            <a:pPr lvl="1" eaLnBrk="1" hangingPunct="1">
              <a:lnSpc>
                <a:spcPct val="80000"/>
              </a:lnSpc>
              <a:spcAft>
                <a:spcPct val="20000"/>
              </a:spcAft>
            </a:pPr>
            <a:endParaRPr lang="en-US" altLang="en-US" sz="800"/>
          </a:p>
          <a:p>
            <a:pPr lvl="1" eaLnBrk="1" hangingPunct="1">
              <a:lnSpc>
                <a:spcPct val="80000"/>
              </a:lnSpc>
              <a:spcAft>
                <a:spcPct val="20000"/>
              </a:spcAft>
            </a:pPr>
            <a:r>
              <a:rPr lang="en-US" altLang="en-US" sz="2000"/>
              <a:t>Respiratory protection required according to paragraph (h)</a:t>
            </a:r>
          </a:p>
        </p:txBody>
      </p:sp>
      <p:sp>
        <p:nvSpPr>
          <p:cNvPr id="97283" name="Rectangle 4">
            <a:extLst>
              <a:ext uri="{FF2B5EF4-FFF2-40B4-BE49-F238E27FC236}">
                <a16:creationId xmlns:a16="http://schemas.microsoft.com/office/drawing/2014/main" id="{4C7577D4-6308-BA6A-CCAC-EAC4155E531F}"/>
              </a:ext>
            </a:extLst>
          </p:cNvPr>
          <p:cNvSpPr>
            <a:spLocks noGrp="1" noChangeArrowheads="1"/>
          </p:cNvSpPr>
          <p:nvPr>
            <p:ph type="title"/>
          </p:nvPr>
        </p:nvSpPr>
        <p:spPr>
          <a:xfrm>
            <a:off x="609600" y="381000"/>
            <a:ext cx="8229600" cy="584200"/>
          </a:xfrm>
        </p:spPr>
        <p:txBody>
          <a:bodyPr lIns="91440" tIns="45720" rIns="91440" bIns="45720" anchor="b"/>
          <a:lstStyle/>
          <a:p>
            <a:pPr eaLnBrk="1" hangingPunct="1"/>
            <a:r>
              <a:rPr lang="en-US" altLang="en-US" sz="3200"/>
              <a:t>Methods of Compliance</a:t>
            </a:r>
            <a:endParaRPr lang="en-US" altLang="en-US" sz="1800"/>
          </a:p>
        </p:txBody>
      </p:sp>
      <p:sp>
        <p:nvSpPr>
          <p:cNvPr id="4" name="TextBox 3">
            <a:extLst>
              <a:ext uri="{FF2B5EF4-FFF2-40B4-BE49-F238E27FC236}">
                <a16:creationId xmlns:a16="http://schemas.microsoft.com/office/drawing/2014/main" id="{36EFD3A2-7CEF-6E94-64CA-338529D0015C}"/>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a:extLst>
              <a:ext uri="{FF2B5EF4-FFF2-40B4-BE49-F238E27FC236}">
                <a16:creationId xmlns:a16="http://schemas.microsoft.com/office/drawing/2014/main" id="{7893C08F-AD37-1C14-1717-148DBCC7DB41}"/>
              </a:ext>
            </a:extLst>
          </p:cNvPr>
          <p:cNvSpPr>
            <a:spLocks noGrp="1" noChangeArrowheads="1"/>
          </p:cNvSpPr>
          <p:nvPr>
            <p:ph type="body" idx="1"/>
          </p:nvPr>
        </p:nvSpPr>
        <p:spPr>
          <a:xfrm>
            <a:off x="685800" y="1295400"/>
            <a:ext cx="7772400" cy="4525963"/>
          </a:xfrm>
        </p:spPr>
        <p:txBody>
          <a:bodyPr/>
          <a:lstStyle/>
          <a:p>
            <a:pPr>
              <a:lnSpc>
                <a:spcPct val="90000"/>
              </a:lnSpc>
            </a:pPr>
            <a:r>
              <a:rPr lang="en-US" altLang="en-US" b="1"/>
              <a:t>Class IV Jobs</a:t>
            </a:r>
          </a:p>
          <a:p>
            <a:pPr>
              <a:lnSpc>
                <a:spcPct val="90000"/>
              </a:lnSpc>
            </a:pPr>
            <a:endParaRPr lang="en-US" altLang="en-US" sz="800">
              <a:solidFill>
                <a:srgbClr val="800000"/>
              </a:solidFill>
            </a:endParaRPr>
          </a:p>
          <a:p>
            <a:pPr lvl="1">
              <a:lnSpc>
                <a:spcPct val="90000"/>
              </a:lnSpc>
            </a:pPr>
            <a:r>
              <a:rPr lang="en-US" altLang="en-US" b="1">
                <a:solidFill>
                  <a:srgbClr val="800000"/>
                </a:solidFill>
              </a:rPr>
              <a:t>Trained </a:t>
            </a:r>
            <a:r>
              <a:rPr lang="en-US" altLang="en-US"/>
              <a:t>per paragraph (k)(9)</a:t>
            </a:r>
          </a:p>
          <a:p>
            <a:pPr lvl="1">
              <a:lnSpc>
                <a:spcPct val="90000"/>
              </a:lnSpc>
            </a:pPr>
            <a:endParaRPr lang="en-US" altLang="en-US"/>
          </a:p>
          <a:p>
            <a:pPr lvl="1">
              <a:lnSpc>
                <a:spcPct val="90000"/>
              </a:lnSpc>
            </a:pPr>
            <a:endParaRPr lang="en-US" altLang="en-US"/>
          </a:p>
          <a:p>
            <a:pPr lvl="1">
              <a:lnSpc>
                <a:spcPct val="90000"/>
              </a:lnSpc>
            </a:pPr>
            <a:r>
              <a:rPr lang="en-US" altLang="en-US"/>
              <a:t>respirators are required / then they shall wear </a:t>
            </a:r>
            <a:r>
              <a:rPr lang="en-US" altLang="en-US" b="1">
                <a:solidFill>
                  <a:srgbClr val="800000"/>
                </a:solidFill>
              </a:rPr>
              <a:t>respirators</a:t>
            </a:r>
            <a:endParaRPr lang="en-US" altLang="en-US"/>
          </a:p>
          <a:p>
            <a:pPr lvl="1">
              <a:lnSpc>
                <a:spcPct val="90000"/>
              </a:lnSpc>
            </a:pPr>
            <a:endParaRPr lang="en-US" altLang="en-US"/>
          </a:p>
          <a:p>
            <a:pPr lvl="1">
              <a:lnSpc>
                <a:spcPct val="90000"/>
              </a:lnSpc>
            </a:pPr>
            <a:endParaRPr lang="en-US" altLang="en-US"/>
          </a:p>
          <a:p>
            <a:pPr lvl="1">
              <a:lnSpc>
                <a:spcPct val="90000"/>
              </a:lnSpc>
            </a:pPr>
            <a:r>
              <a:rPr lang="en-US" altLang="en-US"/>
              <a:t>Waste and debris in areas where </a:t>
            </a:r>
          </a:p>
          <a:p>
            <a:pPr lvl="1">
              <a:lnSpc>
                <a:spcPct val="90000"/>
              </a:lnSpc>
              <a:buFont typeface="Symbol" panose="05050102010706020507" pitchFamily="18" charset="2"/>
              <a:buNone/>
            </a:pPr>
            <a:r>
              <a:rPr lang="en-US" altLang="en-US"/>
              <a:t>    friable TSI or surfacing material is</a:t>
            </a:r>
          </a:p>
          <a:p>
            <a:pPr lvl="1">
              <a:lnSpc>
                <a:spcPct val="90000"/>
              </a:lnSpc>
              <a:buFont typeface="Symbol" panose="05050102010706020507" pitchFamily="18" charset="2"/>
              <a:buNone/>
            </a:pPr>
            <a:r>
              <a:rPr lang="en-US" altLang="en-US"/>
              <a:t>    accessible assumed to contain </a:t>
            </a:r>
          </a:p>
          <a:p>
            <a:pPr lvl="1">
              <a:lnSpc>
                <a:spcPct val="90000"/>
              </a:lnSpc>
              <a:buFont typeface="Symbol" panose="05050102010706020507" pitchFamily="18" charset="2"/>
              <a:buNone/>
            </a:pPr>
            <a:r>
              <a:rPr lang="en-US" altLang="en-US"/>
              <a:t>    asbestos</a:t>
            </a:r>
          </a:p>
        </p:txBody>
      </p:sp>
      <p:sp>
        <p:nvSpPr>
          <p:cNvPr id="98307" name="Rectangle 4">
            <a:extLst>
              <a:ext uri="{FF2B5EF4-FFF2-40B4-BE49-F238E27FC236}">
                <a16:creationId xmlns:a16="http://schemas.microsoft.com/office/drawing/2014/main" id="{ADE9E118-22F3-EC50-6358-5CD9390E812F}"/>
              </a:ext>
            </a:extLst>
          </p:cNvPr>
          <p:cNvSpPr>
            <a:spLocks noGrp="1" noChangeArrowheads="1"/>
          </p:cNvSpPr>
          <p:nvPr>
            <p:ph type="title"/>
          </p:nvPr>
        </p:nvSpPr>
        <p:spPr>
          <a:xfrm>
            <a:off x="609600" y="422275"/>
            <a:ext cx="8229600" cy="584200"/>
          </a:xfrm>
        </p:spPr>
        <p:txBody>
          <a:bodyPr lIns="91440" tIns="45720" rIns="91440" bIns="45720" anchor="b"/>
          <a:lstStyle/>
          <a:p>
            <a:pPr eaLnBrk="1" hangingPunct="1"/>
            <a:r>
              <a:rPr lang="en-US" altLang="en-US" sz="3200"/>
              <a:t>Methods of Compliance</a:t>
            </a:r>
          </a:p>
        </p:txBody>
      </p:sp>
      <p:sp>
        <p:nvSpPr>
          <p:cNvPr id="5" name="TextBox 4">
            <a:extLst>
              <a:ext uri="{FF2B5EF4-FFF2-40B4-BE49-F238E27FC236}">
                <a16:creationId xmlns:a16="http://schemas.microsoft.com/office/drawing/2014/main" id="{AB1F4488-5B0F-AE92-2F7B-8AB04FDBDEB3}"/>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1926.1101(g)</a:t>
            </a:r>
          </a:p>
          <a:p>
            <a:pPr>
              <a:defRPr/>
            </a:pPr>
            <a:endParaRPr lang="en-US" dirty="0"/>
          </a:p>
        </p:txBody>
      </p:sp>
      <p:pic>
        <p:nvPicPr>
          <p:cNvPr id="98309" name="Picture 6">
            <a:extLst>
              <a:ext uri="{FF2B5EF4-FFF2-40B4-BE49-F238E27FC236}">
                <a16:creationId xmlns:a16="http://schemas.microsoft.com/office/drawing/2014/main" id="{93F41CBA-02AF-9AF2-6521-8AC43838B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114800"/>
            <a:ext cx="13430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1005D92D-E885-F0A1-CD4A-184334535C3B}"/>
              </a:ext>
            </a:extLst>
          </p:cNvPr>
          <p:cNvSpPr>
            <a:spLocks noGrp="1" noChangeArrowheads="1"/>
          </p:cNvSpPr>
          <p:nvPr>
            <p:ph type="title"/>
          </p:nvPr>
        </p:nvSpPr>
        <p:spPr/>
        <p:txBody>
          <a:bodyPr/>
          <a:lstStyle/>
          <a:p>
            <a:pPr eaLnBrk="1" hangingPunct="1"/>
            <a:r>
              <a:rPr lang="en-US" altLang="en-US"/>
              <a:t>Asbestos in Construction</a:t>
            </a:r>
          </a:p>
        </p:txBody>
      </p:sp>
      <p:sp>
        <p:nvSpPr>
          <p:cNvPr id="99331" name="Rectangle 3">
            <a:extLst>
              <a:ext uri="{FF2B5EF4-FFF2-40B4-BE49-F238E27FC236}">
                <a16:creationId xmlns:a16="http://schemas.microsoft.com/office/drawing/2014/main" id="{FFE3F693-75A4-A068-4810-A685E9CEF394}"/>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solidFill>
                  <a:srgbClr val="800000"/>
                </a:solidFill>
              </a:rPr>
              <a:t>Respiratory protection</a:t>
            </a:r>
          </a:p>
        </p:txBody>
      </p:sp>
      <p:sp>
        <p:nvSpPr>
          <p:cNvPr id="99332" name="Rectangle 4">
            <a:extLst>
              <a:ext uri="{FF2B5EF4-FFF2-40B4-BE49-F238E27FC236}">
                <a16:creationId xmlns:a16="http://schemas.microsoft.com/office/drawing/2014/main" id="{CC0227AD-D425-89E1-858A-44A6F2896E2F}"/>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493CD0DF-9D98-1341-C287-61FF4E779BA9}"/>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1926.1101(h)</a:t>
            </a:r>
          </a:p>
          <a:p>
            <a:pPr>
              <a:defRPr/>
            </a:pPr>
            <a:endParaRPr lang="en-US" dirty="0"/>
          </a:p>
        </p:txBody>
      </p:sp>
      <p:pic>
        <p:nvPicPr>
          <p:cNvPr id="99334" name="Picture 7">
            <a:extLst>
              <a:ext uri="{FF2B5EF4-FFF2-40B4-BE49-F238E27FC236}">
                <a16:creationId xmlns:a16="http://schemas.microsoft.com/office/drawing/2014/main" id="{1F8AFF90-9AF4-F606-99F8-2416A5518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648200"/>
            <a:ext cx="1066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a:extLst>
              <a:ext uri="{FF2B5EF4-FFF2-40B4-BE49-F238E27FC236}">
                <a16:creationId xmlns:a16="http://schemas.microsoft.com/office/drawing/2014/main" id="{6E15AD35-092E-12A4-0BCB-B7F370FA52D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3742136-63B4-7102-3DA1-41D19B4B13C8}"/>
              </a:ext>
            </a:extLst>
          </p:cNvPr>
          <p:cNvSpPr>
            <a:spLocks noGrp="1" noChangeArrowheads="1"/>
          </p:cNvSpPr>
          <p:nvPr>
            <p:ph type="title"/>
          </p:nvPr>
        </p:nvSpPr>
        <p:spPr/>
        <p:txBody>
          <a:bodyPr/>
          <a:lstStyle/>
          <a:p>
            <a:pPr eaLnBrk="1" hangingPunct="1"/>
            <a:r>
              <a:rPr lang="en-US" altLang="en-US"/>
              <a:t>Definitions</a:t>
            </a:r>
          </a:p>
        </p:txBody>
      </p:sp>
      <p:sp>
        <p:nvSpPr>
          <p:cNvPr id="14339" name="Rectangle 3">
            <a:extLst>
              <a:ext uri="{FF2B5EF4-FFF2-40B4-BE49-F238E27FC236}">
                <a16:creationId xmlns:a16="http://schemas.microsoft.com/office/drawing/2014/main" id="{E81F6E6D-D4F8-D3C9-E885-F20B6F0C9399}"/>
              </a:ext>
            </a:extLst>
          </p:cNvPr>
          <p:cNvSpPr>
            <a:spLocks noGrp="1" noChangeArrowheads="1"/>
          </p:cNvSpPr>
          <p:nvPr>
            <p:ph type="body" idx="1"/>
          </p:nvPr>
        </p:nvSpPr>
        <p:spPr/>
        <p:txBody>
          <a:bodyPr/>
          <a:lstStyle/>
          <a:p>
            <a:pPr>
              <a:spcAft>
                <a:spcPct val="20000"/>
              </a:spcAft>
              <a:buClr>
                <a:srgbClr val="800000"/>
              </a:buClr>
            </a:pPr>
            <a:r>
              <a:rPr lang="en-US" altLang="en-US" sz="2400" b="1"/>
              <a:t>Asbestos</a:t>
            </a:r>
            <a:endParaRPr lang="en-US" altLang="en-US" sz="2400"/>
          </a:p>
          <a:p>
            <a:pPr lvl="1">
              <a:spcAft>
                <a:spcPct val="20000"/>
              </a:spcAft>
              <a:buClr>
                <a:srgbClr val="000080"/>
              </a:buClr>
            </a:pPr>
            <a:r>
              <a:rPr lang="en-US" altLang="en-US" sz="2000"/>
              <a:t>Chrysotile, amosite, crocidolite, tremolite asbestos, anthophyllite asbestos, actinolite asbestos, and any of these minerals that have been chemically altered; includes PACM</a:t>
            </a:r>
          </a:p>
          <a:p>
            <a:pPr eaLnBrk="1" hangingPunct="1"/>
            <a:endParaRPr lang="en-US" altLang="en-US" sz="1000" b="1"/>
          </a:p>
          <a:p>
            <a:pPr eaLnBrk="1" hangingPunct="1"/>
            <a:r>
              <a:rPr lang="en-US" altLang="en-US" sz="2400" b="1"/>
              <a:t>ACM</a:t>
            </a:r>
          </a:p>
          <a:p>
            <a:pPr eaLnBrk="1" hangingPunct="1"/>
            <a:endParaRPr lang="en-US" altLang="en-US" sz="800"/>
          </a:p>
          <a:p>
            <a:pPr lvl="1" eaLnBrk="1" hangingPunct="1"/>
            <a:r>
              <a:rPr lang="en-US" altLang="en-US" sz="2000"/>
              <a:t>“Asbestos-containing material,” any material containing &gt;1% asbestos</a:t>
            </a:r>
          </a:p>
          <a:p>
            <a:pPr eaLnBrk="1" hangingPunct="1"/>
            <a:endParaRPr lang="en-US" altLang="en-US" sz="1000" b="1"/>
          </a:p>
          <a:p>
            <a:pPr eaLnBrk="1" hangingPunct="1"/>
            <a:r>
              <a:rPr lang="en-US" altLang="en-US" sz="2400" b="1"/>
              <a:t>PACM</a:t>
            </a:r>
          </a:p>
          <a:p>
            <a:pPr eaLnBrk="1" hangingPunct="1"/>
            <a:endParaRPr lang="en-US" altLang="en-US" sz="800"/>
          </a:p>
          <a:p>
            <a:pPr lvl="1" eaLnBrk="1" hangingPunct="1"/>
            <a:r>
              <a:rPr lang="en-US" altLang="en-US" sz="2000"/>
              <a:t>“Presumed asbestos-containing material”</a:t>
            </a:r>
          </a:p>
        </p:txBody>
      </p:sp>
      <p:sp>
        <p:nvSpPr>
          <p:cNvPr id="4" name="TextBox 3">
            <a:extLst>
              <a:ext uri="{FF2B5EF4-FFF2-40B4-BE49-F238E27FC236}">
                <a16:creationId xmlns:a16="http://schemas.microsoft.com/office/drawing/2014/main" id="{2898A11C-40E1-886E-92B7-20F7B0C520A6}"/>
              </a:ext>
            </a:extLst>
          </p:cNvPr>
          <p:cNvSpPr txBox="1"/>
          <p:nvPr/>
        </p:nvSpPr>
        <p:spPr>
          <a:xfrm>
            <a:off x="6400800" y="457200"/>
            <a:ext cx="2398713" cy="646113"/>
          </a:xfrm>
          <a:prstGeom prst="rect">
            <a:avLst/>
          </a:prstGeom>
          <a:noFill/>
        </p:spPr>
        <p:txBody>
          <a:bodyPr wrap="none">
            <a:spAutoFit/>
          </a:bodyPr>
          <a:lstStyle/>
          <a:p>
            <a:pPr>
              <a:defRPr/>
            </a:pPr>
            <a:r>
              <a:rPr lang="en-US" dirty="0">
                <a:latin typeface="+mj-lt"/>
              </a:rPr>
              <a:t>29 CFR 1926.1101(b)</a:t>
            </a:r>
          </a:p>
          <a:p>
            <a:pPr>
              <a:defRPr/>
            </a:pPr>
            <a:endParaRPr lang="en-US" dirty="0"/>
          </a:p>
        </p:txBody>
      </p:sp>
      <p:pic>
        <p:nvPicPr>
          <p:cNvPr id="14341" name="Picture 6">
            <a:extLst>
              <a:ext uri="{FF2B5EF4-FFF2-40B4-BE49-F238E27FC236}">
                <a16:creationId xmlns:a16="http://schemas.microsoft.com/office/drawing/2014/main" id="{F9BA0917-6865-65AB-C557-F10AB8D2F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962400"/>
            <a:ext cx="2238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959A375-9F4C-F037-31DF-875DF65F6525}"/>
              </a:ext>
            </a:extLst>
          </p:cNvPr>
          <p:cNvSpPr>
            <a:spLocks noGrp="1" noChangeArrowheads="1"/>
          </p:cNvSpPr>
          <p:nvPr>
            <p:ph type="title"/>
          </p:nvPr>
        </p:nvSpPr>
        <p:spPr>
          <a:xfrm>
            <a:off x="609600" y="381000"/>
            <a:ext cx="8229600" cy="492125"/>
          </a:xfrm>
        </p:spPr>
        <p:txBody>
          <a:bodyPr/>
          <a:lstStyle/>
          <a:p>
            <a:pPr eaLnBrk="1" hangingPunct="1"/>
            <a:r>
              <a:rPr lang="en-US" altLang="en-US" sz="3200"/>
              <a:t>Respiratory Protection</a:t>
            </a:r>
          </a:p>
        </p:txBody>
      </p:sp>
      <p:sp>
        <p:nvSpPr>
          <p:cNvPr id="103427" name="Rectangle 3">
            <a:extLst>
              <a:ext uri="{FF2B5EF4-FFF2-40B4-BE49-F238E27FC236}">
                <a16:creationId xmlns:a16="http://schemas.microsoft.com/office/drawing/2014/main" id="{88B49AE7-899E-1A07-596C-7D3544DEFFAE}"/>
              </a:ext>
            </a:extLst>
          </p:cNvPr>
          <p:cNvSpPr>
            <a:spLocks noGrp="1" noChangeArrowheads="1"/>
          </p:cNvSpPr>
          <p:nvPr>
            <p:ph type="body" idx="1"/>
          </p:nvPr>
        </p:nvSpPr>
        <p:spPr>
          <a:xfrm>
            <a:off x="533400" y="1295400"/>
            <a:ext cx="8077200" cy="4525963"/>
          </a:xfrm>
        </p:spPr>
        <p:txBody>
          <a:bodyPr/>
          <a:lstStyle/>
          <a:p>
            <a:pPr>
              <a:lnSpc>
                <a:spcPct val="90000"/>
              </a:lnSpc>
              <a:buClr>
                <a:srgbClr val="800000"/>
              </a:buClr>
            </a:pPr>
            <a:r>
              <a:rPr lang="en-US" altLang="en-US" sz="2400"/>
              <a:t>Must be provided and used for:</a:t>
            </a:r>
          </a:p>
          <a:p>
            <a:pPr lvl="1">
              <a:lnSpc>
                <a:spcPct val="90000"/>
              </a:lnSpc>
            </a:pPr>
            <a:endParaRPr lang="en-US" altLang="en-US" sz="800"/>
          </a:p>
          <a:p>
            <a:pPr lvl="1">
              <a:lnSpc>
                <a:spcPct val="90000"/>
              </a:lnSpc>
            </a:pPr>
            <a:r>
              <a:rPr lang="en-US" altLang="en-US" sz="2000"/>
              <a:t>Class I jobs</a:t>
            </a:r>
          </a:p>
          <a:p>
            <a:pPr lvl="1">
              <a:lnSpc>
                <a:spcPct val="90000"/>
              </a:lnSpc>
            </a:pPr>
            <a:endParaRPr lang="en-US" altLang="en-US" sz="800"/>
          </a:p>
          <a:p>
            <a:pPr lvl="1">
              <a:lnSpc>
                <a:spcPct val="90000"/>
              </a:lnSpc>
            </a:pPr>
            <a:r>
              <a:rPr lang="en-US" altLang="en-US" sz="2000"/>
              <a:t>Class II </a:t>
            </a:r>
            <a:r>
              <a:rPr lang="en-US" altLang="en-US" sz="2000" b="1"/>
              <a:t>jobs </a:t>
            </a:r>
            <a:r>
              <a:rPr lang="en-US" altLang="en-US" sz="2000" b="1">
                <a:solidFill>
                  <a:srgbClr val="800000"/>
                </a:solidFill>
              </a:rPr>
              <a:t>where ACM is not removed substantially intact</a:t>
            </a:r>
          </a:p>
          <a:p>
            <a:pPr lvl="1">
              <a:lnSpc>
                <a:spcPct val="90000"/>
              </a:lnSpc>
            </a:pPr>
            <a:endParaRPr lang="en-US" altLang="en-US" sz="800"/>
          </a:p>
          <a:p>
            <a:pPr lvl="1">
              <a:lnSpc>
                <a:spcPct val="90000"/>
              </a:lnSpc>
            </a:pPr>
            <a:r>
              <a:rPr lang="en-US" altLang="en-US" sz="2000"/>
              <a:t>Class II and III jobs </a:t>
            </a:r>
            <a:r>
              <a:rPr lang="en-US" altLang="en-US" sz="2000" b="1">
                <a:solidFill>
                  <a:srgbClr val="800000"/>
                </a:solidFill>
              </a:rPr>
              <a:t>not performed using wet methods;</a:t>
            </a:r>
            <a:r>
              <a:rPr lang="en-US" altLang="en-US" sz="2000"/>
              <a:t> exception: sloped roofs</a:t>
            </a:r>
          </a:p>
          <a:p>
            <a:pPr lvl="1">
              <a:lnSpc>
                <a:spcPct val="90000"/>
              </a:lnSpc>
            </a:pPr>
            <a:endParaRPr lang="en-US" altLang="en-US" sz="900"/>
          </a:p>
          <a:p>
            <a:pPr lvl="1">
              <a:lnSpc>
                <a:spcPct val="90000"/>
              </a:lnSpc>
            </a:pPr>
            <a:r>
              <a:rPr lang="en-US" altLang="en-US" sz="2000"/>
              <a:t>Class II and III jobs where </a:t>
            </a:r>
            <a:r>
              <a:rPr lang="en-US" altLang="en-US" sz="2000">
                <a:solidFill>
                  <a:srgbClr val="800000"/>
                </a:solidFill>
              </a:rPr>
              <a:t>no </a:t>
            </a:r>
            <a:r>
              <a:rPr lang="en-US" altLang="en-US" sz="2000" b="1">
                <a:solidFill>
                  <a:srgbClr val="800000"/>
                </a:solidFill>
              </a:rPr>
              <a:t>NEA</a:t>
            </a:r>
          </a:p>
          <a:p>
            <a:pPr lvl="1">
              <a:lnSpc>
                <a:spcPct val="90000"/>
              </a:lnSpc>
            </a:pPr>
            <a:endParaRPr lang="en-US" altLang="en-US" sz="800"/>
          </a:p>
          <a:p>
            <a:pPr lvl="1">
              <a:lnSpc>
                <a:spcPct val="90000"/>
              </a:lnSpc>
            </a:pPr>
            <a:r>
              <a:rPr lang="en-US" altLang="en-US" sz="2000"/>
              <a:t>Class III jobs where </a:t>
            </a:r>
            <a:r>
              <a:rPr lang="en-US" altLang="en-US" sz="2000" b="1">
                <a:solidFill>
                  <a:srgbClr val="800000"/>
                </a:solidFill>
              </a:rPr>
              <a:t>TSI or surfacing material ACM or PACM is disturbed</a:t>
            </a:r>
          </a:p>
          <a:p>
            <a:pPr lvl="1">
              <a:lnSpc>
                <a:spcPct val="90000"/>
              </a:lnSpc>
            </a:pPr>
            <a:endParaRPr lang="en-US" altLang="en-US" sz="800"/>
          </a:p>
          <a:p>
            <a:pPr lvl="1">
              <a:lnSpc>
                <a:spcPct val="90000"/>
              </a:lnSpc>
            </a:pPr>
            <a:r>
              <a:rPr lang="en-US" altLang="en-US" sz="2000"/>
              <a:t>Class IV work in regulated areas </a:t>
            </a:r>
            <a:r>
              <a:rPr lang="en-US" altLang="en-US" sz="2000" b="1">
                <a:solidFill>
                  <a:srgbClr val="800000"/>
                </a:solidFill>
              </a:rPr>
              <a:t>where employees performing</a:t>
            </a:r>
            <a:r>
              <a:rPr lang="en-US" altLang="en-US" sz="2000" b="1">
                <a:solidFill>
                  <a:schemeClr val="tx2"/>
                </a:solidFill>
              </a:rPr>
              <a:t> </a:t>
            </a:r>
            <a:r>
              <a:rPr lang="en-US" altLang="en-US" sz="2000" b="1">
                <a:solidFill>
                  <a:srgbClr val="800000"/>
                </a:solidFill>
              </a:rPr>
              <a:t>other work are required to wear respirators </a:t>
            </a:r>
          </a:p>
          <a:p>
            <a:pPr lvl="1">
              <a:lnSpc>
                <a:spcPct val="90000"/>
              </a:lnSpc>
            </a:pPr>
            <a:endParaRPr lang="en-US" altLang="en-US" sz="800" b="1">
              <a:solidFill>
                <a:srgbClr val="800000"/>
              </a:solidFill>
            </a:endParaRPr>
          </a:p>
          <a:p>
            <a:pPr lvl="1">
              <a:lnSpc>
                <a:spcPct val="90000"/>
              </a:lnSpc>
            </a:pPr>
            <a:r>
              <a:rPr lang="en-US" altLang="en-US" sz="2000" b="1">
                <a:solidFill>
                  <a:srgbClr val="800000"/>
                </a:solidFill>
              </a:rPr>
              <a:t>&gt; PELs</a:t>
            </a:r>
          </a:p>
          <a:p>
            <a:pPr lvl="1">
              <a:lnSpc>
                <a:spcPct val="90000"/>
              </a:lnSpc>
            </a:pPr>
            <a:endParaRPr lang="en-US" altLang="en-US" sz="800"/>
          </a:p>
          <a:p>
            <a:pPr lvl="1">
              <a:lnSpc>
                <a:spcPct val="90000"/>
              </a:lnSpc>
            </a:pPr>
            <a:r>
              <a:rPr lang="en-US" altLang="en-US" sz="2000"/>
              <a:t>Emergencies</a:t>
            </a:r>
          </a:p>
        </p:txBody>
      </p:sp>
      <p:sp>
        <p:nvSpPr>
          <p:cNvPr id="4" name="TextBox 3">
            <a:extLst>
              <a:ext uri="{FF2B5EF4-FFF2-40B4-BE49-F238E27FC236}">
                <a16:creationId xmlns:a16="http://schemas.microsoft.com/office/drawing/2014/main" id="{9E48CEA3-1431-AFAD-43AA-B9C28FD7C372}"/>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1926.1101(h)</a:t>
            </a:r>
          </a:p>
          <a:p>
            <a:pPr>
              <a:defRPr/>
            </a:pPr>
            <a:endParaRPr lang="en-US" dirty="0"/>
          </a:p>
        </p:txBody>
      </p:sp>
      <p:pic>
        <p:nvPicPr>
          <p:cNvPr id="103429" name="Picture 6">
            <a:extLst>
              <a:ext uri="{FF2B5EF4-FFF2-40B4-BE49-F238E27FC236}">
                <a16:creationId xmlns:a16="http://schemas.microsoft.com/office/drawing/2014/main" id="{F56931C7-39F9-3466-8D85-9DA67DD62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450" y="5029200"/>
            <a:ext cx="1022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13DFDDA-C26F-EBC0-5A4E-584BC10A93D5}"/>
              </a:ext>
            </a:extLst>
          </p:cNvPr>
          <p:cNvSpPr>
            <a:spLocks noGrp="1" noChangeArrowheads="1"/>
          </p:cNvSpPr>
          <p:nvPr>
            <p:ph type="title"/>
          </p:nvPr>
        </p:nvSpPr>
        <p:spPr>
          <a:xfrm>
            <a:off x="609600" y="381000"/>
            <a:ext cx="8229600" cy="487363"/>
          </a:xfrm>
        </p:spPr>
        <p:txBody>
          <a:bodyPr/>
          <a:lstStyle/>
          <a:p>
            <a:pPr eaLnBrk="1" hangingPunct="1"/>
            <a:r>
              <a:rPr lang="en-US" altLang="en-US" sz="3200"/>
              <a:t>Respirator Selection</a:t>
            </a:r>
          </a:p>
        </p:txBody>
      </p:sp>
      <p:sp>
        <p:nvSpPr>
          <p:cNvPr id="104451" name="Rectangle 4">
            <a:extLst>
              <a:ext uri="{FF2B5EF4-FFF2-40B4-BE49-F238E27FC236}">
                <a16:creationId xmlns:a16="http://schemas.microsoft.com/office/drawing/2014/main" id="{B6C3F17A-28C2-2227-B11E-B3F356851B8D}"/>
              </a:ext>
            </a:extLst>
          </p:cNvPr>
          <p:cNvSpPr>
            <a:spLocks noGrp="1" noChangeArrowheads="1"/>
          </p:cNvSpPr>
          <p:nvPr>
            <p:ph type="body" idx="1"/>
          </p:nvPr>
        </p:nvSpPr>
        <p:spPr/>
        <p:txBody>
          <a:bodyPr/>
          <a:lstStyle/>
          <a:p>
            <a:pPr eaLnBrk="1" hangingPunct="1">
              <a:lnSpc>
                <a:spcPct val="90000"/>
              </a:lnSpc>
              <a:spcAft>
                <a:spcPct val="20000"/>
              </a:spcAft>
            </a:pPr>
            <a:r>
              <a:rPr lang="en-US" altLang="en-US" sz="2400"/>
              <a:t>Employers shall provide respirators per </a:t>
            </a:r>
            <a:r>
              <a:rPr lang="en-US" altLang="en-US" sz="2400" b="1"/>
              <a:t>Table 1</a:t>
            </a:r>
          </a:p>
          <a:p>
            <a:pPr eaLnBrk="1" hangingPunct="1">
              <a:lnSpc>
                <a:spcPct val="90000"/>
              </a:lnSpc>
              <a:spcAft>
                <a:spcPct val="20000"/>
              </a:spcAft>
            </a:pPr>
            <a:endParaRPr lang="en-US" altLang="en-US" sz="1000"/>
          </a:p>
          <a:p>
            <a:pPr eaLnBrk="1" hangingPunct="1">
              <a:lnSpc>
                <a:spcPct val="90000"/>
              </a:lnSpc>
              <a:spcAft>
                <a:spcPct val="20000"/>
              </a:spcAft>
            </a:pPr>
            <a:r>
              <a:rPr lang="en-US" altLang="en-US" sz="2400"/>
              <a:t>NIOSH approved </a:t>
            </a:r>
          </a:p>
          <a:p>
            <a:pPr eaLnBrk="1" hangingPunct="1">
              <a:lnSpc>
                <a:spcPct val="90000"/>
              </a:lnSpc>
              <a:spcAft>
                <a:spcPct val="20000"/>
              </a:spcAft>
            </a:pPr>
            <a:endParaRPr lang="en-US" altLang="en-US" sz="1000"/>
          </a:p>
          <a:p>
            <a:pPr eaLnBrk="1" hangingPunct="1">
              <a:lnSpc>
                <a:spcPct val="90000"/>
              </a:lnSpc>
              <a:spcAft>
                <a:spcPct val="20000"/>
              </a:spcAft>
            </a:pPr>
            <a:r>
              <a:rPr lang="en-US" altLang="en-US" sz="2400"/>
              <a:t>Tight-fitting, PAPR shall be provided in lieu of any negative-pressure respirator whenever</a:t>
            </a:r>
          </a:p>
          <a:p>
            <a:pPr lvl="1" eaLnBrk="1" hangingPunct="1">
              <a:spcAft>
                <a:spcPct val="20000"/>
              </a:spcAft>
            </a:pPr>
            <a:r>
              <a:rPr lang="en-US" altLang="en-US" sz="2000"/>
              <a:t>Employee chooses to use this type of respirator </a:t>
            </a:r>
            <a:r>
              <a:rPr lang="en-US" altLang="en-US" sz="2000" b="1" i="1"/>
              <a:t>and</a:t>
            </a:r>
          </a:p>
          <a:p>
            <a:pPr lvl="1" eaLnBrk="1" hangingPunct="1">
              <a:spcAft>
                <a:spcPct val="20000"/>
              </a:spcAft>
            </a:pPr>
            <a:r>
              <a:rPr lang="en-US" altLang="en-US" sz="2000"/>
              <a:t>Respirator will provide adequate protection</a:t>
            </a:r>
          </a:p>
        </p:txBody>
      </p:sp>
      <p:pic>
        <p:nvPicPr>
          <p:cNvPr id="104452" name="Picture 6">
            <a:extLst>
              <a:ext uri="{FF2B5EF4-FFF2-40B4-BE49-F238E27FC236}">
                <a16:creationId xmlns:a16="http://schemas.microsoft.com/office/drawing/2014/main" id="{C5F44738-A63E-2967-4A9B-5C64EE6DC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00538"/>
            <a:ext cx="211455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251F9E9-3542-13EF-7AD6-4E5DE3706E6D}"/>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1926.1101(h)</a:t>
            </a:r>
          </a:p>
          <a:p>
            <a:pPr>
              <a:defRP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7">
            <a:extLst>
              <a:ext uri="{FF2B5EF4-FFF2-40B4-BE49-F238E27FC236}">
                <a16:creationId xmlns:a16="http://schemas.microsoft.com/office/drawing/2014/main" id="{F2376187-7E41-DAF1-378B-977EED8F0F74}"/>
              </a:ext>
            </a:extLst>
          </p:cNvPr>
          <p:cNvSpPr>
            <a:spLocks noGrp="1" noChangeArrowheads="1"/>
          </p:cNvSpPr>
          <p:nvPr>
            <p:ph type="title"/>
          </p:nvPr>
        </p:nvSpPr>
        <p:spPr>
          <a:xfrm>
            <a:off x="609600" y="76200"/>
            <a:ext cx="8229600" cy="984250"/>
          </a:xfrm>
        </p:spPr>
        <p:txBody>
          <a:bodyPr/>
          <a:lstStyle/>
          <a:p>
            <a:pPr eaLnBrk="1" hangingPunct="1"/>
            <a:r>
              <a:rPr lang="en-US" altLang="en-US"/>
              <a:t>Table 1 </a:t>
            </a:r>
            <a:br>
              <a:rPr lang="en-US" altLang="en-US" sz="3200"/>
            </a:br>
            <a:r>
              <a:rPr lang="en-US" altLang="en-US" sz="2800"/>
              <a:t>Respiratory Protection for Asbestos Fibers</a:t>
            </a:r>
          </a:p>
        </p:txBody>
      </p:sp>
      <p:graphicFrame>
        <p:nvGraphicFramePr>
          <p:cNvPr id="546820" name="Group 4">
            <a:extLst>
              <a:ext uri="{FF2B5EF4-FFF2-40B4-BE49-F238E27FC236}">
                <a16:creationId xmlns:a16="http://schemas.microsoft.com/office/drawing/2014/main" id="{5FD62CF0-BA51-2382-67FA-DF2D36139796}"/>
              </a:ext>
            </a:extLst>
          </p:cNvPr>
          <p:cNvGraphicFramePr>
            <a:graphicFrameLocks noGrp="1"/>
          </p:cNvGraphicFramePr>
          <p:nvPr>
            <p:ph idx="1"/>
          </p:nvPr>
        </p:nvGraphicFramePr>
        <p:xfrm>
          <a:off x="609600" y="1295400"/>
          <a:ext cx="7848600" cy="4525963"/>
        </p:xfrm>
        <a:graphic>
          <a:graphicData uri="http://schemas.openxmlformats.org/drawingml/2006/table">
            <a:tbl>
              <a:tblPr/>
              <a:tblGrid>
                <a:gridCol w="3925919">
                  <a:extLst>
                    <a:ext uri="{9D8B030D-6E8A-4147-A177-3AD203B41FA5}">
                      <a16:colId xmlns:a16="http://schemas.microsoft.com/office/drawing/2014/main" val="20000"/>
                    </a:ext>
                  </a:extLst>
                </a:gridCol>
                <a:gridCol w="3922681">
                  <a:extLst>
                    <a:ext uri="{9D8B030D-6E8A-4147-A177-3AD203B41FA5}">
                      <a16:colId xmlns:a16="http://schemas.microsoft.com/office/drawing/2014/main" val="20001"/>
                    </a:ext>
                  </a:extLst>
                </a:gridCol>
              </a:tblGrid>
              <a:tr h="501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Airborne concentration of asbestos or conditions of use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Required respirator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0000"/>
                    </a:solidFill>
                  </a:tcPr>
                </a:tc>
                <a:extLst>
                  <a:ext uri="{0D108BD9-81ED-4DB2-BD59-A6C34878D82A}">
                    <a16:rowId xmlns:a16="http://schemas.microsoft.com/office/drawing/2014/main" val="10000"/>
                  </a:ext>
                </a:extLst>
              </a:tr>
              <a:tr h="952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Not in excess of 1 f/cc (10 x PEL) or otherwise as required independent of exposure pursuant to paragraph (h)(2)(iv) of this section.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Half–mask air purifying respirator other than a disposable respirator, equipped with high-efficiency filters.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1"/>
                  </a:ext>
                </a:extLst>
              </a:tr>
              <a:tr h="528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Not in excess of 5 f/cc (50 x PEL).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Full facepiece air–purifying respirator equipped with high efficiency filters.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2"/>
                  </a:ext>
                </a:extLst>
              </a:tr>
              <a:tr h="950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Not in excess of 10 f/cc (100 x PEL).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Any powered air–purifying respirator equipped with high efficiency filters or any supplied air respirator operated in continuous flow mode.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3"/>
                  </a:ext>
                </a:extLst>
              </a:tr>
              <a:tr h="528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Not in excess of 100 f/cc (1,000 x PEL) or unknown concentration.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Full facepiece supplied air respirator operated in pressure demand mode.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4"/>
                  </a:ext>
                </a:extLst>
              </a:tr>
              <a:tr h="1063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Greater than 100 f/cc (1,000 x PEL) or unknown concentration.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Full facepiece supplied air respirator operated in pressure demand mode, equipped with an auxiliary positive pressure self–contained breathing apparatus.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999EDD34-751B-768C-1FFA-30536ABDA4BE}"/>
              </a:ext>
            </a:extLst>
          </p:cNvPr>
          <p:cNvSpPr>
            <a:spLocks noGrp="1" noChangeArrowheads="1"/>
          </p:cNvSpPr>
          <p:nvPr>
            <p:ph type="body" idx="1"/>
          </p:nvPr>
        </p:nvSpPr>
        <p:spPr/>
        <p:txBody>
          <a:bodyPr/>
          <a:lstStyle/>
          <a:p>
            <a:pPr>
              <a:buClr>
                <a:srgbClr val="800000"/>
              </a:buClr>
            </a:pPr>
            <a:r>
              <a:rPr lang="en-US" altLang="en-US" sz="2400" b="1">
                <a:solidFill>
                  <a:srgbClr val="800000"/>
                </a:solidFill>
              </a:rPr>
              <a:t>Half-mask APR</a:t>
            </a:r>
            <a:r>
              <a:rPr lang="en-US" altLang="en-US" sz="2400" b="1"/>
              <a:t> </a:t>
            </a:r>
            <a:r>
              <a:rPr lang="en-US" altLang="en-US" sz="2400"/>
              <a:t>(not disposable!) with HEPA filters</a:t>
            </a:r>
          </a:p>
          <a:p>
            <a:pPr>
              <a:buClr>
                <a:srgbClr val="800000"/>
              </a:buClr>
            </a:pPr>
            <a:endParaRPr lang="en-US" altLang="en-US" sz="800"/>
          </a:p>
          <a:p>
            <a:pPr lvl="1"/>
            <a:r>
              <a:rPr lang="en-US" altLang="en-US" sz="2000"/>
              <a:t>Class II and III jobs where no NEA</a:t>
            </a:r>
          </a:p>
          <a:p>
            <a:pPr lvl="1"/>
            <a:endParaRPr lang="en-US" altLang="en-US" sz="800"/>
          </a:p>
          <a:p>
            <a:pPr lvl="1"/>
            <a:r>
              <a:rPr lang="en-US" altLang="en-US" sz="2000"/>
              <a:t>Class III jobs where TSI or SM being disturbed</a:t>
            </a:r>
          </a:p>
          <a:p>
            <a:pPr lvl="1">
              <a:lnSpc>
                <a:spcPct val="90000"/>
              </a:lnSpc>
            </a:pPr>
            <a:endParaRPr lang="en-US" altLang="en-US" sz="2000"/>
          </a:p>
          <a:p>
            <a:pPr lvl="1">
              <a:lnSpc>
                <a:spcPct val="90000"/>
              </a:lnSpc>
            </a:pPr>
            <a:endParaRPr lang="en-US" altLang="en-US" sz="2000"/>
          </a:p>
          <a:p>
            <a:pPr>
              <a:buClr>
                <a:srgbClr val="800000"/>
              </a:buClr>
            </a:pPr>
            <a:r>
              <a:rPr lang="en-US" altLang="en-US" sz="2400" b="1">
                <a:solidFill>
                  <a:srgbClr val="800000"/>
                </a:solidFill>
              </a:rPr>
              <a:t>Tight fitting PAPRs</a:t>
            </a:r>
            <a:r>
              <a:rPr lang="en-US" altLang="en-US" sz="2400" b="1"/>
              <a:t> </a:t>
            </a:r>
            <a:r>
              <a:rPr lang="en-US" altLang="en-US" sz="2400"/>
              <a:t>with HEPA filters </a:t>
            </a:r>
            <a:r>
              <a:rPr lang="en-US" altLang="en-US" sz="2400" u="sng"/>
              <a:t>or</a:t>
            </a:r>
            <a:r>
              <a:rPr lang="en-US" altLang="en-US" sz="2400"/>
              <a:t> </a:t>
            </a:r>
            <a:r>
              <a:rPr lang="en-US" altLang="en-US" sz="2400" b="1">
                <a:solidFill>
                  <a:srgbClr val="800000"/>
                </a:solidFill>
              </a:rPr>
              <a:t>full-facepiece supplied air respirators</a:t>
            </a:r>
            <a:r>
              <a:rPr lang="en-US" altLang="en-US" sz="2400"/>
              <a:t> operated in pressure-demand mode, with HEPA egress cartridges or an auxiliary positive pressure SCBA, required for Class I work where:</a:t>
            </a:r>
          </a:p>
          <a:p>
            <a:pPr>
              <a:buClr>
                <a:srgbClr val="800000"/>
              </a:buClr>
            </a:pPr>
            <a:endParaRPr lang="en-US" altLang="en-US" sz="800"/>
          </a:p>
          <a:p>
            <a:pPr lvl="1"/>
            <a:r>
              <a:rPr lang="en-US" altLang="en-US" sz="2000"/>
              <a:t>NEA has not been produced, </a:t>
            </a:r>
            <a:r>
              <a:rPr lang="en-US" altLang="en-US" sz="2000" b="1" i="1"/>
              <a:t>and </a:t>
            </a:r>
          </a:p>
          <a:p>
            <a:pPr lvl="1"/>
            <a:endParaRPr lang="en-US" altLang="en-US" sz="800" b="1" i="1"/>
          </a:p>
          <a:p>
            <a:pPr lvl="1"/>
            <a:r>
              <a:rPr lang="en-US" altLang="en-US" sz="2000"/>
              <a:t>Exposure assessment levels are </a:t>
            </a:r>
            <a:r>
              <a:rPr lang="en-US" altLang="en-US" sz="2000">
                <a:cs typeface="Arial" panose="020B0604020202020204" pitchFamily="34" charset="0"/>
              </a:rPr>
              <a:t>≤ </a:t>
            </a:r>
            <a:r>
              <a:rPr lang="en-US" altLang="en-US" sz="2000"/>
              <a:t>1 fiber/cc (8-hour TWA)</a:t>
            </a:r>
          </a:p>
        </p:txBody>
      </p:sp>
      <p:sp>
        <p:nvSpPr>
          <p:cNvPr id="108547" name="Rectangle 4">
            <a:extLst>
              <a:ext uri="{FF2B5EF4-FFF2-40B4-BE49-F238E27FC236}">
                <a16:creationId xmlns:a16="http://schemas.microsoft.com/office/drawing/2014/main" id="{CC6A1FBF-A7DE-19BC-B946-E4B396B1CCF6}"/>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Respirator Selection</a:t>
            </a:r>
            <a:endParaRPr lang="en-US" altLang="en-US" sz="1800"/>
          </a:p>
        </p:txBody>
      </p:sp>
      <p:sp>
        <p:nvSpPr>
          <p:cNvPr id="4" name="TextBox 3">
            <a:extLst>
              <a:ext uri="{FF2B5EF4-FFF2-40B4-BE49-F238E27FC236}">
                <a16:creationId xmlns:a16="http://schemas.microsoft.com/office/drawing/2014/main" id="{F626AB34-03D3-134F-E3BE-BD146923BADD}"/>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1926.1101(h)</a:t>
            </a:r>
          </a:p>
          <a:p>
            <a:pPr>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a:extLst>
              <a:ext uri="{FF2B5EF4-FFF2-40B4-BE49-F238E27FC236}">
                <a16:creationId xmlns:a16="http://schemas.microsoft.com/office/drawing/2014/main" id="{385B72B2-6E4D-25E7-00A6-53E7737A0C6A}"/>
              </a:ext>
            </a:extLst>
          </p:cNvPr>
          <p:cNvSpPr>
            <a:spLocks noGrp="1" noChangeArrowheads="1"/>
          </p:cNvSpPr>
          <p:nvPr>
            <p:ph type="body" idx="1"/>
          </p:nvPr>
        </p:nvSpPr>
        <p:spPr/>
        <p:txBody>
          <a:bodyPr/>
          <a:lstStyle/>
          <a:p>
            <a:pPr>
              <a:buClr>
                <a:srgbClr val="800000"/>
              </a:buClr>
            </a:pPr>
            <a:r>
              <a:rPr lang="en-US" altLang="en-US" sz="2400">
                <a:solidFill>
                  <a:srgbClr val="800000"/>
                </a:solidFill>
              </a:rPr>
              <a:t>Full-facepiece SAR</a:t>
            </a:r>
            <a:r>
              <a:rPr lang="en-US" altLang="en-US" sz="2400"/>
              <a:t> operated in PD mode equipped with an aux. positive pressure SCBA, required for Class I work where</a:t>
            </a:r>
          </a:p>
          <a:p>
            <a:pPr lvl="1">
              <a:lnSpc>
                <a:spcPct val="150000"/>
              </a:lnSpc>
            </a:pPr>
            <a:r>
              <a:rPr lang="en-US" altLang="en-US" sz="2000"/>
              <a:t>NEA has not been produced, </a:t>
            </a:r>
            <a:r>
              <a:rPr lang="en-US" altLang="en-US" sz="2000" b="1" i="1"/>
              <a:t>and</a:t>
            </a:r>
          </a:p>
          <a:p>
            <a:pPr lvl="1">
              <a:lnSpc>
                <a:spcPct val="150000"/>
              </a:lnSpc>
            </a:pPr>
            <a:r>
              <a:rPr lang="en-US" altLang="en-US" sz="2000"/>
              <a:t>Exposure assessment levels are &gt; 1f/cc for an 8-hour TWA</a:t>
            </a:r>
          </a:p>
        </p:txBody>
      </p:sp>
      <p:sp>
        <p:nvSpPr>
          <p:cNvPr id="109571" name="Rectangle 4">
            <a:extLst>
              <a:ext uri="{FF2B5EF4-FFF2-40B4-BE49-F238E27FC236}">
                <a16:creationId xmlns:a16="http://schemas.microsoft.com/office/drawing/2014/main" id="{F15784B8-ACAC-F83A-8BC2-4DC43DF42CB8}"/>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Respirator Selection</a:t>
            </a:r>
            <a:endParaRPr lang="en-US" altLang="en-US" sz="1800"/>
          </a:p>
        </p:txBody>
      </p:sp>
      <p:sp>
        <p:nvSpPr>
          <p:cNvPr id="4" name="TextBox 3">
            <a:extLst>
              <a:ext uri="{FF2B5EF4-FFF2-40B4-BE49-F238E27FC236}">
                <a16:creationId xmlns:a16="http://schemas.microsoft.com/office/drawing/2014/main" id="{48E94C35-18A7-49C1-5752-D59DA454FCFA}"/>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1926.1101(h)</a:t>
            </a:r>
          </a:p>
          <a:p>
            <a:pPr>
              <a:defRPr/>
            </a:pPr>
            <a:endParaRPr lang="en-US" dirty="0"/>
          </a:p>
        </p:txBody>
      </p:sp>
      <p:pic>
        <p:nvPicPr>
          <p:cNvPr id="109573" name="Picture 6" descr="Man wearing Supplied air respirator">
            <a:extLst>
              <a:ext uri="{FF2B5EF4-FFF2-40B4-BE49-F238E27FC236}">
                <a16:creationId xmlns:a16="http://schemas.microsoft.com/office/drawing/2014/main" id="{2CF92A8E-2C3C-FC5F-3002-C25B0203A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657600"/>
            <a:ext cx="1409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31DF07B-7333-734F-9EF5-153D0C719CB5}"/>
              </a:ext>
            </a:extLst>
          </p:cNvPr>
          <p:cNvSpPr>
            <a:spLocks noGrp="1" noChangeArrowheads="1"/>
          </p:cNvSpPr>
          <p:nvPr>
            <p:ph type="title"/>
          </p:nvPr>
        </p:nvSpPr>
        <p:spPr>
          <a:xfrm>
            <a:off x="609600" y="381000"/>
            <a:ext cx="8229600" cy="492125"/>
          </a:xfrm>
        </p:spPr>
        <p:txBody>
          <a:bodyPr/>
          <a:lstStyle/>
          <a:p>
            <a:pPr eaLnBrk="1" hangingPunct="1"/>
            <a:r>
              <a:rPr lang="en-US" altLang="en-US" sz="3200"/>
              <a:t>Respirator Selection</a:t>
            </a:r>
            <a:endParaRPr lang="en-US" altLang="en-US" sz="2000"/>
          </a:p>
        </p:txBody>
      </p:sp>
      <p:sp>
        <p:nvSpPr>
          <p:cNvPr id="111619" name="Rectangle 4">
            <a:extLst>
              <a:ext uri="{FF2B5EF4-FFF2-40B4-BE49-F238E27FC236}">
                <a16:creationId xmlns:a16="http://schemas.microsoft.com/office/drawing/2014/main" id="{7CC707A6-B223-A0D4-2EDE-D6817A306679}"/>
              </a:ext>
            </a:extLst>
          </p:cNvPr>
          <p:cNvSpPr>
            <a:spLocks noGrp="1" noChangeArrowheads="1"/>
          </p:cNvSpPr>
          <p:nvPr>
            <p:ph type="body" idx="1"/>
          </p:nvPr>
        </p:nvSpPr>
        <p:spPr/>
        <p:txBody>
          <a:bodyPr/>
          <a:lstStyle/>
          <a:p>
            <a:pPr eaLnBrk="1" hangingPunct="1"/>
            <a:r>
              <a:rPr lang="en-US" altLang="en-US" sz="2400"/>
              <a:t>Comply with 1910.134(b)-(d) (</a:t>
            </a:r>
            <a:r>
              <a:rPr lang="en-US" altLang="en-US" sz="2000"/>
              <a:t>not </a:t>
            </a:r>
            <a:r>
              <a:rPr lang="en-US" altLang="en-US" sz="2000">
                <a:hlinkClick r:id="rId3" action="ppaction://hlinksldjump"/>
              </a:rPr>
              <a:t>(d)(1)(iii)</a:t>
            </a:r>
            <a:r>
              <a:rPr lang="en-US" altLang="en-US" sz="2400"/>
              <a:t>), (f), and (m)</a:t>
            </a:r>
          </a:p>
          <a:p>
            <a:pPr eaLnBrk="1" hangingPunct="1"/>
            <a:endParaRPr lang="en-US" altLang="en-US" sz="2000"/>
          </a:p>
          <a:p>
            <a:pPr eaLnBrk="1" hangingPunct="1"/>
            <a:r>
              <a:rPr lang="en-US" altLang="en-US" sz="2400"/>
              <a:t>Permitted to change filters whenever an increase in breathing resistance is detected</a:t>
            </a:r>
          </a:p>
          <a:p>
            <a:pPr eaLnBrk="1" hangingPunct="1"/>
            <a:endParaRPr lang="en-US" altLang="en-US" sz="2000"/>
          </a:p>
          <a:p>
            <a:pPr eaLnBrk="1" hangingPunct="1"/>
            <a:r>
              <a:rPr lang="en-US" altLang="en-US" sz="2400"/>
              <a:t>Permitted to leave work areas to wash their faces and respirator facepieces whenever necessary to prevent skin irritation</a:t>
            </a:r>
          </a:p>
        </p:txBody>
      </p:sp>
      <p:sp>
        <p:nvSpPr>
          <p:cNvPr id="4" name="TextBox 3">
            <a:extLst>
              <a:ext uri="{FF2B5EF4-FFF2-40B4-BE49-F238E27FC236}">
                <a16:creationId xmlns:a16="http://schemas.microsoft.com/office/drawing/2014/main" id="{203C6602-BFE7-451B-1195-DFDF4420FAD5}"/>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1926.1101(h)</a:t>
            </a:r>
          </a:p>
          <a:p>
            <a:pPr>
              <a:defRPr/>
            </a:pPr>
            <a:endParaRPr lang="en-US" dirty="0"/>
          </a:p>
        </p:txBody>
      </p:sp>
      <p:pic>
        <p:nvPicPr>
          <p:cNvPr id="111621" name="Picture 6" descr="See full size image">
            <a:hlinkClick r:id="rId4"/>
            <a:extLst>
              <a:ext uri="{FF2B5EF4-FFF2-40B4-BE49-F238E27FC236}">
                <a16:creationId xmlns:a16="http://schemas.microsoft.com/office/drawing/2014/main" id="{AEC990E0-DCAC-403C-BC09-7E30D4DDE5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648200"/>
            <a:ext cx="1435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4716DC77-27DC-DC53-135A-7A71F9EA34CA}"/>
              </a:ext>
            </a:extLst>
          </p:cNvPr>
          <p:cNvSpPr>
            <a:spLocks noGrp="1" noChangeArrowheads="1"/>
          </p:cNvSpPr>
          <p:nvPr>
            <p:ph type="title"/>
          </p:nvPr>
        </p:nvSpPr>
        <p:spPr>
          <a:xfrm>
            <a:off x="609600" y="381000"/>
            <a:ext cx="8229600" cy="492125"/>
          </a:xfrm>
        </p:spPr>
        <p:txBody>
          <a:bodyPr/>
          <a:lstStyle/>
          <a:p>
            <a:pPr eaLnBrk="1" hangingPunct="1"/>
            <a:r>
              <a:rPr lang="en-US" altLang="en-US" sz="3200"/>
              <a:t>Respirator Selection</a:t>
            </a:r>
            <a:endParaRPr lang="en-US" altLang="en-US" sz="2000"/>
          </a:p>
        </p:txBody>
      </p:sp>
      <p:sp>
        <p:nvSpPr>
          <p:cNvPr id="113667" name="Rectangle 3">
            <a:extLst>
              <a:ext uri="{FF2B5EF4-FFF2-40B4-BE49-F238E27FC236}">
                <a16:creationId xmlns:a16="http://schemas.microsoft.com/office/drawing/2014/main" id="{303C4125-9C1C-BD3D-7CC7-86252D55CF4B}"/>
              </a:ext>
            </a:extLst>
          </p:cNvPr>
          <p:cNvSpPr>
            <a:spLocks noGrp="1" noChangeArrowheads="1"/>
          </p:cNvSpPr>
          <p:nvPr>
            <p:ph type="body" idx="1"/>
          </p:nvPr>
        </p:nvSpPr>
        <p:spPr/>
        <p:txBody>
          <a:bodyPr/>
          <a:lstStyle/>
          <a:p>
            <a:pPr eaLnBrk="1" hangingPunct="1"/>
            <a:r>
              <a:rPr lang="en-US" altLang="en-US" sz="2400"/>
              <a:t>Comply with 1910.134(b)-(d) (</a:t>
            </a:r>
            <a:r>
              <a:rPr lang="en-US" altLang="en-US" sz="2000"/>
              <a:t>not (d)(1)(iii)</a:t>
            </a:r>
            <a:r>
              <a:rPr lang="en-US" altLang="en-US" sz="2400"/>
              <a:t>), (f), and (m)</a:t>
            </a:r>
          </a:p>
          <a:p>
            <a:pPr eaLnBrk="1" hangingPunct="1"/>
            <a:endParaRPr lang="en-US" altLang="en-US" sz="1000"/>
          </a:p>
          <a:p>
            <a:pPr eaLnBrk="1" hangingPunct="1"/>
            <a:r>
              <a:rPr lang="en-US" altLang="en-US" sz="2400"/>
              <a:t>Permitted to change filters whenever an increase in breathing resistance is detected</a:t>
            </a:r>
          </a:p>
          <a:p>
            <a:pPr eaLnBrk="1" hangingPunct="1"/>
            <a:endParaRPr lang="en-US" altLang="en-US" sz="1000"/>
          </a:p>
          <a:p>
            <a:pPr eaLnBrk="1" hangingPunct="1"/>
            <a:r>
              <a:rPr lang="en-US" altLang="en-US" sz="2400"/>
              <a:t>Permitted to leave work areas to wash their faces and respirator facepieces whenever necessary to prevent skin irritation</a:t>
            </a:r>
          </a:p>
        </p:txBody>
      </p:sp>
      <p:sp>
        <p:nvSpPr>
          <p:cNvPr id="55300" name="AutoShape 4">
            <a:extLst>
              <a:ext uri="{FF2B5EF4-FFF2-40B4-BE49-F238E27FC236}">
                <a16:creationId xmlns:a16="http://schemas.microsoft.com/office/drawing/2014/main" id="{3C6F271A-4E9B-240F-1E14-BADB6D047C92}"/>
              </a:ext>
            </a:extLst>
          </p:cNvPr>
          <p:cNvSpPr>
            <a:spLocks noChangeArrowheads="1"/>
          </p:cNvSpPr>
          <p:nvPr/>
        </p:nvSpPr>
        <p:spPr bwMode="auto">
          <a:xfrm>
            <a:off x="3429000" y="3886200"/>
            <a:ext cx="4724400" cy="2057400"/>
          </a:xfrm>
          <a:prstGeom prst="wedgeRectCallout">
            <a:avLst>
              <a:gd name="adj1" fmla="val 4537"/>
              <a:gd name="adj2" fmla="val -153125"/>
            </a:avLst>
          </a:prstGeom>
          <a:solidFill>
            <a:srgbClr val="FFFF99"/>
          </a:solidFill>
          <a:ln w="12700">
            <a:solidFill>
              <a:schemeClr val="tx1"/>
            </a:solidFill>
            <a:miter lim="800000"/>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400">
                <a:solidFill>
                  <a:srgbClr val="800000"/>
                </a:solidFill>
                <a:latin typeface="Verdana" panose="020B0604030504040204" pitchFamily="34" charset="0"/>
              </a:rPr>
              <a:t>The employer shall identify and evaluate the respiratory hazard(s) in the workplace; this evaluation shall include a reasonable estimate of employee exposures to respiratory hazard(s) and an identification of the contaminant's chemical state and physical form. Where the employer cannot identify or reasonably estimate the employee exposure, the employer shall consider the atmosphere to be IDLH. </a:t>
            </a:r>
          </a:p>
        </p:txBody>
      </p:sp>
      <p:sp>
        <p:nvSpPr>
          <p:cNvPr id="5" name="TextBox 4">
            <a:extLst>
              <a:ext uri="{FF2B5EF4-FFF2-40B4-BE49-F238E27FC236}">
                <a16:creationId xmlns:a16="http://schemas.microsoft.com/office/drawing/2014/main" id="{C198C2BD-3CDD-1A9E-4556-11B1A4C2ED0E}"/>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1926.1101(h)</a:t>
            </a:r>
          </a:p>
          <a:p>
            <a:pP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a:extLst>
              <a:ext uri="{FF2B5EF4-FFF2-40B4-BE49-F238E27FC236}">
                <a16:creationId xmlns:a16="http://schemas.microsoft.com/office/drawing/2014/main" id="{3A3B8EB4-710D-C585-BE12-2D37B83F882B}"/>
              </a:ext>
            </a:extLst>
          </p:cNvPr>
          <p:cNvSpPr>
            <a:spLocks noGrp="1" noChangeArrowheads="1"/>
          </p:cNvSpPr>
          <p:nvPr>
            <p:ph type="body" idx="1"/>
          </p:nvPr>
        </p:nvSpPr>
        <p:spPr/>
        <p:txBody>
          <a:bodyPr/>
          <a:lstStyle/>
          <a:p>
            <a:pPr eaLnBrk="1" hangingPunct="1"/>
            <a:r>
              <a:rPr lang="en-US" altLang="en-US" sz="2400"/>
              <a:t>No employee will be assigned to tasks requiring respirators if an examining physician finds: </a:t>
            </a:r>
          </a:p>
          <a:p>
            <a:pPr lvl="1" eaLnBrk="1" hangingPunct="1">
              <a:lnSpc>
                <a:spcPct val="150000"/>
              </a:lnSpc>
            </a:pPr>
            <a:r>
              <a:rPr lang="en-US" altLang="en-US" sz="2000"/>
              <a:t>Employee cannot function normally wearing a respirator </a:t>
            </a:r>
            <a:r>
              <a:rPr lang="en-US" altLang="en-US" sz="2000" b="1" i="1"/>
              <a:t>or </a:t>
            </a:r>
          </a:p>
          <a:p>
            <a:pPr lvl="1" eaLnBrk="1" hangingPunct="1">
              <a:lnSpc>
                <a:spcPct val="150000"/>
              </a:lnSpc>
            </a:pPr>
            <a:r>
              <a:rPr lang="en-US" altLang="en-US" sz="2000"/>
              <a:t>Will endanger him/herself or others</a:t>
            </a:r>
          </a:p>
          <a:p>
            <a:pPr lvl="1" eaLnBrk="1" hangingPunct="1"/>
            <a:endParaRPr lang="en-US" altLang="en-US" sz="2000"/>
          </a:p>
          <a:p>
            <a:pPr eaLnBrk="1" hangingPunct="1"/>
            <a:r>
              <a:rPr lang="en-US" altLang="en-US" sz="2400"/>
              <a:t>Employees not approved for respirator use may transfer to another job if available</a:t>
            </a:r>
          </a:p>
        </p:txBody>
      </p:sp>
      <p:sp>
        <p:nvSpPr>
          <p:cNvPr id="115715" name="Rectangle 4">
            <a:extLst>
              <a:ext uri="{FF2B5EF4-FFF2-40B4-BE49-F238E27FC236}">
                <a16:creationId xmlns:a16="http://schemas.microsoft.com/office/drawing/2014/main" id="{A13D9D7D-B648-F2D8-121D-989BCC260731}"/>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Respirator Selection</a:t>
            </a:r>
            <a:endParaRPr lang="en-US" altLang="en-US" sz="2000"/>
          </a:p>
        </p:txBody>
      </p:sp>
      <p:sp>
        <p:nvSpPr>
          <p:cNvPr id="4" name="TextBox 3">
            <a:extLst>
              <a:ext uri="{FF2B5EF4-FFF2-40B4-BE49-F238E27FC236}">
                <a16:creationId xmlns:a16="http://schemas.microsoft.com/office/drawing/2014/main" id="{8178FC6E-9878-26DA-15CC-BCF6C1275950}"/>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1926.1101(h)</a:t>
            </a:r>
          </a:p>
          <a:p>
            <a:pPr>
              <a:defRPr/>
            </a:pPr>
            <a:endParaRPr lang="en-US" dirty="0"/>
          </a:p>
        </p:txBody>
      </p:sp>
      <p:pic>
        <p:nvPicPr>
          <p:cNvPr id="115717" name="Picture 6">
            <a:extLst>
              <a:ext uri="{FF2B5EF4-FFF2-40B4-BE49-F238E27FC236}">
                <a16:creationId xmlns:a16="http://schemas.microsoft.com/office/drawing/2014/main" id="{DE22A6AA-1C42-16AD-9386-0967B5394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962400"/>
            <a:ext cx="28384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4CF7C17-2FF8-F0CA-092D-5CFBADF95506}"/>
              </a:ext>
            </a:extLst>
          </p:cNvPr>
          <p:cNvSpPr>
            <a:spLocks noGrp="1" noChangeArrowheads="1"/>
          </p:cNvSpPr>
          <p:nvPr>
            <p:ph type="title"/>
          </p:nvPr>
        </p:nvSpPr>
        <p:spPr>
          <a:xfrm>
            <a:off x="609600" y="381000"/>
            <a:ext cx="8229600" cy="487363"/>
          </a:xfrm>
        </p:spPr>
        <p:txBody>
          <a:bodyPr/>
          <a:lstStyle/>
          <a:p>
            <a:pPr eaLnBrk="1" hangingPunct="1"/>
            <a:r>
              <a:rPr lang="en-US" altLang="en-US" sz="3200"/>
              <a:t>Respirator Fit Testing</a:t>
            </a:r>
          </a:p>
        </p:txBody>
      </p:sp>
      <p:sp>
        <p:nvSpPr>
          <p:cNvPr id="116739" name="Rectangle 3">
            <a:extLst>
              <a:ext uri="{FF2B5EF4-FFF2-40B4-BE49-F238E27FC236}">
                <a16:creationId xmlns:a16="http://schemas.microsoft.com/office/drawing/2014/main" id="{63686BFD-1A56-8132-10B4-5D21643B9C16}"/>
              </a:ext>
            </a:extLst>
          </p:cNvPr>
          <p:cNvSpPr>
            <a:spLocks noGrp="1" noChangeArrowheads="1"/>
          </p:cNvSpPr>
          <p:nvPr>
            <p:ph type="body" idx="1"/>
          </p:nvPr>
        </p:nvSpPr>
        <p:spPr/>
        <p:txBody>
          <a:bodyPr/>
          <a:lstStyle/>
          <a:p>
            <a:pPr>
              <a:lnSpc>
                <a:spcPct val="90000"/>
              </a:lnSpc>
              <a:buClr>
                <a:srgbClr val="800000"/>
              </a:buClr>
            </a:pPr>
            <a:r>
              <a:rPr lang="en-US" altLang="en-US" sz="2400"/>
              <a:t>Fit tests for negative pressure respirators </a:t>
            </a:r>
          </a:p>
          <a:p>
            <a:pPr>
              <a:lnSpc>
                <a:spcPct val="90000"/>
              </a:lnSpc>
              <a:buClr>
                <a:srgbClr val="800000"/>
              </a:buClr>
            </a:pPr>
            <a:endParaRPr lang="en-US" altLang="en-US" sz="800"/>
          </a:p>
          <a:p>
            <a:pPr lvl="1">
              <a:lnSpc>
                <a:spcPct val="90000"/>
              </a:lnSpc>
            </a:pPr>
            <a:r>
              <a:rPr lang="en-US" altLang="en-US" sz="2000">
                <a:solidFill>
                  <a:srgbClr val="800000"/>
                </a:solidFill>
              </a:rPr>
              <a:t>Initial fitting</a:t>
            </a:r>
            <a:r>
              <a:rPr lang="en-US" altLang="en-US" sz="2000"/>
              <a:t> </a:t>
            </a:r>
            <a:r>
              <a:rPr lang="en-US" altLang="en-US" sz="2000" b="1" i="1"/>
              <a:t>and </a:t>
            </a:r>
          </a:p>
          <a:p>
            <a:pPr lvl="1">
              <a:lnSpc>
                <a:spcPct val="90000"/>
              </a:lnSpc>
            </a:pPr>
            <a:endParaRPr lang="en-US" altLang="en-US" sz="800" b="1" i="1"/>
          </a:p>
          <a:p>
            <a:pPr lvl="1">
              <a:lnSpc>
                <a:spcPct val="90000"/>
              </a:lnSpc>
            </a:pPr>
            <a:r>
              <a:rPr lang="en-US" altLang="en-US" sz="2000"/>
              <a:t>At least </a:t>
            </a:r>
            <a:r>
              <a:rPr lang="en-US" altLang="en-US" sz="2000">
                <a:solidFill>
                  <a:srgbClr val="800000"/>
                </a:solidFill>
              </a:rPr>
              <a:t>annually</a:t>
            </a:r>
            <a:r>
              <a:rPr lang="en-US" altLang="en-US" sz="2000">
                <a:solidFill>
                  <a:schemeClr val="tx2"/>
                </a:solidFill>
              </a:rPr>
              <a:t> </a:t>
            </a:r>
            <a:r>
              <a:rPr lang="en-US" altLang="en-US" sz="2000"/>
              <a:t>thereafter</a:t>
            </a:r>
          </a:p>
          <a:p>
            <a:pPr lvl="1">
              <a:lnSpc>
                <a:spcPct val="90000"/>
              </a:lnSpc>
            </a:pPr>
            <a:endParaRPr lang="en-US" altLang="en-US" sz="2000"/>
          </a:p>
          <a:p>
            <a:pPr lvl="1">
              <a:lnSpc>
                <a:spcPct val="90000"/>
              </a:lnSpc>
            </a:pPr>
            <a:endParaRPr lang="en-US" altLang="en-US" sz="2000"/>
          </a:p>
          <a:p>
            <a:pPr>
              <a:lnSpc>
                <a:spcPct val="90000"/>
              </a:lnSpc>
              <a:buClr>
                <a:srgbClr val="800000"/>
              </a:buClr>
            </a:pPr>
            <a:r>
              <a:rPr lang="en-US" altLang="en-US" sz="2400"/>
              <a:t>QLFT may be used </a:t>
            </a:r>
            <a:r>
              <a:rPr lang="en-US" altLang="en-US" sz="2400" b="1"/>
              <a:t>only</a:t>
            </a:r>
            <a:r>
              <a:rPr lang="en-US" altLang="en-US" sz="2400"/>
              <a:t> for: </a:t>
            </a:r>
          </a:p>
          <a:p>
            <a:pPr>
              <a:lnSpc>
                <a:spcPct val="90000"/>
              </a:lnSpc>
              <a:buClr>
                <a:srgbClr val="800000"/>
              </a:buClr>
            </a:pPr>
            <a:endParaRPr lang="en-US" altLang="en-US" sz="800"/>
          </a:p>
          <a:p>
            <a:pPr lvl="1">
              <a:lnSpc>
                <a:spcPct val="90000"/>
              </a:lnSpc>
            </a:pPr>
            <a:r>
              <a:rPr lang="en-US" altLang="en-US" sz="2000"/>
              <a:t>Half-mask respirators </a:t>
            </a:r>
            <a:r>
              <a:rPr lang="en-US" altLang="en-US" sz="2000" b="1" i="1"/>
              <a:t>or</a:t>
            </a:r>
            <a:r>
              <a:rPr lang="en-US" altLang="en-US" sz="2000"/>
              <a:t> </a:t>
            </a:r>
          </a:p>
          <a:p>
            <a:pPr lvl="1">
              <a:lnSpc>
                <a:spcPct val="90000"/>
              </a:lnSpc>
            </a:pPr>
            <a:endParaRPr lang="en-US" altLang="en-US" sz="800"/>
          </a:p>
          <a:p>
            <a:pPr lvl="1">
              <a:lnSpc>
                <a:spcPct val="90000"/>
              </a:lnSpc>
            </a:pPr>
            <a:r>
              <a:rPr lang="en-US" altLang="en-US" sz="2000"/>
              <a:t>Full-facepiece air-purifying respirators worn in lieu of half-facepiece APR</a:t>
            </a:r>
          </a:p>
          <a:p>
            <a:pPr lvl="1">
              <a:lnSpc>
                <a:spcPct val="90000"/>
              </a:lnSpc>
            </a:pPr>
            <a:endParaRPr lang="en-US" altLang="en-US" sz="2000"/>
          </a:p>
          <a:p>
            <a:pPr lvl="1">
              <a:lnSpc>
                <a:spcPct val="90000"/>
              </a:lnSpc>
            </a:pPr>
            <a:endParaRPr lang="en-US" altLang="en-US" sz="2000"/>
          </a:p>
          <a:p>
            <a:pPr>
              <a:lnSpc>
                <a:spcPct val="90000"/>
              </a:lnSpc>
              <a:buClr>
                <a:srgbClr val="800000"/>
              </a:buClr>
            </a:pPr>
            <a:r>
              <a:rPr lang="en-US" altLang="en-US" sz="2400"/>
              <a:t>QLFT and QNFT conducted per </a:t>
            </a:r>
          </a:p>
          <a:p>
            <a:pPr>
              <a:lnSpc>
                <a:spcPct val="90000"/>
              </a:lnSpc>
              <a:buClr>
                <a:srgbClr val="800000"/>
              </a:buClr>
              <a:buFont typeface="Wingdings" panose="05000000000000000000" pitchFamily="2" charset="2"/>
              <a:buNone/>
            </a:pPr>
            <a:r>
              <a:rPr lang="en-US" altLang="en-US" sz="2400"/>
              <a:t>    Appendix C</a:t>
            </a:r>
          </a:p>
        </p:txBody>
      </p:sp>
      <p:sp>
        <p:nvSpPr>
          <p:cNvPr id="4" name="TextBox 3">
            <a:extLst>
              <a:ext uri="{FF2B5EF4-FFF2-40B4-BE49-F238E27FC236}">
                <a16:creationId xmlns:a16="http://schemas.microsoft.com/office/drawing/2014/main" id="{9614244C-8B0D-00A0-CE9F-7C3988458B13}"/>
              </a:ext>
            </a:extLst>
          </p:cNvPr>
          <p:cNvSpPr txBox="1"/>
          <p:nvPr/>
        </p:nvSpPr>
        <p:spPr>
          <a:xfrm>
            <a:off x="6400800" y="533400"/>
            <a:ext cx="2398713" cy="646113"/>
          </a:xfrm>
          <a:prstGeom prst="rect">
            <a:avLst/>
          </a:prstGeom>
          <a:noFill/>
        </p:spPr>
        <p:txBody>
          <a:bodyPr wrap="none">
            <a:spAutoFit/>
          </a:bodyPr>
          <a:lstStyle/>
          <a:p>
            <a:pPr>
              <a:defRPr/>
            </a:pPr>
            <a:r>
              <a:rPr lang="en-US" dirty="0">
                <a:latin typeface="+mj-lt"/>
              </a:rPr>
              <a:t>29 CFR 1926.1101(h)</a:t>
            </a:r>
          </a:p>
          <a:p>
            <a:pPr>
              <a:defRPr/>
            </a:pPr>
            <a:endParaRPr lang="en-US" dirty="0"/>
          </a:p>
        </p:txBody>
      </p:sp>
      <p:pic>
        <p:nvPicPr>
          <p:cNvPr id="116741" name="Picture 6">
            <a:extLst>
              <a:ext uri="{FF2B5EF4-FFF2-40B4-BE49-F238E27FC236}">
                <a16:creationId xmlns:a16="http://schemas.microsoft.com/office/drawing/2014/main" id="{76D98FB3-BFBE-171C-58EF-5350FF631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4800"/>
            <a:ext cx="300513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7EE595BE-2CD2-8618-9D8E-D900A662ECE5}"/>
              </a:ext>
            </a:extLst>
          </p:cNvPr>
          <p:cNvSpPr>
            <a:spLocks noGrp="1" noChangeArrowheads="1"/>
          </p:cNvSpPr>
          <p:nvPr>
            <p:ph type="title"/>
          </p:nvPr>
        </p:nvSpPr>
        <p:spPr>
          <a:xfrm>
            <a:off x="609600" y="381000"/>
            <a:ext cx="8229600" cy="487363"/>
          </a:xfrm>
        </p:spPr>
        <p:txBody>
          <a:bodyPr/>
          <a:lstStyle/>
          <a:p>
            <a:pPr eaLnBrk="1" hangingPunct="1"/>
            <a:r>
              <a:rPr lang="en-US" altLang="en-US" sz="3200"/>
              <a:t>Asbestos in Construction</a:t>
            </a:r>
          </a:p>
        </p:txBody>
      </p:sp>
      <p:sp>
        <p:nvSpPr>
          <p:cNvPr id="117763" name="Rectangle 3">
            <a:extLst>
              <a:ext uri="{FF2B5EF4-FFF2-40B4-BE49-F238E27FC236}">
                <a16:creationId xmlns:a16="http://schemas.microsoft.com/office/drawing/2014/main" id="{7FE806B4-9A3F-6742-6D3F-0FBD3CEAFD98}"/>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Respiratory protection</a:t>
            </a:r>
          </a:p>
        </p:txBody>
      </p:sp>
      <p:sp>
        <p:nvSpPr>
          <p:cNvPr id="117764" name="Rectangle 4">
            <a:extLst>
              <a:ext uri="{FF2B5EF4-FFF2-40B4-BE49-F238E27FC236}">
                <a16:creationId xmlns:a16="http://schemas.microsoft.com/office/drawing/2014/main" id="{31004895-6550-1299-A6A1-4F642CADD452}"/>
              </a:ext>
            </a:extLst>
          </p:cNvPr>
          <p:cNvSpPr>
            <a:spLocks noGrp="1" noChangeArrowheads="1"/>
          </p:cNvSpPr>
          <p:nvPr>
            <p:ph type="body" sz="half" idx="2"/>
          </p:nvPr>
        </p:nvSpPr>
        <p:spPr>
          <a:xfrm>
            <a:off x="4572000" y="15240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solidFill>
                  <a:srgbClr val="800000"/>
                </a:solidFill>
              </a:rPr>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87CAF71B-A8D7-2F88-FF01-18EA57242EAE}"/>
              </a:ext>
            </a:extLst>
          </p:cNvPr>
          <p:cNvSpPr txBox="1"/>
          <p:nvPr/>
        </p:nvSpPr>
        <p:spPr>
          <a:xfrm>
            <a:off x="6400800" y="533400"/>
            <a:ext cx="2322513" cy="646113"/>
          </a:xfrm>
          <a:prstGeom prst="rect">
            <a:avLst/>
          </a:prstGeom>
          <a:noFill/>
        </p:spPr>
        <p:txBody>
          <a:bodyPr wrap="none">
            <a:spAutoFit/>
          </a:bodyPr>
          <a:lstStyle/>
          <a:p>
            <a:pPr>
              <a:defRPr/>
            </a:pPr>
            <a:r>
              <a:rPr lang="en-US" dirty="0">
                <a:latin typeface="+mj-lt"/>
              </a:rPr>
              <a:t>29 CFR 1926.1101(i)</a:t>
            </a:r>
          </a:p>
          <a:p>
            <a:pPr>
              <a:defRPr/>
            </a:pPr>
            <a:endParaRPr lang="en-US" dirty="0"/>
          </a:p>
        </p:txBody>
      </p:sp>
      <p:pic>
        <p:nvPicPr>
          <p:cNvPr id="117766" name="Picture 7" descr="Asbestos remediation">
            <a:hlinkClick r:id="rId3"/>
            <a:extLst>
              <a:ext uri="{FF2B5EF4-FFF2-40B4-BE49-F238E27FC236}">
                <a16:creationId xmlns:a16="http://schemas.microsoft.com/office/drawing/2014/main" id="{6445AC95-B07C-BFF7-32AF-BDD07244E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495800"/>
            <a:ext cx="11938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66A4EDF-4120-D64E-5D21-BF6C61BCDA1F}"/>
              </a:ext>
            </a:extLst>
          </p:cNvPr>
          <p:cNvSpPr>
            <a:spLocks noGrp="1" noChangeArrowheads="1"/>
          </p:cNvSpPr>
          <p:nvPr>
            <p:ph type="title"/>
          </p:nvPr>
        </p:nvSpPr>
        <p:spPr/>
        <p:txBody>
          <a:bodyPr/>
          <a:lstStyle/>
          <a:p>
            <a:r>
              <a:rPr lang="en-US" altLang="en-US"/>
              <a:t>Additional Definitions</a:t>
            </a:r>
          </a:p>
        </p:txBody>
      </p:sp>
      <p:sp>
        <p:nvSpPr>
          <p:cNvPr id="16387" name="Content Placeholder 2">
            <a:extLst>
              <a:ext uri="{FF2B5EF4-FFF2-40B4-BE49-F238E27FC236}">
                <a16:creationId xmlns:a16="http://schemas.microsoft.com/office/drawing/2014/main" id="{6AF0D7B6-F868-257C-3C98-7567307F6DDA}"/>
              </a:ext>
            </a:extLst>
          </p:cNvPr>
          <p:cNvSpPr>
            <a:spLocks noGrp="1" noChangeArrowheads="1"/>
          </p:cNvSpPr>
          <p:nvPr>
            <p:ph idx="1"/>
          </p:nvPr>
        </p:nvSpPr>
        <p:spPr/>
        <p:txBody>
          <a:bodyPr/>
          <a:lstStyle/>
          <a:p>
            <a:r>
              <a:rPr lang="en-US" altLang="en-US"/>
              <a:t>Friable</a:t>
            </a:r>
          </a:p>
          <a:p>
            <a:pPr lvl="1"/>
            <a:r>
              <a:rPr lang="en-US" altLang="en-US"/>
              <a:t>Any materials that contain more than 1% asbestos and can be crumbled, pulverized, or reduced to powder by hand pressure when dry.</a:t>
            </a:r>
          </a:p>
          <a:p>
            <a:endParaRPr lang="en-US" altLang="en-US"/>
          </a:p>
          <a:p>
            <a:r>
              <a:rPr lang="en-US" altLang="en-US"/>
              <a:t>Nonfriable</a:t>
            </a:r>
          </a:p>
          <a:p>
            <a:pPr lvl="1"/>
            <a:r>
              <a:rPr lang="en-US" altLang="en-US"/>
              <a:t>Any materials that contain more than 1% asbestos and that can not be crumbled, pulverized, or reduced to powder by hand pressure when dry.</a:t>
            </a:r>
          </a:p>
          <a:p>
            <a:pPr lvl="1">
              <a:buFont typeface="Symbol" panose="05050102010706020507" pitchFamily="18" charset="2"/>
              <a:buNone/>
            </a:pPr>
            <a:endParaRPr lang="en-US" alt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8F2A9F2A-6C28-B88E-17E3-DA0C8856F5BC}"/>
              </a:ext>
            </a:extLst>
          </p:cNvPr>
          <p:cNvSpPr>
            <a:spLocks noGrp="1" noChangeArrowheads="1"/>
          </p:cNvSpPr>
          <p:nvPr>
            <p:ph type="title"/>
          </p:nvPr>
        </p:nvSpPr>
        <p:spPr>
          <a:xfrm>
            <a:off x="609600" y="381000"/>
            <a:ext cx="8229600" cy="487363"/>
          </a:xfrm>
        </p:spPr>
        <p:txBody>
          <a:bodyPr/>
          <a:lstStyle/>
          <a:p>
            <a:pPr eaLnBrk="1" hangingPunct="1"/>
            <a:r>
              <a:rPr lang="en-US" altLang="en-US" sz="3200"/>
              <a:t>Protective Clothing</a:t>
            </a:r>
          </a:p>
        </p:txBody>
      </p:sp>
      <p:sp>
        <p:nvSpPr>
          <p:cNvPr id="119811" name="Rectangle 4">
            <a:extLst>
              <a:ext uri="{FF2B5EF4-FFF2-40B4-BE49-F238E27FC236}">
                <a16:creationId xmlns:a16="http://schemas.microsoft.com/office/drawing/2014/main" id="{A79C60F1-9CA3-904E-CF4B-0B22593A6FA1}"/>
              </a:ext>
            </a:extLst>
          </p:cNvPr>
          <p:cNvSpPr>
            <a:spLocks noGrp="1" noChangeArrowheads="1"/>
          </p:cNvSpPr>
          <p:nvPr>
            <p:ph type="body" idx="1"/>
          </p:nvPr>
        </p:nvSpPr>
        <p:spPr/>
        <p:txBody>
          <a:bodyPr/>
          <a:lstStyle/>
          <a:p>
            <a:pPr eaLnBrk="1" hangingPunct="1">
              <a:lnSpc>
                <a:spcPct val="90000"/>
              </a:lnSpc>
            </a:pPr>
            <a:r>
              <a:rPr lang="en-US" altLang="en-US" sz="2400"/>
              <a:t>Coveralls, head coverings, gloves, and foot coverings are required for:</a:t>
            </a:r>
          </a:p>
          <a:p>
            <a:pPr eaLnBrk="1" hangingPunct="1">
              <a:lnSpc>
                <a:spcPct val="90000"/>
              </a:lnSpc>
            </a:pPr>
            <a:endParaRPr lang="en-US" altLang="en-US" sz="500"/>
          </a:p>
          <a:p>
            <a:pPr lvl="1" eaLnBrk="1" hangingPunct="1">
              <a:lnSpc>
                <a:spcPct val="90000"/>
              </a:lnSpc>
            </a:pPr>
            <a:r>
              <a:rPr lang="en-US" altLang="en-US" sz="2000"/>
              <a:t>Employee exposure &gt; PELs</a:t>
            </a:r>
          </a:p>
          <a:p>
            <a:pPr lvl="1" eaLnBrk="1" hangingPunct="1">
              <a:lnSpc>
                <a:spcPct val="90000"/>
              </a:lnSpc>
            </a:pPr>
            <a:endParaRPr lang="en-US" altLang="en-US" sz="500"/>
          </a:p>
          <a:p>
            <a:pPr lvl="1" eaLnBrk="1" hangingPunct="1">
              <a:lnSpc>
                <a:spcPct val="90000"/>
              </a:lnSpc>
            </a:pPr>
            <a:r>
              <a:rPr lang="en-US" altLang="en-US" sz="2000"/>
              <a:t>Employees doing work for which required NEA not produced</a:t>
            </a:r>
          </a:p>
          <a:p>
            <a:pPr lvl="1" eaLnBrk="1" hangingPunct="1">
              <a:lnSpc>
                <a:spcPct val="90000"/>
              </a:lnSpc>
            </a:pPr>
            <a:endParaRPr lang="en-US" altLang="en-US" sz="500"/>
          </a:p>
          <a:p>
            <a:pPr lvl="1" eaLnBrk="1" hangingPunct="1">
              <a:lnSpc>
                <a:spcPct val="90000"/>
              </a:lnSpc>
            </a:pPr>
            <a:r>
              <a:rPr lang="en-US" altLang="en-US" sz="2000"/>
              <a:t>Employees performing Class I work involving removal of &gt; 25 linear or 10 sq. ft. of TSI or surfacing ACM or PACM</a:t>
            </a:r>
          </a:p>
          <a:p>
            <a:pPr lvl="1" eaLnBrk="1" hangingPunct="1">
              <a:lnSpc>
                <a:spcPct val="90000"/>
              </a:lnSpc>
            </a:pPr>
            <a:endParaRPr lang="en-US" altLang="en-US" sz="2000"/>
          </a:p>
          <a:p>
            <a:pPr eaLnBrk="1" hangingPunct="1">
              <a:lnSpc>
                <a:spcPct val="90000"/>
              </a:lnSpc>
            </a:pPr>
            <a:r>
              <a:rPr lang="en-US" altLang="en-US" sz="2400"/>
              <a:t>Laundering of contaminated clothing must be done so as to prevent exposures &gt; PELs</a:t>
            </a:r>
          </a:p>
          <a:p>
            <a:pPr eaLnBrk="1" hangingPunct="1">
              <a:lnSpc>
                <a:spcPct val="90000"/>
              </a:lnSpc>
            </a:pPr>
            <a:endParaRPr lang="en-US" altLang="en-US" sz="2400"/>
          </a:p>
          <a:p>
            <a:pPr eaLnBrk="1" hangingPunct="1">
              <a:lnSpc>
                <a:spcPct val="90000"/>
              </a:lnSpc>
            </a:pPr>
            <a:r>
              <a:rPr lang="en-US" altLang="en-US" sz="2400"/>
              <a:t>Employers must inform launderers of the requirement to prevent release of airborne asbestos &gt; PELs</a:t>
            </a:r>
          </a:p>
        </p:txBody>
      </p:sp>
      <p:sp>
        <p:nvSpPr>
          <p:cNvPr id="4" name="TextBox 3">
            <a:extLst>
              <a:ext uri="{FF2B5EF4-FFF2-40B4-BE49-F238E27FC236}">
                <a16:creationId xmlns:a16="http://schemas.microsoft.com/office/drawing/2014/main" id="{5BE2BE99-577A-6A1F-3056-129A176E085D}"/>
              </a:ext>
            </a:extLst>
          </p:cNvPr>
          <p:cNvSpPr txBox="1"/>
          <p:nvPr/>
        </p:nvSpPr>
        <p:spPr>
          <a:xfrm>
            <a:off x="6400800" y="533400"/>
            <a:ext cx="2322513" cy="646113"/>
          </a:xfrm>
          <a:prstGeom prst="rect">
            <a:avLst/>
          </a:prstGeom>
          <a:noFill/>
        </p:spPr>
        <p:txBody>
          <a:bodyPr wrap="none">
            <a:spAutoFit/>
          </a:bodyPr>
          <a:lstStyle/>
          <a:p>
            <a:pPr>
              <a:defRPr/>
            </a:pPr>
            <a:r>
              <a:rPr lang="en-US" dirty="0">
                <a:latin typeface="+mj-lt"/>
              </a:rPr>
              <a:t>29 CFR 1926.1101(i)</a:t>
            </a:r>
          </a:p>
          <a:p>
            <a:pPr>
              <a:defRPr/>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4042AC80-E685-6B8B-7726-E335B5D468AA}"/>
              </a:ext>
            </a:extLst>
          </p:cNvPr>
          <p:cNvSpPr>
            <a:spLocks noGrp="1" noChangeArrowheads="1"/>
          </p:cNvSpPr>
          <p:nvPr>
            <p:ph type="body" idx="1"/>
          </p:nvPr>
        </p:nvSpPr>
        <p:spPr/>
        <p:txBody>
          <a:bodyPr/>
          <a:lstStyle/>
          <a:p>
            <a:pPr>
              <a:lnSpc>
                <a:spcPct val="90000"/>
              </a:lnSpc>
              <a:buClr>
                <a:srgbClr val="800000"/>
              </a:buClr>
            </a:pPr>
            <a:r>
              <a:rPr lang="en-US" altLang="en-US" sz="2400"/>
              <a:t>Contaminated clothing must be transported in labeled, sealed impermeable bags or containers</a:t>
            </a:r>
          </a:p>
          <a:p>
            <a:pPr>
              <a:lnSpc>
                <a:spcPct val="90000"/>
              </a:lnSpc>
              <a:buClr>
                <a:srgbClr val="800000"/>
              </a:buClr>
            </a:pPr>
            <a:endParaRPr lang="en-US" altLang="en-US" sz="2400"/>
          </a:p>
          <a:p>
            <a:pPr>
              <a:lnSpc>
                <a:spcPct val="90000"/>
              </a:lnSpc>
              <a:buClr>
                <a:srgbClr val="800000"/>
              </a:buClr>
            </a:pPr>
            <a:r>
              <a:rPr lang="en-US" altLang="en-US" sz="2400"/>
              <a:t>Competent person must examine worksuits at least 1x per workshift for rips or tears</a:t>
            </a:r>
          </a:p>
          <a:p>
            <a:pPr>
              <a:lnSpc>
                <a:spcPct val="90000"/>
              </a:lnSpc>
              <a:buClr>
                <a:srgbClr val="800000"/>
              </a:buClr>
            </a:pPr>
            <a:endParaRPr lang="en-US" altLang="en-US" sz="2400"/>
          </a:p>
          <a:p>
            <a:pPr>
              <a:lnSpc>
                <a:spcPct val="90000"/>
              </a:lnSpc>
              <a:buClr>
                <a:srgbClr val="800000"/>
              </a:buClr>
            </a:pPr>
            <a:r>
              <a:rPr lang="en-US" altLang="en-US" sz="2400"/>
              <a:t>Rips/tears must be immediately mended, or the worksuit replaced</a:t>
            </a:r>
          </a:p>
        </p:txBody>
      </p:sp>
      <p:sp>
        <p:nvSpPr>
          <p:cNvPr id="120835" name="Rectangle 4">
            <a:extLst>
              <a:ext uri="{FF2B5EF4-FFF2-40B4-BE49-F238E27FC236}">
                <a16:creationId xmlns:a16="http://schemas.microsoft.com/office/drawing/2014/main" id="{98D8B7EC-8BD9-F11C-805F-BC30F67BAA44}"/>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Protective Clothing</a:t>
            </a:r>
            <a:endParaRPr lang="en-US" altLang="en-US" sz="1800"/>
          </a:p>
        </p:txBody>
      </p:sp>
      <p:sp>
        <p:nvSpPr>
          <p:cNvPr id="4" name="TextBox 3">
            <a:extLst>
              <a:ext uri="{FF2B5EF4-FFF2-40B4-BE49-F238E27FC236}">
                <a16:creationId xmlns:a16="http://schemas.microsoft.com/office/drawing/2014/main" id="{08A60056-66C1-9326-C507-CEEB67236674}"/>
              </a:ext>
            </a:extLst>
          </p:cNvPr>
          <p:cNvSpPr txBox="1"/>
          <p:nvPr/>
        </p:nvSpPr>
        <p:spPr>
          <a:xfrm>
            <a:off x="6400800" y="533400"/>
            <a:ext cx="2322513" cy="646113"/>
          </a:xfrm>
          <a:prstGeom prst="rect">
            <a:avLst/>
          </a:prstGeom>
          <a:noFill/>
        </p:spPr>
        <p:txBody>
          <a:bodyPr wrap="none">
            <a:spAutoFit/>
          </a:bodyPr>
          <a:lstStyle/>
          <a:p>
            <a:pPr>
              <a:defRPr/>
            </a:pPr>
            <a:r>
              <a:rPr lang="en-US" dirty="0">
                <a:latin typeface="+mj-lt"/>
              </a:rPr>
              <a:t>29 CFR 1926.1101(i)</a:t>
            </a:r>
          </a:p>
          <a:p>
            <a:pPr>
              <a:defRPr/>
            </a:pPr>
            <a:endParaRPr lang="en-US" dirty="0"/>
          </a:p>
        </p:txBody>
      </p:sp>
      <p:pic>
        <p:nvPicPr>
          <p:cNvPr id="120837" name="Picture 6">
            <a:extLst>
              <a:ext uri="{FF2B5EF4-FFF2-40B4-BE49-F238E27FC236}">
                <a16:creationId xmlns:a16="http://schemas.microsoft.com/office/drawing/2014/main" id="{55E49110-41D2-0BCF-D7E6-889694B4B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33800"/>
            <a:ext cx="3124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C22E02FD-9EB8-CE8F-A797-DEFB9CEDEFA4}"/>
              </a:ext>
            </a:extLst>
          </p:cNvPr>
          <p:cNvSpPr>
            <a:spLocks noGrp="1" noChangeArrowheads="1"/>
          </p:cNvSpPr>
          <p:nvPr>
            <p:ph type="title"/>
          </p:nvPr>
        </p:nvSpPr>
        <p:spPr>
          <a:xfrm>
            <a:off x="609600" y="381000"/>
            <a:ext cx="8229600" cy="487363"/>
          </a:xfrm>
        </p:spPr>
        <p:txBody>
          <a:bodyPr/>
          <a:lstStyle/>
          <a:p>
            <a:pPr eaLnBrk="1" hangingPunct="1"/>
            <a:r>
              <a:rPr lang="en-US" altLang="en-US" sz="3200"/>
              <a:t>Asbestos in Construction</a:t>
            </a:r>
          </a:p>
        </p:txBody>
      </p:sp>
      <p:sp>
        <p:nvSpPr>
          <p:cNvPr id="121859" name="Rectangle 3">
            <a:extLst>
              <a:ext uri="{FF2B5EF4-FFF2-40B4-BE49-F238E27FC236}">
                <a16:creationId xmlns:a16="http://schemas.microsoft.com/office/drawing/2014/main" id="{1D3BFD02-71AE-AC92-2B50-01DA8EE4E651}"/>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Respiratory protection</a:t>
            </a:r>
          </a:p>
        </p:txBody>
      </p:sp>
      <p:sp>
        <p:nvSpPr>
          <p:cNvPr id="121860" name="Rectangle 4">
            <a:extLst>
              <a:ext uri="{FF2B5EF4-FFF2-40B4-BE49-F238E27FC236}">
                <a16:creationId xmlns:a16="http://schemas.microsoft.com/office/drawing/2014/main" id="{39226A40-6C24-9799-0DCF-92C3ADDA8B2C}"/>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solidFill>
                  <a:srgbClr val="800000"/>
                </a:solidFill>
              </a:rPr>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7D9EC7E7-A39C-257A-1775-B0BD17634BBE}"/>
              </a:ext>
            </a:extLst>
          </p:cNvPr>
          <p:cNvSpPr txBox="1"/>
          <p:nvPr/>
        </p:nvSpPr>
        <p:spPr>
          <a:xfrm>
            <a:off x="6400800" y="533400"/>
            <a:ext cx="2322513" cy="646113"/>
          </a:xfrm>
          <a:prstGeom prst="rect">
            <a:avLst/>
          </a:prstGeom>
          <a:noFill/>
        </p:spPr>
        <p:txBody>
          <a:bodyPr wrap="none">
            <a:spAutoFit/>
          </a:bodyPr>
          <a:lstStyle/>
          <a:p>
            <a:pPr>
              <a:defRPr/>
            </a:pPr>
            <a:r>
              <a:rPr lang="en-US" dirty="0">
                <a:latin typeface="+mj-lt"/>
              </a:rPr>
              <a:t>29 CFR 1926.1101(j)</a:t>
            </a:r>
          </a:p>
          <a:p>
            <a:pPr>
              <a:defRPr/>
            </a:pPr>
            <a:endParaRPr lang="en-US" dirty="0"/>
          </a:p>
        </p:txBody>
      </p:sp>
      <p:pic>
        <p:nvPicPr>
          <p:cNvPr id="121862" name="Picture 7" descr="See full size image">
            <a:hlinkClick r:id="rId3"/>
            <a:extLst>
              <a:ext uri="{FF2B5EF4-FFF2-40B4-BE49-F238E27FC236}">
                <a16:creationId xmlns:a16="http://schemas.microsoft.com/office/drawing/2014/main" id="{3034B1AA-D82D-B8F8-D7FB-4AEF73064C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873625"/>
            <a:ext cx="13335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9E43EEE5-47DC-A83A-D069-00489B538D40}"/>
              </a:ext>
            </a:extLst>
          </p:cNvPr>
          <p:cNvSpPr>
            <a:spLocks noGrp="1" noChangeArrowheads="1"/>
          </p:cNvSpPr>
          <p:nvPr>
            <p:ph type="title"/>
          </p:nvPr>
        </p:nvSpPr>
        <p:spPr>
          <a:xfrm>
            <a:off x="609600" y="381000"/>
            <a:ext cx="8229600" cy="492125"/>
          </a:xfrm>
        </p:spPr>
        <p:txBody>
          <a:bodyPr/>
          <a:lstStyle/>
          <a:p>
            <a:pPr eaLnBrk="1" hangingPunct="1"/>
            <a:r>
              <a:rPr lang="en-US" altLang="en-US" sz="3200"/>
              <a:t>Hygiene Facilities</a:t>
            </a:r>
            <a:endParaRPr lang="en-US" altLang="en-US" sz="3200" b="0">
              <a:solidFill>
                <a:srgbClr val="000080"/>
              </a:solidFill>
            </a:endParaRPr>
          </a:p>
        </p:txBody>
      </p:sp>
      <p:sp>
        <p:nvSpPr>
          <p:cNvPr id="123907" name="Rectangle 3">
            <a:extLst>
              <a:ext uri="{FF2B5EF4-FFF2-40B4-BE49-F238E27FC236}">
                <a16:creationId xmlns:a16="http://schemas.microsoft.com/office/drawing/2014/main" id="{90E82969-4071-756A-8940-DC6CCA7BA93A}"/>
              </a:ext>
            </a:extLst>
          </p:cNvPr>
          <p:cNvSpPr>
            <a:spLocks noGrp="1" noChangeArrowheads="1"/>
          </p:cNvSpPr>
          <p:nvPr>
            <p:ph type="body" idx="1"/>
          </p:nvPr>
        </p:nvSpPr>
        <p:spPr>
          <a:xfrm>
            <a:off x="609600" y="1219200"/>
            <a:ext cx="8001000" cy="4525963"/>
          </a:xfrm>
        </p:spPr>
        <p:txBody>
          <a:bodyPr/>
          <a:lstStyle/>
          <a:p>
            <a:pPr>
              <a:spcAft>
                <a:spcPct val="10000"/>
              </a:spcAft>
              <a:buClr>
                <a:srgbClr val="800000"/>
              </a:buClr>
            </a:pPr>
            <a:r>
              <a:rPr lang="en-US" altLang="en-US" sz="2400" b="1"/>
              <a:t>Class I Jobs &gt; 25 Lin. Ft. or 10 Sq. Ft. of TSI or Surfacing ACM and PACM</a:t>
            </a:r>
          </a:p>
          <a:p>
            <a:pPr>
              <a:lnSpc>
                <a:spcPct val="80000"/>
              </a:lnSpc>
              <a:spcAft>
                <a:spcPct val="10000"/>
              </a:spcAft>
              <a:buClr>
                <a:srgbClr val="800000"/>
              </a:buClr>
            </a:pPr>
            <a:endParaRPr lang="en-US" altLang="en-US" sz="800"/>
          </a:p>
          <a:p>
            <a:pPr lvl="1">
              <a:spcAft>
                <a:spcPct val="10000"/>
              </a:spcAft>
              <a:buClr>
                <a:srgbClr val="000080"/>
              </a:buClr>
            </a:pPr>
            <a:r>
              <a:rPr lang="en-US" altLang="en-US" sz="2000">
                <a:solidFill>
                  <a:srgbClr val="800000"/>
                </a:solidFill>
              </a:rPr>
              <a:t>Decontamination area</a:t>
            </a:r>
            <a:r>
              <a:rPr lang="en-US" altLang="en-US" sz="2000"/>
              <a:t> adjacent and connected to the regulated area</a:t>
            </a:r>
          </a:p>
          <a:p>
            <a:pPr lvl="2">
              <a:spcAft>
                <a:spcPct val="10000"/>
              </a:spcAft>
            </a:pPr>
            <a:r>
              <a:rPr lang="en-US" altLang="en-US" sz="1800"/>
              <a:t>Equipment room</a:t>
            </a:r>
          </a:p>
          <a:p>
            <a:pPr lvl="2">
              <a:spcAft>
                <a:spcPct val="10000"/>
              </a:spcAft>
            </a:pPr>
            <a:r>
              <a:rPr lang="en-US" altLang="en-US" sz="1800"/>
              <a:t>Shower area (adjacent to equipment room and clean room)</a:t>
            </a:r>
          </a:p>
          <a:p>
            <a:pPr lvl="2">
              <a:spcAft>
                <a:spcPct val="10000"/>
              </a:spcAft>
            </a:pPr>
            <a:r>
              <a:rPr lang="en-US" altLang="en-US" sz="1800"/>
              <a:t>Clean change room</a:t>
            </a:r>
          </a:p>
          <a:p>
            <a:pPr lvl="1">
              <a:spcAft>
                <a:spcPct val="10000"/>
              </a:spcAft>
            </a:pPr>
            <a:endParaRPr lang="en-US" altLang="en-US" sz="1000"/>
          </a:p>
          <a:p>
            <a:pPr lvl="1">
              <a:spcAft>
                <a:spcPct val="10000"/>
              </a:spcAft>
              <a:buClr>
                <a:srgbClr val="000080"/>
              </a:buClr>
            </a:pPr>
            <a:r>
              <a:rPr lang="en-US" altLang="en-US" sz="1800"/>
              <a:t>Employees must </a:t>
            </a:r>
            <a:r>
              <a:rPr lang="en-US" altLang="en-US" sz="1800">
                <a:solidFill>
                  <a:srgbClr val="800000"/>
                </a:solidFill>
              </a:rPr>
              <a:t>enter</a:t>
            </a:r>
            <a:r>
              <a:rPr lang="en-US" altLang="en-US" sz="1800"/>
              <a:t> the regulated area through the decon area </a:t>
            </a:r>
          </a:p>
          <a:p>
            <a:pPr lvl="2">
              <a:spcAft>
                <a:spcPct val="10000"/>
              </a:spcAft>
            </a:pPr>
            <a:r>
              <a:rPr lang="en-US" altLang="en-US" sz="1800" b="1"/>
              <a:t>Clean room </a:t>
            </a:r>
            <a:r>
              <a:rPr lang="en-US" altLang="en-US" sz="1800" b="1">
                <a:sym typeface="Wingdings" panose="05000000000000000000" pitchFamily="2" charset="2"/>
              </a:rPr>
              <a:t> </a:t>
            </a:r>
            <a:r>
              <a:rPr lang="en-US" altLang="en-US" sz="1800" b="1"/>
              <a:t>Shower area </a:t>
            </a:r>
            <a:r>
              <a:rPr lang="en-US" altLang="en-US" sz="1800" b="1">
                <a:sym typeface="Wingdings" panose="05000000000000000000" pitchFamily="2" charset="2"/>
              </a:rPr>
              <a:t> </a:t>
            </a:r>
            <a:r>
              <a:rPr lang="en-US" altLang="en-US" sz="1800" b="1"/>
              <a:t>Equipment room</a:t>
            </a:r>
          </a:p>
          <a:p>
            <a:pPr lvl="1">
              <a:spcAft>
                <a:spcPct val="10000"/>
              </a:spcAft>
            </a:pPr>
            <a:endParaRPr lang="en-US" altLang="en-US" sz="1000"/>
          </a:p>
          <a:p>
            <a:pPr lvl="1">
              <a:spcAft>
                <a:spcPct val="10000"/>
              </a:spcAft>
              <a:buClr>
                <a:srgbClr val="000080"/>
              </a:buClr>
            </a:pPr>
            <a:r>
              <a:rPr lang="en-US" altLang="en-US" sz="1800"/>
              <a:t>Employees must </a:t>
            </a:r>
            <a:r>
              <a:rPr lang="en-US" altLang="en-US" sz="1800">
                <a:solidFill>
                  <a:srgbClr val="800000"/>
                </a:solidFill>
              </a:rPr>
              <a:t>exit </a:t>
            </a:r>
            <a:r>
              <a:rPr lang="en-US" altLang="en-US" sz="1800"/>
              <a:t>the regulated area through the decon area</a:t>
            </a:r>
          </a:p>
          <a:p>
            <a:pPr lvl="2">
              <a:spcAft>
                <a:spcPct val="10000"/>
              </a:spcAft>
            </a:pPr>
            <a:r>
              <a:rPr lang="en-US" altLang="en-US" sz="1800" b="1"/>
              <a:t>Equipment room </a:t>
            </a:r>
            <a:r>
              <a:rPr lang="en-US" altLang="en-US" sz="1800" b="1">
                <a:sym typeface="Wingdings" panose="05000000000000000000" pitchFamily="2" charset="2"/>
              </a:rPr>
              <a:t></a:t>
            </a:r>
            <a:r>
              <a:rPr lang="en-US" altLang="en-US" sz="1800" b="1"/>
              <a:t> Shower area </a:t>
            </a:r>
            <a:r>
              <a:rPr lang="en-US" altLang="en-US" sz="1800" b="1">
                <a:sym typeface="Wingdings" panose="05000000000000000000" pitchFamily="2" charset="2"/>
              </a:rPr>
              <a:t></a:t>
            </a:r>
            <a:r>
              <a:rPr lang="en-US" altLang="en-US" sz="1800" b="1"/>
              <a:t> Clean room</a:t>
            </a:r>
          </a:p>
          <a:p>
            <a:pPr lvl="1">
              <a:spcAft>
                <a:spcPct val="10000"/>
              </a:spcAft>
            </a:pPr>
            <a:endParaRPr lang="en-US" altLang="en-US" sz="1000"/>
          </a:p>
          <a:p>
            <a:pPr lvl="1">
              <a:spcAft>
                <a:spcPct val="10000"/>
              </a:spcAft>
              <a:buClr>
                <a:srgbClr val="000080"/>
              </a:buClr>
            </a:pPr>
            <a:r>
              <a:rPr lang="en-US" altLang="en-US" sz="1800"/>
              <a:t>For all Class I work: </a:t>
            </a:r>
            <a:r>
              <a:rPr lang="en-US" altLang="en-US" sz="1800">
                <a:solidFill>
                  <a:srgbClr val="800000"/>
                </a:solidFill>
              </a:rPr>
              <a:t>Lunch areas</a:t>
            </a:r>
            <a:r>
              <a:rPr lang="en-US" altLang="en-US" sz="1800"/>
              <a:t> must be provided in areas in which airborne asbestos concentration is &lt; PELs</a:t>
            </a:r>
          </a:p>
        </p:txBody>
      </p:sp>
      <p:sp>
        <p:nvSpPr>
          <p:cNvPr id="4" name="TextBox 3">
            <a:extLst>
              <a:ext uri="{FF2B5EF4-FFF2-40B4-BE49-F238E27FC236}">
                <a16:creationId xmlns:a16="http://schemas.microsoft.com/office/drawing/2014/main" id="{EA26DAA2-7EF9-88BC-BDFE-C9E47B1E5044}"/>
              </a:ext>
            </a:extLst>
          </p:cNvPr>
          <p:cNvSpPr txBox="1"/>
          <p:nvPr/>
        </p:nvSpPr>
        <p:spPr>
          <a:xfrm>
            <a:off x="6400800" y="533400"/>
            <a:ext cx="2322513" cy="646113"/>
          </a:xfrm>
          <a:prstGeom prst="rect">
            <a:avLst/>
          </a:prstGeom>
          <a:noFill/>
        </p:spPr>
        <p:txBody>
          <a:bodyPr wrap="none">
            <a:spAutoFit/>
          </a:bodyPr>
          <a:lstStyle/>
          <a:p>
            <a:pPr>
              <a:defRPr/>
            </a:pPr>
            <a:r>
              <a:rPr lang="en-US" dirty="0">
                <a:latin typeface="+mj-lt"/>
              </a:rPr>
              <a:t>29 CFR 1926.1101(j)</a:t>
            </a:r>
          </a:p>
          <a:p>
            <a:pPr>
              <a:defRPr/>
            </a:pP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D8CD7F29-14FC-F348-FB52-604D9F98BD91}"/>
              </a:ext>
            </a:extLst>
          </p:cNvPr>
          <p:cNvSpPr>
            <a:spLocks noGrp="1" noChangeArrowheads="1"/>
          </p:cNvSpPr>
          <p:nvPr>
            <p:ph type="title"/>
          </p:nvPr>
        </p:nvSpPr>
        <p:spPr>
          <a:xfrm>
            <a:off x="609600" y="381000"/>
            <a:ext cx="8229600" cy="492125"/>
          </a:xfrm>
        </p:spPr>
        <p:txBody>
          <a:bodyPr/>
          <a:lstStyle/>
          <a:p>
            <a:pPr eaLnBrk="1" hangingPunct="1"/>
            <a:r>
              <a:rPr lang="en-US" altLang="en-US" sz="3200">
                <a:solidFill>
                  <a:srgbClr val="000080"/>
                </a:solidFill>
              </a:rPr>
              <a:t>Hygiene Facilities</a:t>
            </a:r>
            <a:endParaRPr lang="en-US" altLang="en-US" sz="1800">
              <a:solidFill>
                <a:srgbClr val="000080"/>
              </a:solidFill>
            </a:endParaRPr>
          </a:p>
        </p:txBody>
      </p:sp>
      <p:sp>
        <p:nvSpPr>
          <p:cNvPr id="125955" name="Rectangle 4">
            <a:extLst>
              <a:ext uri="{FF2B5EF4-FFF2-40B4-BE49-F238E27FC236}">
                <a16:creationId xmlns:a16="http://schemas.microsoft.com/office/drawing/2014/main" id="{5231625E-A650-9962-1814-14EFFEA3B2F4}"/>
              </a:ext>
            </a:extLst>
          </p:cNvPr>
          <p:cNvSpPr>
            <a:spLocks noGrp="1" noChangeArrowheads="1"/>
          </p:cNvSpPr>
          <p:nvPr>
            <p:ph type="body" idx="1"/>
          </p:nvPr>
        </p:nvSpPr>
        <p:spPr/>
        <p:txBody>
          <a:bodyPr/>
          <a:lstStyle/>
          <a:p>
            <a:pPr eaLnBrk="1" hangingPunct="1"/>
            <a:r>
              <a:rPr lang="en-US" altLang="en-US" sz="2400" b="1"/>
              <a:t>Other Class I Jobs, Class II Jobs, and Class III Jobs</a:t>
            </a:r>
          </a:p>
          <a:p>
            <a:pPr eaLnBrk="1" hangingPunct="1"/>
            <a:endParaRPr lang="en-US" altLang="en-US" sz="800"/>
          </a:p>
          <a:p>
            <a:pPr lvl="1" eaLnBrk="1" hangingPunct="1"/>
            <a:r>
              <a:rPr lang="en-US" altLang="en-US" sz="2000"/>
              <a:t>Must establish an </a:t>
            </a:r>
            <a:r>
              <a:rPr lang="en-US" altLang="en-US" sz="2000">
                <a:solidFill>
                  <a:srgbClr val="000080"/>
                </a:solidFill>
              </a:rPr>
              <a:t>equipment room</a:t>
            </a:r>
            <a:r>
              <a:rPr lang="en-US" altLang="en-US" sz="2000"/>
              <a:t> or area adjacent to the regulated area for the decontamination of employees and equipment</a:t>
            </a:r>
          </a:p>
          <a:p>
            <a:pPr lvl="1" eaLnBrk="1" hangingPunct="1"/>
            <a:endParaRPr lang="en-US" altLang="en-US" sz="1000"/>
          </a:p>
          <a:p>
            <a:pPr lvl="1" eaLnBrk="1" hangingPunct="1"/>
            <a:r>
              <a:rPr lang="en-US" altLang="en-US" sz="2000"/>
              <a:t>Employees must enter and exit the regulated area through the equipment room or area</a:t>
            </a:r>
          </a:p>
        </p:txBody>
      </p:sp>
      <p:sp>
        <p:nvSpPr>
          <p:cNvPr id="4" name="TextBox 3">
            <a:extLst>
              <a:ext uri="{FF2B5EF4-FFF2-40B4-BE49-F238E27FC236}">
                <a16:creationId xmlns:a16="http://schemas.microsoft.com/office/drawing/2014/main" id="{E6E1F389-3CAD-45EB-E152-BA6C543786E8}"/>
              </a:ext>
            </a:extLst>
          </p:cNvPr>
          <p:cNvSpPr txBox="1"/>
          <p:nvPr/>
        </p:nvSpPr>
        <p:spPr>
          <a:xfrm>
            <a:off x="6400800" y="533400"/>
            <a:ext cx="2322513" cy="646113"/>
          </a:xfrm>
          <a:prstGeom prst="rect">
            <a:avLst/>
          </a:prstGeom>
          <a:noFill/>
        </p:spPr>
        <p:txBody>
          <a:bodyPr wrap="none">
            <a:spAutoFit/>
          </a:bodyPr>
          <a:lstStyle/>
          <a:p>
            <a:pPr>
              <a:defRPr/>
            </a:pPr>
            <a:r>
              <a:rPr lang="en-US" dirty="0">
                <a:latin typeface="+mj-lt"/>
              </a:rPr>
              <a:t>29 CFR 1926.1101(j)</a:t>
            </a:r>
          </a:p>
          <a:p>
            <a:pPr>
              <a:defRPr/>
            </a:pPr>
            <a:endParaRPr lang="en-US" dirty="0"/>
          </a:p>
        </p:txBody>
      </p:sp>
      <p:pic>
        <p:nvPicPr>
          <p:cNvPr id="125957" name="Picture 6">
            <a:extLst>
              <a:ext uri="{FF2B5EF4-FFF2-40B4-BE49-F238E27FC236}">
                <a16:creationId xmlns:a16="http://schemas.microsoft.com/office/drawing/2014/main" id="{046A6709-A679-40E9-682D-693D61602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81400"/>
            <a:ext cx="32004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a:extLst>
              <a:ext uri="{FF2B5EF4-FFF2-40B4-BE49-F238E27FC236}">
                <a16:creationId xmlns:a16="http://schemas.microsoft.com/office/drawing/2014/main" id="{DDA61D29-1B78-65F1-6604-5C64B2C74A95}"/>
              </a:ext>
            </a:extLst>
          </p:cNvPr>
          <p:cNvSpPr>
            <a:spLocks noGrp="1" noChangeArrowheads="1"/>
          </p:cNvSpPr>
          <p:nvPr>
            <p:ph type="body" idx="1"/>
          </p:nvPr>
        </p:nvSpPr>
        <p:spPr/>
        <p:txBody>
          <a:bodyPr/>
          <a:lstStyle/>
          <a:p>
            <a:pPr>
              <a:lnSpc>
                <a:spcPct val="90000"/>
              </a:lnSpc>
              <a:buClr>
                <a:srgbClr val="800000"/>
              </a:buClr>
            </a:pPr>
            <a:r>
              <a:rPr lang="en-US" altLang="en-US" sz="2400" b="1"/>
              <a:t>Class IV Jobs</a:t>
            </a:r>
          </a:p>
          <a:p>
            <a:pPr lvl="1">
              <a:lnSpc>
                <a:spcPct val="90000"/>
              </a:lnSpc>
              <a:buClr>
                <a:srgbClr val="000080"/>
              </a:buClr>
            </a:pPr>
            <a:endParaRPr lang="en-US" altLang="en-US" sz="1800"/>
          </a:p>
          <a:p>
            <a:pPr lvl="1">
              <a:lnSpc>
                <a:spcPct val="90000"/>
              </a:lnSpc>
              <a:buClr>
                <a:srgbClr val="000080"/>
              </a:buClr>
            </a:pPr>
            <a:r>
              <a:rPr lang="en-US" altLang="en-US" sz="2000"/>
              <a:t>Hygiene facilities and practices must match those of employees performing higher classification work within the same regulated area, or</a:t>
            </a:r>
          </a:p>
          <a:p>
            <a:pPr>
              <a:lnSpc>
                <a:spcPct val="90000"/>
              </a:lnSpc>
              <a:buClr>
                <a:srgbClr val="000080"/>
              </a:buClr>
            </a:pPr>
            <a:endParaRPr lang="en-US" altLang="en-US" sz="2000"/>
          </a:p>
          <a:p>
            <a:pPr lvl="1">
              <a:lnSpc>
                <a:spcPct val="90000"/>
              </a:lnSpc>
              <a:buClr>
                <a:srgbClr val="000080"/>
              </a:buClr>
            </a:pPr>
            <a:r>
              <a:rPr lang="en-US" altLang="en-US" sz="2000"/>
              <a:t>Decontamination facilities specified for </a:t>
            </a:r>
            <a:r>
              <a:rPr lang="en-US" altLang="en-US" sz="2000" i="1"/>
              <a:t>“Other Class I Jobs, Class II Jobs, and Class III Jobs”</a:t>
            </a:r>
            <a:r>
              <a:rPr lang="en-US" altLang="en-US" sz="2000"/>
              <a:t> must be provided for employees cleaning up debris and material identified as TSI or surfacing ACM or PACM</a:t>
            </a:r>
          </a:p>
          <a:p>
            <a:pPr>
              <a:lnSpc>
                <a:spcPct val="90000"/>
              </a:lnSpc>
              <a:buClr>
                <a:srgbClr val="000080"/>
              </a:buClr>
            </a:pPr>
            <a:endParaRPr lang="en-US" altLang="en-US" sz="2000"/>
          </a:p>
          <a:p>
            <a:pPr lvl="1">
              <a:lnSpc>
                <a:spcPct val="90000"/>
              </a:lnSpc>
              <a:buClr>
                <a:srgbClr val="000080"/>
              </a:buClr>
            </a:pPr>
            <a:r>
              <a:rPr lang="en-US" altLang="en-US" sz="2000" b="1"/>
              <a:t>For all jobs covered under this standard: smoking is not permitted where there is exposure to asbestos</a:t>
            </a:r>
          </a:p>
        </p:txBody>
      </p:sp>
      <p:sp>
        <p:nvSpPr>
          <p:cNvPr id="126979" name="Rectangle 4">
            <a:extLst>
              <a:ext uri="{FF2B5EF4-FFF2-40B4-BE49-F238E27FC236}">
                <a16:creationId xmlns:a16="http://schemas.microsoft.com/office/drawing/2014/main" id="{78F1ECDA-9F4B-82CD-497C-0C608DF66D20}"/>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Hygiene Facilities</a:t>
            </a:r>
          </a:p>
        </p:txBody>
      </p:sp>
      <p:sp>
        <p:nvSpPr>
          <p:cNvPr id="4" name="TextBox 3">
            <a:extLst>
              <a:ext uri="{FF2B5EF4-FFF2-40B4-BE49-F238E27FC236}">
                <a16:creationId xmlns:a16="http://schemas.microsoft.com/office/drawing/2014/main" id="{2BCA3F59-D29D-01C4-8947-9DD43D878D0A}"/>
              </a:ext>
            </a:extLst>
          </p:cNvPr>
          <p:cNvSpPr txBox="1"/>
          <p:nvPr/>
        </p:nvSpPr>
        <p:spPr>
          <a:xfrm>
            <a:off x="6400800" y="533400"/>
            <a:ext cx="2322513" cy="646113"/>
          </a:xfrm>
          <a:prstGeom prst="rect">
            <a:avLst/>
          </a:prstGeom>
          <a:noFill/>
        </p:spPr>
        <p:txBody>
          <a:bodyPr wrap="none">
            <a:spAutoFit/>
          </a:bodyPr>
          <a:lstStyle/>
          <a:p>
            <a:pPr>
              <a:defRPr/>
            </a:pPr>
            <a:r>
              <a:rPr lang="en-US" dirty="0">
                <a:latin typeface="+mj-lt"/>
              </a:rPr>
              <a:t>29 CFR 1926.1101(j)</a:t>
            </a:r>
          </a:p>
          <a:p>
            <a:pPr>
              <a:defRPr/>
            </a:pPr>
            <a:endParaRPr lang="en-US" dirty="0"/>
          </a:p>
        </p:txBody>
      </p:sp>
      <p:pic>
        <p:nvPicPr>
          <p:cNvPr id="126981" name="Picture 6">
            <a:extLst>
              <a:ext uri="{FF2B5EF4-FFF2-40B4-BE49-F238E27FC236}">
                <a16:creationId xmlns:a16="http://schemas.microsoft.com/office/drawing/2014/main" id="{F3F8B5F9-848E-58FB-B8B3-03FF2E062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724400"/>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86A3EFEA-43E7-203D-9054-7E5BC9E618E7}"/>
              </a:ext>
            </a:extLst>
          </p:cNvPr>
          <p:cNvSpPr>
            <a:spLocks noGrp="1" noChangeArrowheads="1"/>
          </p:cNvSpPr>
          <p:nvPr>
            <p:ph type="title"/>
          </p:nvPr>
        </p:nvSpPr>
        <p:spPr>
          <a:xfrm>
            <a:off x="609600" y="381000"/>
            <a:ext cx="8229600" cy="487363"/>
          </a:xfrm>
        </p:spPr>
        <p:txBody>
          <a:bodyPr/>
          <a:lstStyle/>
          <a:p>
            <a:pPr eaLnBrk="1" hangingPunct="1"/>
            <a:r>
              <a:rPr lang="en-US" altLang="en-US" sz="3200"/>
              <a:t>Asbestos in Construction</a:t>
            </a:r>
          </a:p>
        </p:txBody>
      </p:sp>
      <p:sp>
        <p:nvSpPr>
          <p:cNvPr id="128003" name="Rectangle 3">
            <a:extLst>
              <a:ext uri="{FF2B5EF4-FFF2-40B4-BE49-F238E27FC236}">
                <a16:creationId xmlns:a16="http://schemas.microsoft.com/office/drawing/2014/main" id="{40A473DD-5763-02B0-F9CB-06414201BA05}"/>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Respiratory protection</a:t>
            </a:r>
          </a:p>
        </p:txBody>
      </p:sp>
      <p:sp>
        <p:nvSpPr>
          <p:cNvPr id="128004" name="Rectangle 4">
            <a:extLst>
              <a:ext uri="{FF2B5EF4-FFF2-40B4-BE49-F238E27FC236}">
                <a16:creationId xmlns:a16="http://schemas.microsoft.com/office/drawing/2014/main" id="{E59C57EE-62FC-4AEA-3ABE-518F677A5B72}"/>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solidFill>
                  <a:srgbClr val="800000"/>
                </a:solidFill>
              </a:rPr>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F0ED02C0-D1F5-63D0-6BAC-8BF8AC80ED04}"/>
              </a:ext>
            </a:extLst>
          </p:cNvPr>
          <p:cNvSpPr txBox="1"/>
          <p:nvPr/>
        </p:nvSpPr>
        <p:spPr>
          <a:xfrm>
            <a:off x="6400800" y="533400"/>
            <a:ext cx="2386013" cy="646113"/>
          </a:xfrm>
          <a:prstGeom prst="rect">
            <a:avLst/>
          </a:prstGeom>
          <a:noFill/>
        </p:spPr>
        <p:txBody>
          <a:bodyPr wrap="none">
            <a:spAutoFit/>
          </a:bodyPr>
          <a:lstStyle/>
          <a:p>
            <a:pPr>
              <a:defRPr/>
            </a:pPr>
            <a:r>
              <a:rPr lang="en-US" dirty="0">
                <a:latin typeface="+mj-lt"/>
              </a:rPr>
              <a:t>29 CFR 1926.1101(k)</a:t>
            </a:r>
          </a:p>
          <a:p>
            <a:pPr>
              <a:defRPr/>
            </a:pPr>
            <a:endParaRPr lang="en-US" dirty="0"/>
          </a:p>
        </p:txBody>
      </p:sp>
      <p:pic>
        <p:nvPicPr>
          <p:cNvPr id="128006" name="Picture 7">
            <a:extLst>
              <a:ext uri="{FF2B5EF4-FFF2-40B4-BE49-F238E27FC236}">
                <a16:creationId xmlns:a16="http://schemas.microsoft.com/office/drawing/2014/main" id="{BFD7BE77-3BB5-B7EC-7828-03A3627E1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25" y="4800600"/>
            <a:ext cx="13874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7" name="Rectangle 6">
            <a:extLst>
              <a:ext uri="{FF2B5EF4-FFF2-40B4-BE49-F238E27FC236}">
                <a16:creationId xmlns:a16="http://schemas.microsoft.com/office/drawing/2014/main" id="{822E9481-9FC6-278C-122F-17D873A8AB96}"/>
              </a:ext>
            </a:extLst>
          </p:cNvPr>
          <p:cNvSpPr>
            <a:spLocks noChangeArrowheads="1"/>
          </p:cNvSpPr>
          <p:nvPr/>
        </p:nvSpPr>
        <p:spPr bwMode="auto">
          <a:xfrm>
            <a:off x="7315200" y="5791200"/>
            <a:ext cx="838200" cy="76200"/>
          </a:xfrm>
          <a:prstGeom prst="rect">
            <a:avLst/>
          </a:prstGeom>
          <a:solidFill>
            <a:schemeClr val="bg1"/>
          </a:solidFill>
          <a:ln w="12700" algn="ctr">
            <a:solidFill>
              <a:schemeClr val="bg1"/>
            </a:solidFill>
            <a:round/>
            <a:headEnd type="none" w="sm" len="sm"/>
            <a:tailEnd type="none" w="sm" len="sm"/>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9076A49A-AD2B-61A7-194B-F96396AA0428}"/>
              </a:ext>
            </a:extLst>
          </p:cNvPr>
          <p:cNvSpPr>
            <a:spLocks noGrp="1" noChangeArrowheads="1"/>
          </p:cNvSpPr>
          <p:nvPr>
            <p:ph type="title"/>
          </p:nvPr>
        </p:nvSpPr>
        <p:spPr>
          <a:xfrm>
            <a:off x="609600" y="381000"/>
            <a:ext cx="8229600" cy="487363"/>
          </a:xfrm>
        </p:spPr>
        <p:txBody>
          <a:bodyPr/>
          <a:lstStyle/>
          <a:p>
            <a:pPr eaLnBrk="1" hangingPunct="1"/>
            <a:r>
              <a:rPr lang="en-US" altLang="en-US" sz="3200">
                <a:solidFill>
                  <a:srgbClr val="000080"/>
                </a:solidFill>
              </a:rPr>
              <a:t>Communication of Hazards</a:t>
            </a:r>
            <a:endParaRPr lang="en-US" altLang="en-US" sz="2400">
              <a:solidFill>
                <a:srgbClr val="000080"/>
              </a:solidFill>
            </a:endParaRPr>
          </a:p>
        </p:txBody>
      </p:sp>
      <p:sp>
        <p:nvSpPr>
          <p:cNvPr id="130051" name="Rectangle 4">
            <a:extLst>
              <a:ext uri="{FF2B5EF4-FFF2-40B4-BE49-F238E27FC236}">
                <a16:creationId xmlns:a16="http://schemas.microsoft.com/office/drawing/2014/main" id="{40ED2E82-42EA-135A-2DF3-2089A72DC652}"/>
              </a:ext>
            </a:extLst>
          </p:cNvPr>
          <p:cNvSpPr>
            <a:spLocks noGrp="1" noChangeArrowheads="1"/>
          </p:cNvSpPr>
          <p:nvPr>
            <p:ph type="body" sz="half" idx="1"/>
          </p:nvPr>
        </p:nvSpPr>
        <p:spPr>
          <a:xfrm>
            <a:off x="609600" y="1295400"/>
            <a:ext cx="7467600" cy="4525963"/>
          </a:xfrm>
        </p:spPr>
        <p:txBody>
          <a:bodyPr/>
          <a:lstStyle/>
          <a:p>
            <a:pPr marL="293688" indent="-293688" eaLnBrk="1" hangingPunct="1"/>
            <a:r>
              <a:rPr lang="en-US" altLang="en-US" sz="2400" b="1"/>
              <a:t>Duties of Building and Facility Owners</a:t>
            </a:r>
          </a:p>
          <a:p>
            <a:pPr marL="744538" lvl="1" eaLnBrk="1" hangingPunct="1"/>
            <a:endParaRPr lang="en-US" altLang="en-US" sz="1000" b="1"/>
          </a:p>
          <a:p>
            <a:pPr marL="744538" lvl="1" eaLnBrk="1" hangingPunct="1"/>
            <a:r>
              <a:rPr lang="en-US" altLang="en-US" sz="2000"/>
              <a:t>Identify presence, location, and quantity of ACM/PACM, including:</a:t>
            </a:r>
          </a:p>
          <a:p>
            <a:pPr lvl="2" eaLnBrk="1" hangingPunct="1"/>
            <a:endParaRPr lang="en-US" altLang="en-US" sz="1000"/>
          </a:p>
          <a:p>
            <a:pPr lvl="2" eaLnBrk="1" hangingPunct="1"/>
            <a:r>
              <a:rPr lang="en-US" altLang="en-US" sz="1800"/>
              <a:t>TSI and sprayed on/troweled-on surfacing materials in buildings or substrates constructed </a:t>
            </a:r>
            <a:r>
              <a:rPr lang="en-US" altLang="en-US" sz="1800" b="1">
                <a:solidFill>
                  <a:srgbClr val="800000"/>
                </a:solidFill>
                <a:cs typeface="Arial" panose="020B0604020202020204" pitchFamily="34" charset="0"/>
              </a:rPr>
              <a:t>≤</a:t>
            </a:r>
            <a:r>
              <a:rPr lang="en-US" altLang="en-US" sz="1800" b="1">
                <a:solidFill>
                  <a:srgbClr val="800000"/>
                </a:solidFill>
              </a:rPr>
              <a:t> 1980</a:t>
            </a:r>
          </a:p>
          <a:p>
            <a:pPr lvl="2" eaLnBrk="1" hangingPunct="1"/>
            <a:endParaRPr lang="en-US" altLang="en-US" sz="1000">
              <a:solidFill>
                <a:srgbClr val="800000"/>
              </a:solidFill>
            </a:endParaRPr>
          </a:p>
          <a:p>
            <a:pPr lvl="2" eaLnBrk="1" hangingPunct="1"/>
            <a:r>
              <a:rPr lang="en-US" altLang="en-US" sz="1800"/>
              <a:t>Resilient flooring material installed </a:t>
            </a:r>
            <a:r>
              <a:rPr lang="en-US" altLang="en-US" sz="1800" b="1">
                <a:solidFill>
                  <a:srgbClr val="800000"/>
                </a:solidFill>
                <a:cs typeface="Arial" panose="020B0604020202020204" pitchFamily="34" charset="0"/>
              </a:rPr>
              <a:t>≤</a:t>
            </a:r>
            <a:r>
              <a:rPr lang="en-US" altLang="en-US" sz="1800" b="1">
                <a:solidFill>
                  <a:srgbClr val="800000"/>
                </a:solidFill>
              </a:rPr>
              <a:t> 1980</a:t>
            </a:r>
          </a:p>
        </p:txBody>
      </p:sp>
      <p:pic>
        <p:nvPicPr>
          <p:cNvPr id="130052" name="Picture 6" descr="MCj00905610000[1]">
            <a:extLst>
              <a:ext uri="{FF2B5EF4-FFF2-40B4-BE49-F238E27FC236}">
                <a16:creationId xmlns:a16="http://schemas.microsoft.com/office/drawing/2014/main" id="{29295E48-49CD-2A95-40F9-8F918B289AE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30975" y="3886200"/>
            <a:ext cx="1882775" cy="1976438"/>
          </a:xfrm>
        </p:spPr>
      </p:pic>
      <p:sp>
        <p:nvSpPr>
          <p:cNvPr id="5" name="TextBox 4">
            <a:extLst>
              <a:ext uri="{FF2B5EF4-FFF2-40B4-BE49-F238E27FC236}">
                <a16:creationId xmlns:a16="http://schemas.microsoft.com/office/drawing/2014/main" id="{1C25AF2D-55E5-EAB2-87C2-40C5010D7CA2}"/>
              </a:ext>
            </a:extLst>
          </p:cNvPr>
          <p:cNvSpPr txBox="1"/>
          <p:nvPr/>
        </p:nvSpPr>
        <p:spPr>
          <a:xfrm>
            <a:off x="6400800" y="533400"/>
            <a:ext cx="2386013" cy="646113"/>
          </a:xfrm>
          <a:prstGeom prst="rect">
            <a:avLst/>
          </a:prstGeom>
          <a:noFill/>
        </p:spPr>
        <p:txBody>
          <a:bodyPr wrap="none">
            <a:spAutoFit/>
          </a:bodyPr>
          <a:lstStyle/>
          <a:p>
            <a:pPr>
              <a:defRPr/>
            </a:pPr>
            <a:r>
              <a:rPr lang="en-US" dirty="0">
                <a:latin typeface="+mj-lt"/>
              </a:rPr>
              <a:t>29 CFR 1926.1101(k)</a:t>
            </a:r>
          </a:p>
          <a:p>
            <a:pPr>
              <a:defRPr/>
            </a:pP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523BC898-B6B0-4CF3-F185-F86763EF1C27}"/>
              </a:ext>
            </a:extLst>
          </p:cNvPr>
          <p:cNvSpPr>
            <a:spLocks noGrp="1" noChangeArrowheads="1"/>
          </p:cNvSpPr>
          <p:nvPr>
            <p:ph type="title"/>
          </p:nvPr>
        </p:nvSpPr>
        <p:spPr>
          <a:xfrm>
            <a:off x="609600" y="381000"/>
            <a:ext cx="8229600" cy="492125"/>
          </a:xfrm>
        </p:spPr>
        <p:txBody>
          <a:bodyPr/>
          <a:lstStyle/>
          <a:p>
            <a:pPr eaLnBrk="1" hangingPunct="1"/>
            <a:r>
              <a:rPr lang="en-US" altLang="en-US" sz="3200">
                <a:solidFill>
                  <a:srgbClr val="000080"/>
                </a:solidFill>
              </a:rPr>
              <a:t>Communication of Hazards</a:t>
            </a:r>
            <a:endParaRPr lang="en-US" altLang="en-US" sz="1800">
              <a:solidFill>
                <a:srgbClr val="000080"/>
              </a:solidFill>
            </a:endParaRPr>
          </a:p>
        </p:txBody>
      </p:sp>
      <p:sp>
        <p:nvSpPr>
          <p:cNvPr id="132099" name="Rectangle 3">
            <a:extLst>
              <a:ext uri="{FF2B5EF4-FFF2-40B4-BE49-F238E27FC236}">
                <a16:creationId xmlns:a16="http://schemas.microsoft.com/office/drawing/2014/main" id="{4C06E745-843A-24B1-40F3-46C075BAB6D9}"/>
              </a:ext>
            </a:extLst>
          </p:cNvPr>
          <p:cNvSpPr>
            <a:spLocks noGrp="1" noChangeArrowheads="1"/>
          </p:cNvSpPr>
          <p:nvPr>
            <p:ph type="body" sz="half" idx="1"/>
          </p:nvPr>
        </p:nvSpPr>
        <p:spPr>
          <a:xfrm>
            <a:off x="609600" y="1295400"/>
            <a:ext cx="7924800" cy="4525963"/>
          </a:xfrm>
        </p:spPr>
        <p:txBody>
          <a:bodyPr/>
          <a:lstStyle/>
          <a:p>
            <a:pPr marL="293688" indent="-293688" eaLnBrk="1" hangingPunct="1"/>
            <a:r>
              <a:rPr lang="en-US" altLang="en-US" sz="2400" b="1"/>
              <a:t>Duties of Building and Facility Owners</a:t>
            </a:r>
          </a:p>
          <a:p>
            <a:pPr marL="744538" lvl="1" eaLnBrk="1" hangingPunct="1"/>
            <a:endParaRPr lang="en-US" altLang="en-US" sz="1000" b="1"/>
          </a:p>
          <a:p>
            <a:pPr marL="744538" lvl="1" eaLnBrk="1" hangingPunct="1"/>
            <a:r>
              <a:rPr lang="en-US" altLang="en-US" sz="2000" b="1"/>
              <a:t>Notification of: </a:t>
            </a:r>
          </a:p>
          <a:p>
            <a:pPr lvl="2" eaLnBrk="1" hangingPunct="1"/>
            <a:r>
              <a:rPr lang="en-US" altLang="en-US" sz="1800"/>
              <a:t>Presence, location, and quantity of ACM/PACM</a:t>
            </a:r>
          </a:p>
          <a:p>
            <a:pPr lvl="2" eaLnBrk="1" hangingPunct="1"/>
            <a:endParaRPr lang="en-US" altLang="en-US" sz="1800"/>
          </a:p>
          <a:p>
            <a:pPr marL="744538" lvl="1" eaLnBrk="1" hangingPunct="1"/>
            <a:r>
              <a:rPr lang="en-US" altLang="en-US" sz="2000" b="1"/>
              <a:t>To:</a:t>
            </a:r>
          </a:p>
          <a:p>
            <a:pPr lvl="2" eaLnBrk="1" hangingPunct="1"/>
            <a:r>
              <a:rPr lang="en-US" altLang="en-US" sz="1800" b="1">
                <a:solidFill>
                  <a:srgbClr val="800000"/>
                </a:solidFill>
              </a:rPr>
              <a:t>Prospective employers</a:t>
            </a:r>
            <a:r>
              <a:rPr lang="en-US" altLang="en-US" sz="1800" b="1"/>
              <a:t> </a:t>
            </a:r>
            <a:r>
              <a:rPr lang="en-US" altLang="en-US" sz="1800"/>
              <a:t>applying for/bidding for work</a:t>
            </a:r>
          </a:p>
          <a:p>
            <a:pPr lvl="2" eaLnBrk="1" hangingPunct="1"/>
            <a:endParaRPr lang="en-US" altLang="en-US" sz="800"/>
          </a:p>
          <a:p>
            <a:pPr lvl="2" eaLnBrk="1" hangingPunct="1"/>
            <a:r>
              <a:rPr lang="en-US" altLang="en-US" sz="1800" b="1">
                <a:solidFill>
                  <a:srgbClr val="800000"/>
                </a:solidFill>
              </a:rPr>
              <a:t>Employees of owner</a:t>
            </a:r>
            <a:r>
              <a:rPr lang="en-US" altLang="en-US" sz="1800" b="1"/>
              <a:t> </a:t>
            </a:r>
            <a:r>
              <a:rPr lang="en-US" altLang="en-US" sz="1800"/>
              <a:t>who will work in or adjacent to areas containing such materials</a:t>
            </a:r>
          </a:p>
          <a:p>
            <a:pPr lvl="2" eaLnBrk="1" hangingPunct="1"/>
            <a:endParaRPr lang="en-US" altLang="en-US" sz="800"/>
          </a:p>
          <a:p>
            <a:pPr lvl="2" eaLnBrk="1" hangingPunct="1"/>
            <a:r>
              <a:rPr lang="en-US" altLang="en-US" sz="1800"/>
              <a:t>All </a:t>
            </a:r>
            <a:r>
              <a:rPr lang="en-US" altLang="en-US" sz="1800" b="1">
                <a:solidFill>
                  <a:srgbClr val="800000"/>
                </a:solidFill>
              </a:rPr>
              <a:t>employers on multi-employer worksites</a:t>
            </a:r>
            <a:r>
              <a:rPr lang="en-US" altLang="en-US" sz="1800" b="1"/>
              <a:t> </a:t>
            </a:r>
            <a:r>
              <a:rPr lang="en-US" altLang="en-US" sz="1800"/>
              <a:t>whose employees will be performing work within or adjacent to areas containing such materials</a:t>
            </a:r>
          </a:p>
          <a:p>
            <a:pPr lvl="2" eaLnBrk="1" hangingPunct="1"/>
            <a:endParaRPr lang="en-US" altLang="en-US" sz="800"/>
          </a:p>
          <a:p>
            <a:pPr lvl="2" eaLnBrk="1" hangingPunct="1"/>
            <a:r>
              <a:rPr lang="en-US" altLang="en-US" sz="1800" b="1">
                <a:solidFill>
                  <a:srgbClr val="800000"/>
                </a:solidFill>
              </a:rPr>
              <a:t>Tenants </a:t>
            </a:r>
            <a:r>
              <a:rPr lang="en-US" altLang="en-US" sz="1800"/>
              <a:t>who will occupy areas containing such materials</a:t>
            </a:r>
          </a:p>
          <a:p>
            <a:pPr marL="744538" lvl="1" eaLnBrk="1" hangingPunct="1"/>
            <a:endParaRPr lang="en-US" altLang="en-US"/>
          </a:p>
        </p:txBody>
      </p:sp>
      <p:pic>
        <p:nvPicPr>
          <p:cNvPr id="132100" name="Picture 6" descr="MCBS01092_0000[1]">
            <a:extLst>
              <a:ext uri="{FF2B5EF4-FFF2-40B4-BE49-F238E27FC236}">
                <a16:creationId xmlns:a16="http://schemas.microsoft.com/office/drawing/2014/main" id="{45EC5367-A96B-C1FF-B8D0-B9B6CEC73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00"/>
            <a:ext cx="11525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644B687-975D-98B7-FD23-C55BA8F64543}"/>
              </a:ext>
            </a:extLst>
          </p:cNvPr>
          <p:cNvSpPr txBox="1"/>
          <p:nvPr/>
        </p:nvSpPr>
        <p:spPr>
          <a:xfrm>
            <a:off x="6400800" y="533400"/>
            <a:ext cx="2386013" cy="646113"/>
          </a:xfrm>
          <a:prstGeom prst="rect">
            <a:avLst/>
          </a:prstGeom>
          <a:noFill/>
        </p:spPr>
        <p:txBody>
          <a:bodyPr wrap="none">
            <a:spAutoFit/>
          </a:bodyPr>
          <a:lstStyle/>
          <a:p>
            <a:pPr>
              <a:defRPr/>
            </a:pPr>
            <a:r>
              <a:rPr lang="en-US" dirty="0">
                <a:latin typeface="+mj-lt"/>
              </a:rPr>
              <a:t>29 CFR 1926.1101(k)</a:t>
            </a:r>
          </a:p>
          <a:p>
            <a:pPr>
              <a:defRPr/>
            </a:pP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a:extLst>
              <a:ext uri="{FF2B5EF4-FFF2-40B4-BE49-F238E27FC236}">
                <a16:creationId xmlns:a16="http://schemas.microsoft.com/office/drawing/2014/main" id="{4655E812-5712-3094-C178-8A3F9AC2E0BE}"/>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Communication of Hazards</a:t>
            </a:r>
            <a:endParaRPr lang="en-US" altLang="en-US" sz="1800"/>
          </a:p>
        </p:txBody>
      </p:sp>
      <p:sp>
        <p:nvSpPr>
          <p:cNvPr id="134147" name="Rectangle 6">
            <a:extLst>
              <a:ext uri="{FF2B5EF4-FFF2-40B4-BE49-F238E27FC236}">
                <a16:creationId xmlns:a16="http://schemas.microsoft.com/office/drawing/2014/main" id="{6EC10F54-6815-283C-C52F-A430379E2F38}"/>
              </a:ext>
            </a:extLst>
          </p:cNvPr>
          <p:cNvSpPr>
            <a:spLocks noGrp="1" noChangeArrowheads="1"/>
          </p:cNvSpPr>
          <p:nvPr>
            <p:ph type="body" idx="1"/>
          </p:nvPr>
        </p:nvSpPr>
        <p:spPr/>
        <p:txBody>
          <a:bodyPr/>
          <a:lstStyle/>
          <a:p>
            <a:pPr eaLnBrk="1" hangingPunct="1">
              <a:lnSpc>
                <a:spcPct val="90000"/>
              </a:lnSpc>
            </a:pPr>
            <a:r>
              <a:rPr lang="en-US" altLang="en-US" sz="2400" b="1"/>
              <a:t>Duties of Building and Facility Owners</a:t>
            </a:r>
          </a:p>
          <a:p>
            <a:pPr lvl="1" eaLnBrk="1" hangingPunct="1">
              <a:lnSpc>
                <a:spcPct val="90000"/>
              </a:lnSpc>
            </a:pPr>
            <a:endParaRPr lang="en-US" altLang="en-US" sz="800" b="1">
              <a:solidFill>
                <a:srgbClr val="000080"/>
              </a:solidFill>
            </a:endParaRPr>
          </a:p>
          <a:p>
            <a:pPr lvl="1" eaLnBrk="1" hangingPunct="1">
              <a:lnSpc>
                <a:spcPct val="90000"/>
              </a:lnSpc>
            </a:pPr>
            <a:r>
              <a:rPr lang="en-US" altLang="en-US" sz="2000" b="1">
                <a:solidFill>
                  <a:srgbClr val="800000"/>
                </a:solidFill>
              </a:rPr>
              <a:t>Post signs</a:t>
            </a:r>
            <a:r>
              <a:rPr lang="en-US" altLang="en-US" sz="2000" b="1"/>
              <a:t> </a:t>
            </a:r>
            <a:r>
              <a:rPr lang="en-US" altLang="en-US" sz="2000"/>
              <a:t>at entrance to mechanical rooms/areas which contain ACM and/or PACM</a:t>
            </a:r>
          </a:p>
          <a:p>
            <a:pPr eaLnBrk="1" hangingPunct="1">
              <a:lnSpc>
                <a:spcPct val="90000"/>
              </a:lnSpc>
            </a:pPr>
            <a:endParaRPr lang="en-US" altLang="en-US" sz="1000"/>
          </a:p>
          <a:p>
            <a:pPr lvl="1" eaLnBrk="1" hangingPunct="1">
              <a:lnSpc>
                <a:spcPct val="90000"/>
              </a:lnSpc>
            </a:pPr>
            <a:r>
              <a:rPr lang="en-US" altLang="en-US" sz="2000" b="1">
                <a:solidFill>
                  <a:srgbClr val="800000"/>
                </a:solidFill>
              </a:rPr>
              <a:t>Identify</a:t>
            </a:r>
            <a:r>
              <a:rPr lang="en-US" altLang="en-US" sz="2000">
                <a:solidFill>
                  <a:srgbClr val="800000"/>
                </a:solidFill>
              </a:rPr>
              <a:t> </a:t>
            </a:r>
            <a:r>
              <a:rPr lang="en-US" altLang="en-US" sz="2000"/>
              <a:t>material present, its location, work practices to avoid disturbance</a:t>
            </a:r>
          </a:p>
          <a:p>
            <a:pPr eaLnBrk="1" hangingPunct="1">
              <a:lnSpc>
                <a:spcPct val="90000"/>
              </a:lnSpc>
            </a:pPr>
            <a:endParaRPr lang="en-US" altLang="en-US" sz="1000"/>
          </a:p>
          <a:p>
            <a:pPr lvl="1" eaLnBrk="1" hangingPunct="1">
              <a:lnSpc>
                <a:spcPct val="90000"/>
              </a:lnSpc>
            </a:pPr>
            <a:r>
              <a:rPr lang="en-US" altLang="en-US" sz="2000" b="1">
                <a:solidFill>
                  <a:srgbClr val="800000"/>
                </a:solidFill>
              </a:rPr>
              <a:t>Post signs or labels</a:t>
            </a:r>
            <a:r>
              <a:rPr lang="en-US" altLang="en-US" sz="2000" b="1"/>
              <a:t> </a:t>
            </a:r>
            <a:r>
              <a:rPr lang="en-US" altLang="en-US" sz="2000"/>
              <a:t>on previously installed ACM/PACM to inform employees of which materials are affected</a:t>
            </a:r>
          </a:p>
        </p:txBody>
      </p:sp>
      <p:sp>
        <p:nvSpPr>
          <p:cNvPr id="4" name="TextBox 3">
            <a:extLst>
              <a:ext uri="{FF2B5EF4-FFF2-40B4-BE49-F238E27FC236}">
                <a16:creationId xmlns:a16="http://schemas.microsoft.com/office/drawing/2014/main" id="{0883D815-993B-0A59-6985-1552034E7887}"/>
              </a:ext>
            </a:extLst>
          </p:cNvPr>
          <p:cNvSpPr txBox="1"/>
          <p:nvPr/>
        </p:nvSpPr>
        <p:spPr>
          <a:xfrm>
            <a:off x="6400800" y="533400"/>
            <a:ext cx="2386013" cy="646113"/>
          </a:xfrm>
          <a:prstGeom prst="rect">
            <a:avLst/>
          </a:prstGeom>
          <a:noFill/>
        </p:spPr>
        <p:txBody>
          <a:bodyPr wrap="none">
            <a:spAutoFit/>
          </a:bodyPr>
          <a:lstStyle/>
          <a:p>
            <a:pPr>
              <a:defRPr/>
            </a:pPr>
            <a:r>
              <a:rPr lang="en-US" dirty="0">
                <a:latin typeface="+mj-lt"/>
              </a:rPr>
              <a:t>29 CFR 1926.1101(k)</a:t>
            </a:r>
          </a:p>
          <a:p>
            <a:pPr>
              <a:defRPr/>
            </a:pPr>
            <a:endParaRPr lang="en-US" dirty="0"/>
          </a:p>
        </p:txBody>
      </p:sp>
      <p:pic>
        <p:nvPicPr>
          <p:cNvPr id="134149" name="Object 7">
            <a:extLst>
              <a:ext uri="{FF2B5EF4-FFF2-40B4-BE49-F238E27FC236}">
                <a16:creationId xmlns:a16="http://schemas.microsoft.com/office/drawing/2014/main" id="{68696B20-EF78-DC43-F17D-B9430752FFA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810000"/>
            <a:ext cx="17018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extBox 5">
            <a:extLst>
              <a:ext uri="{FF2B5EF4-FFF2-40B4-BE49-F238E27FC236}">
                <a16:creationId xmlns:a16="http://schemas.microsoft.com/office/drawing/2014/main" id="{21E02654-82DF-1652-29CF-FA4B43377FE5}"/>
              </a:ext>
            </a:extLst>
          </p:cNvPr>
          <p:cNvSpPr txBox="1"/>
          <p:nvPr/>
        </p:nvSpPr>
        <p:spPr>
          <a:xfrm>
            <a:off x="7010400" y="4876800"/>
            <a:ext cx="709613" cy="246063"/>
          </a:xfrm>
          <a:prstGeom prst="rect">
            <a:avLst/>
          </a:prstGeom>
          <a:noFill/>
        </p:spPr>
        <p:txBody>
          <a:bodyPr wrap="none">
            <a:spAutoFit/>
          </a:bodyPr>
          <a:lstStyle/>
          <a:p>
            <a:pPr>
              <a:defRPr/>
            </a:pPr>
            <a:r>
              <a:rPr lang="en-US" sz="1000" dirty="0">
                <a:latin typeface="+mj-lt"/>
              </a:rPr>
              <a:t>Asbestos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F7E508D-E1F8-8C7E-E9B1-4B562AC7CD79}"/>
              </a:ext>
            </a:extLst>
          </p:cNvPr>
          <p:cNvSpPr>
            <a:spLocks noGrp="1" noChangeArrowheads="1"/>
          </p:cNvSpPr>
          <p:nvPr>
            <p:ph type="title"/>
          </p:nvPr>
        </p:nvSpPr>
        <p:spPr/>
        <p:txBody>
          <a:bodyPr/>
          <a:lstStyle/>
          <a:p>
            <a:r>
              <a:rPr lang="en-US" altLang="en-US"/>
              <a:t>Examples</a:t>
            </a:r>
          </a:p>
        </p:txBody>
      </p:sp>
      <p:pic>
        <p:nvPicPr>
          <p:cNvPr id="17411" name="Content Placeholder 3">
            <a:extLst>
              <a:ext uri="{FF2B5EF4-FFF2-40B4-BE49-F238E27FC236}">
                <a16:creationId xmlns:a16="http://schemas.microsoft.com/office/drawing/2014/main" id="{4A6A334E-E5B5-E82B-7CE7-D011EE7EE5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143000"/>
            <a:ext cx="6400800" cy="4800600"/>
          </a:xfrm>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a:extLst>
              <a:ext uri="{FF2B5EF4-FFF2-40B4-BE49-F238E27FC236}">
                <a16:creationId xmlns:a16="http://schemas.microsoft.com/office/drawing/2014/main" id="{0BED5CC9-3F96-D4F3-791C-5935B2E8EF67}"/>
              </a:ext>
            </a:extLst>
          </p:cNvPr>
          <p:cNvSpPr>
            <a:spLocks noGrp="1" noChangeArrowheads="1"/>
          </p:cNvSpPr>
          <p:nvPr>
            <p:ph type="body" idx="1"/>
          </p:nvPr>
        </p:nvSpPr>
        <p:spPr/>
        <p:txBody>
          <a:bodyPr/>
          <a:lstStyle/>
          <a:p>
            <a:pPr>
              <a:lnSpc>
                <a:spcPct val="90000"/>
              </a:lnSpc>
              <a:buClr>
                <a:srgbClr val="800000"/>
              </a:buClr>
            </a:pPr>
            <a:r>
              <a:rPr lang="en-US" altLang="en-US" sz="2400" b="1"/>
              <a:t>Duties of Employers</a:t>
            </a:r>
          </a:p>
          <a:p>
            <a:pPr lvl="1">
              <a:lnSpc>
                <a:spcPct val="90000"/>
              </a:lnSpc>
              <a:buClr>
                <a:srgbClr val="000080"/>
              </a:buClr>
            </a:pPr>
            <a:endParaRPr lang="en-US" altLang="en-US" sz="1000" b="1"/>
          </a:p>
          <a:p>
            <a:pPr lvl="1">
              <a:lnSpc>
                <a:spcPct val="90000"/>
              </a:lnSpc>
              <a:buClr>
                <a:srgbClr val="000080"/>
              </a:buClr>
            </a:pPr>
            <a:r>
              <a:rPr lang="en-US" altLang="en-US" sz="2000"/>
              <a:t>Before work, </a:t>
            </a:r>
            <a:r>
              <a:rPr lang="en-US" altLang="en-US" sz="2000" b="1">
                <a:solidFill>
                  <a:srgbClr val="800000"/>
                </a:solidFill>
              </a:rPr>
              <a:t>identify</a:t>
            </a:r>
            <a:r>
              <a:rPr lang="en-US" altLang="en-US" sz="2000">
                <a:solidFill>
                  <a:srgbClr val="800000"/>
                </a:solidFill>
              </a:rPr>
              <a:t> </a:t>
            </a:r>
            <a:r>
              <a:rPr lang="en-US" altLang="en-US" sz="2000"/>
              <a:t>presence, location, and quantity of ACM/PACM</a:t>
            </a:r>
          </a:p>
          <a:p>
            <a:pPr>
              <a:lnSpc>
                <a:spcPct val="90000"/>
              </a:lnSpc>
              <a:buClr>
                <a:srgbClr val="000080"/>
              </a:buClr>
            </a:pPr>
            <a:endParaRPr lang="en-US" altLang="en-US" sz="2400"/>
          </a:p>
          <a:p>
            <a:pPr>
              <a:lnSpc>
                <a:spcPct val="90000"/>
              </a:lnSpc>
              <a:buClr>
                <a:srgbClr val="800000"/>
              </a:buClr>
            </a:pPr>
            <a:r>
              <a:rPr lang="en-US" altLang="en-US" sz="2400"/>
              <a:t>Before work, </a:t>
            </a:r>
            <a:r>
              <a:rPr lang="en-US" altLang="en-US" sz="2400" b="1">
                <a:solidFill>
                  <a:srgbClr val="800000"/>
                </a:solidFill>
              </a:rPr>
              <a:t>inform</a:t>
            </a:r>
            <a:r>
              <a:rPr lang="en-US" altLang="en-US" sz="2400"/>
              <a:t> following persons of the location and quantity of ACM/PACM and the precautions to be taken to confine airborne asbestos</a:t>
            </a:r>
          </a:p>
          <a:p>
            <a:pPr lvl="1">
              <a:lnSpc>
                <a:spcPct val="90000"/>
              </a:lnSpc>
            </a:pPr>
            <a:endParaRPr lang="en-US" altLang="en-US" sz="1000"/>
          </a:p>
          <a:p>
            <a:pPr lvl="1">
              <a:lnSpc>
                <a:spcPct val="90000"/>
              </a:lnSpc>
            </a:pPr>
            <a:r>
              <a:rPr lang="en-US" altLang="en-US" sz="2000"/>
              <a:t>Owners of building/facility</a:t>
            </a:r>
          </a:p>
          <a:p>
            <a:pPr lvl="1">
              <a:lnSpc>
                <a:spcPct val="90000"/>
              </a:lnSpc>
            </a:pPr>
            <a:endParaRPr lang="en-US" altLang="en-US" sz="1000"/>
          </a:p>
          <a:p>
            <a:pPr lvl="1">
              <a:lnSpc>
                <a:spcPct val="90000"/>
              </a:lnSpc>
            </a:pPr>
            <a:r>
              <a:rPr lang="en-US" altLang="en-US" sz="2000"/>
              <a:t>Employees who will perform work and </a:t>
            </a:r>
          </a:p>
          <a:p>
            <a:pPr lvl="1">
              <a:lnSpc>
                <a:spcPct val="90000"/>
              </a:lnSpc>
              <a:buFont typeface="Symbol" panose="05050102010706020507" pitchFamily="18" charset="2"/>
              <a:buNone/>
            </a:pPr>
            <a:r>
              <a:rPr lang="en-US" altLang="en-US" sz="2000"/>
              <a:t>    employers of employees who work and/or </a:t>
            </a:r>
          </a:p>
          <a:p>
            <a:pPr lvl="1">
              <a:lnSpc>
                <a:spcPct val="90000"/>
              </a:lnSpc>
              <a:buFont typeface="Symbol" panose="05050102010706020507" pitchFamily="18" charset="2"/>
              <a:buNone/>
            </a:pPr>
            <a:r>
              <a:rPr lang="en-US" altLang="en-US" sz="2000"/>
              <a:t>    will be working in adjacent areas</a:t>
            </a:r>
          </a:p>
        </p:txBody>
      </p:sp>
      <p:sp>
        <p:nvSpPr>
          <p:cNvPr id="135171" name="Rectangle 4">
            <a:extLst>
              <a:ext uri="{FF2B5EF4-FFF2-40B4-BE49-F238E27FC236}">
                <a16:creationId xmlns:a16="http://schemas.microsoft.com/office/drawing/2014/main" id="{C104F910-FA87-E966-7DE7-56F598C7A6C1}"/>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Communication of Hazards</a:t>
            </a:r>
            <a:endParaRPr lang="en-US" altLang="en-US" sz="1800"/>
          </a:p>
        </p:txBody>
      </p:sp>
      <p:sp>
        <p:nvSpPr>
          <p:cNvPr id="4" name="TextBox 3">
            <a:extLst>
              <a:ext uri="{FF2B5EF4-FFF2-40B4-BE49-F238E27FC236}">
                <a16:creationId xmlns:a16="http://schemas.microsoft.com/office/drawing/2014/main" id="{4630C45C-BD7D-5134-B548-1B6239BAF7BD}"/>
              </a:ext>
            </a:extLst>
          </p:cNvPr>
          <p:cNvSpPr txBox="1"/>
          <p:nvPr/>
        </p:nvSpPr>
        <p:spPr>
          <a:xfrm>
            <a:off x="6400800" y="533400"/>
            <a:ext cx="2386013" cy="646113"/>
          </a:xfrm>
          <a:prstGeom prst="rect">
            <a:avLst/>
          </a:prstGeom>
          <a:noFill/>
        </p:spPr>
        <p:txBody>
          <a:bodyPr wrap="none">
            <a:spAutoFit/>
          </a:bodyPr>
          <a:lstStyle/>
          <a:p>
            <a:pPr>
              <a:defRPr/>
            </a:pPr>
            <a:r>
              <a:rPr lang="en-US" dirty="0">
                <a:latin typeface="+mj-lt"/>
              </a:rPr>
              <a:t>29 CFR 1926.1101(k)</a:t>
            </a:r>
          </a:p>
          <a:p>
            <a:pPr>
              <a:defRPr/>
            </a:pPr>
            <a:endParaRPr lang="en-US" dirty="0"/>
          </a:p>
        </p:txBody>
      </p:sp>
      <p:pic>
        <p:nvPicPr>
          <p:cNvPr id="135173" name="Picture 7">
            <a:extLst>
              <a:ext uri="{FF2B5EF4-FFF2-40B4-BE49-F238E27FC236}">
                <a16:creationId xmlns:a16="http://schemas.microsoft.com/office/drawing/2014/main" id="{7BA10269-696B-04BC-8C14-73AD857AC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962400"/>
            <a:ext cx="22113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a:extLst>
              <a:ext uri="{FF2B5EF4-FFF2-40B4-BE49-F238E27FC236}">
                <a16:creationId xmlns:a16="http://schemas.microsoft.com/office/drawing/2014/main" id="{C9C90A66-248A-07FE-5DBB-8905504CE48C}"/>
              </a:ext>
            </a:extLst>
          </p:cNvPr>
          <p:cNvSpPr>
            <a:spLocks noGrp="1" noChangeArrowheads="1"/>
          </p:cNvSpPr>
          <p:nvPr>
            <p:ph type="title"/>
          </p:nvPr>
        </p:nvSpPr>
        <p:spPr>
          <a:xfrm>
            <a:off x="609600" y="346075"/>
            <a:ext cx="8229600" cy="584200"/>
          </a:xfrm>
        </p:spPr>
        <p:txBody>
          <a:bodyPr lIns="91440" tIns="45720" rIns="91440" bIns="45720" anchor="b"/>
          <a:lstStyle/>
          <a:p>
            <a:pPr eaLnBrk="1" hangingPunct="1"/>
            <a:r>
              <a:rPr lang="en-US" altLang="en-US" sz="3200"/>
              <a:t>Communication of Hazards</a:t>
            </a:r>
            <a:endParaRPr lang="en-US" altLang="en-US" sz="1800"/>
          </a:p>
        </p:txBody>
      </p:sp>
      <p:sp>
        <p:nvSpPr>
          <p:cNvPr id="136195" name="Rectangle 5">
            <a:extLst>
              <a:ext uri="{FF2B5EF4-FFF2-40B4-BE49-F238E27FC236}">
                <a16:creationId xmlns:a16="http://schemas.microsoft.com/office/drawing/2014/main" id="{DBF3CD6A-3D7F-4972-8B48-7FACCEAEF935}"/>
              </a:ext>
            </a:extLst>
          </p:cNvPr>
          <p:cNvSpPr>
            <a:spLocks noGrp="1" noChangeArrowheads="1"/>
          </p:cNvSpPr>
          <p:nvPr>
            <p:ph type="body" idx="1"/>
          </p:nvPr>
        </p:nvSpPr>
        <p:spPr>
          <a:xfrm>
            <a:off x="533400" y="1066800"/>
            <a:ext cx="8153400" cy="4953000"/>
          </a:xfrm>
        </p:spPr>
        <p:txBody>
          <a:bodyPr/>
          <a:lstStyle/>
          <a:p>
            <a:pPr eaLnBrk="1" hangingPunct="1">
              <a:spcAft>
                <a:spcPct val="5000"/>
              </a:spcAft>
            </a:pPr>
            <a:r>
              <a:rPr lang="en-US" altLang="en-US" sz="2300" b="1"/>
              <a:t>Duties of Employers</a:t>
            </a:r>
          </a:p>
          <a:p>
            <a:pPr lvl="1" eaLnBrk="1" hangingPunct="1">
              <a:spcAft>
                <a:spcPct val="5000"/>
              </a:spcAft>
            </a:pPr>
            <a:r>
              <a:rPr lang="en-US" altLang="en-US" sz="2000" b="1">
                <a:solidFill>
                  <a:srgbClr val="800000"/>
                </a:solidFill>
              </a:rPr>
              <a:t>Within 10 days of completion</a:t>
            </a:r>
            <a:r>
              <a:rPr lang="en-US" altLang="en-US" sz="2000"/>
              <a:t>, inform building/facility owner and employers of employees who will be working in the area </a:t>
            </a:r>
          </a:p>
          <a:p>
            <a:pPr lvl="1" eaLnBrk="1" hangingPunct="1">
              <a:spcAft>
                <a:spcPct val="5000"/>
              </a:spcAft>
            </a:pPr>
            <a:endParaRPr lang="en-US" altLang="en-US" sz="300"/>
          </a:p>
          <a:p>
            <a:pPr lvl="1" eaLnBrk="1" hangingPunct="1">
              <a:spcAft>
                <a:spcPct val="5000"/>
              </a:spcAft>
            </a:pPr>
            <a:r>
              <a:rPr lang="en-US" altLang="en-US" sz="2000"/>
              <a:t>Current location and quantity of ACM/PACM remaining</a:t>
            </a:r>
          </a:p>
          <a:p>
            <a:pPr lvl="1" eaLnBrk="1" hangingPunct="1">
              <a:spcAft>
                <a:spcPct val="5000"/>
              </a:spcAft>
            </a:pPr>
            <a:endParaRPr lang="en-US" altLang="en-US" sz="300"/>
          </a:p>
          <a:p>
            <a:pPr lvl="1" eaLnBrk="1" hangingPunct="1">
              <a:spcAft>
                <a:spcPct val="5000"/>
              </a:spcAft>
            </a:pPr>
            <a:r>
              <a:rPr lang="en-US" altLang="en-US" sz="2000"/>
              <a:t>Final monitoring results</a:t>
            </a:r>
          </a:p>
          <a:p>
            <a:pPr lvl="1" eaLnBrk="1" hangingPunct="1">
              <a:spcAft>
                <a:spcPct val="5000"/>
              </a:spcAft>
            </a:pPr>
            <a:endParaRPr lang="en-US" altLang="en-US" sz="2000"/>
          </a:p>
          <a:p>
            <a:pPr eaLnBrk="1" hangingPunct="1">
              <a:spcAft>
                <a:spcPct val="5000"/>
              </a:spcAft>
            </a:pPr>
            <a:r>
              <a:rPr lang="en-US" altLang="en-US" sz="2300" b="1">
                <a:solidFill>
                  <a:srgbClr val="800000"/>
                </a:solidFill>
              </a:rPr>
              <a:t>Within 24 hrs</a:t>
            </a:r>
            <a:r>
              <a:rPr lang="en-US" altLang="en-US" sz="2300" b="1"/>
              <a:t> of discovering ACM/PACM on a worksite, must convey presence, location, and quantity of such newly-discovered materials to: </a:t>
            </a:r>
          </a:p>
          <a:p>
            <a:pPr eaLnBrk="1" hangingPunct="1">
              <a:spcAft>
                <a:spcPct val="5000"/>
              </a:spcAft>
            </a:pPr>
            <a:endParaRPr lang="en-US" altLang="en-US" sz="300" b="1"/>
          </a:p>
          <a:p>
            <a:pPr lvl="1" eaLnBrk="1" hangingPunct="1">
              <a:spcAft>
                <a:spcPct val="5000"/>
              </a:spcAft>
            </a:pPr>
            <a:r>
              <a:rPr lang="en-US" altLang="en-US" sz="2000"/>
              <a:t>Owner</a:t>
            </a:r>
          </a:p>
          <a:p>
            <a:pPr lvl="1" eaLnBrk="1" hangingPunct="1">
              <a:spcAft>
                <a:spcPct val="5000"/>
              </a:spcAft>
            </a:pPr>
            <a:endParaRPr lang="en-US" altLang="en-US" sz="300"/>
          </a:p>
          <a:p>
            <a:pPr lvl="1" eaLnBrk="1" hangingPunct="1">
              <a:spcAft>
                <a:spcPct val="5000"/>
              </a:spcAft>
            </a:pPr>
            <a:r>
              <a:rPr lang="en-US" altLang="en-US" sz="2000"/>
              <a:t>Other employers of employees working at worksite</a:t>
            </a:r>
          </a:p>
          <a:p>
            <a:pPr lvl="1" eaLnBrk="1" hangingPunct="1">
              <a:spcAft>
                <a:spcPct val="5000"/>
              </a:spcAft>
            </a:pPr>
            <a:endParaRPr lang="en-US" altLang="en-US" sz="1000"/>
          </a:p>
          <a:p>
            <a:pPr eaLnBrk="1" hangingPunct="1">
              <a:spcAft>
                <a:spcPct val="5000"/>
              </a:spcAft>
            </a:pPr>
            <a:r>
              <a:rPr lang="en-US" altLang="en-US" sz="2300" b="1">
                <a:solidFill>
                  <a:srgbClr val="800000"/>
                </a:solidFill>
              </a:rPr>
              <a:t>Post signs or labels</a:t>
            </a:r>
            <a:r>
              <a:rPr lang="en-US" altLang="en-US" sz="2300" b="1"/>
              <a:t> </a:t>
            </a:r>
            <a:r>
              <a:rPr lang="en-US" altLang="en-US" sz="2300"/>
              <a:t>on previously installed ACM/PACM to inform employees of which materials are affected</a:t>
            </a:r>
          </a:p>
        </p:txBody>
      </p:sp>
      <p:sp>
        <p:nvSpPr>
          <p:cNvPr id="4" name="TextBox 3">
            <a:extLst>
              <a:ext uri="{FF2B5EF4-FFF2-40B4-BE49-F238E27FC236}">
                <a16:creationId xmlns:a16="http://schemas.microsoft.com/office/drawing/2014/main" id="{2DD3F775-6FBE-4055-536F-B1E79E29B47E}"/>
              </a:ext>
            </a:extLst>
          </p:cNvPr>
          <p:cNvSpPr txBox="1"/>
          <p:nvPr/>
        </p:nvSpPr>
        <p:spPr>
          <a:xfrm>
            <a:off x="6400800" y="533400"/>
            <a:ext cx="2386013" cy="646113"/>
          </a:xfrm>
          <a:prstGeom prst="rect">
            <a:avLst/>
          </a:prstGeom>
          <a:noFill/>
        </p:spPr>
        <p:txBody>
          <a:bodyPr wrap="none">
            <a:spAutoFit/>
          </a:bodyPr>
          <a:lstStyle/>
          <a:p>
            <a:pPr>
              <a:defRPr/>
            </a:pPr>
            <a:r>
              <a:rPr lang="en-US" dirty="0">
                <a:latin typeface="+mj-lt"/>
              </a:rPr>
              <a:t>29 CFR 1926.1101(k)</a:t>
            </a:r>
          </a:p>
          <a:p>
            <a:pPr>
              <a:defRPr/>
            </a:pP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F0605CC7-75AB-B433-FD54-67FF3602201A}"/>
              </a:ext>
            </a:extLst>
          </p:cNvPr>
          <p:cNvSpPr>
            <a:spLocks noGrp="1" noChangeArrowheads="1"/>
          </p:cNvSpPr>
          <p:nvPr>
            <p:ph type="title"/>
          </p:nvPr>
        </p:nvSpPr>
        <p:spPr>
          <a:xfrm>
            <a:off x="609600" y="381000"/>
            <a:ext cx="8229600" cy="523875"/>
          </a:xfrm>
        </p:spPr>
        <p:txBody>
          <a:bodyPr/>
          <a:lstStyle/>
          <a:p>
            <a:pPr eaLnBrk="1" hangingPunct="1"/>
            <a:r>
              <a:rPr lang="en-US" altLang="en-US" sz="3200">
                <a:solidFill>
                  <a:srgbClr val="000080"/>
                </a:solidFill>
              </a:rPr>
              <a:t>Communication</a:t>
            </a:r>
            <a:r>
              <a:rPr lang="en-US" altLang="en-US" sz="3400">
                <a:solidFill>
                  <a:srgbClr val="000080"/>
                </a:solidFill>
              </a:rPr>
              <a:t> of Hazards</a:t>
            </a:r>
            <a:endParaRPr lang="en-US" altLang="en-US" sz="1800">
              <a:solidFill>
                <a:srgbClr val="000080"/>
              </a:solidFill>
            </a:endParaRPr>
          </a:p>
        </p:txBody>
      </p:sp>
      <p:sp>
        <p:nvSpPr>
          <p:cNvPr id="137219" name="Rectangle 4">
            <a:extLst>
              <a:ext uri="{FF2B5EF4-FFF2-40B4-BE49-F238E27FC236}">
                <a16:creationId xmlns:a16="http://schemas.microsoft.com/office/drawing/2014/main" id="{8A22DA41-7FA8-3636-3594-3B82CF67E074}"/>
              </a:ext>
            </a:extLst>
          </p:cNvPr>
          <p:cNvSpPr>
            <a:spLocks noGrp="1" noChangeArrowheads="1"/>
          </p:cNvSpPr>
          <p:nvPr>
            <p:ph type="body" idx="1"/>
          </p:nvPr>
        </p:nvSpPr>
        <p:spPr/>
        <p:txBody>
          <a:bodyPr/>
          <a:lstStyle/>
          <a:p>
            <a:pPr eaLnBrk="1" hangingPunct="1">
              <a:lnSpc>
                <a:spcPct val="90000"/>
              </a:lnSpc>
            </a:pPr>
            <a:r>
              <a:rPr lang="en-US" altLang="en-US" sz="2400" b="1"/>
              <a:t>Criteria to Rebut the Designation of PACM</a:t>
            </a:r>
          </a:p>
          <a:p>
            <a:pPr eaLnBrk="1" hangingPunct="1">
              <a:lnSpc>
                <a:spcPct val="90000"/>
              </a:lnSpc>
            </a:pPr>
            <a:endParaRPr lang="en-US" altLang="en-US" sz="300" b="1"/>
          </a:p>
          <a:p>
            <a:pPr eaLnBrk="1" hangingPunct="1">
              <a:lnSpc>
                <a:spcPct val="90000"/>
              </a:lnSpc>
            </a:pPr>
            <a:endParaRPr lang="en-US" altLang="en-US" sz="300" b="1"/>
          </a:p>
          <a:p>
            <a:pPr lvl="1" eaLnBrk="1" hangingPunct="1">
              <a:lnSpc>
                <a:spcPct val="90000"/>
              </a:lnSpc>
            </a:pPr>
            <a:r>
              <a:rPr lang="en-US" altLang="en-US" sz="2000"/>
              <a:t>Having an AHERA inspection</a:t>
            </a:r>
          </a:p>
          <a:p>
            <a:pPr lvl="1" eaLnBrk="1" hangingPunct="1">
              <a:lnSpc>
                <a:spcPct val="90000"/>
              </a:lnSpc>
            </a:pPr>
            <a:endParaRPr lang="en-US" altLang="en-US" sz="2000"/>
          </a:p>
          <a:p>
            <a:pPr lvl="1" eaLnBrk="1" hangingPunct="1">
              <a:lnSpc>
                <a:spcPct val="90000"/>
              </a:lnSpc>
            </a:pPr>
            <a:endParaRPr lang="en-US" altLang="en-US" sz="2000"/>
          </a:p>
          <a:p>
            <a:pPr eaLnBrk="1" hangingPunct="1">
              <a:lnSpc>
                <a:spcPct val="90000"/>
              </a:lnSpc>
            </a:pPr>
            <a:r>
              <a:rPr lang="en-US" altLang="en-US" sz="2400" b="1"/>
              <a:t>Performing tests that demonstrate that the material is not ACM</a:t>
            </a:r>
          </a:p>
          <a:p>
            <a:pPr eaLnBrk="1" hangingPunct="1">
              <a:lnSpc>
                <a:spcPct val="90000"/>
              </a:lnSpc>
            </a:pPr>
            <a:endParaRPr lang="en-US" altLang="en-US" sz="300"/>
          </a:p>
          <a:p>
            <a:pPr lvl="1" eaLnBrk="1" hangingPunct="1">
              <a:lnSpc>
                <a:spcPct val="90000"/>
              </a:lnSpc>
            </a:pPr>
            <a:r>
              <a:rPr lang="en-US" altLang="en-US" sz="2000"/>
              <a:t>Collection of bulk samples following requirements of 40 CFR 763.86</a:t>
            </a:r>
          </a:p>
          <a:p>
            <a:pPr lvl="1" eaLnBrk="1" hangingPunct="1">
              <a:lnSpc>
                <a:spcPct val="90000"/>
              </a:lnSpc>
            </a:pPr>
            <a:endParaRPr lang="en-US" altLang="en-US" sz="300"/>
          </a:p>
          <a:p>
            <a:pPr lvl="1" eaLnBrk="1" hangingPunct="1">
              <a:lnSpc>
                <a:spcPct val="90000"/>
              </a:lnSpc>
            </a:pPr>
            <a:endParaRPr lang="en-US" altLang="en-US" sz="300"/>
          </a:p>
          <a:p>
            <a:pPr lvl="1" eaLnBrk="1" hangingPunct="1">
              <a:lnSpc>
                <a:spcPct val="90000"/>
              </a:lnSpc>
            </a:pPr>
            <a:r>
              <a:rPr lang="en-US" altLang="en-US" sz="2000"/>
              <a:t>Performed by an accredited inspector or CIH</a:t>
            </a:r>
          </a:p>
          <a:p>
            <a:pPr lvl="1" eaLnBrk="1" hangingPunct="1">
              <a:lnSpc>
                <a:spcPct val="90000"/>
              </a:lnSpc>
            </a:pPr>
            <a:endParaRPr lang="en-US" altLang="en-US" sz="300"/>
          </a:p>
          <a:p>
            <a:pPr lvl="1" eaLnBrk="1" hangingPunct="1">
              <a:lnSpc>
                <a:spcPct val="90000"/>
              </a:lnSpc>
            </a:pPr>
            <a:endParaRPr lang="en-US" altLang="en-US" sz="300"/>
          </a:p>
          <a:p>
            <a:pPr lvl="1" eaLnBrk="1" hangingPunct="1">
              <a:lnSpc>
                <a:spcPct val="90000"/>
              </a:lnSpc>
            </a:pPr>
            <a:r>
              <a:rPr lang="en-US" altLang="en-US" sz="2000"/>
              <a:t>Analysis of samples by persons/laboratories participating in nationally-recognized testing programs or round robin testing program</a:t>
            </a:r>
          </a:p>
          <a:p>
            <a:pPr lvl="1" eaLnBrk="1" hangingPunct="1">
              <a:lnSpc>
                <a:spcPct val="90000"/>
              </a:lnSpc>
            </a:pPr>
            <a:endParaRPr lang="en-US" altLang="en-US" sz="300"/>
          </a:p>
          <a:p>
            <a:pPr lvl="1" eaLnBrk="1" hangingPunct="1">
              <a:lnSpc>
                <a:spcPct val="90000"/>
              </a:lnSpc>
            </a:pPr>
            <a:endParaRPr lang="en-US" altLang="en-US" sz="300"/>
          </a:p>
          <a:p>
            <a:pPr lvl="1" eaLnBrk="1" hangingPunct="1">
              <a:lnSpc>
                <a:spcPct val="90000"/>
              </a:lnSpc>
            </a:pPr>
            <a:endParaRPr lang="en-US" altLang="en-US" sz="300"/>
          </a:p>
          <a:p>
            <a:pPr lvl="1" eaLnBrk="1" hangingPunct="1">
              <a:lnSpc>
                <a:spcPct val="90000"/>
              </a:lnSpc>
            </a:pPr>
            <a:r>
              <a:rPr lang="en-US" altLang="en-US" sz="2000"/>
              <a:t>For flooring materials, a determination by an IH based on recognized analytical techniques</a:t>
            </a:r>
          </a:p>
        </p:txBody>
      </p:sp>
      <p:sp>
        <p:nvSpPr>
          <p:cNvPr id="4" name="TextBox 3">
            <a:extLst>
              <a:ext uri="{FF2B5EF4-FFF2-40B4-BE49-F238E27FC236}">
                <a16:creationId xmlns:a16="http://schemas.microsoft.com/office/drawing/2014/main" id="{C794A069-A9D1-C579-B08D-E27DD6FEB7AE}"/>
              </a:ext>
            </a:extLst>
          </p:cNvPr>
          <p:cNvSpPr txBox="1"/>
          <p:nvPr/>
        </p:nvSpPr>
        <p:spPr>
          <a:xfrm>
            <a:off x="6400800" y="533400"/>
            <a:ext cx="2386013" cy="646113"/>
          </a:xfrm>
          <a:prstGeom prst="rect">
            <a:avLst/>
          </a:prstGeom>
          <a:noFill/>
        </p:spPr>
        <p:txBody>
          <a:bodyPr wrap="none">
            <a:spAutoFit/>
          </a:bodyPr>
          <a:lstStyle/>
          <a:p>
            <a:pPr>
              <a:defRPr/>
            </a:pPr>
            <a:r>
              <a:rPr lang="en-US" dirty="0">
                <a:latin typeface="+mj-lt"/>
              </a:rPr>
              <a:t>29 CFR 1926.1101(k)</a:t>
            </a:r>
          </a:p>
          <a:p>
            <a:pPr>
              <a:defRPr/>
            </a:pP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Rectangle 3">
            <a:extLst>
              <a:ext uri="{FF2B5EF4-FFF2-40B4-BE49-F238E27FC236}">
                <a16:creationId xmlns:a16="http://schemas.microsoft.com/office/drawing/2014/main" id="{082ABB3C-CBC1-F76B-81AE-536FE8C960A6}"/>
              </a:ext>
            </a:extLst>
          </p:cNvPr>
          <p:cNvSpPr>
            <a:spLocks noGrp="1" noChangeArrowheads="1"/>
          </p:cNvSpPr>
          <p:nvPr>
            <p:ph type="body" idx="1"/>
          </p:nvPr>
        </p:nvSpPr>
        <p:spPr/>
        <p:txBody>
          <a:bodyPr/>
          <a:lstStyle/>
          <a:p>
            <a:pPr eaLnBrk="1" hangingPunct="1"/>
            <a:r>
              <a:rPr lang="en-US" altLang="en-US" sz="2400" b="1"/>
              <a:t>Criteria to Rebut the Designation of PACM</a:t>
            </a:r>
          </a:p>
          <a:p>
            <a:pPr lvl="1" eaLnBrk="1" hangingPunct="1"/>
            <a:endParaRPr lang="en-US" altLang="en-US" sz="1000"/>
          </a:p>
          <a:p>
            <a:pPr lvl="1" eaLnBrk="1" hangingPunct="1"/>
            <a:r>
              <a:rPr lang="en-US" altLang="en-US" sz="2000"/>
              <a:t>Data and information must be maintained for as long as they are relied on to rebut the presumption</a:t>
            </a:r>
          </a:p>
        </p:txBody>
      </p:sp>
      <p:sp>
        <p:nvSpPr>
          <p:cNvPr id="138243" name="Rectangle 4">
            <a:extLst>
              <a:ext uri="{FF2B5EF4-FFF2-40B4-BE49-F238E27FC236}">
                <a16:creationId xmlns:a16="http://schemas.microsoft.com/office/drawing/2014/main" id="{4F07C9BA-37E2-EEF4-08C7-E9F1430A2F48}"/>
              </a:ext>
            </a:extLst>
          </p:cNvPr>
          <p:cNvSpPr>
            <a:spLocks noGrp="1" noChangeArrowheads="1"/>
          </p:cNvSpPr>
          <p:nvPr>
            <p:ph type="title"/>
          </p:nvPr>
        </p:nvSpPr>
        <p:spPr>
          <a:xfrm>
            <a:off x="457200" y="304800"/>
            <a:ext cx="8229600" cy="646113"/>
          </a:xfrm>
        </p:spPr>
        <p:txBody>
          <a:bodyPr lIns="91440" tIns="45720" rIns="91440" bIns="45720" anchor="b"/>
          <a:lstStyle/>
          <a:p>
            <a:pPr eaLnBrk="1" hangingPunct="1"/>
            <a:r>
              <a:rPr lang="en-US" altLang="en-US"/>
              <a:t>Communication of Hazards</a:t>
            </a:r>
          </a:p>
        </p:txBody>
      </p:sp>
      <p:sp>
        <p:nvSpPr>
          <p:cNvPr id="4" name="TextBox 3">
            <a:extLst>
              <a:ext uri="{FF2B5EF4-FFF2-40B4-BE49-F238E27FC236}">
                <a16:creationId xmlns:a16="http://schemas.microsoft.com/office/drawing/2014/main" id="{73FDD98F-C995-075E-9C52-81DBFBC3BA32}"/>
              </a:ext>
            </a:extLst>
          </p:cNvPr>
          <p:cNvSpPr txBox="1"/>
          <p:nvPr/>
        </p:nvSpPr>
        <p:spPr>
          <a:xfrm>
            <a:off x="6477000" y="457200"/>
            <a:ext cx="2386013" cy="646113"/>
          </a:xfrm>
          <a:prstGeom prst="rect">
            <a:avLst/>
          </a:prstGeom>
          <a:noFill/>
        </p:spPr>
        <p:txBody>
          <a:bodyPr wrap="none">
            <a:spAutoFit/>
          </a:bodyPr>
          <a:lstStyle/>
          <a:p>
            <a:pPr>
              <a:defRPr/>
            </a:pPr>
            <a:r>
              <a:rPr lang="en-US" dirty="0">
                <a:latin typeface="+mj-lt"/>
              </a:rPr>
              <a:t>29 CFR 1926.1101(k)</a:t>
            </a:r>
          </a:p>
          <a:p>
            <a:pPr>
              <a:defRPr/>
            </a:pPr>
            <a:endParaRPr lang="en-US" dirty="0"/>
          </a:p>
        </p:txBody>
      </p:sp>
      <p:pic>
        <p:nvPicPr>
          <p:cNvPr id="138245" name="Picture 6">
            <a:extLst>
              <a:ext uri="{FF2B5EF4-FFF2-40B4-BE49-F238E27FC236}">
                <a16:creationId xmlns:a16="http://schemas.microsoft.com/office/drawing/2014/main" id="{CC30D284-503D-7299-D20C-A79F0A1CD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743200"/>
            <a:ext cx="31623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1057A3FA-64FF-B570-F85A-E02E4F4AAC72}"/>
              </a:ext>
            </a:extLst>
          </p:cNvPr>
          <p:cNvSpPr>
            <a:spLocks noGrp="1" noChangeArrowheads="1"/>
          </p:cNvSpPr>
          <p:nvPr>
            <p:ph type="title"/>
          </p:nvPr>
        </p:nvSpPr>
        <p:spPr>
          <a:xfrm>
            <a:off x="609600" y="381000"/>
            <a:ext cx="8229600" cy="492125"/>
          </a:xfrm>
        </p:spPr>
        <p:txBody>
          <a:bodyPr/>
          <a:lstStyle/>
          <a:p>
            <a:pPr eaLnBrk="1" hangingPunct="1"/>
            <a:r>
              <a:rPr lang="en-US" altLang="en-US" sz="3200"/>
              <a:t>Communication of Hazards</a:t>
            </a:r>
            <a:endParaRPr lang="en-US" altLang="en-US" sz="1800"/>
          </a:p>
        </p:txBody>
      </p:sp>
      <p:sp>
        <p:nvSpPr>
          <p:cNvPr id="139267" name="Rectangle 4">
            <a:extLst>
              <a:ext uri="{FF2B5EF4-FFF2-40B4-BE49-F238E27FC236}">
                <a16:creationId xmlns:a16="http://schemas.microsoft.com/office/drawing/2014/main" id="{5D210B61-38E0-78C6-F322-3A483E383C8C}"/>
              </a:ext>
            </a:extLst>
          </p:cNvPr>
          <p:cNvSpPr>
            <a:spLocks noGrp="1" noChangeArrowheads="1"/>
          </p:cNvSpPr>
          <p:nvPr>
            <p:ph type="body" idx="1"/>
          </p:nvPr>
        </p:nvSpPr>
        <p:spPr>
          <a:xfrm>
            <a:off x="609600" y="1295400"/>
            <a:ext cx="7848600" cy="4648200"/>
          </a:xfrm>
        </p:spPr>
        <p:txBody>
          <a:bodyPr/>
          <a:lstStyle/>
          <a:p>
            <a:pPr eaLnBrk="1" hangingPunct="1">
              <a:lnSpc>
                <a:spcPct val="80000"/>
              </a:lnSpc>
            </a:pPr>
            <a:r>
              <a:rPr lang="en-US" altLang="en-US" sz="2400" b="1"/>
              <a:t>Signs</a:t>
            </a:r>
          </a:p>
          <a:p>
            <a:pPr eaLnBrk="1" hangingPunct="1">
              <a:lnSpc>
                <a:spcPct val="80000"/>
              </a:lnSpc>
            </a:pPr>
            <a:endParaRPr lang="en-US" altLang="en-US" sz="1000" b="1"/>
          </a:p>
          <a:p>
            <a:pPr lvl="1" eaLnBrk="1" hangingPunct="1">
              <a:lnSpc>
                <a:spcPct val="80000"/>
              </a:lnSpc>
            </a:pPr>
            <a:r>
              <a:rPr lang="en-US" altLang="en-US" sz="2000"/>
              <a:t>Warning signs must be used to demarcate regulated areas</a:t>
            </a:r>
          </a:p>
          <a:p>
            <a:pPr eaLnBrk="1" hangingPunct="1">
              <a:lnSpc>
                <a:spcPct val="80000"/>
              </a:lnSpc>
            </a:pPr>
            <a:endParaRPr lang="en-US" altLang="en-US" sz="2000"/>
          </a:p>
          <a:p>
            <a:pPr eaLnBrk="1" hangingPunct="1">
              <a:lnSpc>
                <a:spcPct val="80000"/>
              </a:lnSpc>
            </a:pPr>
            <a:r>
              <a:rPr lang="en-US" altLang="en-US" sz="2400" b="1"/>
              <a:t>Wording for signs:</a:t>
            </a:r>
          </a:p>
          <a:p>
            <a:pPr eaLnBrk="1" hangingPunct="1">
              <a:lnSpc>
                <a:spcPct val="80000"/>
              </a:lnSpc>
            </a:pPr>
            <a:endParaRPr lang="en-US" altLang="en-US" sz="2400" b="1"/>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r>
              <a:rPr lang="en-US" altLang="en-US" sz="2400" b="1"/>
              <a:t>Additional wording where applicable:</a:t>
            </a:r>
          </a:p>
          <a:p>
            <a:pPr lvl="1" eaLnBrk="1" hangingPunct="1">
              <a:lnSpc>
                <a:spcPct val="80000"/>
              </a:lnSpc>
            </a:pPr>
            <a:endParaRPr lang="en-US" altLang="en-US" sz="2000"/>
          </a:p>
          <a:p>
            <a:pPr lvl="1" eaLnBrk="1" hangingPunct="1">
              <a:lnSpc>
                <a:spcPct val="80000"/>
              </a:lnSpc>
              <a:buFont typeface="Symbol" panose="05050102010706020507" pitchFamily="18" charset="2"/>
              <a:buNone/>
            </a:pPr>
            <a:r>
              <a:rPr lang="en-US" altLang="en-US" sz="2000"/>
              <a:t>“RESPIRATORS AND PROTECTIVE</a:t>
            </a:r>
          </a:p>
          <a:p>
            <a:pPr lvl="1" eaLnBrk="1" hangingPunct="1">
              <a:lnSpc>
                <a:spcPct val="80000"/>
              </a:lnSpc>
              <a:buFont typeface="Symbol" panose="05050102010706020507" pitchFamily="18" charset="2"/>
              <a:buNone/>
            </a:pPr>
            <a:r>
              <a:rPr lang="en-US" altLang="en-US" sz="2000"/>
              <a:t>CLOTHING ARE REQUIRED IN THIS AREA”</a:t>
            </a:r>
          </a:p>
        </p:txBody>
      </p:sp>
      <p:sp>
        <p:nvSpPr>
          <p:cNvPr id="5" name="TextBox 4">
            <a:extLst>
              <a:ext uri="{FF2B5EF4-FFF2-40B4-BE49-F238E27FC236}">
                <a16:creationId xmlns:a16="http://schemas.microsoft.com/office/drawing/2014/main" id="{E24CEE24-CF4E-659C-213F-76ED7B14BE75}"/>
              </a:ext>
            </a:extLst>
          </p:cNvPr>
          <p:cNvSpPr txBox="1"/>
          <p:nvPr/>
        </p:nvSpPr>
        <p:spPr>
          <a:xfrm>
            <a:off x="6400800" y="533400"/>
            <a:ext cx="2386013" cy="646113"/>
          </a:xfrm>
          <a:prstGeom prst="rect">
            <a:avLst/>
          </a:prstGeom>
          <a:noFill/>
        </p:spPr>
        <p:txBody>
          <a:bodyPr wrap="none">
            <a:spAutoFit/>
          </a:bodyPr>
          <a:lstStyle/>
          <a:p>
            <a:pPr>
              <a:defRPr/>
            </a:pPr>
            <a:r>
              <a:rPr lang="en-US" dirty="0">
                <a:latin typeface="+mj-lt"/>
              </a:rPr>
              <a:t>29 CFR 1926.1101(k)</a:t>
            </a:r>
          </a:p>
          <a:p>
            <a:pPr>
              <a:defRPr/>
            </a:pPr>
            <a:endParaRPr lang="en-US" dirty="0"/>
          </a:p>
        </p:txBody>
      </p:sp>
      <p:pic>
        <p:nvPicPr>
          <p:cNvPr id="139269" name="Picture 7">
            <a:extLst>
              <a:ext uri="{FF2B5EF4-FFF2-40B4-BE49-F238E27FC236}">
                <a16:creationId xmlns:a16="http://schemas.microsoft.com/office/drawing/2014/main" id="{9277DCAB-D250-B3EC-4FCE-67463488C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657600"/>
            <a:ext cx="155733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9">
            <a:extLst>
              <a:ext uri="{FF2B5EF4-FFF2-40B4-BE49-F238E27FC236}">
                <a16:creationId xmlns:a16="http://schemas.microsoft.com/office/drawing/2014/main" id="{4124794F-1860-24A0-AE54-5636E99F2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362200"/>
            <a:ext cx="1347788" cy="1714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F26D0011-7C67-0C3B-648F-6FF523C59B4F}"/>
              </a:ext>
            </a:extLst>
          </p:cNvPr>
          <p:cNvSpPr>
            <a:spLocks noGrp="1" noChangeArrowheads="1"/>
          </p:cNvSpPr>
          <p:nvPr>
            <p:ph type="title"/>
          </p:nvPr>
        </p:nvSpPr>
        <p:spPr>
          <a:xfrm>
            <a:off x="609600" y="381000"/>
            <a:ext cx="8229600" cy="492125"/>
          </a:xfrm>
        </p:spPr>
        <p:txBody>
          <a:bodyPr/>
          <a:lstStyle/>
          <a:p>
            <a:pPr eaLnBrk="1" hangingPunct="1"/>
            <a:r>
              <a:rPr lang="en-US" altLang="en-US" sz="3200"/>
              <a:t>Communication of Hazards</a:t>
            </a:r>
            <a:endParaRPr lang="en-US" altLang="en-US" sz="1800"/>
          </a:p>
        </p:txBody>
      </p:sp>
      <p:sp>
        <p:nvSpPr>
          <p:cNvPr id="140291" name="Rectangle 3">
            <a:extLst>
              <a:ext uri="{FF2B5EF4-FFF2-40B4-BE49-F238E27FC236}">
                <a16:creationId xmlns:a16="http://schemas.microsoft.com/office/drawing/2014/main" id="{181BFCB7-CC9C-5F61-C7F5-37CD6DCA2A65}"/>
              </a:ext>
            </a:extLst>
          </p:cNvPr>
          <p:cNvSpPr>
            <a:spLocks noGrp="1" noChangeArrowheads="1"/>
          </p:cNvSpPr>
          <p:nvPr>
            <p:ph type="body" idx="1"/>
          </p:nvPr>
        </p:nvSpPr>
        <p:spPr>
          <a:xfrm>
            <a:off x="609600" y="1219200"/>
            <a:ext cx="7924800" cy="4525963"/>
          </a:xfrm>
        </p:spPr>
        <p:txBody>
          <a:bodyPr/>
          <a:lstStyle/>
          <a:p>
            <a:pPr>
              <a:buClr>
                <a:srgbClr val="800000"/>
              </a:buClr>
            </a:pPr>
            <a:r>
              <a:rPr lang="en-US" altLang="en-US" sz="2400" b="1"/>
              <a:t>Labels required on:</a:t>
            </a:r>
          </a:p>
          <a:p>
            <a:pPr>
              <a:buClr>
                <a:srgbClr val="800000"/>
              </a:buClr>
            </a:pPr>
            <a:endParaRPr lang="en-US" altLang="en-US" sz="300" b="1"/>
          </a:p>
          <a:p>
            <a:pPr lvl="1"/>
            <a:r>
              <a:rPr lang="en-US" altLang="en-US" sz="2000"/>
              <a:t>Products containing asbestos</a:t>
            </a:r>
          </a:p>
          <a:p>
            <a:pPr lvl="1"/>
            <a:endParaRPr lang="en-US" altLang="en-US" sz="300"/>
          </a:p>
          <a:p>
            <a:pPr lvl="1"/>
            <a:r>
              <a:rPr lang="en-US" altLang="en-US" sz="2000"/>
              <a:t>Containers containing such products, including waste containers</a:t>
            </a:r>
          </a:p>
          <a:p>
            <a:pPr lvl="1"/>
            <a:endParaRPr lang="en-US" altLang="en-US" sz="300"/>
          </a:p>
          <a:p>
            <a:pPr lvl="1"/>
            <a:r>
              <a:rPr lang="en-US" altLang="en-US" sz="2000"/>
              <a:t>Installed asbestos products, where feasible, including previously installed material identified as ACM/PACM</a:t>
            </a:r>
          </a:p>
        </p:txBody>
      </p:sp>
      <p:sp>
        <p:nvSpPr>
          <p:cNvPr id="4" name="TextBox 3">
            <a:extLst>
              <a:ext uri="{FF2B5EF4-FFF2-40B4-BE49-F238E27FC236}">
                <a16:creationId xmlns:a16="http://schemas.microsoft.com/office/drawing/2014/main" id="{49DE24F8-BE74-53BF-2DBB-E9EB85A0609B}"/>
              </a:ext>
            </a:extLst>
          </p:cNvPr>
          <p:cNvSpPr txBox="1"/>
          <p:nvPr/>
        </p:nvSpPr>
        <p:spPr>
          <a:xfrm>
            <a:off x="6400800" y="457200"/>
            <a:ext cx="2386013" cy="646113"/>
          </a:xfrm>
          <a:prstGeom prst="rect">
            <a:avLst/>
          </a:prstGeom>
          <a:noFill/>
        </p:spPr>
        <p:txBody>
          <a:bodyPr wrap="none">
            <a:spAutoFit/>
          </a:bodyPr>
          <a:lstStyle/>
          <a:p>
            <a:pPr>
              <a:defRPr/>
            </a:pPr>
            <a:r>
              <a:rPr lang="en-US" dirty="0">
                <a:latin typeface="+mj-lt"/>
              </a:rPr>
              <a:t>29 CFR 1926.1101(k)</a:t>
            </a:r>
          </a:p>
          <a:p>
            <a:pPr>
              <a:defRPr/>
            </a:pPr>
            <a:endParaRPr lang="en-US" dirty="0"/>
          </a:p>
        </p:txBody>
      </p:sp>
      <p:pic>
        <p:nvPicPr>
          <p:cNvPr id="140293" name="Picture 6">
            <a:extLst>
              <a:ext uri="{FF2B5EF4-FFF2-40B4-BE49-F238E27FC236}">
                <a16:creationId xmlns:a16="http://schemas.microsoft.com/office/drawing/2014/main" id="{CDEEEB5E-D1F9-79C9-1DF3-0D3F3D751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657600"/>
            <a:ext cx="15144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656843B1-8DE4-A9F4-7C51-92075719DF5B}"/>
              </a:ext>
            </a:extLst>
          </p:cNvPr>
          <p:cNvSpPr>
            <a:spLocks noGrp="1" noChangeArrowheads="1"/>
          </p:cNvSpPr>
          <p:nvPr>
            <p:ph type="body" idx="1"/>
          </p:nvPr>
        </p:nvSpPr>
        <p:spPr/>
        <p:txBody>
          <a:bodyPr/>
          <a:lstStyle/>
          <a:p>
            <a:pPr>
              <a:buClr>
                <a:srgbClr val="800000"/>
              </a:buClr>
            </a:pPr>
            <a:r>
              <a:rPr lang="en-US" altLang="en-US" sz="2400" b="1"/>
              <a:t>Exemptions from labeling include:</a:t>
            </a:r>
          </a:p>
          <a:p>
            <a:pPr>
              <a:buClr>
                <a:srgbClr val="800000"/>
              </a:buClr>
            </a:pPr>
            <a:endParaRPr lang="en-US" altLang="en-US" sz="300" b="1"/>
          </a:p>
          <a:p>
            <a:pPr lvl="1"/>
            <a:r>
              <a:rPr lang="en-US" altLang="en-US" sz="2000"/>
              <a:t>Products where asbestos fibers have been </a:t>
            </a:r>
            <a:r>
              <a:rPr lang="en-US" altLang="en-US" sz="2000" b="1">
                <a:solidFill>
                  <a:srgbClr val="800000"/>
                </a:solidFill>
              </a:rPr>
              <a:t>modified by a bonding agent, coating, binder, or other material</a:t>
            </a:r>
            <a:r>
              <a:rPr lang="en-US" altLang="en-US" sz="2000" b="1"/>
              <a:t>,</a:t>
            </a:r>
            <a:r>
              <a:rPr lang="en-US" altLang="en-US" sz="2000"/>
              <a:t> if no concentration of fibers  PELs will be produced during any reasonably foreseeable use, handling, etc.</a:t>
            </a:r>
          </a:p>
          <a:p>
            <a:pPr lvl="1"/>
            <a:endParaRPr lang="en-US" altLang="en-US" sz="300"/>
          </a:p>
          <a:p>
            <a:pPr lvl="1"/>
            <a:r>
              <a:rPr lang="en-US" altLang="en-US" sz="2000"/>
              <a:t>Products where asbestos is </a:t>
            </a:r>
            <a:r>
              <a:rPr lang="en-US" altLang="en-US" sz="2000" b="1">
                <a:solidFill>
                  <a:srgbClr val="800000"/>
                </a:solidFill>
              </a:rPr>
              <a:t>&lt; 1.0% by weight</a:t>
            </a:r>
            <a:r>
              <a:rPr lang="en-US" altLang="en-US" sz="2000" b="1"/>
              <a:t> </a:t>
            </a:r>
          </a:p>
          <a:p>
            <a:pPr lvl="1"/>
            <a:endParaRPr lang="en-US" altLang="en-US" sz="300"/>
          </a:p>
          <a:p>
            <a:pPr lvl="1"/>
            <a:r>
              <a:rPr lang="en-US" altLang="en-US" sz="2000"/>
              <a:t>Installed materials where signs providing same information are posted</a:t>
            </a:r>
          </a:p>
        </p:txBody>
      </p:sp>
      <p:sp>
        <p:nvSpPr>
          <p:cNvPr id="141315" name="Rectangle 4">
            <a:extLst>
              <a:ext uri="{FF2B5EF4-FFF2-40B4-BE49-F238E27FC236}">
                <a16:creationId xmlns:a16="http://schemas.microsoft.com/office/drawing/2014/main" id="{F9A75560-9949-34F3-FFC3-9D0ED849A5E4}"/>
              </a:ext>
            </a:extLst>
          </p:cNvPr>
          <p:cNvSpPr>
            <a:spLocks noGrp="1" noChangeArrowheads="1"/>
          </p:cNvSpPr>
          <p:nvPr>
            <p:ph type="title"/>
          </p:nvPr>
        </p:nvSpPr>
        <p:spPr>
          <a:xfrm>
            <a:off x="533400" y="0"/>
            <a:ext cx="8229600" cy="1077913"/>
          </a:xfrm>
        </p:spPr>
        <p:txBody>
          <a:bodyPr lIns="91440" tIns="45720" rIns="91440" bIns="45720" anchor="b"/>
          <a:lstStyle/>
          <a:p>
            <a:pPr eaLnBrk="1" hangingPunct="1"/>
            <a:r>
              <a:rPr lang="en-US" altLang="en-US"/>
              <a:t>Communication of Hazards </a:t>
            </a:r>
            <a:br>
              <a:rPr lang="en-US" altLang="en-US" sz="3200"/>
            </a:br>
            <a:r>
              <a:rPr lang="en-US" altLang="en-US" sz="2800"/>
              <a:t>Labels </a:t>
            </a:r>
          </a:p>
        </p:txBody>
      </p:sp>
      <p:sp>
        <p:nvSpPr>
          <p:cNvPr id="4" name="TextBox 3">
            <a:extLst>
              <a:ext uri="{FF2B5EF4-FFF2-40B4-BE49-F238E27FC236}">
                <a16:creationId xmlns:a16="http://schemas.microsoft.com/office/drawing/2014/main" id="{7B1400BC-2392-1430-5330-320D5B688833}"/>
              </a:ext>
            </a:extLst>
          </p:cNvPr>
          <p:cNvSpPr txBox="1"/>
          <p:nvPr/>
        </p:nvSpPr>
        <p:spPr>
          <a:xfrm>
            <a:off x="6400800" y="649288"/>
            <a:ext cx="2386013" cy="646112"/>
          </a:xfrm>
          <a:prstGeom prst="rect">
            <a:avLst/>
          </a:prstGeom>
          <a:noFill/>
        </p:spPr>
        <p:txBody>
          <a:bodyPr wrap="none">
            <a:spAutoFit/>
          </a:bodyPr>
          <a:lstStyle/>
          <a:p>
            <a:pPr>
              <a:defRPr/>
            </a:pPr>
            <a:r>
              <a:rPr lang="en-US" dirty="0">
                <a:latin typeface="+mj-lt"/>
              </a:rPr>
              <a:t>29 CFR 1926.1101(k)</a:t>
            </a:r>
          </a:p>
          <a:p>
            <a:pPr>
              <a:defRPr/>
            </a:pPr>
            <a:endParaRPr lang="en-US" dirty="0"/>
          </a:p>
        </p:txBody>
      </p:sp>
      <p:pic>
        <p:nvPicPr>
          <p:cNvPr id="141317" name="Picture 5">
            <a:extLst>
              <a:ext uri="{FF2B5EF4-FFF2-40B4-BE49-F238E27FC236}">
                <a16:creationId xmlns:a16="http://schemas.microsoft.com/office/drawing/2014/main" id="{8341E0B0-D2E8-28F0-5134-F7D93A715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730625"/>
            <a:ext cx="11144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a:extLst>
              <a:ext uri="{FF2B5EF4-FFF2-40B4-BE49-F238E27FC236}">
                <a16:creationId xmlns:a16="http://schemas.microsoft.com/office/drawing/2014/main" id="{09C3630C-41C7-2D67-A68C-814C31BF3E1F}"/>
              </a:ext>
            </a:extLst>
          </p:cNvPr>
          <p:cNvSpPr>
            <a:spLocks noGrp="1" noChangeArrowheads="1"/>
          </p:cNvSpPr>
          <p:nvPr>
            <p:ph type="body" idx="1"/>
          </p:nvPr>
        </p:nvSpPr>
        <p:spPr/>
        <p:txBody>
          <a:bodyPr/>
          <a:lstStyle/>
          <a:p>
            <a:pPr eaLnBrk="1" hangingPunct="1">
              <a:lnSpc>
                <a:spcPct val="80000"/>
              </a:lnSpc>
              <a:spcAft>
                <a:spcPct val="25000"/>
              </a:spcAft>
            </a:pPr>
            <a:r>
              <a:rPr lang="en-US" altLang="en-US" sz="2400"/>
              <a:t>Wording on labels </a:t>
            </a:r>
          </a:p>
          <a:p>
            <a:pPr eaLnBrk="1" hangingPunct="1">
              <a:lnSpc>
                <a:spcPct val="80000"/>
              </a:lnSpc>
              <a:spcAft>
                <a:spcPct val="25000"/>
              </a:spcAft>
            </a:pPr>
            <a:endParaRPr lang="en-US" altLang="en-US"/>
          </a:p>
          <a:p>
            <a:pPr eaLnBrk="1" hangingPunct="1">
              <a:spcAft>
                <a:spcPct val="25000"/>
              </a:spcAft>
            </a:pPr>
            <a:r>
              <a:rPr lang="en-US" altLang="en-US" sz="2400"/>
              <a:t>Labels must also contain a warning statement against breathing asbestos fibers</a:t>
            </a:r>
          </a:p>
        </p:txBody>
      </p:sp>
      <p:sp>
        <p:nvSpPr>
          <p:cNvPr id="142339" name="AutoShape 6">
            <a:extLst>
              <a:ext uri="{FF2B5EF4-FFF2-40B4-BE49-F238E27FC236}">
                <a16:creationId xmlns:a16="http://schemas.microsoft.com/office/drawing/2014/main" id="{1563E65C-3767-A969-7E1C-D86AE5619668}"/>
              </a:ext>
            </a:extLst>
          </p:cNvPr>
          <p:cNvSpPr>
            <a:spLocks noChangeArrowheads="1"/>
          </p:cNvSpPr>
          <p:nvPr/>
        </p:nvSpPr>
        <p:spPr bwMode="auto">
          <a:xfrm>
            <a:off x="4343400" y="3505200"/>
            <a:ext cx="4038600" cy="2190750"/>
          </a:xfrm>
          <a:prstGeom prst="roundRect">
            <a:avLst>
              <a:gd name="adj" fmla="val 12486"/>
            </a:avLst>
          </a:prstGeom>
          <a:solidFill>
            <a:srgbClr val="FFFF00"/>
          </a:solidFill>
          <a:ln w="12700">
            <a:solidFill>
              <a:schemeClr val="tx1"/>
            </a:solidFill>
            <a:round/>
            <a:headEnd/>
            <a:tailEnd/>
          </a:ln>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142340" name="Rectangle 7">
            <a:extLst>
              <a:ext uri="{FF2B5EF4-FFF2-40B4-BE49-F238E27FC236}">
                <a16:creationId xmlns:a16="http://schemas.microsoft.com/office/drawing/2014/main" id="{05785BF6-B7A1-B916-62EA-28F0C0FF57E9}"/>
              </a:ext>
            </a:extLst>
          </p:cNvPr>
          <p:cNvSpPr>
            <a:spLocks noChangeArrowheads="1"/>
          </p:cNvSpPr>
          <p:nvPr/>
        </p:nvSpPr>
        <p:spPr bwMode="auto">
          <a:xfrm>
            <a:off x="4343400" y="3733800"/>
            <a:ext cx="3962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spcBef>
                <a:spcPct val="50000"/>
              </a:spcBef>
              <a:buClrTx/>
              <a:buSzTx/>
              <a:buFontTx/>
              <a:buNone/>
            </a:pPr>
            <a:r>
              <a:rPr lang="en-US" altLang="en-US" sz="1800"/>
              <a:t>DANGER</a:t>
            </a:r>
          </a:p>
          <a:p>
            <a:pPr algn="ctr">
              <a:spcBef>
                <a:spcPct val="50000"/>
              </a:spcBef>
              <a:buClrTx/>
              <a:buSzTx/>
              <a:buFontTx/>
              <a:buNone/>
            </a:pPr>
            <a:r>
              <a:rPr lang="en-US" altLang="en-US" sz="1800"/>
              <a:t>CONTAINS ASBESTOS FIBERS</a:t>
            </a:r>
          </a:p>
          <a:p>
            <a:pPr algn="ctr">
              <a:spcBef>
                <a:spcPct val="50000"/>
              </a:spcBef>
              <a:buClrTx/>
              <a:buSzTx/>
              <a:buFontTx/>
              <a:buNone/>
            </a:pPr>
            <a:r>
              <a:rPr lang="en-US" altLang="en-US" sz="1800"/>
              <a:t> AVOID CREATING DUST</a:t>
            </a:r>
          </a:p>
          <a:p>
            <a:pPr algn="ctr">
              <a:spcBef>
                <a:spcPct val="50000"/>
              </a:spcBef>
              <a:buClrTx/>
              <a:buSzTx/>
              <a:buFontTx/>
              <a:buNone/>
            </a:pPr>
            <a:r>
              <a:rPr lang="en-US" altLang="en-US" sz="1800"/>
              <a:t>CANCER AND LUNG DISEASE HAZARD</a:t>
            </a:r>
          </a:p>
        </p:txBody>
      </p:sp>
      <p:sp>
        <p:nvSpPr>
          <p:cNvPr id="6" name="TextBox 5">
            <a:extLst>
              <a:ext uri="{FF2B5EF4-FFF2-40B4-BE49-F238E27FC236}">
                <a16:creationId xmlns:a16="http://schemas.microsoft.com/office/drawing/2014/main" id="{C9F60DA7-3EA0-339D-068C-DBE9EF8020A1}"/>
              </a:ext>
            </a:extLst>
          </p:cNvPr>
          <p:cNvSpPr txBox="1"/>
          <p:nvPr/>
        </p:nvSpPr>
        <p:spPr>
          <a:xfrm>
            <a:off x="6400800" y="649288"/>
            <a:ext cx="2386013" cy="646112"/>
          </a:xfrm>
          <a:prstGeom prst="rect">
            <a:avLst/>
          </a:prstGeom>
          <a:noFill/>
        </p:spPr>
        <p:txBody>
          <a:bodyPr wrap="none">
            <a:spAutoFit/>
          </a:bodyPr>
          <a:lstStyle/>
          <a:p>
            <a:pPr>
              <a:defRPr/>
            </a:pPr>
            <a:r>
              <a:rPr lang="en-US" dirty="0">
                <a:latin typeface="+mj-lt"/>
              </a:rPr>
              <a:t>29 CFR 1926.1101(k)</a:t>
            </a:r>
          </a:p>
          <a:p>
            <a:pPr>
              <a:defRPr/>
            </a:pPr>
            <a:endParaRPr lang="en-US" dirty="0"/>
          </a:p>
        </p:txBody>
      </p:sp>
      <p:sp>
        <p:nvSpPr>
          <p:cNvPr id="142342" name="Rectangle 4">
            <a:extLst>
              <a:ext uri="{FF2B5EF4-FFF2-40B4-BE49-F238E27FC236}">
                <a16:creationId xmlns:a16="http://schemas.microsoft.com/office/drawing/2014/main" id="{89A3CC78-5617-D658-15DD-6265C0A97AB2}"/>
              </a:ext>
            </a:extLst>
          </p:cNvPr>
          <p:cNvSpPr>
            <a:spLocks noGrp="1" noChangeArrowheads="1"/>
          </p:cNvSpPr>
          <p:nvPr>
            <p:ph type="title"/>
          </p:nvPr>
        </p:nvSpPr>
        <p:spPr>
          <a:xfrm>
            <a:off x="533400" y="0"/>
            <a:ext cx="8229600" cy="1077913"/>
          </a:xfrm>
        </p:spPr>
        <p:txBody>
          <a:bodyPr lIns="91440" tIns="45720" rIns="91440" bIns="45720" anchor="b"/>
          <a:lstStyle/>
          <a:p>
            <a:pPr eaLnBrk="1" hangingPunct="1"/>
            <a:r>
              <a:rPr lang="en-US" altLang="en-US"/>
              <a:t>Communication of Hazards </a:t>
            </a:r>
            <a:br>
              <a:rPr lang="en-US" altLang="en-US" sz="3200"/>
            </a:br>
            <a:r>
              <a:rPr lang="en-US" altLang="en-US" sz="2800"/>
              <a:t>Labels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a:extLst>
              <a:ext uri="{FF2B5EF4-FFF2-40B4-BE49-F238E27FC236}">
                <a16:creationId xmlns:a16="http://schemas.microsoft.com/office/drawing/2014/main" id="{CC9C9131-E8F7-9DD0-0745-F29F7D7CAA81}"/>
              </a:ext>
            </a:extLst>
          </p:cNvPr>
          <p:cNvSpPr>
            <a:spLocks noGrp="1" noChangeArrowheads="1"/>
          </p:cNvSpPr>
          <p:nvPr>
            <p:ph type="body" idx="1"/>
          </p:nvPr>
        </p:nvSpPr>
        <p:spPr/>
        <p:txBody>
          <a:bodyPr/>
          <a:lstStyle/>
          <a:p>
            <a:pPr>
              <a:buClr>
                <a:srgbClr val="800000"/>
              </a:buClr>
            </a:pPr>
            <a:r>
              <a:rPr lang="en-US" altLang="en-US" sz="2400"/>
              <a:t>Provided prior to or at time of </a:t>
            </a:r>
            <a:r>
              <a:rPr lang="en-US" altLang="en-US" sz="2400" b="1">
                <a:solidFill>
                  <a:srgbClr val="800000"/>
                </a:solidFill>
              </a:rPr>
              <a:t>initial assignment </a:t>
            </a:r>
          </a:p>
          <a:p>
            <a:pPr>
              <a:buClr>
                <a:srgbClr val="800000"/>
              </a:buClr>
            </a:pPr>
            <a:endParaRPr lang="en-US" altLang="en-US" sz="1000">
              <a:solidFill>
                <a:srgbClr val="800000"/>
              </a:solidFill>
            </a:endParaRPr>
          </a:p>
          <a:p>
            <a:pPr>
              <a:buClr>
                <a:srgbClr val="800000"/>
              </a:buClr>
            </a:pPr>
            <a:r>
              <a:rPr lang="en-US" altLang="en-US" sz="2400" b="1">
                <a:solidFill>
                  <a:srgbClr val="800000"/>
                </a:solidFill>
              </a:rPr>
              <a:t>Annually</a:t>
            </a:r>
            <a:r>
              <a:rPr lang="en-US" altLang="en-US" sz="2400" b="1"/>
              <a:t> </a:t>
            </a:r>
          </a:p>
          <a:p>
            <a:pPr>
              <a:buClr>
                <a:srgbClr val="800000"/>
              </a:buClr>
            </a:pPr>
            <a:endParaRPr lang="en-US" altLang="en-US" sz="1000"/>
          </a:p>
          <a:p>
            <a:pPr>
              <a:buClr>
                <a:srgbClr val="800000"/>
              </a:buClr>
            </a:pPr>
            <a:r>
              <a:rPr lang="en-US" altLang="en-US" sz="2400"/>
              <a:t>Manner comprehensible to employee</a:t>
            </a:r>
          </a:p>
        </p:txBody>
      </p:sp>
      <p:sp>
        <p:nvSpPr>
          <p:cNvPr id="143363" name="Rectangle 4">
            <a:extLst>
              <a:ext uri="{FF2B5EF4-FFF2-40B4-BE49-F238E27FC236}">
                <a16:creationId xmlns:a16="http://schemas.microsoft.com/office/drawing/2014/main" id="{B99CE506-EA24-C59E-492A-052F0105FB7C}"/>
              </a:ext>
            </a:extLst>
          </p:cNvPr>
          <p:cNvSpPr>
            <a:spLocks noGrp="1" noChangeArrowheads="1"/>
          </p:cNvSpPr>
          <p:nvPr>
            <p:ph type="title"/>
          </p:nvPr>
        </p:nvSpPr>
        <p:spPr>
          <a:xfrm>
            <a:off x="609600" y="-11113"/>
            <a:ext cx="8229600" cy="1077913"/>
          </a:xfrm>
        </p:spPr>
        <p:txBody>
          <a:bodyPr lIns="91440" tIns="45720" rIns="91440" bIns="45720" anchor="b"/>
          <a:lstStyle/>
          <a:p>
            <a:pPr eaLnBrk="1" hangingPunct="1"/>
            <a:r>
              <a:rPr lang="en-US" altLang="en-US"/>
              <a:t>Employee Information and Training </a:t>
            </a:r>
            <a:r>
              <a:rPr lang="en-US" altLang="en-US" sz="2800"/>
              <a:t>General Requirements</a:t>
            </a:r>
          </a:p>
        </p:txBody>
      </p:sp>
      <p:sp>
        <p:nvSpPr>
          <p:cNvPr id="4" name="TextBox 3">
            <a:extLst>
              <a:ext uri="{FF2B5EF4-FFF2-40B4-BE49-F238E27FC236}">
                <a16:creationId xmlns:a16="http://schemas.microsoft.com/office/drawing/2014/main" id="{CBC0920A-335A-539A-69EF-7C0E1FBD67A0}"/>
              </a:ext>
            </a:extLst>
          </p:cNvPr>
          <p:cNvSpPr txBox="1"/>
          <p:nvPr/>
        </p:nvSpPr>
        <p:spPr>
          <a:xfrm>
            <a:off x="6400800" y="649288"/>
            <a:ext cx="2386013" cy="646112"/>
          </a:xfrm>
          <a:prstGeom prst="rect">
            <a:avLst/>
          </a:prstGeom>
          <a:noFill/>
        </p:spPr>
        <p:txBody>
          <a:bodyPr wrap="none">
            <a:spAutoFit/>
          </a:bodyPr>
          <a:lstStyle/>
          <a:p>
            <a:pPr>
              <a:defRPr/>
            </a:pPr>
            <a:r>
              <a:rPr lang="en-US" dirty="0">
                <a:latin typeface="+mj-lt"/>
              </a:rPr>
              <a:t>29 CFR 1926.1101(k)</a:t>
            </a:r>
          </a:p>
          <a:p>
            <a:pPr>
              <a:defRPr/>
            </a:pPr>
            <a:endParaRPr lang="en-US" dirty="0"/>
          </a:p>
        </p:txBody>
      </p:sp>
      <p:pic>
        <p:nvPicPr>
          <p:cNvPr id="143365" name="Picture 5">
            <a:extLst>
              <a:ext uri="{FF2B5EF4-FFF2-40B4-BE49-F238E27FC236}">
                <a16:creationId xmlns:a16="http://schemas.microsoft.com/office/drawing/2014/main" id="{4AC68284-C6C9-8638-7D36-1A78FA058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048000"/>
            <a:ext cx="40100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a:extLst>
              <a:ext uri="{FF2B5EF4-FFF2-40B4-BE49-F238E27FC236}">
                <a16:creationId xmlns:a16="http://schemas.microsoft.com/office/drawing/2014/main" id="{C048B1B6-26A8-9D54-69AC-572F1E926EF1}"/>
              </a:ext>
            </a:extLst>
          </p:cNvPr>
          <p:cNvSpPr>
            <a:spLocks noGrp="1" noChangeArrowheads="1"/>
          </p:cNvSpPr>
          <p:nvPr>
            <p:ph type="body" idx="1"/>
          </p:nvPr>
        </p:nvSpPr>
        <p:spPr/>
        <p:txBody>
          <a:bodyPr/>
          <a:lstStyle/>
          <a:p>
            <a:pPr>
              <a:lnSpc>
                <a:spcPct val="90000"/>
              </a:lnSpc>
            </a:pPr>
            <a:r>
              <a:rPr lang="en-US" altLang="en-US" sz="2400"/>
              <a:t>How to </a:t>
            </a:r>
            <a:r>
              <a:rPr lang="en-US" altLang="en-US" sz="2400" b="1">
                <a:solidFill>
                  <a:srgbClr val="800000"/>
                </a:solidFill>
              </a:rPr>
              <a:t>recognize asbestos</a:t>
            </a:r>
            <a:r>
              <a:rPr lang="en-US" altLang="en-US" sz="2400"/>
              <a:t>, including PACM</a:t>
            </a:r>
          </a:p>
          <a:p>
            <a:pPr>
              <a:lnSpc>
                <a:spcPct val="90000"/>
              </a:lnSpc>
            </a:pPr>
            <a:endParaRPr lang="en-US" altLang="en-US" sz="1000">
              <a:solidFill>
                <a:srgbClr val="800000"/>
              </a:solidFill>
            </a:endParaRPr>
          </a:p>
          <a:p>
            <a:pPr>
              <a:lnSpc>
                <a:spcPct val="90000"/>
              </a:lnSpc>
            </a:pPr>
            <a:r>
              <a:rPr lang="en-US" altLang="en-US" sz="2400" b="1">
                <a:solidFill>
                  <a:srgbClr val="800000"/>
                </a:solidFill>
              </a:rPr>
              <a:t>Health</a:t>
            </a:r>
            <a:r>
              <a:rPr lang="en-US" altLang="en-US" sz="2400"/>
              <a:t> effects</a:t>
            </a:r>
          </a:p>
          <a:p>
            <a:pPr>
              <a:lnSpc>
                <a:spcPct val="90000"/>
              </a:lnSpc>
            </a:pPr>
            <a:endParaRPr lang="en-US" altLang="en-US" sz="1000"/>
          </a:p>
          <a:p>
            <a:pPr>
              <a:lnSpc>
                <a:spcPct val="90000"/>
              </a:lnSpc>
            </a:pPr>
            <a:r>
              <a:rPr lang="en-US" altLang="en-US" sz="2400"/>
              <a:t>Relationship between </a:t>
            </a:r>
            <a:r>
              <a:rPr lang="en-US" altLang="en-US" sz="2400" b="1">
                <a:solidFill>
                  <a:srgbClr val="800000"/>
                </a:solidFill>
              </a:rPr>
              <a:t>smoking and asbestos</a:t>
            </a:r>
            <a:r>
              <a:rPr lang="en-US" altLang="en-US" sz="2400" b="1"/>
              <a:t> </a:t>
            </a:r>
            <a:r>
              <a:rPr lang="en-US" altLang="en-US" sz="2400"/>
              <a:t>in producing lung cancer</a:t>
            </a:r>
          </a:p>
          <a:p>
            <a:pPr>
              <a:lnSpc>
                <a:spcPct val="90000"/>
              </a:lnSpc>
            </a:pPr>
            <a:endParaRPr lang="en-US" altLang="en-US" sz="1000">
              <a:solidFill>
                <a:srgbClr val="800000"/>
              </a:solidFill>
            </a:endParaRPr>
          </a:p>
          <a:p>
            <a:pPr>
              <a:lnSpc>
                <a:spcPct val="90000"/>
              </a:lnSpc>
            </a:pPr>
            <a:r>
              <a:rPr lang="en-US" altLang="en-US" sz="2400" b="1">
                <a:solidFill>
                  <a:srgbClr val="800000"/>
                </a:solidFill>
              </a:rPr>
              <a:t>Operations</a:t>
            </a:r>
            <a:r>
              <a:rPr lang="en-US" altLang="en-US" sz="2400">
                <a:solidFill>
                  <a:srgbClr val="800000"/>
                </a:solidFill>
              </a:rPr>
              <a:t> </a:t>
            </a:r>
            <a:r>
              <a:rPr lang="en-US" altLang="en-US" sz="2400"/>
              <a:t>that could result in exposure and protective measures and their use, as applicable</a:t>
            </a:r>
          </a:p>
          <a:p>
            <a:pPr>
              <a:lnSpc>
                <a:spcPct val="90000"/>
              </a:lnSpc>
            </a:pPr>
            <a:endParaRPr lang="en-US" altLang="en-US" sz="1000"/>
          </a:p>
          <a:p>
            <a:pPr>
              <a:lnSpc>
                <a:spcPct val="90000"/>
              </a:lnSpc>
            </a:pPr>
            <a:r>
              <a:rPr lang="en-US" altLang="en-US" sz="2400"/>
              <a:t>For </a:t>
            </a:r>
            <a:r>
              <a:rPr lang="en-US" altLang="en-US" sz="2400" b="1">
                <a:solidFill>
                  <a:srgbClr val="800000"/>
                </a:solidFill>
              </a:rPr>
              <a:t>Class III and IV</a:t>
            </a:r>
            <a:r>
              <a:rPr lang="en-US" altLang="en-US" sz="2400" b="1"/>
              <a:t> </a:t>
            </a:r>
            <a:r>
              <a:rPr lang="en-US" altLang="en-US" sz="2400"/>
              <a:t>work, information equivalent to the contents of EPA 20T-2003, “Managing Asbestos In-Place”</a:t>
            </a:r>
          </a:p>
          <a:p>
            <a:pPr>
              <a:lnSpc>
                <a:spcPct val="90000"/>
              </a:lnSpc>
            </a:pPr>
            <a:endParaRPr lang="en-US" altLang="en-US" sz="1000"/>
          </a:p>
          <a:p>
            <a:pPr>
              <a:lnSpc>
                <a:spcPct val="90000"/>
              </a:lnSpc>
            </a:pPr>
            <a:r>
              <a:rPr lang="en-US" altLang="en-US" sz="2400"/>
              <a:t>Purpose, proper use, fitting instructions, and limitations of </a:t>
            </a:r>
            <a:r>
              <a:rPr lang="en-US" altLang="en-US" sz="2400" b="1">
                <a:solidFill>
                  <a:srgbClr val="800000"/>
                </a:solidFill>
              </a:rPr>
              <a:t>respirators</a:t>
            </a:r>
          </a:p>
        </p:txBody>
      </p:sp>
      <p:sp>
        <p:nvSpPr>
          <p:cNvPr id="144387" name="Rectangle 6">
            <a:extLst>
              <a:ext uri="{FF2B5EF4-FFF2-40B4-BE49-F238E27FC236}">
                <a16:creationId xmlns:a16="http://schemas.microsoft.com/office/drawing/2014/main" id="{86D9FE33-896E-3B17-1984-39FAAE8A6FD4}"/>
              </a:ext>
            </a:extLst>
          </p:cNvPr>
          <p:cNvSpPr>
            <a:spLocks noGrp="1" noChangeArrowheads="1"/>
          </p:cNvSpPr>
          <p:nvPr>
            <p:ph type="title"/>
          </p:nvPr>
        </p:nvSpPr>
        <p:spPr>
          <a:xfrm>
            <a:off x="609600" y="-11113"/>
            <a:ext cx="8229600" cy="1077913"/>
          </a:xfrm>
        </p:spPr>
        <p:txBody>
          <a:bodyPr lIns="91440" tIns="45720" rIns="91440" bIns="45720" anchor="b"/>
          <a:lstStyle/>
          <a:p>
            <a:pPr eaLnBrk="1" hangingPunct="1"/>
            <a:r>
              <a:rPr lang="en-US" altLang="en-US"/>
              <a:t>Employee Information and Training   </a:t>
            </a:r>
            <a:r>
              <a:rPr lang="en-US" altLang="en-US" sz="2800"/>
              <a:t>Basic Information</a:t>
            </a:r>
          </a:p>
        </p:txBody>
      </p:sp>
      <p:sp>
        <p:nvSpPr>
          <p:cNvPr id="4" name="TextBox 3">
            <a:extLst>
              <a:ext uri="{FF2B5EF4-FFF2-40B4-BE49-F238E27FC236}">
                <a16:creationId xmlns:a16="http://schemas.microsoft.com/office/drawing/2014/main" id="{4D29D414-A197-EC36-9CB6-F6FDE94281FE}"/>
              </a:ext>
            </a:extLst>
          </p:cNvPr>
          <p:cNvSpPr txBox="1"/>
          <p:nvPr/>
        </p:nvSpPr>
        <p:spPr>
          <a:xfrm>
            <a:off x="6400800" y="649288"/>
            <a:ext cx="2386013" cy="646112"/>
          </a:xfrm>
          <a:prstGeom prst="rect">
            <a:avLst/>
          </a:prstGeom>
          <a:noFill/>
        </p:spPr>
        <p:txBody>
          <a:bodyPr wrap="none">
            <a:spAutoFit/>
          </a:bodyPr>
          <a:lstStyle/>
          <a:p>
            <a:pPr>
              <a:defRPr/>
            </a:pPr>
            <a:r>
              <a:rPr lang="en-US" dirty="0">
                <a:latin typeface="+mj-lt"/>
              </a:rPr>
              <a:t>29 CFR 1926.1101(k)</a:t>
            </a:r>
          </a:p>
          <a:p>
            <a:pP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BE8130C-616A-982C-67E3-425DFA805FF8}"/>
              </a:ext>
            </a:extLst>
          </p:cNvPr>
          <p:cNvSpPr>
            <a:spLocks noGrp="1" noChangeArrowheads="1"/>
          </p:cNvSpPr>
          <p:nvPr>
            <p:ph type="title"/>
          </p:nvPr>
        </p:nvSpPr>
        <p:spPr/>
        <p:txBody>
          <a:bodyPr/>
          <a:lstStyle/>
          <a:p>
            <a:r>
              <a:rPr lang="en-US" altLang="en-US"/>
              <a:t>Examples</a:t>
            </a:r>
          </a:p>
        </p:txBody>
      </p:sp>
      <p:pic>
        <p:nvPicPr>
          <p:cNvPr id="19459" name="Content Placeholder 3">
            <a:extLst>
              <a:ext uri="{FF2B5EF4-FFF2-40B4-BE49-F238E27FC236}">
                <a16:creationId xmlns:a16="http://schemas.microsoft.com/office/drawing/2014/main" id="{CE539F2D-7CF0-C73F-07DB-6F653E0E05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066800"/>
            <a:ext cx="6597650" cy="4949825"/>
          </a:xfrm>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a:extLst>
              <a:ext uri="{FF2B5EF4-FFF2-40B4-BE49-F238E27FC236}">
                <a16:creationId xmlns:a16="http://schemas.microsoft.com/office/drawing/2014/main" id="{1BF6F512-0A24-0C65-48E7-89FFCCE21054}"/>
              </a:ext>
            </a:extLst>
          </p:cNvPr>
          <p:cNvSpPr>
            <a:spLocks noGrp="1" noChangeArrowheads="1"/>
          </p:cNvSpPr>
          <p:nvPr>
            <p:ph type="body" idx="1"/>
          </p:nvPr>
        </p:nvSpPr>
        <p:spPr/>
        <p:txBody>
          <a:bodyPr/>
          <a:lstStyle/>
          <a:p>
            <a:r>
              <a:rPr lang="en-US" altLang="en-US" sz="2400"/>
              <a:t>Appropriate </a:t>
            </a:r>
            <a:r>
              <a:rPr lang="en-US" altLang="en-US" sz="2400" b="1">
                <a:solidFill>
                  <a:srgbClr val="800000"/>
                </a:solidFill>
              </a:rPr>
              <a:t>work practices</a:t>
            </a:r>
            <a:r>
              <a:rPr lang="en-US" altLang="en-US" sz="2400" b="1"/>
              <a:t> </a:t>
            </a:r>
            <a:r>
              <a:rPr lang="en-US" altLang="en-US" sz="2400"/>
              <a:t>for the job</a:t>
            </a:r>
          </a:p>
          <a:p>
            <a:endParaRPr lang="en-US" altLang="en-US" sz="1000">
              <a:solidFill>
                <a:srgbClr val="800000"/>
              </a:solidFill>
            </a:endParaRPr>
          </a:p>
          <a:p>
            <a:r>
              <a:rPr lang="en-US" altLang="en-US" sz="2400" b="1">
                <a:solidFill>
                  <a:srgbClr val="800000"/>
                </a:solidFill>
              </a:rPr>
              <a:t>Medical surveillance</a:t>
            </a:r>
            <a:r>
              <a:rPr lang="en-US" altLang="en-US" sz="2400" b="1"/>
              <a:t> </a:t>
            </a:r>
            <a:r>
              <a:rPr lang="en-US" altLang="en-US" sz="2400"/>
              <a:t>program requirements</a:t>
            </a:r>
          </a:p>
          <a:p>
            <a:endParaRPr lang="en-US" altLang="en-US" sz="1000"/>
          </a:p>
          <a:p>
            <a:r>
              <a:rPr lang="en-US" altLang="en-US" sz="2400"/>
              <a:t>Content of </a:t>
            </a:r>
            <a:r>
              <a:rPr lang="en-US" altLang="en-US" sz="2400" b="1">
                <a:solidFill>
                  <a:srgbClr val="800000"/>
                </a:solidFill>
              </a:rPr>
              <a:t>standard,</a:t>
            </a:r>
            <a:r>
              <a:rPr lang="en-US" altLang="en-US" sz="2400"/>
              <a:t> including appendices</a:t>
            </a:r>
          </a:p>
          <a:p>
            <a:endParaRPr lang="en-US" altLang="en-US" sz="1000"/>
          </a:p>
          <a:p>
            <a:r>
              <a:rPr lang="en-US" altLang="en-US" sz="2400"/>
              <a:t>Names, addresses, and phone numbers of public health organizations providing information/materials/programs for </a:t>
            </a:r>
            <a:r>
              <a:rPr lang="en-US" altLang="en-US" sz="2400" b="1">
                <a:solidFill>
                  <a:srgbClr val="800000"/>
                </a:solidFill>
              </a:rPr>
              <a:t>smoking cessation</a:t>
            </a:r>
          </a:p>
          <a:p>
            <a:endParaRPr lang="en-US" altLang="en-US" sz="1000"/>
          </a:p>
          <a:p>
            <a:r>
              <a:rPr lang="en-US" altLang="en-US" sz="2400"/>
              <a:t>Requirements concerning </a:t>
            </a:r>
            <a:r>
              <a:rPr lang="en-US" altLang="en-US" sz="2400" b="1">
                <a:solidFill>
                  <a:srgbClr val="800000"/>
                </a:solidFill>
              </a:rPr>
              <a:t>signs and labels</a:t>
            </a:r>
          </a:p>
        </p:txBody>
      </p:sp>
      <p:sp>
        <p:nvSpPr>
          <p:cNvPr id="145411" name="Rectangle 4">
            <a:extLst>
              <a:ext uri="{FF2B5EF4-FFF2-40B4-BE49-F238E27FC236}">
                <a16:creationId xmlns:a16="http://schemas.microsoft.com/office/drawing/2014/main" id="{5A3BD2E4-6195-7902-28CA-E18CFF2FF305}"/>
              </a:ext>
            </a:extLst>
          </p:cNvPr>
          <p:cNvSpPr>
            <a:spLocks noGrp="1" noChangeArrowheads="1"/>
          </p:cNvSpPr>
          <p:nvPr>
            <p:ph type="title"/>
          </p:nvPr>
        </p:nvSpPr>
        <p:spPr>
          <a:xfrm>
            <a:off x="609600" y="-11113"/>
            <a:ext cx="8229600" cy="1077913"/>
          </a:xfrm>
        </p:spPr>
        <p:txBody>
          <a:bodyPr lIns="91440" tIns="45720" rIns="91440" bIns="45720" anchor="b"/>
          <a:lstStyle/>
          <a:p>
            <a:pPr eaLnBrk="1" hangingPunct="1"/>
            <a:r>
              <a:rPr lang="en-US" altLang="en-US"/>
              <a:t>Employee Information and Training    </a:t>
            </a:r>
            <a:r>
              <a:rPr lang="en-US" altLang="en-US" sz="2800"/>
              <a:t>Basic Information </a:t>
            </a:r>
          </a:p>
        </p:txBody>
      </p:sp>
      <p:sp>
        <p:nvSpPr>
          <p:cNvPr id="4" name="TextBox 3">
            <a:extLst>
              <a:ext uri="{FF2B5EF4-FFF2-40B4-BE49-F238E27FC236}">
                <a16:creationId xmlns:a16="http://schemas.microsoft.com/office/drawing/2014/main" id="{5ECE3775-3718-C77D-BB9F-05D6CDE47AB2}"/>
              </a:ext>
            </a:extLst>
          </p:cNvPr>
          <p:cNvSpPr txBox="1"/>
          <p:nvPr/>
        </p:nvSpPr>
        <p:spPr>
          <a:xfrm>
            <a:off x="6400800" y="649288"/>
            <a:ext cx="2386013" cy="646112"/>
          </a:xfrm>
          <a:prstGeom prst="rect">
            <a:avLst/>
          </a:prstGeom>
          <a:noFill/>
        </p:spPr>
        <p:txBody>
          <a:bodyPr wrap="none">
            <a:spAutoFit/>
          </a:bodyPr>
          <a:lstStyle/>
          <a:p>
            <a:pPr>
              <a:defRPr/>
            </a:pPr>
            <a:r>
              <a:rPr lang="en-US" dirty="0">
                <a:latin typeface="+mj-lt"/>
              </a:rPr>
              <a:t>29 CFR 1926.1101(k)</a:t>
            </a:r>
          </a:p>
          <a:p>
            <a:pPr>
              <a:defRPr/>
            </a:pPr>
            <a:endParaRPr lang="en-US" dirty="0"/>
          </a:p>
        </p:txBody>
      </p:sp>
      <p:pic>
        <p:nvPicPr>
          <p:cNvPr id="145413" name="Object 4">
            <a:extLst>
              <a:ext uri="{FF2B5EF4-FFF2-40B4-BE49-F238E27FC236}">
                <a16:creationId xmlns:a16="http://schemas.microsoft.com/office/drawing/2014/main" id="{2558C365-1C1E-0FA6-F25F-A109A2C33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0" y="4343400"/>
            <a:ext cx="1373188"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a:extLst>
              <a:ext uri="{FF2B5EF4-FFF2-40B4-BE49-F238E27FC236}">
                <a16:creationId xmlns:a16="http://schemas.microsoft.com/office/drawing/2014/main" id="{2BF9D27D-C76A-E2BE-E704-F57685E853D2}"/>
              </a:ext>
            </a:extLst>
          </p:cNvPr>
          <p:cNvSpPr>
            <a:spLocks noGrp="1" noChangeArrowheads="1"/>
          </p:cNvSpPr>
          <p:nvPr>
            <p:ph type="body" idx="1"/>
          </p:nvPr>
        </p:nvSpPr>
        <p:spPr/>
        <p:txBody>
          <a:bodyPr/>
          <a:lstStyle/>
          <a:p>
            <a:pPr>
              <a:buClr>
                <a:srgbClr val="800000"/>
              </a:buClr>
            </a:pPr>
            <a:r>
              <a:rPr lang="en-US" altLang="en-US" sz="2400" b="1">
                <a:solidFill>
                  <a:srgbClr val="800000"/>
                </a:solidFill>
              </a:rPr>
              <a:t>Class I Jobs</a:t>
            </a:r>
            <a:endParaRPr lang="en-US" altLang="en-US" sz="2400" b="1"/>
          </a:p>
          <a:p>
            <a:pPr lvl="1">
              <a:buClr>
                <a:srgbClr val="800000"/>
              </a:buClr>
            </a:pPr>
            <a:r>
              <a:rPr lang="en-US" altLang="en-US" sz="2000"/>
              <a:t>Equivalent to EPA MAP asbestos abatement worker training</a:t>
            </a:r>
          </a:p>
          <a:p>
            <a:pPr>
              <a:buClr>
                <a:srgbClr val="800000"/>
              </a:buClr>
            </a:pPr>
            <a:endParaRPr lang="en-US" altLang="en-US" sz="2400">
              <a:solidFill>
                <a:srgbClr val="000080"/>
              </a:solidFill>
            </a:endParaRPr>
          </a:p>
          <a:p>
            <a:pPr>
              <a:buClr>
                <a:srgbClr val="800000"/>
              </a:buClr>
            </a:pPr>
            <a:r>
              <a:rPr lang="en-US" altLang="en-US" sz="2400" b="1">
                <a:solidFill>
                  <a:srgbClr val="800000"/>
                </a:solidFill>
              </a:rPr>
              <a:t>Class II Work</a:t>
            </a:r>
            <a:endParaRPr lang="en-US" altLang="en-US" sz="2400" b="1"/>
          </a:p>
          <a:p>
            <a:pPr lvl="1">
              <a:buClr>
                <a:srgbClr val="800000"/>
              </a:buClr>
            </a:pPr>
            <a:r>
              <a:rPr lang="en-US" altLang="en-US" sz="2000"/>
              <a:t>Must include “hands-on” training and specific work practices and engineering controls for the category of materials as well as basic information required for all employees</a:t>
            </a:r>
          </a:p>
          <a:p>
            <a:pPr>
              <a:buClr>
                <a:srgbClr val="800000"/>
              </a:buClr>
            </a:pPr>
            <a:endParaRPr lang="en-US" altLang="en-US" sz="2400">
              <a:solidFill>
                <a:srgbClr val="000080"/>
              </a:solidFill>
            </a:endParaRPr>
          </a:p>
          <a:p>
            <a:pPr>
              <a:buClr>
                <a:srgbClr val="800000"/>
              </a:buClr>
            </a:pPr>
            <a:r>
              <a:rPr lang="en-US" altLang="en-US" sz="2400" b="1">
                <a:solidFill>
                  <a:srgbClr val="800000"/>
                </a:solidFill>
              </a:rPr>
              <a:t>Class II Work</a:t>
            </a:r>
          </a:p>
          <a:p>
            <a:pPr lvl="1">
              <a:buClr>
                <a:srgbClr val="800000"/>
              </a:buClr>
            </a:pPr>
            <a:r>
              <a:rPr lang="en-US" altLang="en-US" sz="2000"/>
              <a:t>With asbestos-containing roofing materials, flooring materials, siding materials, ceiling tiles, or transite panels must be at least </a:t>
            </a:r>
            <a:r>
              <a:rPr lang="en-US" altLang="en-US" sz="2000" b="1" u="sng">
                <a:solidFill>
                  <a:srgbClr val="800000"/>
                </a:solidFill>
              </a:rPr>
              <a:t>8</a:t>
            </a:r>
            <a:r>
              <a:rPr lang="en-US" altLang="en-US" sz="2000" b="1">
                <a:solidFill>
                  <a:schemeClr val="tx2"/>
                </a:solidFill>
              </a:rPr>
              <a:t> </a:t>
            </a:r>
            <a:r>
              <a:rPr lang="en-US" altLang="en-US" sz="2000"/>
              <a:t>hours</a:t>
            </a:r>
          </a:p>
        </p:txBody>
      </p:sp>
      <p:sp>
        <p:nvSpPr>
          <p:cNvPr id="146435" name="Rectangle 4">
            <a:extLst>
              <a:ext uri="{FF2B5EF4-FFF2-40B4-BE49-F238E27FC236}">
                <a16:creationId xmlns:a16="http://schemas.microsoft.com/office/drawing/2014/main" id="{99D40A11-4DB2-3B13-EA2E-F48068A07F9E}"/>
              </a:ext>
            </a:extLst>
          </p:cNvPr>
          <p:cNvSpPr>
            <a:spLocks noGrp="1" noChangeArrowheads="1"/>
          </p:cNvSpPr>
          <p:nvPr>
            <p:ph type="title"/>
          </p:nvPr>
        </p:nvSpPr>
        <p:spPr>
          <a:xfrm>
            <a:off x="609600" y="-11113"/>
            <a:ext cx="8229600" cy="1077913"/>
          </a:xfrm>
        </p:spPr>
        <p:txBody>
          <a:bodyPr lIns="91440" tIns="45720" rIns="91440" bIns="45720" anchor="b"/>
          <a:lstStyle/>
          <a:p>
            <a:pPr eaLnBrk="1" hangingPunct="1"/>
            <a:r>
              <a:rPr lang="en-US" altLang="en-US"/>
              <a:t>Employee Information and Training </a:t>
            </a:r>
            <a:br>
              <a:rPr lang="en-US" altLang="en-US" sz="3200"/>
            </a:br>
            <a:r>
              <a:rPr lang="en-US" altLang="en-US" sz="2800"/>
              <a:t>Class I and Class II</a:t>
            </a:r>
          </a:p>
        </p:txBody>
      </p:sp>
      <p:sp>
        <p:nvSpPr>
          <p:cNvPr id="4" name="TextBox 3">
            <a:extLst>
              <a:ext uri="{FF2B5EF4-FFF2-40B4-BE49-F238E27FC236}">
                <a16:creationId xmlns:a16="http://schemas.microsoft.com/office/drawing/2014/main" id="{CF013133-1C55-D1AD-B7FA-C5561A3CAE6A}"/>
              </a:ext>
            </a:extLst>
          </p:cNvPr>
          <p:cNvSpPr txBox="1"/>
          <p:nvPr/>
        </p:nvSpPr>
        <p:spPr>
          <a:xfrm>
            <a:off x="6400800" y="649288"/>
            <a:ext cx="2386013" cy="646112"/>
          </a:xfrm>
          <a:prstGeom prst="rect">
            <a:avLst/>
          </a:prstGeom>
          <a:noFill/>
        </p:spPr>
        <p:txBody>
          <a:bodyPr wrap="none">
            <a:spAutoFit/>
          </a:bodyPr>
          <a:lstStyle/>
          <a:p>
            <a:pPr>
              <a:defRPr/>
            </a:pPr>
            <a:r>
              <a:rPr lang="en-US" dirty="0">
                <a:latin typeface="+mj-lt"/>
              </a:rPr>
              <a:t>29 CFR 1926.1101(k)</a:t>
            </a:r>
          </a:p>
          <a:p>
            <a:pPr>
              <a:defRPr/>
            </a:pP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a:extLst>
              <a:ext uri="{FF2B5EF4-FFF2-40B4-BE49-F238E27FC236}">
                <a16:creationId xmlns:a16="http://schemas.microsoft.com/office/drawing/2014/main" id="{9D5F6E70-D9F1-1547-12C2-7FBDC87198E3}"/>
              </a:ext>
            </a:extLst>
          </p:cNvPr>
          <p:cNvSpPr>
            <a:spLocks noGrp="1" noChangeArrowheads="1"/>
          </p:cNvSpPr>
          <p:nvPr>
            <p:ph type="body" idx="1"/>
          </p:nvPr>
        </p:nvSpPr>
        <p:spPr/>
        <p:txBody>
          <a:bodyPr/>
          <a:lstStyle/>
          <a:p>
            <a:pPr>
              <a:spcAft>
                <a:spcPct val="50000"/>
              </a:spcAft>
              <a:buClr>
                <a:srgbClr val="800000"/>
              </a:buClr>
            </a:pPr>
            <a:r>
              <a:rPr lang="en-US" altLang="en-US" sz="2400"/>
              <a:t>Consistent with the EPA training course for local education agency maintenance and custodial workers who will </a:t>
            </a:r>
            <a:r>
              <a:rPr lang="en-US" altLang="en-US" sz="2400" b="1">
                <a:solidFill>
                  <a:srgbClr val="800000"/>
                </a:solidFill>
              </a:rPr>
              <a:t>disturb</a:t>
            </a:r>
            <a:r>
              <a:rPr lang="en-US" altLang="en-US" sz="2400">
                <a:solidFill>
                  <a:srgbClr val="800000"/>
                </a:solidFill>
              </a:rPr>
              <a:t> </a:t>
            </a:r>
            <a:r>
              <a:rPr lang="en-US" altLang="en-US" sz="2400"/>
              <a:t>ACM or PACM (40 CFR 763.92(a)(2)) </a:t>
            </a:r>
          </a:p>
          <a:p>
            <a:pPr>
              <a:spcAft>
                <a:spcPct val="50000"/>
              </a:spcAft>
              <a:buClr>
                <a:srgbClr val="800000"/>
              </a:buClr>
            </a:pPr>
            <a:r>
              <a:rPr lang="en-US" altLang="en-US" sz="2400"/>
              <a:t>Must include </a:t>
            </a:r>
            <a:r>
              <a:rPr lang="en-US" altLang="en-US" sz="2400" b="1">
                <a:solidFill>
                  <a:srgbClr val="800000"/>
                </a:solidFill>
              </a:rPr>
              <a:t>“hands-on”</a:t>
            </a:r>
            <a:r>
              <a:rPr lang="en-US" altLang="en-US" sz="2400"/>
              <a:t> training and take at least </a:t>
            </a:r>
            <a:r>
              <a:rPr lang="en-US" altLang="en-US" sz="2400" b="1" u="sng">
                <a:solidFill>
                  <a:srgbClr val="800000"/>
                </a:solidFill>
              </a:rPr>
              <a:t>16</a:t>
            </a:r>
            <a:r>
              <a:rPr lang="en-US" altLang="en-US" sz="2400" b="1">
                <a:solidFill>
                  <a:srgbClr val="800000"/>
                </a:solidFill>
              </a:rPr>
              <a:t> </a:t>
            </a:r>
            <a:r>
              <a:rPr lang="en-US" altLang="en-US" sz="2400"/>
              <a:t>hours</a:t>
            </a:r>
          </a:p>
          <a:p>
            <a:pPr>
              <a:spcAft>
                <a:spcPct val="50000"/>
              </a:spcAft>
              <a:buClr>
                <a:srgbClr val="800000"/>
              </a:buClr>
            </a:pPr>
            <a:r>
              <a:rPr lang="en-US" altLang="en-US" sz="2400" b="1"/>
              <a:t>Exception: </a:t>
            </a:r>
            <a:r>
              <a:rPr lang="en-US" altLang="en-US" sz="2400"/>
              <a:t>If a competent person determines the EPA curriculum is not adequate, training must include the basic information as well as specific applicable work practices and controls and “hands-on “ training</a:t>
            </a:r>
          </a:p>
        </p:txBody>
      </p:sp>
      <p:sp>
        <p:nvSpPr>
          <p:cNvPr id="147459" name="Rectangle 4">
            <a:extLst>
              <a:ext uri="{FF2B5EF4-FFF2-40B4-BE49-F238E27FC236}">
                <a16:creationId xmlns:a16="http://schemas.microsoft.com/office/drawing/2014/main" id="{867B4C09-0A82-DB4F-7011-19A8B10E85DC}"/>
              </a:ext>
            </a:extLst>
          </p:cNvPr>
          <p:cNvSpPr>
            <a:spLocks noGrp="1" noChangeArrowheads="1"/>
          </p:cNvSpPr>
          <p:nvPr>
            <p:ph type="title"/>
          </p:nvPr>
        </p:nvSpPr>
        <p:spPr>
          <a:xfrm>
            <a:off x="609600" y="-11113"/>
            <a:ext cx="8229600" cy="1077913"/>
          </a:xfrm>
        </p:spPr>
        <p:txBody>
          <a:bodyPr lIns="91440" tIns="45720" rIns="91440" bIns="45720" anchor="b"/>
          <a:lstStyle/>
          <a:p>
            <a:pPr eaLnBrk="1" hangingPunct="1"/>
            <a:r>
              <a:rPr lang="en-US" altLang="en-US"/>
              <a:t>Employee Information and Training </a:t>
            </a:r>
            <a:br>
              <a:rPr lang="en-US" altLang="en-US" sz="2800"/>
            </a:br>
            <a:r>
              <a:rPr lang="en-US" altLang="en-US" sz="2800"/>
              <a:t>Class III</a:t>
            </a:r>
          </a:p>
        </p:txBody>
      </p:sp>
      <p:sp>
        <p:nvSpPr>
          <p:cNvPr id="4" name="TextBox 3">
            <a:extLst>
              <a:ext uri="{FF2B5EF4-FFF2-40B4-BE49-F238E27FC236}">
                <a16:creationId xmlns:a16="http://schemas.microsoft.com/office/drawing/2014/main" id="{8E891D10-A5B4-0022-AAA6-8698E376C72E}"/>
              </a:ext>
            </a:extLst>
          </p:cNvPr>
          <p:cNvSpPr txBox="1"/>
          <p:nvPr/>
        </p:nvSpPr>
        <p:spPr>
          <a:xfrm>
            <a:off x="6400800" y="649288"/>
            <a:ext cx="2386013" cy="646112"/>
          </a:xfrm>
          <a:prstGeom prst="rect">
            <a:avLst/>
          </a:prstGeom>
          <a:noFill/>
        </p:spPr>
        <p:txBody>
          <a:bodyPr wrap="none">
            <a:spAutoFit/>
          </a:bodyPr>
          <a:lstStyle/>
          <a:p>
            <a:pPr>
              <a:defRPr/>
            </a:pPr>
            <a:r>
              <a:rPr lang="en-US" dirty="0">
                <a:latin typeface="+mj-lt"/>
              </a:rPr>
              <a:t>29 CFR 1926.1101(k)</a:t>
            </a:r>
          </a:p>
          <a:p>
            <a:pPr>
              <a:defRPr/>
            </a:pP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a:extLst>
              <a:ext uri="{FF2B5EF4-FFF2-40B4-BE49-F238E27FC236}">
                <a16:creationId xmlns:a16="http://schemas.microsoft.com/office/drawing/2014/main" id="{4B8ACE23-28FB-F546-7C6C-D251EB702F85}"/>
              </a:ext>
            </a:extLst>
          </p:cNvPr>
          <p:cNvSpPr>
            <a:spLocks noGrp="1" noChangeArrowheads="1"/>
          </p:cNvSpPr>
          <p:nvPr>
            <p:ph type="body" idx="1"/>
          </p:nvPr>
        </p:nvSpPr>
        <p:spPr/>
        <p:txBody>
          <a:bodyPr/>
          <a:lstStyle/>
          <a:p>
            <a:pPr>
              <a:spcAft>
                <a:spcPct val="50000"/>
              </a:spcAft>
              <a:buClr>
                <a:srgbClr val="800000"/>
              </a:buClr>
            </a:pPr>
            <a:r>
              <a:rPr lang="en-US" altLang="en-US" sz="2400"/>
              <a:t>Consistent with EPA requirements for training local education agency maintenance and custodial workers who </a:t>
            </a:r>
            <a:r>
              <a:rPr lang="en-US" altLang="en-US" sz="2400" b="1">
                <a:solidFill>
                  <a:srgbClr val="800000"/>
                </a:solidFill>
              </a:rPr>
              <a:t>contact but do not disturb</a:t>
            </a:r>
            <a:r>
              <a:rPr lang="en-US" altLang="en-US" sz="2400" b="1"/>
              <a:t> </a:t>
            </a:r>
            <a:r>
              <a:rPr lang="en-US" altLang="en-US" sz="2400"/>
              <a:t>ACM or PACM</a:t>
            </a:r>
          </a:p>
          <a:p>
            <a:pPr>
              <a:spcAft>
                <a:spcPct val="50000"/>
              </a:spcAft>
              <a:buClr>
                <a:srgbClr val="800000"/>
              </a:buClr>
            </a:pPr>
            <a:r>
              <a:rPr lang="en-US" altLang="en-US" sz="2400"/>
              <a:t>At least </a:t>
            </a:r>
            <a:r>
              <a:rPr lang="en-US" altLang="en-US" sz="2400" b="1" u="sng">
                <a:solidFill>
                  <a:srgbClr val="800000"/>
                </a:solidFill>
              </a:rPr>
              <a:t>2</a:t>
            </a:r>
            <a:r>
              <a:rPr lang="en-US" altLang="en-US" sz="2400">
                <a:solidFill>
                  <a:srgbClr val="800000"/>
                </a:solidFill>
              </a:rPr>
              <a:t> </a:t>
            </a:r>
            <a:r>
              <a:rPr lang="en-US" altLang="en-US" sz="2400"/>
              <a:t>hours</a:t>
            </a:r>
          </a:p>
          <a:p>
            <a:pPr>
              <a:buClr>
                <a:srgbClr val="800000"/>
              </a:buClr>
            </a:pPr>
            <a:r>
              <a:rPr lang="en-US" altLang="en-US" sz="2400" b="1"/>
              <a:t>Include:</a:t>
            </a:r>
          </a:p>
          <a:p>
            <a:pPr marL="690563" lvl="1" indent="-233363">
              <a:buSzPct val="85000"/>
            </a:pPr>
            <a:endParaRPr lang="en-US" altLang="en-US" sz="1000"/>
          </a:p>
          <a:p>
            <a:pPr marL="690563" lvl="1" indent="-233363">
              <a:buSzPct val="85000"/>
            </a:pPr>
            <a:r>
              <a:rPr lang="en-US" altLang="en-US" sz="2000"/>
              <a:t>Location of ACM/PACM, asbestos-containing flooring material, or flooring material where absence of asbestos has not been certified</a:t>
            </a:r>
          </a:p>
          <a:p>
            <a:pPr marL="690563" lvl="1" indent="-233363">
              <a:buSzPct val="85000"/>
            </a:pPr>
            <a:endParaRPr lang="en-US" altLang="en-US" sz="1000"/>
          </a:p>
          <a:p>
            <a:pPr marL="690563" lvl="1" indent="-233363">
              <a:buSzPct val="85000"/>
            </a:pPr>
            <a:r>
              <a:rPr lang="en-US" altLang="en-US" sz="2000"/>
              <a:t>Instruction in recognition of damage, deterioration, and delamination of asbestos-containing building materials</a:t>
            </a:r>
          </a:p>
        </p:txBody>
      </p:sp>
      <p:sp>
        <p:nvSpPr>
          <p:cNvPr id="148483" name="Rectangle 4">
            <a:extLst>
              <a:ext uri="{FF2B5EF4-FFF2-40B4-BE49-F238E27FC236}">
                <a16:creationId xmlns:a16="http://schemas.microsoft.com/office/drawing/2014/main" id="{1C639392-940D-9EB7-7260-E30028DDE002}"/>
              </a:ext>
            </a:extLst>
          </p:cNvPr>
          <p:cNvSpPr>
            <a:spLocks noGrp="1" noChangeArrowheads="1"/>
          </p:cNvSpPr>
          <p:nvPr>
            <p:ph type="title"/>
          </p:nvPr>
        </p:nvSpPr>
        <p:spPr>
          <a:xfrm>
            <a:off x="609600" y="-11113"/>
            <a:ext cx="8229600" cy="1077913"/>
          </a:xfrm>
        </p:spPr>
        <p:txBody>
          <a:bodyPr lIns="91440" tIns="45720" rIns="91440" bIns="45720" anchor="b"/>
          <a:lstStyle/>
          <a:p>
            <a:pPr eaLnBrk="1" hangingPunct="1"/>
            <a:r>
              <a:rPr lang="en-US" altLang="en-US"/>
              <a:t>Employee Information and Training </a:t>
            </a:r>
            <a:br>
              <a:rPr lang="en-US" altLang="en-US" sz="3200"/>
            </a:br>
            <a:r>
              <a:rPr lang="en-US" altLang="en-US" sz="2800"/>
              <a:t>Class IV</a:t>
            </a:r>
          </a:p>
        </p:txBody>
      </p:sp>
      <p:sp>
        <p:nvSpPr>
          <p:cNvPr id="4" name="TextBox 3">
            <a:extLst>
              <a:ext uri="{FF2B5EF4-FFF2-40B4-BE49-F238E27FC236}">
                <a16:creationId xmlns:a16="http://schemas.microsoft.com/office/drawing/2014/main" id="{9417C2EA-460D-27E6-1C84-4BED8564C300}"/>
              </a:ext>
            </a:extLst>
          </p:cNvPr>
          <p:cNvSpPr txBox="1"/>
          <p:nvPr/>
        </p:nvSpPr>
        <p:spPr>
          <a:xfrm>
            <a:off x="6400800" y="649288"/>
            <a:ext cx="2386013" cy="646112"/>
          </a:xfrm>
          <a:prstGeom prst="rect">
            <a:avLst/>
          </a:prstGeom>
          <a:noFill/>
        </p:spPr>
        <p:txBody>
          <a:bodyPr wrap="none">
            <a:spAutoFit/>
          </a:bodyPr>
          <a:lstStyle/>
          <a:p>
            <a:pPr>
              <a:defRPr/>
            </a:pPr>
            <a:r>
              <a:rPr lang="en-US" dirty="0">
                <a:latin typeface="+mj-lt"/>
              </a:rPr>
              <a:t>29 CFR 1926.1101(k)</a:t>
            </a:r>
          </a:p>
          <a:p>
            <a:pPr>
              <a:defRPr/>
            </a:pP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a:extLst>
              <a:ext uri="{FF2B5EF4-FFF2-40B4-BE49-F238E27FC236}">
                <a16:creationId xmlns:a16="http://schemas.microsoft.com/office/drawing/2014/main" id="{3CC6BD43-9A8B-F8C7-B85E-BAAC1C9A303C}"/>
              </a:ext>
            </a:extLst>
          </p:cNvPr>
          <p:cNvSpPr>
            <a:spLocks noGrp="1" noChangeArrowheads="1"/>
          </p:cNvSpPr>
          <p:nvPr>
            <p:ph type="body" idx="1"/>
          </p:nvPr>
        </p:nvSpPr>
        <p:spPr/>
        <p:txBody>
          <a:bodyPr/>
          <a:lstStyle/>
          <a:p>
            <a:pPr>
              <a:buClr>
                <a:srgbClr val="800000"/>
              </a:buClr>
            </a:pPr>
            <a:r>
              <a:rPr lang="en-US" altLang="en-US" sz="2400"/>
              <a:t>Make available to employees without cost</a:t>
            </a:r>
          </a:p>
          <a:p>
            <a:pPr lvl="1"/>
            <a:endParaRPr lang="en-US" altLang="en-US" sz="1000"/>
          </a:p>
          <a:p>
            <a:pPr lvl="1"/>
            <a:r>
              <a:rPr lang="en-US" altLang="en-US" sz="2000"/>
              <a:t>Written materials relating to training program</a:t>
            </a:r>
          </a:p>
          <a:p>
            <a:pPr lvl="1"/>
            <a:endParaRPr lang="en-US" altLang="en-US" sz="1000"/>
          </a:p>
          <a:p>
            <a:pPr lvl="1"/>
            <a:r>
              <a:rPr lang="en-US" altLang="en-US" sz="2000"/>
              <a:t>Copy of the Standard</a:t>
            </a:r>
          </a:p>
          <a:p>
            <a:pPr lvl="1"/>
            <a:endParaRPr lang="en-US" altLang="en-US" sz="1000"/>
          </a:p>
          <a:p>
            <a:pPr lvl="1"/>
            <a:r>
              <a:rPr lang="en-US" altLang="en-US" sz="2000"/>
              <a:t>NIH Publication No. 89-1647 or equivalent self-help smoking cessation program material</a:t>
            </a:r>
            <a:endParaRPr lang="en-US" altLang="en-US"/>
          </a:p>
          <a:p>
            <a:pPr>
              <a:buClr>
                <a:srgbClr val="800000"/>
              </a:buClr>
            </a:pPr>
            <a:endParaRPr lang="en-US" altLang="en-US" sz="1000"/>
          </a:p>
          <a:p>
            <a:pPr>
              <a:buClr>
                <a:srgbClr val="800000"/>
              </a:buClr>
            </a:pPr>
            <a:endParaRPr lang="en-US" altLang="en-US" sz="1000"/>
          </a:p>
          <a:p>
            <a:pPr>
              <a:buClr>
                <a:srgbClr val="800000"/>
              </a:buClr>
            </a:pPr>
            <a:r>
              <a:rPr lang="en-US" altLang="en-US" sz="2400"/>
              <a:t>Provide to OSHA and NIOSH upon request all information and training materials</a:t>
            </a:r>
          </a:p>
        </p:txBody>
      </p:sp>
      <p:sp>
        <p:nvSpPr>
          <p:cNvPr id="150531" name="Rectangle 4">
            <a:extLst>
              <a:ext uri="{FF2B5EF4-FFF2-40B4-BE49-F238E27FC236}">
                <a16:creationId xmlns:a16="http://schemas.microsoft.com/office/drawing/2014/main" id="{C5D5308B-2941-CEE2-0AB1-C35046CAA182}"/>
              </a:ext>
            </a:extLst>
          </p:cNvPr>
          <p:cNvSpPr>
            <a:spLocks noGrp="1" noChangeArrowheads="1"/>
          </p:cNvSpPr>
          <p:nvPr>
            <p:ph type="title"/>
          </p:nvPr>
        </p:nvSpPr>
        <p:spPr>
          <a:xfrm>
            <a:off x="609600" y="-11113"/>
            <a:ext cx="8229600" cy="1077913"/>
          </a:xfrm>
        </p:spPr>
        <p:txBody>
          <a:bodyPr lIns="91440" tIns="45720" rIns="91440" bIns="45720" anchor="b"/>
          <a:lstStyle/>
          <a:p>
            <a:pPr eaLnBrk="1" hangingPunct="1"/>
            <a:r>
              <a:rPr lang="en-US" altLang="en-US"/>
              <a:t>Employee Information and Training </a:t>
            </a:r>
            <a:r>
              <a:rPr lang="en-US" altLang="en-US" sz="2800"/>
              <a:t>Access</a:t>
            </a:r>
          </a:p>
        </p:txBody>
      </p:sp>
      <p:sp>
        <p:nvSpPr>
          <p:cNvPr id="4" name="TextBox 3">
            <a:extLst>
              <a:ext uri="{FF2B5EF4-FFF2-40B4-BE49-F238E27FC236}">
                <a16:creationId xmlns:a16="http://schemas.microsoft.com/office/drawing/2014/main" id="{990A679C-BB76-E0F5-4BD2-BA9DEDFE870B}"/>
              </a:ext>
            </a:extLst>
          </p:cNvPr>
          <p:cNvSpPr txBox="1"/>
          <p:nvPr/>
        </p:nvSpPr>
        <p:spPr>
          <a:xfrm>
            <a:off x="6400800" y="649288"/>
            <a:ext cx="2386013" cy="646112"/>
          </a:xfrm>
          <a:prstGeom prst="rect">
            <a:avLst/>
          </a:prstGeom>
          <a:noFill/>
        </p:spPr>
        <p:txBody>
          <a:bodyPr wrap="none">
            <a:spAutoFit/>
          </a:bodyPr>
          <a:lstStyle/>
          <a:p>
            <a:pPr>
              <a:defRPr/>
            </a:pPr>
            <a:r>
              <a:rPr lang="en-US" dirty="0">
                <a:latin typeface="+mj-lt"/>
              </a:rPr>
              <a:t>29 CFR 1926.1101(k)</a:t>
            </a:r>
          </a:p>
          <a:p>
            <a:pPr>
              <a:defRPr/>
            </a:pPr>
            <a:endParaRPr lang="en-US" dirty="0"/>
          </a:p>
        </p:txBody>
      </p:sp>
      <p:pic>
        <p:nvPicPr>
          <p:cNvPr id="150533" name="Picture 4" descr="MCj03983890000[1]">
            <a:extLst>
              <a:ext uri="{FF2B5EF4-FFF2-40B4-BE49-F238E27FC236}">
                <a16:creationId xmlns:a16="http://schemas.microsoft.com/office/drawing/2014/main" id="{A0BD9DC3-3A4B-29C4-F7CD-DDB4830A4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91000"/>
            <a:ext cx="18351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05E7D64C-023B-2EA1-4DE0-2FCC204D5A60}"/>
              </a:ext>
            </a:extLst>
          </p:cNvPr>
          <p:cNvSpPr>
            <a:spLocks noGrp="1" noChangeArrowheads="1"/>
          </p:cNvSpPr>
          <p:nvPr>
            <p:ph type="title"/>
          </p:nvPr>
        </p:nvSpPr>
        <p:spPr>
          <a:xfrm>
            <a:off x="609600" y="381000"/>
            <a:ext cx="8229600" cy="487363"/>
          </a:xfrm>
        </p:spPr>
        <p:txBody>
          <a:bodyPr/>
          <a:lstStyle/>
          <a:p>
            <a:pPr eaLnBrk="1" hangingPunct="1"/>
            <a:r>
              <a:rPr lang="en-US" altLang="en-US" sz="3200"/>
              <a:t>Asbestos in Construction</a:t>
            </a:r>
          </a:p>
        </p:txBody>
      </p:sp>
      <p:sp>
        <p:nvSpPr>
          <p:cNvPr id="151555" name="Rectangle 3">
            <a:extLst>
              <a:ext uri="{FF2B5EF4-FFF2-40B4-BE49-F238E27FC236}">
                <a16:creationId xmlns:a16="http://schemas.microsoft.com/office/drawing/2014/main" id="{6C497558-DBA1-443E-2828-F30177920EAD}"/>
              </a:ext>
            </a:extLst>
          </p:cNvPr>
          <p:cNvSpPr>
            <a:spLocks noGrp="1" noChangeArrowheads="1"/>
          </p:cNvSpPr>
          <p:nvPr>
            <p:ph type="body" sz="half" idx="1"/>
          </p:nvPr>
        </p:nvSpPr>
        <p:spPr>
          <a:xfrm>
            <a:off x="6096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Respiratory protection</a:t>
            </a:r>
          </a:p>
        </p:txBody>
      </p:sp>
      <p:sp>
        <p:nvSpPr>
          <p:cNvPr id="151556" name="Rectangle 4">
            <a:extLst>
              <a:ext uri="{FF2B5EF4-FFF2-40B4-BE49-F238E27FC236}">
                <a16:creationId xmlns:a16="http://schemas.microsoft.com/office/drawing/2014/main" id="{B8B1F385-F746-EA94-163A-1AEE6AC876EF}"/>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solidFill>
                  <a:srgbClr val="800000"/>
                </a:solidFill>
              </a:rPr>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431C3513-3430-097A-CAEF-993D7333942D}"/>
              </a:ext>
            </a:extLst>
          </p:cNvPr>
          <p:cNvSpPr txBox="1"/>
          <p:nvPr/>
        </p:nvSpPr>
        <p:spPr>
          <a:xfrm>
            <a:off x="6400800" y="457200"/>
            <a:ext cx="2322513" cy="646113"/>
          </a:xfrm>
          <a:prstGeom prst="rect">
            <a:avLst/>
          </a:prstGeom>
          <a:noFill/>
        </p:spPr>
        <p:txBody>
          <a:bodyPr wrap="none">
            <a:spAutoFit/>
          </a:bodyPr>
          <a:lstStyle/>
          <a:p>
            <a:pPr>
              <a:defRPr/>
            </a:pPr>
            <a:r>
              <a:rPr lang="en-US" dirty="0">
                <a:latin typeface="+mj-lt"/>
              </a:rPr>
              <a:t>29 CFR 1926.1101(l)</a:t>
            </a:r>
          </a:p>
          <a:p>
            <a:pPr>
              <a:defRPr/>
            </a:pPr>
            <a:endParaRPr lang="en-US" dirty="0"/>
          </a:p>
        </p:txBody>
      </p:sp>
      <p:pic>
        <p:nvPicPr>
          <p:cNvPr id="151558" name="Picture 7">
            <a:extLst>
              <a:ext uri="{FF2B5EF4-FFF2-40B4-BE49-F238E27FC236}">
                <a16:creationId xmlns:a16="http://schemas.microsoft.com/office/drawing/2014/main" id="{040CDCA5-84BB-E71E-74CE-A7DDE0A8A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343400"/>
            <a:ext cx="108426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a:extLst>
              <a:ext uri="{FF2B5EF4-FFF2-40B4-BE49-F238E27FC236}">
                <a16:creationId xmlns:a16="http://schemas.microsoft.com/office/drawing/2014/main" id="{C590EFE7-552B-8D8B-6D12-B7E2F1F5C30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9D4424BC-D7A1-8FF5-B358-39D6D5E5FD05}"/>
              </a:ext>
            </a:extLst>
          </p:cNvPr>
          <p:cNvSpPr>
            <a:spLocks noGrp="1" noChangeArrowheads="1"/>
          </p:cNvSpPr>
          <p:nvPr>
            <p:ph type="title"/>
          </p:nvPr>
        </p:nvSpPr>
        <p:spPr/>
        <p:txBody>
          <a:bodyPr/>
          <a:lstStyle/>
          <a:p>
            <a:pPr eaLnBrk="1" hangingPunct="1"/>
            <a:r>
              <a:rPr lang="en-US" altLang="en-US"/>
              <a:t>Housekeeping</a:t>
            </a:r>
          </a:p>
        </p:txBody>
      </p:sp>
      <p:sp>
        <p:nvSpPr>
          <p:cNvPr id="155651" name="Rectangle 4">
            <a:extLst>
              <a:ext uri="{FF2B5EF4-FFF2-40B4-BE49-F238E27FC236}">
                <a16:creationId xmlns:a16="http://schemas.microsoft.com/office/drawing/2014/main" id="{679AA43F-9A39-45FA-FF8E-FCC561FD1C4C}"/>
              </a:ext>
            </a:extLst>
          </p:cNvPr>
          <p:cNvSpPr>
            <a:spLocks noGrp="1" noChangeArrowheads="1"/>
          </p:cNvSpPr>
          <p:nvPr>
            <p:ph type="body" idx="1"/>
          </p:nvPr>
        </p:nvSpPr>
        <p:spPr>
          <a:xfrm>
            <a:off x="609600" y="1143000"/>
            <a:ext cx="8153400" cy="4525963"/>
          </a:xfrm>
        </p:spPr>
        <p:txBody>
          <a:bodyPr/>
          <a:lstStyle/>
          <a:p>
            <a:pPr eaLnBrk="1" hangingPunct="1"/>
            <a:r>
              <a:rPr lang="en-US" altLang="en-US" sz="2400" b="1"/>
              <a:t>Vacuuming</a:t>
            </a:r>
          </a:p>
          <a:p>
            <a:pPr lvl="1" eaLnBrk="1" hangingPunct="1"/>
            <a:r>
              <a:rPr lang="en-US" altLang="en-US" sz="2000"/>
              <a:t>HEPA-filtered equipment</a:t>
            </a:r>
          </a:p>
          <a:p>
            <a:pPr lvl="1" eaLnBrk="1" hangingPunct="1"/>
            <a:r>
              <a:rPr lang="en-US" altLang="en-US" sz="2000"/>
              <a:t>Used and emptied so minimizes reentry of asbestos into workplace</a:t>
            </a:r>
          </a:p>
          <a:p>
            <a:pPr eaLnBrk="1" hangingPunct="1"/>
            <a:endParaRPr lang="en-US" altLang="en-US" sz="2400"/>
          </a:p>
          <a:p>
            <a:pPr eaLnBrk="1" hangingPunct="1"/>
            <a:r>
              <a:rPr lang="en-US" altLang="en-US" sz="2400" b="1"/>
              <a:t>Asbestos waste and contaminated articles consigned for disposal</a:t>
            </a:r>
          </a:p>
          <a:p>
            <a:pPr lvl="1" eaLnBrk="1" hangingPunct="1"/>
            <a:r>
              <a:rPr lang="en-US" altLang="en-US" sz="2000"/>
              <a:t>Collected and disposed of in sealed, labeled, impermeable bags or other containers</a:t>
            </a:r>
          </a:p>
          <a:p>
            <a:pPr eaLnBrk="1" hangingPunct="1"/>
            <a:endParaRPr lang="en-US" altLang="en-US" sz="2400"/>
          </a:p>
          <a:p>
            <a:pPr eaLnBrk="1" hangingPunct="1"/>
            <a:r>
              <a:rPr lang="en-US" altLang="en-US" sz="2400" b="1"/>
              <a:t>Dust and debris in areas containing accessible TSI or surfacing ACM/PACM or visibly deteriorated ACM</a:t>
            </a:r>
          </a:p>
          <a:p>
            <a:pPr lvl="1" eaLnBrk="1" hangingPunct="1"/>
            <a:r>
              <a:rPr lang="en-US" altLang="en-US" sz="2000"/>
              <a:t>No dry sweeping or vacuuming without HEPA filters</a:t>
            </a:r>
          </a:p>
          <a:p>
            <a:pPr lvl="1" eaLnBrk="1" hangingPunct="1"/>
            <a:r>
              <a:rPr lang="en-US" altLang="en-US" sz="2000"/>
              <a:t>Prompt cleanup and disposal in leak-tight containers</a:t>
            </a:r>
          </a:p>
        </p:txBody>
      </p:sp>
      <p:sp>
        <p:nvSpPr>
          <p:cNvPr id="7" name="TextBox 6">
            <a:extLst>
              <a:ext uri="{FF2B5EF4-FFF2-40B4-BE49-F238E27FC236}">
                <a16:creationId xmlns:a16="http://schemas.microsoft.com/office/drawing/2014/main" id="{0D9E9ECE-D1D4-56E4-649F-B42731884EAB}"/>
              </a:ext>
            </a:extLst>
          </p:cNvPr>
          <p:cNvSpPr txBox="1"/>
          <p:nvPr/>
        </p:nvSpPr>
        <p:spPr>
          <a:xfrm>
            <a:off x="6400800" y="649288"/>
            <a:ext cx="2322513" cy="646112"/>
          </a:xfrm>
          <a:prstGeom prst="rect">
            <a:avLst/>
          </a:prstGeom>
          <a:noFill/>
        </p:spPr>
        <p:txBody>
          <a:bodyPr wrap="none">
            <a:spAutoFit/>
          </a:bodyPr>
          <a:lstStyle/>
          <a:p>
            <a:pPr>
              <a:defRPr/>
            </a:pPr>
            <a:r>
              <a:rPr lang="en-US" dirty="0">
                <a:latin typeface="+mj-lt"/>
              </a:rPr>
              <a:t>29 CFR 1926.1101(l)</a:t>
            </a:r>
          </a:p>
          <a:p>
            <a:pPr>
              <a:defRPr/>
            </a:pP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a:extLst>
              <a:ext uri="{FF2B5EF4-FFF2-40B4-BE49-F238E27FC236}">
                <a16:creationId xmlns:a16="http://schemas.microsoft.com/office/drawing/2014/main" id="{EB54F025-A567-CE19-B94D-8FB09E109854}"/>
              </a:ext>
            </a:extLst>
          </p:cNvPr>
          <p:cNvSpPr>
            <a:spLocks noGrp="1" noChangeArrowheads="1"/>
          </p:cNvSpPr>
          <p:nvPr>
            <p:ph type="body" idx="1"/>
          </p:nvPr>
        </p:nvSpPr>
        <p:spPr/>
        <p:txBody>
          <a:bodyPr/>
          <a:lstStyle/>
          <a:p>
            <a:pPr>
              <a:buClr>
                <a:srgbClr val="800000"/>
              </a:buClr>
            </a:pPr>
            <a:r>
              <a:rPr lang="en-US" altLang="en-US" sz="2400" b="1"/>
              <a:t>Care of asbestos-containing flooring material</a:t>
            </a:r>
          </a:p>
          <a:p>
            <a:pPr lvl="1"/>
            <a:endParaRPr lang="en-US" altLang="en-US" sz="1000"/>
          </a:p>
          <a:p>
            <a:pPr lvl="1"/>
            <a:r>
              <a:rPr lang="en-US" altLang="en-US" sz="2000"/>
              <a:t>No sanding</a:t>
            </a:r>
          </a:p>
          <a:p>
            <a:pPr lvl="1"/>
            <a:endParaRPr lang="en-US" altLang="en-US" sz="1000"/>
          </a:p>
          <a:p>
            <a:pPr lvl="1"/>
            <a:r>
              <a:rPr lang="en-US" altLang="en-US" sz="2000"/>
              <a:t>Strip finish only with low  abrasion pads, speed &lt; 300 rpm, and wet methods</a:t>
            </a:r>
          </a:p>
          <a:p>
            <a:pPr lvl="1"/>
            <a:endParaRPr lang="en-US" altLang="en-US" sz="1000"/>
          </a:p>
          <a:p>
            <a:pPr lvl="1"/>
            <a:r>
              <a:rPr lang="en-US" altLang="en-US" sz="2000"/>
              <a:t>Burning or dry buffing only on flooring with sufficient finish so pad cannot contact flooring material</a:t>
            </a:r>
          </a:p>
        </p:txBody>
      </p:sp>
      <p:sp>
        <p:nvSpPr>
          <p:cNvPr id="156675" name="Rectangle 4">
            <a:extLst>
              <a:ext uri="{FF2B5EF4-FFF2-40B4-BE49-F238E27FC236}">
                <a16:creationId xmlns:a16="http://schemas.microsoft.com/office/drawing/2014/main" id="{C072B2D4-537C-D629-2110-EEFCA25E3212}"/>
              </a:ext>
            </a:extLst>
          </p:cNvPr>
          <p:cNvSpPr>
            <a:spLocks noGrp="1" noChangeArrowheads="1"/>
          </p:cNvSpPr>
          <p:nvPr>
            <p:ph type="title"/>
          </p:nvPr>
        </p:nvSpPr>
        <p:spPr>
          <a:xfrm>
            <a:off x="533400" y="344488"/>
            <a:ext cx="8229600" cy="646112"/>
          </a:xfrm>
        </p:spPr>
        <p:txBody>
          <a:bodyPr lIns="91440" tIns="45720" rIns="91440" bIns="45720" anchor="b"/>
          <a:lstStyle/>
          <a:p>
            <a:pPr eaLnBrk="1" hangingPunct="1"/>
            <a:r>
              <a:rPr lang="en-US" altLang="en-US"/>
              <a:t>Housekeeping</a:t>
            </a:r>
            <a:endParaRPr lang="en-US" altLang="en-US" sz="1800"/>
          </a:p>
        </p:txBody>
      </p:sp>
      <p:pic>
        <p:nvPicPr>
          <p:cNvPr id="156676" name="Picture 5" descr="MCj02954420000[1]">
            <a:extLst>
              <a:ext uri="{FF2B5EF4-FFF2-40B4-BE49-F238E27FC236}">
                <a16:creationId xmlns:a16="http://schemas.microsoft.com/office/drawing/2014/main" id="{D65FD93B-D2E4-F272-DCBC-45F0B1278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810000"/>
            <a:ext cx="6858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Line 14">
            <a:extLst>
              <a:ext uri="{FF2B5EF4-FFF2-40B4-BE49-F238E27FC236}">
                <a16:creationId xmlns:a16="http://schemas.microsoft.com/office/drawing/2014/main" id="{89720E63-ED47-BDB4-6165-BF0F64A8CBD2}"/>
              </a:ext>
            </a:extLst>
          </p:cNvPr>
          <p:cNvSpPr>
            <a:spLocks noChangeShapeType="1"/>
          </p:cNvSpPr>
          <p:nvPr/>
        </p:nvSpPr>
        <p:spPr bwMode="auto">
          <a:xfrm>
            <a:off x="6324600" y="4114800"/>
            <a:ext cx="1600200" cy="160020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678" name="Oval 13">
            <a:extLst>
              <a:ext uri="{FF2B5EF4-FFF2-40B4-BE49-F238E27FC236}">
                <a16:creationId xmlns:a16="http://schemas.microsoft.com/office/drawing/2014/main" id="{FC5B4E8C-B1D0-5157-7CE0-AF892D85DD1F}"/>
              </a:ext>
            </a:extLst>
          </p:cNvPr>
          <p:cNvSpPr>
            <a:spLocks noChangeArrowheads="1"/>
          </p:cNvSpPr>
          <p:nvPr/>
        </p:nvSpPr>
        <p:spPr bwMode="auto">
          <a:xfrm>
            <a:off x="6019800" y="3810000"/>
            <a:ext cx="2286000" cy="2133600"/>
          </a:xfrm>
          <a:prstGeom prst="ellipse">
            <a:avLst/>
          </a:pr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7" name="TextBox 6">
            <a:extLst>
              <a:ext uri="{FF2B5EF4-FFF2-40B4-BE49-F238E27FC236}">
                <a16:creationId xmlns:a16="http://schemas.microsoft.com/office/drawing/2014/main" id="{7F3828C4-6E0E-2EAC-2B3F-0E73EB73DA36}"/>
              </a:ext>
            </a:extLst>
          </p:cNvPr>
          <p:cNvSpPr txBox="1"/>
          <p:nvPr/>
        </p:nvSpPr>
        <p:spPr>
          <a:xfrm>
            <a:off x="6400800" y="649288"/>
            <a:ext cx="2322513" cy="646112"/>
          </a:xfrm>
          <a:prstGeom prst="rect">
            <a:avLst/>
          </a:prstGeom>
          <a:noFill/>
        </p:spPr>
        <p:txBody>
          <a:bodyPr wrap="none">
            <a:spAutoFit/>
          </a:bodyPr>
          <a:lstStyle/>
          <a:p>
            <a:pPr>
              <a:defRPr/>
            </a:pPr>
            <a:r>
              <a:rPr lang="en-US" dirty="0">
                <a:latin typeface="+mj-lt"/>
              </a:rPr>
              <a:t>29 CFR 1926.1101(l)</a:t>
            </a:r>
          </a:p>
          <a:p>
            <a:pPr>
              <a:defRPr/>
            </a:pP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496A06D7-5F09-6740-811A-462567AF6418}"/>
              </a:ext>
            </a:extLst>
          </p:cNvPr>
          <p:cNvSpPr>
            <a:spLocks noGrp="1" noChangeArrowheads="1"/>
          </p:cNvSpPr>
          <p:nvPr>
            <p:ph type="title"/>
          </p:nvPr>
        </p:nvSpPr>
        <p:spPr>
          <a:xfrm>
            <a:off x="609600" y="381000"/>
            <a:ext cx="8229600" cy="487363"/>
          </a:xfrm>
        </p:spPr>
        <p:txBody>
          <a:bodyPr/>
          <a:lstStyle/>
          <a:p>
            <a:pPr eaLnBrk="1" hangingPunct="1"/>
            <a:r>
              <a:rPr lang="en-US" altLang="en-US" sz="3200"/>
              <a:t>Asbestos in Construction</a:t>
            </a:r>
          </a:p>
        </p:txBody>
      </p:sp>
      <p:sp>
        <p:nvSpPr>
          <p:cNvPr id="157699" name="Rectangle 3">
            <a:extLst>
              <a:ext uri="{FF2B5EF4-FFF2-40B4-BE49-F238E27FC236}">
                <a16:creationId xmlns:a16="http://schemas.microsoft.com/office/drawing/2014/main" id="{04A3E82E-AFC7-A270-5EA9-8D9AF4F7F7EF}"/>
              </a:ext>
            </a:extLst>
          </p:cNvPr>
          <p:cNvSpPr>
            <a:spLocks noGrp="1" noChangeArrowheads="1"/>
          </p:cNvSpPr>
          <p:nvPr>
            <p:ph type="body" sz="half" idx="1"/>
          </p:nvPr>
        </p:nvSpPr>
        <p:spPr>
          <a:xfrm>
            <a:off x="533400" y="1295400"/>
            <a:ext cx="3963988" cy="4572000"/>
          </a:xfrm>
        </p:spPr>
        <p:txBody>
          <a:bodyPr/>
          <a:lstStyle/>
          <a:p>
            <a:pPr marL="623888" lvl="1" indent="-219075" eaLnBrk="1" hangingPunct="1">
              <a:lnSpc>
                <a:spcPct val="90000"/>
              </a:lnSpc>
              <a:buClr>
                <a:srgbClr val="000080"/>
              </a:buClr>
              <a:buSzPct val="85000"/>
            </a:pPr>
            <a:endParaRPr lang="en-US" altLang="en-US" sz="2000" b="1"/>
          </a:p>
          <a:p>
            <a:pPr marL="623888" lvl="1" indent="-219075" eaLnBrk="1" hangingPunct="1">
              <a:lnSpc>
                <a:spcPct val="90000"/>
              </a:lnSpc>
              <a:buClr>
                <a:srgbClr val="000080"/>
              </a:buClr>
              <a:buSzPct val="85000"/>
            </a:pPr>
            <a:r>
              <a:rPr lang="en-US" altLang="en-US" sz="2000" b="1"/>
              <a:t>Scope and application</a:t>
            </a:r>
          </a:p>
          <a:p>
            <a:pPr marL="623888" lvl="1" indent="-219075" eaLnBrk="1" hangingPunct="1">
              <a:lnSpc>
                <a:spcPct val="90000"/>
              </a:lnSpc>
              <a:buClr>
                <a:srgbClr val="000080"/>
              </a:buClr>
              <a:buSzPct val="85000"/>
            </a:pPr>
            <a:endParaRPr lang="en-US" altLang="en-US" sz="1100" b="1"/>
          </a:p>
          <a:p>
            <a:pPr marL="623888" lvl="1" indent="-219075" eaLnBrk="1" hangingPunct="1">
              <a:lnSpc>
                <a:spcPct val="90000"/>
              </a:lnSpc>
              <a:buClr>
                <a:srgbClr val="000080"/>
              </a:buClr>
              <a:buSzPct val="85000"/>
            </a:pPr>
            <a:r>
              <a:rPr lang="en-US" altLang="en-US" sz="2000" b="1"/>
              <a:t>Definitions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Permissible exposure limits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Multi-employer worksites</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Regulated areas</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Exposure assessments and monitoring</a:t>
            </a:r>
          </a:p>
          <a:p>
            <a:pPr marL="623888" lvl="1" indent="-219075" eaLnBrk="1" hangingPunct="1">
              <a:lnSpc>
                <a:spcPct val="90000"/>
              </a:lnSpc>
              <a:buClr>
                <a:srgbClr val="000080"/>
              </a:buClr>
              <a:buSzPct val="85000"/>
            </a:pPr>
            <a:endParaRPr lang="en-US" altLang="en-US" sz="1000" b="1"/>
          </a:p>
          <a:p>
            <a:pPr marL="623888" lvl="1" indent="-219075" eaLnBrk="1" hangingPunct="1">
              <a:lnSpc>
                <a:spcPct val="90000"/>
              </a:lnSpc>
              <a:buClr>
                <a:srgbClr val="000080"/>
              </a:buClr>
              <a:buSzPct val="85000"/>
            </a:pPr>
            <a:r>
              <a:rPr lang="en-US" altLang="en-US" sz="2000" b="1"/>
              <a:t>Methods of compliance</a:t>
            </a:r>
          </a:p>
          <a:p>
            <a:pPr marL="623888" lvl="1" indent="-219075" eaLnBrk="1" hangingPunct="1">
              <a:lnSpc>
                <a:spcPct val="90000"/>
              </a:lnSpc>
              <a:buClr>
                <a:srgbClr val="000080"/>
              </a:buClr>
              <a:buSzPct val="85000"/>
            </a:pPr>
            <a:endParaRPr lang="en-US" altLang="en-US" sz="1000" b="1">
              <a:solidFill>
                <a:srgbClr val="800000"/>
              </a:solidFill>
            </a:endParaRPr>
          </a:p>
          <a:p>
            <a:pPr marL="623888" lvl="1" indent="-219075" eaLnBrk="1" hangingPunct="1">
              <a:lnSpc>
                <a:spcPct val="90000"/>
              </a:lnSpc>
              <a:buClr>
                <a:srgbClr val="000080"/>
              </a:buClr>
              <a:buSzPct val="85000"/>
            </a:pPr>
            <a:r>
              <a:rPr lang="en-US" altLang="en-US" sz="2000" b="1"/>
              <a:t>Respiratory protection</a:t>
            </a:r>
          </a:p>
        </p:txBody>
      </p:sp>
      <p:sp>
        <p:nvSpPr>
          <p:cNvPr id="157700" name="Rectangle 4">
            <a:extLst>
              <a:ext uri="{FF2B5EF4-FFF2-40B4-BE49-F238E27FC236}">
                <a16:creationId xmlns:a16="http://schemas.microsoft.com/office/drawing/2014/main" id="{DB4DB8B1-64D1-078C-92C5-56A35849BA49}"/>
              </a:ext>
            </a:extLst>
          </p:cNvPr>
          <p:cNvSpPr>
            <a:spLocks noGrp="1" noChangeArrowheads="1"/>
          </p:cNvSpPr>
          <p:nvPr>
            <p:ph type="body" sz="half" idx="2"/>
          </p:nvPr>
        </p:nvSpPr>
        <p:spPr>
          <a:xfrm>
            <a:off x="4572000" y="1600200"/>
            <a:ext cx="3889375" cy="3810000"/>
          </a:xfrm>
        </p:spPr>
        <p:txBody>
          <a:bodyPr/>
          <a:lstStyle/>
          <a:p>
            <a:pPr marL="406400" indent="-231775" eaLnBrk="1" hangingPunct="1">
              <a:lnSpc>
                <a:spcPct val="90000"/>
              </a:lnSpc>
              <a:buClr>
                <a:srgbClr val="000080"/>
              </a:buClr>
              <a:buSzPct val="85000"/>
              <a:buFont typeface="Symbol" panose="05050102010706020507" pitchFamily="18" charset="2"/>
              <a:buChar char="-"/>
            </a:pPr>
            <a:r>
              <a:rPr lang="en-US" altLang="en-US" sz="2000" b="1"/>
              <a:t>Protective clothing</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p>
          <a:p>
            <a:pPr marL="406400" indent="-231775" eaLnBrk="1" hangingPunct="1">
              <a:lnSpc>
                <a:spcPct val="90000"/>
              </a:lnSpc>
              <a:buClr>
                <a:srgbClr val="000080"/>
              </a:buClr>
              <a:buSzPct val="85000"/>
              <a:buFont typeface="Symbol" panose="05050102010706020507" pitchFamily="18" charset="2"/>
              <a:buChar char="-"/>
            </a:pPr>
            <a:r>
              <a:rPr lang="en-US" altLang="en-US" sz="2000" b="1"/>
              <a:t>Hygiene facilities</a:t>
            </a:r>
          </a:p>
          <a:p>
            <a:pPr marL="406400" indent="-231775" eaLnBrk="1" hangingPunct="1">
              <a:lnSpc>
                <a:spcPct val="90000"/>
              </a:lnSpc>
              <a:buClr>
                <a:srgbClr val="000080"/>
              </a:buClr>
              <a:buSzPct val="85000"/>
              <a:buFont typeface="Symbol" panose="05050102010706020507" pitchFamily="18" charset="2"/>
              <a:buChar char="-"/>
            </a:pPr>
            <a:endParaRPr lang="en-US" altLang="en-US" sz="12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Communication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t>Housekeeping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solidFill>
                <a:srgbClr val="800000"/>
              </a:solidFill>
            </a:endParaRPr>
          </a:p>
          <a:p>
            <a:pPr marL="406400" indent="-231775" eaLnBrk="1" hangingPunct="1">
              <a:lnSpc>
                <a:spcPct val="90000"/>
              </a:lnSpc>
              <a:buClr>
                <a:srgbClr val="000080"/>
              </a:buClr>
              <a:buSzPct val="85000"/>
              <a:buFont typeface="Symbol" panose="05050102010706020507" pitchFamily="18" charset="2"/>
              <a:buChar char="-"/>
            </a:pPr>
            <a:r>
              <a:rPr lang="en-US" altLang="en-US" sz="2000" b="1">
                <a:solidFill>
                  <a:srgbClr val="800000"/>
                </a:solidFill>
              </a:rPr>
              <a:t>Medical surveillance</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Recordkeeping</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Competent person</a:t>
            </a:r>
          </a:p>
          <a:p>
            <a:pPr marL="406400" indent="-231775" eaLnBrk="1" hangingPunct="1">
              <a:lnSpc>
                <a:spcPct val="90000"/>
              </a:lnSpc>
              <a:buClr>
                <a:srgbClr val="000080"/>
              </a:buClr>
              <a:buSzPct val="85000"/>
              <a:buFont typeface="Symbol" panose="05050102010706020507" pitchFamily="18" charset="2"/>
              <a:buChar char="-"/>
            </a:pPr>
            <a:endParaRPr lang="en-US" altLang="en-US" sz="1000" b="1"/>
          </a:p>
          <a:p>
            <a:pPr marL="406400" indent="-231775" eaLnBrk="1" hangingPunct="1">
              <a:lnSpc>
                <a:spcPct val="90000"/>
              </a:lnSpc>
              <a:buClr>
                <a:srgbClr val="000080"/>
              </a:buClr>
              <a:buSzPct val="85000"/>
              <a:buFont typeface="Symbol" panose="05050102010706020507" pitchFamily="18" charset="2"/>
              <a:buChar char="-"/>
            </a:pPr>
            <a:r>
              <a:rPr lang="en-US" altLang="en-US" sz="2000" b="1"/>
              <a:t>Appendices</a:t>
            </a:r>
          </a:p>
          <a:p>
            <a:pPr marL="406400" indent="-231775" eaLnBrk="1" hangingPunct="1">
              <a:lnSpc>
                <a:spcPct val="90000"/>
              </a:lnSpc>
            </a:pPr>
            <a:endParaRPr lang="en-US" altLang="en-US" sz="2400"/>
          </a:p>
        </p:txBody>
      </p:sp>
      <p:sp>
        <p:nvSpPr>
          <p:cNvPr id="5" name="TextBox 4">
            <a:extLst>
              <a:ext uri="{FF2B5EF4-FFF2-40B4-BE49-F238E27FC236}">
                <a16:creationId xmlns:a16="http://schemas.microsoft.com/office/drawing/2014/main" id="{D6740ADD-C793-BDCC-8A4B-06689672AD5D}"/>
              </a:ext>
            </a:extLst>
          </p:cNvPr>
          <p:cNvSpPr txBox="1"/>
          <p:nvPr/>
        </p:nvSpPr>
        <p:spPr>
          <a:xfrm>
            <a:off x="6324600" y="457200"/>
            <a:ext cx="2463800" cy="646113"/>
          </a:xfrm>
          <a:prstGeom prst="rect">
            <a:avLst/>
          </a:prstGeom>
          <a:noFill/>
        </p:spPr>
        <p:txBody>
          <a:bodyPr wrap="none">
            <a:spAutoFit/>
          </a:bodyPr>
          <a:lstStyle/>
          <a:p>
            <a:pPr>
              <a:defRPr/>
            </a:pPr>
            <a:r>
              <a:rPr lang="en-US" dirty="0">
                <a:latin typeface="+mj-lt"/>
              </a:rPr>
              <a:t>29 CFR 1926.1101(m)</a:t>
            </a:r>
          </a:p>
          <a:p>
            <a:pPr>
              <a:defRPr/>
            </a:pPr>
            <a:endParaRPr lang="en-US" dirty="0"/>
          </a:p>
        </p:txBody>
      </p:sp>
      <p:pic>
        <p:nvPicPr>
          <p:cNvPr id="157702" name="Picture 6">
            <a:extLst>
              <a:ext uri="{FF2B5EF4-FFF2-40B4-BE49-F238E27FC236}">
                <a16:creationId xmlns:a16="http://schemas.microsoft.com/office/drawing/2014/main" id="{A835DDC2-B380-4D5D-2663-DAEFB0688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56125"/>
            <a:ext cx="10191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3815</TotalTime>
  <Words>8094</Words>
  <Application>Microsoft Office PowerPoint</Application>
  <PresentationFormat>On-screen Show (4:3)</PresentationFormat>
  <Paragraphs>1924</Paragraphs>
  <Slides>133</Slides>
  <Notes>67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Verdana</vt:lpstr>
      <vt:lpstr>Arial</vt:lpstr>
      <vt:lpstr>Wingdings</vt:lpstr>
      <vt:lpstr>Symbol</vt:lpstr>
      <vt:lpstr>Times New Roman</vt:lpstr>
      <vt:lpstr>NCDOL  Standard</vt:lpstr>
      <vt:lpstr>N.C. Department of Labor OSH Division</vt:lpstr>
      <vt:lpstr>Asbestos in Construction</vt:lpstr>
      <vt:lpstr>Scope and Application</vt:lpstr>
      <vt:lpstr>Scope and Application</vt:lpstr>
      <vt:lpstr>Asbestos in Construction</vt:lpstr>
      <vt:lpstr>Definitions</vt:lpstr>
      <vt:lpstr>Additional Definitions</vt:lpstr>
      <vt:lpstr>Examples</vt:lpstr>
      <vt:lpstr>Examples</vt:lpstr>
      <vt:lpstr>Examples</vt:lpstr>
      <vt:lpstr>Examples</vt:lpstr>
      <vt:lpstr>Examples</vt:lpstr>
      <vt:lpstr>Definitions</vt:lpstr>
      <vt:lpstr>Definitions</vt:lpstr>
      <vt:lpstr>Definitions</vt:lpstr>
      <vt:lpstr>Definitions</vt:lpstr>
      <vt:lpstr>Definitions        29 CFR 1926.1101(b)</vt:lpstr>
      <vt:lpstr>Definitions        29 CFR 1926.1101(b)</vt:lpstr>
      <vt:lpstr>Definitions</vt:lpstr>
      <vt:lpstr>Definitions</vt:lpstr>
      <vt:lpstr>Asbestos in Construction</vt:lpstr>
      <vt:lpstr>Permissible Exposure Limits</vt:lpstr>
      <vt:lpstr>Asbestos in Construction</vt:lpstr>
      <vt:lpstr>Multi-Employer Worksites</vt:lpstr>
      <vt:lpstr>Multi-Employer Worksites</vt:lpstr>
      <vt:lpstr>Asbestos in Construction</vt:lpstr>
      <vt:lpstr>Regulated Areas</vt:lpstr>
      <vt:lpstr>Regulated Areas</vt:lpstr>
      <vt:lpstr>Asbestos in Construction</vt:lpstr>
      <vt:lpstr>PowerPoint Presentation</vt:lpstr>
      <vt:lpstr>PowerPoint Presentation</vt:lpstr>
      <vt:lpstr>PowerPoint Presentation</vt:lpstr>
      <vt:lpstr>Exposure Assessments and  Monitoring</vt:lpstr>
      <vt:lpstr>Exposure Assessments and  Monitoring</vt:lpstr>
      <vt:lpstr>Exposure Assessments and  Monitoring</vt:lpstr>
      <vt:lpstr>Exposure Assessments and  Monitoring</vt:lpstr>
      <vt:lpstr>Negative Exposure Assessment  </vt:lpstr>
      <vt:lpstr>Negative Exposure Assessment</vt:lpstr>
      <vt:lpstr>Periodic Monitoring</vt:lpstr>
      <vt:lpstr>Termination of Monitoring </vt:lpstr>
      <vt:lpstr>Termination of Monitoring </vt:lpstr>
      <vt:lpstr>Asbestos in Construction</vt:lpstr>
      <vt:lpstr>PowerPoint Presentation</vt:lpstr>
      <vt:lpstr>Methods of Compliance</vt:lpstr>
      <vt:lpstr>Methods of Compliance</vt:lpstr>
      <vt:lpstr>Methods of Compliance</vt:lpstr>
      <vt:lpstr>Methods of Compliance</vt:lpstr>
      <vt:lpstr>Methods of Compliance</vt:lpstr>
      <vt:lpstr>Methods of Compliance</vt:lpstr>
      <vt:lpstr>Methods of Compliance</vt:lpstr>
      <vt:lpstr>Methods of Compliance</vt:lpstr>
      <vt:lpstr>Methods of Compliance</vt:lpstr>
      <vt:lpstr>Methods of Compliance</vt:lpstr>
      <vt:lpstr>Methods of Compliance</vt:lpstr>
      <vt:lpstr>Methods of Compliance</vt:lpstr>
      <vt:lpstr>Methods of Compliance</vt:lpstr>
      <vt:lpstr>Methods of Compliance</vt:lpstr>
      <vt:lpstr>Asbestos in Construction</vt:lpstr>
      <vt:lpstr>PowerPoint Presentation</vt:lpstr>
      <vt:lpstr>Respiratory Protection</vt:lpstr>
      <vt:lpstr>Respirator Selection</vt:lpstr>
      <vt:lpstr>Table 1  Respiratory Protection for Asbestos Fibers</vt:lpstr>
      <vt:lpstr>Respirator Selection</vt:lpstr>
      <vt:lpstr>Respirator Selection</vt:lpstr>
      <vt:lpstr>Respirator Selection</vt:lpstr>
      <vt:lpstr>Respirator Selection</vt:lpstr>
      <vt:lpstr>Respirator Selection</vt:lpstr>
      <vt:lpstr>Respirator Fit Testing</vt:lpstr>
      <vt:lpstr>Asbestos in Construction</vt:lpstr>
      <vt:lpstr>Protective Clothing</vt:lpstr>
      <vt:lpstr>Protective Clothing</vt:lpstr>
      <vt:lpstr>Asbestos in Construction</vt:lpstr>
      <vt:lpstr>Hygiene Facilities</vt:lpstr>
      <vt:lpstr>Hygiene Facilities</vt:lpstr>
      <vt:lpstr>Hygiene Facilities</vt:lpstr>
      <vt:lpstr>Asbestos in Construction</vt:lpstr>
      <vt:lpstr>Communication of Hazards</vt:lpstr>
      <vt:lpstr>Communication of Hazards</vt:lpstr>
      <vt:lpstr>Communication of Hazards</vt:lpstr>
      <vt:lpstr>Communication of Hazards</vt:lpstr>
      <vt:lpstr>Communication of Hazards</vt:lpstr>
      <vt:lpstr>Communication of Hazards</vt:lpstr>
      <vt:lpstr>Communication of Hazards</vt:lpstr>
      <vt:lpstr>Communication of Hazards</vt:lpstr>
      <vt:lpstr>Communication of Hazards</vt:lpstr>
      <vt:lpstr>Communication of Hazards  Labels </vt:lpstr>
      <vt:lpstr>Communication of Hazards  Labels </vt:lpstr>
      <vt:lpstr>Employee Information and Training General Requirements</vt:lpstr>
      <vt:lpstr>Employee Information and Training   Basic Information</vt:lpstr>
      <vt:lpstr>Employee Information and Training    Basic Information </vt:lpstr>
      <vt:lpstr>Employee Information and Training  Class I and Class II</vt:lpstr>
      <vt:lpstr>Employee Information and Training  Class III</vt:lpstr>
      <vt:lpstr>Employee Information and Training  Class IV</vt:lpstr>
      <vt:lpstr>Employee Information and Training Access</vt:lpstr>
      <vt:lpstr>Asbestos in Construction</vt:lpstr>
      <vt:lpstr>PowerPoint Presentation</vt:lpstr>
      <vt:lpstr>Housekeeping</vt:lpstr>
      <vt:lpstr>Housekeeping</vt:lpstr>
      <vt:lpstr>Asbestos in Construction</vt:lpstr>
      <vt:lpstr>PowerPoint Presentation</vt:lpstr>
      <vt:lpstr>Medical Surveillance Employees Covered</vt:lpstr>
      <vt:lpstr>Medical Surveillance   Examination</vt:lpstr>
      <vt:lpstr>Medical Surveillance   Examinations and Consultations</vt:lpstr>
      <vt:lpstr>Medical Surveillance Content</vt:lpstr>
      <vt:lpstr>Medical Surveillance  Information Provided to Physician</vt:lpstr>
      <vt:lpstr>Medical Surveillance  Physician’s Written Opinion</vt:lpstr>
      <vt:lpstr>Medical Surveillance  Physician’s Written Opinion</vt:lpstr>
      <vt:lpstr>Asbestos in Construction</vt:lpstr>
      <vt:lpstr>Recordkeeping   Exposure Measurements</vt:lpstr>
      <vt:lpstr>Recordkeeping   Objective Data</vt:lpstr>
      <vt:lpstr>Recordkeeping   Medical Surveillance</vt:lpstr>
      <vt:lpstr>Recordkeeping   Other Records</vt:lpstr>
      <vt:lpstr>Recordkeeping  Records Availability and Transfer</vt:lpstr>
      <vt:lpstr>Asbestos in Construction</vt:lpstr>
      <vt:lpstr>Competent Person  General</vt:lpstr>
      <vt:lpstr>Competent Person  Frequency of Inspections</vt:lpstr>
      <vt:lpstr>Competent Person   Duties</vt:lpstr>
      <vt:lpstr>Competent Person   Duties </vt:lpstr>
      <vt:lpstr>Competent Person  Training Class I and II</vt:lpstr>
      <vt:lpstr>Competent Person  Training Class III and IV</vt:lpstr>
      <vt:lpstr>Asbestos in Construction</vt:lpstr>
      <vt:lpstr>Appendices</vt:lpstr>
      <vt:lpstr>Asbestos in General Industry </vt:lpstr>
      <vt:lpstr>Methods of Compliance Engineering and Work Practice Controls</vt:lpstr>
      <vt:lpstr>Methods of Compliance  Particular Tools</vt:lpstr>
      <vt:lpstr>Methods of Compliance  Engineering and Work Practice Controls</vt:lpstr>
      <vt:lpstr>Communication of Hazards</vt:lpstr>
      <vt:lpstr>Communication of Hazards</vt:lpstr>
      <vt:lpstr>Housekeeping</vt:lpstr>
      <vt:lpstr>Medical Surveillance</vt:lpstr>
      <vt:lpstr>Recordkeeping</vt:lpstr>
      <vt:lpstr>Appendices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 CFR 1926.1101</dc:title>
  <dc:subject>asbestos standard(s)</dc:subject>
  <dc:creator>Ed Geddie</dc:creator>
  <cp:keywords>asbestos, construction, general industry, Class I, Class II, Class III</cp:keywords>
  <cp:lastModifiedBy>Lagoe, Wanda</cp:lastModifiedBy>
  <cp:revision>360</cp:revision>
  <dcterms:created xsi:type="dcterms:W3CDTF">1995-06-17T23:31:02Z</dcterms:created>
  <dcterms:modified xsi:type="dcterms:W3CDTF">2022-10-11T19:32:11Z</dcterms:modified>
  <cp:category>PowerPoint presentation</cp:category>
</cp:coreProperties>
</file>