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29" r:id="rId1"/>
    <p:sldMasterId id="2147484141" r:id="rId2"/>
    <p:sldMasterId id="2147484154" r:id="rId3"/>
    <p:sldMasterId id="2147484168" r:id="rId4"/>
  </p:sldMasterIdLst>
  <p:notesMasterIdLst>
    <p:notesMasterId r:id="rId30"/>
  </p:notesMasterIdLst>
  <p:handoutMasterIdLst>
    <p:handoutMasterId r:id="rId31"/>
  </p:handoutMasterIdLst>
  <p:sldIdLst>
    <p:sldId id="401" r:id="rId5"/>
    <p:sldId id="402" r:id="rId6"/>
    <p:sldId id="404" r:id="rId7"/>
    <p:sldId id="421" r:id="rId8"/>
    <p:sldId id="412" r:id="rId9"/>
    <p:sldId id="403" r:id="rId10"/>
    <p:sldId id="470" r:id="rId11"/>
    <p:sldId id="408" r:id="rId12"/>
    <p:sldId id="447" r:id="rId13"/>
    <p:sldId id="471" r:id="rId14"/>
    <p:sldId id="349" r:id="rId15"/>
    <p:sldId id="449" r:id="rId16"/>
    <p:sldId id="469" r:id="rId17"/>
    <p:sldId id="439" r:id="rId18"/>
    <p:sldId id="440" r:id="rId19"/>
    <p:sldId id="467" r:id="rId20"/>
    <p:sldId id="468" r:id="rId21"/>
    <p:sldId id="466" r:id="rId22"/>
    <p:sldId id="432" r:id="rId23"/>
    <p:sldId id="445" r:id="rId24"/>
    <p:sldId id="433" r:id="rId25"/>
    <p:sldId id="435" r:id="rId26"/>
    <p:sldId id="437" r:id="rId27"/>
    <p:sldId id="420" r:id="rId28"/>
    <p:sldId id="400" r:id="rId29"/>
  </p:sldIdLst>
  <p:sldSz cx="9144000" cy="6858000" type="letter"/>
  <p:notesSz cx="7010400" cy="9296400"/>
  <p:defaultTextStyle>
    <a:defPPr>
      <a:defRPr lang="en-US"/>
    </a:defPPr>
    <a:lvl1pPr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5pPr>
    <a:lvl6pPr marL="2286000" algn="l" defTabSz="914400" rtl="0" eaLnBrk="1" latinLnBrk="0" hangingPunct="1">
      <a:defRPr sz="3600" u="sng" kern="1200">
        <a:solidFill>
          <a:schemeClr val="tx1"/>
        </a:solidFill>
        <a:latin typeface="Times New Roman" panose="02020603050405020304" pitchFamily="18" charset="0"/>
        <a:ea typeface="+mn-ea"/>
        <a:cs typeface="+mn-cs"/>
      </a:defRPr>
    </a:lvl6pPr>
    <a:lvl7pPr marL="2743200" algn="l" defTabSz="914400" rtl="0" eaLnBrk="1" latinLnBrk="0" hangingPunct="1">
      <a:defRPr sz="3600" u="sng" kern="1200">
        <a:solidFill>
          <a:schemeClr val="tx1"/>
        </a:solidFill>
        <a:latin typeface="Times New Roman" panose="02020603050405020304" pitchFamily="18" charset="0"/>
        <a:ea typeface="+mn-ea"/>
        <a:cs typeface="+mn-cs"/>
      </a:defRPr>
    </a:lvl7pPr>
    <a:lvl8pPr marL="3200400" algn="l" defTabSz="914400" rtl="0" eaLnBrk="1" latinLnBrk="0" hangingPunct="1">
      <a:defRPr sz="3600" u="sng" kern="1200">
        <a:solidFill>
          <a:schemeClr val="tx1"/>
        </a:solidFill>
        <a:latin typeface="Times New Roman" panose="02020603050405020304" pitchFamily="18" charset="0"/>
        <a:ea typeface="+mn-ea"/>
        <a:cs typeface="+mn-cs"/>
      </a:defRPr>
    </a:lvl8pPr>
    <a:lvl9pPr marL="3657600" algn="l" defTabSz="914400" rtl="0" eaLnBrk="1" latinLnBrk="0" hangingPunct="1">
      <a:defRPr sz="3600" u="sng"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shington, James" initials="WJ" lastIdx="0" clrIdx="0">
    <p:extLst>
      <p:ext uri="{19B8F6BF-5375-455C-9EA6-DF929625EA0E}">
        <p15:presenceInfo xmlns:p15="http://schemas.microsoft.com/office/powerpoint/2012/main" userId="S-1-5-21-2744878847-1876734302-662453930-4538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99"/>
    <a:srgbClr val="000099"/>
    <a:srgbClr val="0000CC"/>
    <a:srgbClr val="008000"/>
    <a:srgbClr val="33CC33"/>
    <a:srgbClr val="FFFF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225F20-8A3A-491B-B058-A3EA9AE90E11}" v="21" dt="2022-04-22T15:42:56.8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66586" autoAdjust="0"/>
  </p:normalViewPr>
  <p:slideViewPr>
    <p:cSldViewPr>
      <p:cViewPr varScale="1">
        <p:scale>
          <a:sx n="74" d="100"/>
          <a:sy n="74" d="100"/>
        </p:scale>
        <p:origin x="1626"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3800"/>
    </p:cViewPr>
  </p:sorterViewPr>
  <p:notesViewPr>
    <p:cSldViewPr>
      <p:cViewPr varScale="1">
        <p:scale>
          <a:sx n="85" d="100"/>
          <a:sy n="85" d="100"/>
        </p:scale>
        <p:origin x="3846"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482C9A4-93C4-4BE5-9D02-A1E314BD8633}"/>
              </a:ext>
            </a:extLst>
          </p:cNvPr>
          <p:cNvSpPr>
            <a:spLocks noGrp="1" noChangeArrowheads="1"/>
          </p:cNvSpPr>
          <p:nvPr>
            <p:ph type="hdr" sz="quarter"/>
          </p:nvPr>
        </p:nvSpPr>
        <p:spPr bwMode="auto">
          <a:xfrm>
            <a:off x="1" y="2"/>
            <a:ext cx="3038155" cy="464978"/>
          </a:xfrm>
          <a:prstGeom prst="rect">
            <a:avLst/>
          </a:prstGeom>
          <a:noFill/>
          <a:ln w="9525">
            <a:noFill/>
            <a:miter lim="800000"/>
            <a:headEnd/>
            <a:tailEnd/>
          </a:ln>
          <a:effectLst/>
        </p:spPr>
        <p:txBody>
          <a:bodyPr vert="horz" wrap="square" lIns="19707" tIns="0" rIns="19707" bIns="0" numCol="1" anchor="t" anchorCtr="0" compatLnSpc="1">
            <a:prstTxWarp prst="textNoShape">
              <a:avLst/>
            </a:prstTxWarp>
          </a:bodyPr>
          <a:lstStyle>
            <a:lvl1pPr defTabSz="946060">
              <a:defRPr sz="1000" i="1" u="none"/>
            </a:lvl1pPr>
          </a:lstStyle>
          <a:p>
            <a:pPr>
              <a:defRPr/>
            </a:pPr>
            <a:endParaRPr lang="en-US" dirty="0"/>
          </a:p>
        </p:txBody>
      </p:sp>
      <p:sp>
        <p:nvSpPr>
          <p:cNvPr id="3075" name="Rectangle 3">
            <a:extLst>
              <a:ext uri="{FF2B5EF4-FFF2-40B4-BE49-F238E27FC236}">
                <a16:creationId xmlns:a16="http://schemas.microsoft.com/office/drawing/2014/main" id="{6DC01CF1-D37A-4020-BAEF-8C02FAD477DA}"/>
              </a:ext>
            </a:extLst>
          </p:cNvPr>
          <p:cNvSpPr>
            <a:spLocks noGrp="1" noChangeArrowheads="1"/>
          </p:cNvSpPr>
          <p:nvPr>
            <p:ph type="dt" sz="quarter" idx="1"/>
          </p:nvPr>
        </p:nvSpPr>
        <p:spPr bwMode="auto">
          <a:xfrm>
            <a:off x="3972245" y="2"/>
            <a:ext cx="3038155" cy="464978"/>
          </a:xfrm>
          <a:prstGeom prst="rect">
            <a:avLst/>
          </a:prstGeom>
          <a:noFill/>
          <a:ln w="9525">
            <a:noFill/>
            <a:miter lim="800000"/>
            <a:headEnd/>
            <a:tailEnd/>
          </a:ln>
          <a:effectLst/>
        </p:spPr>
        <p:txBody>
          <a:bodyPr vert="horz" wrap="square" lIns="19707" tIns="0" rIns="19707" bIns="0" numCol="1" anchor="t" anchorCtr="0" compatLnSpc="1">
            <a:prstTxWarp prst="textNoShape">
              <a:avLst/>
            </a:prstTxWarp>
          </a:bodyPr>
          <a:lstStyle>
            <a:lvl1pPr algn="r" defTabSz="946060">
              <a:defRPr sz="1000" i="1" u="none"/>
            </a:lvl1pPr>
          </a:lstStyle>
          <a:p>
            <a:pPr>
              <a:defRPr/>
            </a:pPr>
            <a:endParaRPr lang="en-US" dirty="0"/>
          </a:p>
        </p:txBody>
      </p:sp>
      <p:sp>
        <p:nvSpPr>
          <p:cNvPr id="3076" name="Rectangle 4">
            <a:extLst>
              <a:ext uri="{FF2B5EF4-FFF2-40B4-BE49-F238E27FC236}">
                <a16:creationId xmlns:a16="http://schemas.microsoft.com/office/drawing/2014/main" id="{E4A93048-0182-4428-B6CE-026B43F8E103}"/>
              </a:ext>
            </a:extLst>
          </p:cNvPr>
          <p:cNvSpPr>
            <a:spLocks noGrp="1" noChangeArrowheads="1"/>
          </p:cNvSpPr>
          <p:nvPr>
            <p:ph type="ftr" sz="quarter" idx="2"/>
          </p:nvPr>
        </p:nvSpPr>
        <p:spPr bwMode="auto">
          <a:xfrm>
            <a:off x="1" y="8831424"/>
            <a:ext cx="3038155" cy="464977"/>
          </a:xfrm>
          <a:prstGeom prst="rect">
            <a:avLst/>
          </a:prstGeom>
          <a:noFill/>
          <a:ln w="9525">
            <a:noFill/>
            <a:miter lim="800000"/>
            <a:headEnd/>
            <a:tailEnd/>
          </a:ln>
          <a:effectLst/>
        </p:spPr>
        <p:txBody>
          <a:bodyPr vert="horz" wrap="square" lIns="19707" tIns="0" rIns="19707" bIns="0" numCol="1" anchor="b" anchorCtr="0" compatLnSpc="1">
            <a:prstTxWarp prst="textNoShape">
              <a:avLst/>
            </a:prstTxWarp>
          </a:bodyPr>
          <a:lstStyle>
            <a:lvl1pPr defTabSz="946060">
              <a:defRPr sz="1000" i="1" u="none"/>
            </a:lvl1pPr>
          </a:lstStyle>
          <a:p>
            <a:pPr>
              <a:defRPr/>
            </a:pPr>
            <a:endParaRPr lang="en-US" dirty="0"/>
          </a:p>
        </p:txBody>
      </p:sp>
      <p:sp>
        <p:nvSpPr>
          <p:cNvPr id="3077" name="Rectangle 5">
            <a:extLst>
              <a:ext uri="{FF2B5EF4-FFF2-40B4-BE49-F238E27FC236}">
                <a16:creationId xmlns:a16="http://schemas.microsoft.com/office/drawing/2014/main" id="{85E69707-0DE9-4F76-9200-4C104267F290}"/>
              </a:ext>
            </a:extLst>
          </p:cNvPr>
          <p:cNvSpPr>
            <a:spLocks noGrp="1" noChangeArrowheads="1"/>
          </p:cNvSpPr>
          <p:nvPr>
            <p:ph type="sldNum" sz="quarter" idx="3"/>
          </p:nvPr>
        </p:nvSpPr>
        <p:spPr bwMode="auto">
          <a:xfrm>
            <a:off x="3972245" y="8831424"/>
            <a:ext cx="3038155" cy="464977"/>
          </a:xfrm>
          <a:prstGeom prst="rect">
            <a:avLst/>
          </a:prstGeom>
          <a:noFill/>
          <a:ln w="9525">
            <a:noFill/>
            <a:miter lim="800000"/>
            <a:headEnd/>
            <a:tailEnd/>
          </a:ln>
          <a:effectLst/>
        </p:spPr>
        <p:txBody>
          <a:bodyPr vert="horz" wrap="square" lIns="19707" tIns="0" rIns="19707" bIns="0" numCol="1" anchor="b" anchorCtr="0" compatLnSpc="1">
            <a:prstTxWarp prst="textNoShape">
              <a:avLst/>
            </a:prstTxWarp>
          </a:bodyPr>
          <a:lstStyle>
            <a:lvl1pPr algn="r" defTabSz="946060">
              <a:defRPr sz="1000" i="1" u="none"/>
            </a:lvl1pPr>
          </a:lstStyle>
          <a:p>
            <a:pPr>
              <a:defRPr/>
            </a:pPr>
            <a:fld id="{835B2928-855D-42F4-8D96-2F592ED9E299}"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C263D1F-D3B0-4743-9FE6-7C4D557E26BF}"/>
              </a:ext>
            </a:extLst>
          </p:cNvPr>
          <p:cNvSpPr>
            <a:spLocks noGrp="1" noChangeArrowheads="1"/>
          </p:cNvSpPr>
          <p:nvPr>
            <p:ph type="hdr" sz="quarter"/>
          </p:nvPr>
        </p:nvSpPr>
        <p:spPr bwMode="auto">
          <a:xfrm>
            <a:off x="1" y="2"/>
            <a:ext cx="3038155" cy="464978"/>
          </a:xfrm>
          <a:prstGeom prst="rect">
            <a:avLst/>
          </a:prstGeom>
          <a:noFill/>
          <a:ln w="9525">
            <a:noFill/>
            <a:miter lim="800000"/>
            <a:headEnd/>
            <a:tailEnd/>
          </a:ln>
          <a:effectLst/>
        </p:spPr>
        <p:txBody>
          <a:bodyPr vert="horz" wrap="square" lIns="19707" tIns="0" rIns="19707" bIns="0" numCol="1" anchor="t" anchorCtr="0" compatLnSpc="1">
            <a:prstTxWarp prst="textNoShape">
              <a:avLst/>
            </a:prstTxWarp>
          </a:bodyPr>
          <a:lstStyle>
            <a:lvl1pPr defTabSz="946060">
              <a:defRPr sz="1000" i="1" u="none"/>
            </a:lvl1pPr>
          </a:lstStyle>
          <a:p>
            <a:pPr>
              <a:defRPr/>
            </a:pPr>
            <a:endParaRPr lang="en-US" dirty="0"/>
          </a:p>
        </p:txBody>
      </p:sp>
      <p:sp>
        <p:nvSpPr>
          <p:cNvPr id="2051" name="Rectangle 3">
            <a:extLst>
              <a:ext uri="{FF2B5EF4-FFF2-40B4-BE49-F238E27FC236}">
                <a16:creationId xmlns:a16="http://schemas.microsoft.com/office/drawing/2014/main" id="{51F431F8-DD3F-4F54-A28C-CE39752DB9F5}"/>
              </a:ext>
            </a:extLst>
          </p:cNvPr>
          <p:cNvSpPr>
            <a:spLocks noGrp="1" noChangeArrowheads="1"/>
          </p:cNvSpPr>
          <p:nvPr>
            <p:ph type="dt" idx="1"/>
          </p:nvPr>
        </p:nvSpPr>
        <p:spPr bwMode="auto">
          <a:xfrm>
            <a:off x="3972245" y="2"/>
            <a:ext cx="3038155" cy="464978"/>
          </a:xfrm>
          <a:prstGeom prst="rect">
            <a:avLst/>
          </a:prstGeom>
          <a:noFill/>
          <a:ln w="9525">
            <a:noFill/>
            <a:miter lim="800000"/>
            <a:headEnd/>
            <a:tailEnd/>
          </a:ln>
          <a:effectLst/>
        </p:spPr>
        <p:txBody>
          <a:bodyPr vert="horz" wrap="square" lIns="19707" tIns="0" rIns="19707" bIns="0" numCol="1" anchor="t" anchorCtr="0" compatLnSpc="1">
            <a:prstTxWarp prst="textNoShape">
              <a:avLst/>
            </a:prstTxWarp>
          </a:bodyPr>
          <a:lstStyle>
            <a:lvl1pPr algn="r" defTabSz="946060">
              <a:defRPr sz="1000" i="1" u="none"/>
            </a:lvl1pPr>
          </a:lstStyle>
          <a:p>
            <a:pPr>
              <a:defRPr/>
            </a:pPr>
            <a:endParaRPr lang="en-US" dirty="0"/>
          </a:p>
        </p:txBody>
      </p:sp>
      <p:sp>
        <p:nvSpPr>
          <p:cNvPr id="2052" name="Rectangle 4">
            <a:extLst>
              <a:ext uri="{FF2B5EF4-FFF2-40B4-BE49-F238E27FC236}">
                <a16:creationId xmlns:a16="http://schemas.microsoft.com/office/drawing/2014/main" id="{38F612F6-7F0B-41E5-A05F-776039834134}"/>
              </a:ext>
            </a:extLst>
          </p:cNvPr>
          <p:cNvSpPr>
            <a:spLocks noGrp="1" noChangeArrowheads="1"/>
          </p:cNvSpPr>
          <p:nvPr>
            <p:ph type="ftr" sz="quarter" idx="4"/>
          </p:nvPr>
        </p:nvSpPr>
        <p:spPr bwMode="auto">
          <a:xfrm>
            <a:off x="1" y="8831424"/>
            <a:ext cx="3038155" cy="464977"/>
          </a:xfrm>
          <a:prstGeom prst="rect">
            <a:avLst/>
          </a:prstGeom>
          <a:noFill/>
          <a:ln w="9525">
            <a:noFill/>
            <a:miter lim="800000"/>
            <a:headEnd/>
            <a:tailEnd/>
          </a:ln>
          <a:effectLst/>
        </p:spPr>
        <p:txBody>
          <a:bodyPr vert="horz" wrap="square" lIns="19707" tIns="0" rIns="19707" bIns="0" numCol="1" anchor="b" anchorCtr="0" compatLnSpc="1">
            <a:prstTxWarp prst="textNoShape">
              <a:avLst/>
            </a:prstTxWarp>
          </a:bodyPr>
          <a:lstStyle>
            <a:lvl1pPr defTabSz="946060">
              <a:defRPr sz="1000" i="1" u="none"/>
            </a:lvl1pPr>
          </a:lstStyle>
          <a:p>
            <a:pPr>
              <a:defRPr/>
            </a:pPr>
            <a:endParaRPr lang="en-US" dirty="0"/>
          </a:p>
        </p:txBody>
      </p:sp>
      <p:sp>
        <p:nvSpPr>
          <p:cNvPr id="2053" name="Rectangle 5">
            <a:extLst>
              <a:ext uri="{FF2B5EF4-FFF2-40B4-BE49-F238E27FC236}">
                <a16:creationId xmlns:a16="http://schemas.microsoft.com/office/drawing/2014/main" id="{C2045F02-5AA5-4FF8-B004-9E109D409295}"/>
              </a:ext>
            </a:extLst>
          </p:cNvPr>
          <p:cNvSpPr>
            <a:spLocks noGrp="1" noChangeArrowheads="1"/>
          </p:cNvSpPr>
          <p:nvPr>
            <p:ph type="sldNum" sz="quarter" idx="5"/>
          </p:nvPr>
        </p:nvSpPr>
        <p:spPr bwMode="auto">
          <a:xfrm>
            <a:off x="3972245" y="8831424"/>
            <a:ext cx="3038155" cy="464977"/>
          </a:xfrm>
          <a:prstGeom prst="rect">
            <a:avLst/>
          </a:prstGeom>
          <a:noFill/>
          <a:ln w="9525">
            <a:noFill/>
            <a:miter lim="800000"/>
            <a:headEnd/>
            <a:tailEnd/>
          </a:ln>
          <a:effectLst/>
        </p:spPr>
        <p:txBody>
          <a:bodyPr vert="horz" wrap="square" lIns="19707" tIns="0" rIns="19707" bIns="0" numCol="1" anchor="b" anchorCtr="0" compatLnSpc="1">
            <a:prstTxWarp prst="textNoShape">
              <a:avLst/>
            </a:prstTxWarp>
          </a:bodyPr>
          <a:lstStyle>
            <a:lvl1pPr algn="r" defTabSz="946060">
              <a:defRPr sz="1000" i="1" u="none"/>
            </a:lvl1pPr>
          </a:lstStyle>
          <a:p>
            <a:pPr>
              <a:defRPr/>
            </a:pPr>
            <a:fld id="{41D3DE78-6E41-4AF1-9B10-89DE7C8D4743}" type="slidenum">
              <a:rPr lang="en-US" altLang="en-US"/>
              <a:pPr>
                <a:defRPr/>
              </a:pPr>
              <a:t>‹#›</a:t>
            </a:fld>
            <a:endParaRPr lang="en-US" altLang="en-US" dirty="0"/>
          </a:p>
        </p:txBody>
      </p:sp>
      <p:sp>
        <p:nvSpPr>
          <p:cNvPr id="2054" name="Rectangle 6">
            <a:extLst>
              <a:ext uri="{FF2B5EF4-FFF2-40B4-BE49-F238E27FC236}">
                <a16:creationId xmlns:a16="http://schemas.microsoft.com/office/drawing/2014/main" id="{39802C0A-4874-4962-883D-41078F602E93}"/>
              </a:ext>
            </a:extLst>
          </p:cNvPr>
          <p:cNvSpPr>
            <a:spLocks noGrp="1" noChangeArrowheads="1"/>
          </p:cNvSpPr>
          <p:nvPr>
            <p:ph type="body" sz="quarter" idx="3"/>
          </p:nvPr>
        </p:nvSpPr>
        <p:spPr bwMode="auto">
          <a:xfrm>
            <a:off x="934091" y="4416501"/>
            <a:ext cx="5142218" cy="4183222"/>
          </a:xfrm>
          <a:prstGeom prst="rect">
            <a:avLst/>
          </a:prstGeom>
          <a:noFill/>
          <a:ln w="9525">
            <a:noFill/>
            <a:miter lim="800000"/>
            <a:headEnd/>
            <a:tailEnd/>
          </a:ln>
          <a:effectLst/>
        </p:spPr>
        <p:txBody>
          <a:bodyPr vert="horz" wrap="square" lIns="95246" tIns="47622" rIns="95246" bIns="47622"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9" name="Rectangle 7">
            <a:extLst>
              <a:ext uri="{FF2B5EF4-FFF2-40B4-BE49-F238E27FC236}">
                <a16:creationId xmlns:a16="http://schemas.microsoft.com/office/drawing/2014/main" id="{8890AD1D-DDEB-4FA7-83F1-0FE83E69B705}"/>
              </a:ext>
            </a:extLst>
          </p:cNvPr>
          <p:cNvSpPr>
            <a:spLocks noGrp="1" noRot="1" noChangeAspect="1" noChangeArrowheads="1" noTextEdit="1"/>
          </p:cNvSpPr>
          <p:nvPr>
            <p:ph type="sldImg" idx="2"/>
          </p:nvPr>
        </p:nvSpPr>
        <p:spPr bwMode="auto">
          <a:xfrm>
            <a:off x="1190625" y="703263"/>
            <a:ext cx="462915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178&amp;src_anchor_name=1910.178(l)(1)"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osha.gov/pls/oshaweb/owalink.query_links?src_doc_type=STANDARDS&amp;src_unique_file=1910_0178&amp;src_anchor_name=1910.178(l)(1)(i)"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sha.gov/laws-regs/interlinking/standards/1910.147(c)(4)(i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4DA60301-25CE-4C22-9415-AB4F8906F7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87">
              <a:spcBef>
                <a:spcPct val="30000"/>
              </a:spcBef>
              <a:defRPr sz="1000">
                <a:solidFill>
                  <a:schemeClr val="tx1"/>
                </a:solidFill>
                <a:latin typeface="Arial" panose="020B0604020202020204" pitchFamily="34" charset="0"/>
              </a:defRPr>
            </a:lvl1pPr>
            <a:lvl2pPr marL="736736" indent="-281786" defTabSz="935087">
              <a:spcBef>
                <a:spcPct val="30000"/>
              </a:spcBef>
              <a:defRPr sz="1000">
                <a:solidFill>
                  <a:schemeClr val="tx1"/>
                </a:solidFill>
                <a:latin typeface="Arial" panose="020B0604020202020204" pitchFamily="34" charset="0"/>
              </a:defRPr>
            </a:lvl2pPr>
            <a:lvl3pPr marL="1135013" indent="-221966" defTabSz="935087">
              <a:spcBef>
                <a:spcPct val="30000"/>
              </a:spcBef>
              <a:defRPr sz="1000">
                <a:solidFill>
                  <a:schemeClr val="tx1"/>
                </a:solidFill>
                <a:latin typeface="Arial" panose="020B0604020202020204" pitchFamily="34" charset="0"/>
              </a:defRPr>
            </a:lvl3pPr>
            <a:lvl4pPr marL="1591537" indent="-221966" defTabSz="935087">
              <a:spcBef>
                <a:spcPct val="30000"/>
              </a:spcBef>
              <a:defRPr sz="1000">
                <a:solidFill>
                  <a:schemeClr val="tx1"/>
                </a:solidFill>
                <a:latin typeface="Arial" panose="020B0604020202020204" pitchFamily="34" charset="0"/>
              </a:defRPr>
            </a:lvl4pPr>
            <a:lvl5pPr marL="2048061" indent="-221966" defTabSz="935087">
              <a:spcBef>
                <a:spcPct val="30000"/>
              </a:spcBef>
              <a:defRPr sz="1000">
                <a:solidFill>
                  <a:schemeClr val="tx1"/>
                </a:solidFill>
                <a:latin typeface="Arial" panose="020B0604020202020204" pitchFamily="34" charset="0"/>
              </a:defRPr>
            </a:lvl5pPr>
            <a:lvl6pPr marL="2501437" indent="-221966" defTabSz="935087" eaLnBrk="0" fontAlgn="base" hangingPunct="0">
              <a:spcBef>
                <a:spcPct val="30000"/>
              </a:spcBef>
              <a:spcAft>
                <a:spcPct val="0"/>
              </a:spcAft>
              <a:defRPr sz="1000">
                <a:solidFill>
                  <a:schemeClr val="tx1"/>
                </a:solidFill>
                <a:latin typeface="Arial" panose="020B0604020202020204" pitchFamily="34" charset="0"/>
              </a:defRPr>
            </a:lvl6pPr>
            <a:lvl7pPr marL="2954812" indent="-221966" defTabSz="935087" eaLnBrk="0" fontAlgn="base" hangingPunct="0">
              <a:spcBef>
                <a:spcPct val="30000"/>
              </a:spcBef>
              <a:spcAft>
                <a:spcPct val="0"/>
              </a:spcAft>
              <a:defRPr sz="1000">
                <a:solidFill>
                  <a:schemeClr val="tx1"/>
                </a:solidFill>
                <a:latin typeface="Arial" panose="020B0604020202020204" pitchFamily="34" charset="0"/>
              </a:defRPr>
            </a:lvl7pPr>
            <a:lvl8pPr marL="3408188" indent="-221966" defTabSz="935087" eaLnBrk="0" fontAlgn="base" hangingPunct="0">
              <a:spcBef>
                <a:spcPct val="30000"/>
              </a:spcBef>
              <a:spcAft>
                <a:spcPct val="0"/>
              </a:spcAft>
              <a:defRPr sz="1000">
                <a:solidFill>
                  <a:schemeClr val="tx1"/>
                </a:solidFill>
                <a:latin typeface="Arial" panose="020B0604020202020204" pitchFamily="34" charset="0"/>
              </a:defRPr>
            </a:lvl8pPr>
            <a:lvl9pPr marL="3861563" indent="-221966" defTabSz="935087"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BC6D0304-C775-41A7-A1EE-4792280E32FE}" type="slidenum">
              <a:rPr lang="en-US" altLang="en-US" smtClean="0">
                <a:latin typeface="Times New Roman" panose="02020603050405020304" pitchFamily="18" charset="0"/>
              </a:rPr>
              <a:pPr>
                <a:spcBef>
                  <a:spcPct val="0"/>
                </a:spcBef>
              </a:pPr>
              <a:t>1</a:t>
            </a:fld>
            <a:endParaRPr lang="en-US" altLang="en-US" dirty="0">
              <a:latin typeface="Times New Roman" panose="02020603050405020304" pitchFamily="18" charset="0"/>
            </a:endParaRPr>
          </a:p>
        </p:txBody>
      </p:sp>
      <p:sp>
        <p:nvSpPr>
          <p:cNvPr id="6147" name="Rectangle 2">
            <a:extLst>
              <a:ext uri="{FF2B5EF4-FFF2-40B4-BE49-F238E27FC236}">
                <a16:creationId xmlns:a16="http://schemas.microsoft.com/office/drawing/2014/main" id="{44559A07-9991-4183-BF66-FC3F8752E8FC}"/>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FE00DDD9-E67F-4CFD-9CCF-EC412C5FDA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Revised: 04/22</a:t>
            </a:r>
          </a:p>
          <a:p>
            <a:endParaRPr lang="en-US" altLang="en-US" dirty="0">
              <a:latin typeface="Arial" panose="020B0604020202020204" pitchFamily="34" charset="0"/>
            </a:endParaRPr>
          </a:p>
          <a:p>
            <a:r>
              <a:rPr lang="en-US" altLang="en-US" dirty="0">
                <a:latin typeface="Arial" panose="020B06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altLang="en-US" dirty="0">
              <a:latin typeface="Arial" panose="020B0604020202020204" pitchFamily="34" charset="0"/>
            </a:endParaRPr>
          </a:p>
          <a:p>
            <a:r>
              <a:rPr lang="en-US" altLang="en-US" dirty="0">
                <a:latin typeface="Arial" panose="020B06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altLang="en-US" dirty="0">
              <a:latin typeface="Arial" panose="020B0604020202020204" pitchFamily="34" charset="0"/>
            </a:endParaRPr>
          </a:p>
          <a:p>
            <a:r>
              <a:rPr lang="en-US" altLang="en-US" dirty="0">
                <a:latin typeface="Arial" panose="020B06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797" eaLnBrk="0" hangingPunct="0">
              <a:defRPr sz="9500">
                <a:solidFill>
                  <a:schemeClr val="tx1"/>
                </a:solidFill>
                <a:latin typeface="Arial" panose="020B0604020202020204" pitchFamily="34" charset="0"/>
              </a:defRPr>
            </a:lvl1pPr>
            <a:lvl2pPr marL="731880" indent="-281492" defTabSz="925797" eaLnBrk="0" hangingPunct="0">
              <a:defRPr sz="9500">
                <a:solidFill>
                  <a:schemeClr val="tx1"/>
                </a:solidFill>
                <a:latin typeface="Arial" panose="020B0604020202020204" pitchFamily="34" charset="0"/>
              </a:defRPr>
            </a:lvl2pPr>
            <a:lvl3pPr marL="1125969" indent="-225194" defTabSz="925797" eaLnBrk="0" hangingPunct="0">
              <a:defRPr sz="9500">
                <a:solidFill>
                  <a:schemeClr val="tx1"/>
                </a:solidFill>
                <a:latin typeface="Arial" panose="020B0604020202020204" pitchFamily="34" charset="0"/>
              </a:defRPr>
            </a:lvl3pPr>
            <a:lvl4pPr marL="1576357" indent="-225194" defTabSz="925797" eaLnBrk="0" hangingPunct="0">
              <a:defRPr sz="9500">
                <a:solidFill>
                  <a:schemeClr val="tx1"/>
                </a:solidFill>
                <a:latin typeface="Arial" panose="020B0604020202020204" pitchFamily="34" charset="0"/>
              </a:defRPr>
            </a:lvl4pPr>
            <a:lvl5pPr marL="2026745" indent="-225194" defTabSz="925797" eaLnBrk="0" hangingPunct="0">
              <a:defRPr sz="9500">
                <a:solidFill>
                  <a:schemeClr val="tx1"/>
                </a:solidFill>
                <a:latin typeface="Arial" panose="020B0604020202020204" pitchFamily="34" charset="0"/>
              </a:defRPr>
            </a:lvl5pPr>
            <a:lvl6pPr marL="2477132" indent="-225194" defTabSz="925797" eaLnBrk="0" fontAlgn="base" hangingPunct="0">
              <a:spcBef>
                <a:spcPct val="0"/>
              </a:spcBef>
              <a:spcAft>
                <a:spcPct val="0"/>
              </a:spcAft>
              <a:defRPr sz="9500">
                <a:solidFill>
                  <a:schemeClr val="tx1"/>
                </a:solidFill>
                <a:latin typeface="Arial" panose="020B0604020202020204" pitchFamily="34" charset="0"/>
              </a:defRPr>
            </a:lvl6pPr>
            <a:lvl7pPr marL="2927520" indent="-225194" defTabSz="925797" eaLnBrk="0" fontAlgn="base" hangingPunct="0">
              <a:spcBef>
                <a:spcPct val="0"/>
              </a:spcBef>
              <a:spcAft>
                <a:spcPct val="0"/>
              </a:spcAft>
              <a:defRPr sz="9500">
                <a:solidFill>
                  <a:schemeClr val="tx1"/>
                </a:solidFill>
                <a:latin typeface="Arial" panose="020B0604020202020204" pitchFamily="34" charset="0"/>
              </a:defRPr>
            </a:lvl7pPr>
            <a:lvl8pPr marL="3377908" indent="-225194" defTabSz="925797" eaLnBrk="0" fontAlgn="base" hangingPunct="0">
              <a:spcBef>
                <a:spcPct val="0"/>
              </a:spcBef>
              <a:spcAft>
                <a:spcPct val="0"/>
              </a:spcAft>
              <a:defRPr sz="9500">
                <a:solidFill>
                  <a:schemeClr val="tx1"/>
                </a:solidFill>
                <a:latin typeface="Arial" panose="020B0604020202020204" pitchFamily="34" charset="0"/>
              </a:defRPr>
            </a:lvl8pPr>
            <a:lvl9pPr marL="3828296" indent="-225194" defTabSz="925797" eaLnBrk="0" fontAlgn="base" hangingPunct="0">
              <a:spcBef>
                <a:spcPct val="0"/>
              </a:spcBef>
              <a:spcAft>
                <a:spcPct val="0"/>
              </a:spcAft>
              <a:defRPr sz="9500">
                <a:solidFill>
                  <a:schemeClr val="tx1"/>
                </a:solidFill>
                <a:latin typeface="Arial" panose="020B0604020202020204" pitchFamily="34" charset="0"/>
              </a:defRPr>
            </a:lvl9pPr>
          </a:lstStyle>
          <a:p>
            <a:pPr marL="0" marR="0" lvl="0" indent="0" algn="r" defTabSz="925797" rtl="0" eaLnBrk="0" fontAlgn="base" latinLnBrk="0" hangingPunct="0">
              <a:lnSpc>
                <a:spcPct val="100000"/>
              </a:lnSpc>
              <a:spcBef>
                <a:spcPct val="0"/>
              </a:spcBef>
              <a:spcAft>
                <a:spcPct val="0"/>
              </a:spcAft>
              <a:buClrTx/>
              <a:buSzTx/>
              <a:buFontTx/>
              <a:buNone/>
              <a:tabLst/>
              <a:defRPr/>
            </a:pPr>
            <a:fld id="{E6FBE717-C6F5-4274-ACDA-FE4AAF08E29C}" type="slidenum">
              <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5797" rtl="0" eaLnBrk="0" fontAlgn="base" latinLnBrk="0" hangingPunct="0">
                <a:lnSpc>
                  <a:spcPct val="100000"/>
                </a:lnSpc>
                <a:spcBef>
                  <a:spcPct val="0"/>
                </a:spcBef>
                <a:spcAft>
                  <a:spcPct val="0"/>
                </a:spcAft>
                <a:buClrTx/>
                <a:buSzTx/>
                <a:buFontTx/>
                <a:buNone/>
                <a:tabLst/>
                <a:defRPr/>
              </a:pPr>
              <a:t>10</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8483"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856484" y="4332133"/>
            <a:ext cx="5166986" cy="4104950"/>
          </a:xfrm>
          <a:ln/>
        </p:spPr>
        <p:txBody>
          <a:bodyPr/>
          <a:lstStyle/>
          <a:p>
            <a:pPr eaLnBrk="1" hangingPunct="1">
              <a:defRPr/>
            </a:pPr>
            <a:endParaRPr lang="en-US" sz="800" dirty="0"/>
          </a:p>
          <a:p>
            <a:r>
              <a:rPr lang="en-US" altLang="en-US" sz="800" b="1" dirty="0">
                <a:latin typeface="Arial" panose="020B0604020202020204" pitchFamily="34" charset="0"/>
              </a:rPr>
              <a:t>NCDOL Photo Library: Taken by NCDOL Employee Wanda Lagoe of Andy Sterlen at the 2022 Best Conference.</a:t>
            </a:r>
            <a:endParaRPr lang="en-US" altLang="en-US" sz="800" dirty="0">
              <a:latin typeface="Arial" panose="020B0604020202020204" pitchFamily="34" charset="0"/>
            </a:endParaRPr>
          </a:p>
          <a:p>
            <a:endParaRPr lang="en-US" altLang="en-US" sz="800" b="1" dirty="0">
              <a:latin typeface="Arial" panose="020B0604020202020204" pitchFamily="34" charset="0"/>
            </a:endParaRPr>
          </a:p>
          <a:p>
            <a:r>
              <a:rPr lang="en-US" altLang="en-US" sz="800" dirty="0">
                <a:latin typeface="Arial" panose="020B0604020202020204" pitchFamily="34" charset="0"/>
              </a:rPr>
              <a:t>Employers shall provide employees with effective information and training on hazardous chemicals in their work area at the time of their initial assignment, and whenever a new physical or health hazard the employees have not previously been trained about is introduced into their work area. Information and training may be designed to cover categories of hazards (e.g., flammability, carcinogenicity) or specific chemicals. Chemical-specific information must always be available through labels and safety data sheets.</a:t>
            </a:r>
          </a:p>
          <a:p>
            <a:pPr>
              <a:lnSpc>
                <a:spcPct val="90000"/>
              </a:lnSpc>
            </a:pPr>
            <a:endParaRPr lang="en-US" altLang="en-US" sz="800" b="1" dirty="0">
              <a:latin typeface="Arial" panose="020B0604020202020204" pitchFamily="34" charset="0"/>
            </a:endParaRPr>
          </a:p>
          <a:p>
            <a:pPr>
              <a:lnSpc>
                <a:spcPct val="90000"/>
              </a:lnSpc>
            </a:pPr>
            <a:r>
              <a:rPr lang="en-US" altLang="en-US" sz="800" b="1" dirty="0">
                <a:latin typeface="Arial" panose="020B0604020202020204" pitchFamily="34" charset="0"/>
              </a:rPr>
              <a:t>While the standard does not state that annual, refresher or periodic training is required, employers should observe that employees must retain the information learned and that some continual training is expected</a:t>
            </a:r>
            <a:r>
              <a:rPr lang="en-US" altLang="en-US" sz="800" dirty="0">
                <a:latin typeface="Arial" panose="020B0604020202020204" pitchFamily="34" charset="0"/>
              </a:rPr>
              <a:t>. It is the employer’s responsibility to ensure that employees are adequately trained and equipped with the necessary knowledge.  </a:t>
            </a:r>
          </a:p>
          <a:p>
            <a:pPr>
              <a:lnSpc>
                <a:spcPct val="90000"/>
              </a:lnSpc>
            </a:pPr>
            <a:r>
              <a:rPr lang="en-US" altLang="en-US" sz="800" dirty="0">
                <a:latin typeface="Arial" panose="020B0604020202020204" pitchFamily="34" charset="0"/>
              </a:rPr>
              <a:t>Training can be conducted on each specific chemical or by categories (e.g., carcinogens, sensitizer, toxic agents) that are or may be encountered by  employee during the course of his duties. Chemical specific information must always be available through labels and SDSs.</a:t>
            </a:r>
          </a:p>
          <a:p>
            <a:pPr>
              <a:lnSpc>
                <a:spcPct val="90000"/>
              </a:lnSpc>
            </a:pPr>
            <a:endParaRPr lang="en-US" altLang="en-US" sz="800" dirty="0">
              <a:latin typeface="Arial" panose="020B0604020202020204" pitchFamily="34" charset="0"/>
            </a:endParaRPr>
          </a:p>
          <a:p>
            <a:pPr>
              <a:lnSpc>
                <a:spcPct val="90000"/>
              </a:lnSpc>
            </a:pPr>
            <a:r>
              <a:rPr lang="en-US" altLang="en-US" sz="800" dirty="0">
                <a:latin typeface="Arial" panose="020B0604020202020204" pitchFamily="34" charset="0"/>
              </a:rPr>
              <a:t>IAW Appendix A of the CPL 02-02-038 “The training provisions of this standard are not satisfied solely by giving employee the data sheets to read.  An employer’s training program is to be a forum for explaining to employees not only the hazards of the chemicals in their work area, but also how to use the information generated the HAZCOM program. This can be accomplished in many ways (audiovisuals, classroom instruction, interactive video), and should include an opportunity for employees to ask questions to ensure that they understand the information presented to them.  Furthermore, the training must be comprehensible.  If the employees receive job instructions in a language other than English, then the training and information to be conveyed under this standard will also need to be conducted in a foreign language.”</a:t>
            </a:r>
          </a:p>
          <a:p>
            <a:pPr eaLnBrk="1" hangingPunct="1">
              <a:defRPr/>
            </a:pPr>
            <a:endParaRPr lang="en-US" sz="800" dirty="0"/>
          </a:p>
        </p:txBody>
      </p:sp>
    </p:spTree>
    <p:extLst>
      <p:ext uri="{BB962C8B-B14F-4D97-AF65-F5344CB8AC3E}">
        <p14:creationId xmlns:p14="http://schemas.microsoft.com/office/powerpoint/2010/main" val="1306277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marL="0" marR="0" lvl="0" indent="0" algn="r" defTabSz="935240" rtl="0" eaLnBrk="0" fontAlgn="base" latinLnBrk="0" hangingPunct="0">
              <a:lnSpc>
                <a:spcPct val="100000"/>
              </a:lnSpc>
              <a:spcBef>
                <a:spcPct val="0"/>
              </a:spcBef>
              <a:spcAft>
                <a:spcPct val="0"/>
              </a:spcAft>
              <a:buClrTx/>
              <a:buSzTx/>
              <a:buFontTx/>
              <a:buNone/>
              <a:tabLst/>
              <a:defRPr/>
            </a:pPr>
            <a:fld id="{79EAC180-B260-4819-B3E6-E3F2C86BA5D6}"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5240" rtl="0" eaLnBrk="0" fontAlgn="base" latinLnBrk="0" hangingPunct="0">
                <a:lnSpc>
                  <a:spcPct val="100000"/>
                </a:lnSpc>
                <a:spcBef>
                  <a:spcPct val="0"/>
                </a:spcBef>
                <a:spcAft>
                  <a:spcPct val="0"/>
                </a:spcAft>
                <a:buClrTx/>
                <a:buSzTx/>
                <a:buFontTx/>
                <a:buNone/>
                <a:tabLst/>
                <a:defRPr/>
              </a:pPr>
              <a:t>11</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3" name="Rectangle 2"/>
          <p:cNvSpPr>
            <a:spLocks noGrp="1" noRot="1" noChangeAspect="1" noChangeArrowheads="1" noTextEdit="1"/>
          </p:cNvSpPr>
          <p:nvPr>
            <p:ph type="sldImg"/>
          </p:nvPr>
        </p:nvSpPr>
        <p:spPr>
          <a:xfrm>
            <a:off x="1177925" y="693738"/>
            <a:ext cx="4581525" cy="3435350"/>
          </a:xfrm>
          <a:ln cap="flat"/>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0" tIns="44754" rIns="91110" bIns="44754"/>
          <a:lstStyle/>
          <a:p>
            <a:pPr eaLnBrk="1" hangingPunct="1"/>
            <a:r>
              <a:rPr lang="en-US" altLang="en-US" b="1" dirty="0"/>
              <a:t>1926.501(a)</a:t>
            </a:r>
            <a:r>
              <a:rPr lang="en-US" altLang="en-US" dirty="0"/>
              <a:t> </a:t>
            </a:r>
          </a:p>
          <a:p>
            <a:pPr eaLnBrk="1" hangingPunct="1"/>
            <a:r>
              <a:rPr lang="en-US" altLang="en-US" dirty="0"/>
              <a:t>"General."</a:t>
            </a:r>
            <a:endParaRPr lang="en-US" altLang="en-US" b="1" dirty="0"/>
          </a:p>
          <a:p>
            <a:pPr eaLnBrk="1" hangingPunct="1"/>
            <a:r>
              <a:rPr lang="en-US" altLang="en-US" b="1" dirty="0"/>
              <a:t>1926.501(a)(1)</a:t>
            </a:r>
            <a:r>
              <a:rPr lang="en-US" altLang="en-US" dirty="0"/>
              <a:t> </a:t>
            </a:r>
          </a:p>
          <a:p>
            <a:pPr eaLnBrk="1" hangingPunct="1"/>
            <a:r>
              <a:rPr lang="en-US" altLang="en-US" dirty="0"/>
              <a:t>This section sets forth requirements for employers to provide fall protection systems. All fall protection required by this section shall conform to the criteria set forth in 1926.502 of this subpart.</a:t>
            </a:r>
            <a:endParaRPr lang="en-US" altLang="en-US" b="1" dirty="0">
              <a:hlinkClick r:id="" action="ppaction://noaction"/>
            </a:endParaRPr>
          </a:p>
          <a:p>
            <a:pPr eaLnBrk="1" hangingPunct="1"/>
            <a:endParaRPr lang="en-US" altLang="en-US" b="1" dirty="0">
              <a:hlinkClick r:id="" action="ppaction://noaction"/>
            </a:endParaRPr>
          </a:p>
          <a:p>
            <a:pPr eaLnBrk="1" hangingPunct="1"/>
            <a:r>
              <a:rPr lang="en-US" altLang="en-US" b="1" dirty="0">
                <a:hlinkClick r:id="" action="ppaction://noaction"/>
              </a:rPr>
              <a:t>1926.501(a)(2)</a:t>
            </a:r>
            <a:r>
              <a:rPr lang="en-US" altLang="en-US" dirty="0"/>
              <a:t> </a:t>
            </a:r>
          </a:p>
          <a:p>
            <a:pPr eaLnBrk="1" hangingPunct="1"/>
            <a:r>
              <a:rPr lang="en-US" altLang="en-US" dirty="0"/>
              <a:t>The employer shall determine if the walking/working surfaces on which its employees are to work have the strength and structural integrity to support employees safely. Employees shall be allowed to work on those surfaces only when the surfaces have the requisite strength and structural integrity. </a:t>
            </a:r>
          </a:p>
          <a:p>
            <a:pPr eaLnBrk="1" hangingPunct="1"/>
            <a:endParaRPr lang="en-US" altLang="en-US" dirty="0"/>
          </a:p>
          <a:p>
            <a:pPr eaLnBrk="1" hangingPunct="1"/>
            <a:r>
              <a:rPr lang="en-US" altLang="en-US" dirty="0"/>
              <a:t>NOTE:  The standard reference number is at the top right hand corner of many slides in this presentation.  This is a quick reference for you to go directly to that number in the construction industry standards book.</a:t>
            </a:r>
          </a:p>
          <a:p>
            <a:pPr eaLnBrk="1" hangingPunct="1"/>
            <a:endParaRPr lang="en-US" altLang="en-US" dirty="0"/>
          </a:p>
          <a:p>
            <a:pPr eaLnBrk="1" hangingPunct="1"/>
            <a:r>
              <a:rPr lang="en-US" altLang="en-US" dirty="0"/>
              <a:t>As we saw in our previous slide, the duty to have fall protection in construction begins at the 6 foot level.</a:t>
            </a:r>
          </a:p>
          <a:p>
            <a:pPr eaLnBrk="1" hangingPunct="1"/>
            <a:endParaRPr lang="en-US" altLang="en-US" dirty="0"/>
          </a:p>
          <a:p>
            <a:pPr eaLnBrk="1" hangingPunct="1"/>
            <a:r>
              <a:rPr lang="en-US" altLang="en-US" dirty="0"/>
              <a:t>Walking/working surfaces must be inspected before work begins and they must be strong enough to support the weight of the employees and equipment that they are using.</a:t>
            </a:r>
          </a:p>
          <a:p>
            <a:pPr eaLnBrk="1" hangingPunct="1"/>
            <a:endParaRPr lang="en-US" altLang="en-US" dirty="0"/>
          </a:p>
        </p:txBody>
      </p:sp>
    </p:spTree>
    <p:extLst>
      <p:ext uri="{BB962C8B-B14F-4D97-AF65-F5344CB8AC3E}">
        <p14:creationId xmlns:p14="http://schemas.microsoft.com/office/powerpoint/2010/main" val="2066280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797" eaLnBrk="0" hangingPunct="0">
              <a:defRPr sz="9500">
                <a:solidFill>
                  <a:schemeClr val="tx1"/>
                </a:solidFill>
                <a:latin typeface="Arial" panose="020B0604020202020204" pitchFamily="34" charset="0"/>
              </a:defRPr>
            </a:lvl1pPr>
            <a:lvl2pPr marL="731880" indent="-281492" defTabSz="925797" eaLnBrk="0" hangingPunct="0">
              <a:defRPr sz="9500">
                <a:solidFill>
                  <a:schemeClr val="tx1"/>
                </a:solidFill>
                <a:latin typeface="Arial" panose="020B0604020202020204" pitchFamily="34" charset="0"/>
              </a:defRPr>
            </a:lvl2pPr>
            <a:lvl3pPr marL="1125969" indent="-225194" defTabSz="925797" eaLnBrk="0" hangingPunct="0">
              <a:defRPr sz="9500">
                <a:solidFill>
                  <a:schemeClr val="tx1"/>
                </a:solidFill>
                <a:latin typeface="Arial" panose="020B0604020202020204" pitchFamily="34" charset="0"/>
              </a:defRPr>
            </a:lvl3pPr>
            <a:lvl4pPr marL="1576357" indent="-225194" defTabSz="925797" eaLnBrk="0" hangingPunct="0">
              <a:defRPr sz="9500">
                <a:solidFill>
                  <a:schemeClr val="tx1"/>
                </a:solidFill>
                <a:latin typeface="Arial" panose="020B0604020202020204" pitchFamily="34" charset="0"/>
              </a:defRPr>
            </a:lvl4pPr>
            <a:lvl5pPr marL="2026745" indent="-225194" defTabSz="925797" eaLnBrk="0" hangingPunct="0">
              <a:defRPr sz="9500">
                <a:solidFill>
                  <a:schemeClr val="tx1"/>
                </a:solidFill>
                <a:latin typeface="Arial" panose="020B0604020202020204" pitchFamily="34" charset="0"/>
              </a:defRPr>
            </a:lvl5pPr>
            <a:lvl6pPr marL="2477132" indent="-225194" defTabSz="925797" eaLnBrk="0" fontAlgn="base" hangingPunct="0">
              <a:spcBef>
                <a:spcPct val="0"/>
              </a:spcBef>
              <a:spcAft>
                <a:spcPct val="0"/>
              </a:spcAft>
              <a:defRPr sz="9500">
                <a:solidFill>
                  <a:schemeClr val="tx1"/>
                </a:solidFill>
                <a:latin typeface="Arial" panose="020B0604020202020204" pitchFamily="34" charset="0"/>
              </a:defRPr>
            </a:lvl6pPr>
            <a:lvl7pPr marL="2927520" indent="-225194" defTabSz="925797" eaLnBrk="0" fontAlgn="base" hangingPunct="0">
              <a:spcBef>
                <a:spcPct val="0"/>
              </a:spcBef>
              <a:spcAft>
                <a:spcPct val="0"/>
              </a:spcAft>
              <a:defRPr sz="9500">
                <a:solidFill>
                  <a:schemeClr val="tx1"/>
                </a:solidFill>
                <a:latin typeface="Arial" panose="020B0604020202020204" pitchFamily="34" charset="0"/>
              </a:defRPr>
            </a:lvl7pPr>
            <a:lvl8pPr marL="3377908" indent="-225194" defTabSz="925797" eaLnBrk="0" fontAlgn="base" hangingPunct="0">
              <a:spcBef>
                <a:spcPct val="0"/>
              </a:spcBef>
              <a:spcAft>
                <a:spcPct val="0"/>
              </a:spcAft>
              <a:defRPr sz="9500">
                <a:solidFill>
                  <a:schemeClr val="tx1"/>
                </a:solidFill>
                <a:latin typeface="Arial" panose="020B0604020202020204" pitchFamily="34" charset="0"/>
              </a:defRPr>
            </a:lvl8pPr>
            <a:lvl9pPr marL="3828296" indent="-225194" defTabSz="925797" eaLnBrk="0" fontAlgn="base" hangingPunct="0">
              <a:spcBef>
                <a:spcPct val="0"/>
              </a:spcBef>
              <a:spcAft>
                <a:spcPct val="0"/>
              </a:spcAft>
              <a:defRPr sz="9500">
                <a:solidFill>
                  <a:schemeClr val="tx1"/>
                </a:solidFill>
                <a:latin typeface="Arial" panose="020B0604020202020204" pitchFamily="34" charset="0"/>
              </a:defRPr>
            </a:lvl9pPr>
          </a:lstStyle>
          <a:p>
            <a:pPr marL="0" marR="0" lvl="0" indent="0" algn="r" defTabSz="925797" rtl="0" eaLnBrk="0" fontAlgn="base" latinLnBrk="0" hangingPunct="0">
              <a:lnSpc>
                <a:spcPct val="100000"/>
              </a:lnSpc>
              <a:spcBef>
                <a:spcPct val="0"/>
              </a:spcBef>
              <a:spcAft>
                <a:spcPct val="0"/>
              </a:spcAft>
              <a:buClrTx/>
              <a:buSzTx/>
              <a:buFontTx/>
              <a:buNone/>
              <a:tabLst/>
              <a:defRPr/>
            </a:pPr>
            <a:fld id="{B8AF7F7D-5997-42C4-B9D5-C56F5CEA8A77}" type="slidenum">
              <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5797" rtl="0" eaLnBrk="0" fontAlgn="base" latinLnBrk="0" hangingPunct="0">
                <a:lnSpc>
                  <a:spcPct val="100000"/>
                </a:lnSpc>
                <a:spcBef>
                  <a:spcPct val="0"/>
                </a:spcBef>
                <a:spcAft>
                  <a:spcPct val="0"/>
                </a:spcAft>
                <a:buClrTx/>
                <a:buSzTx/>
                <a:buFontTx/>
                <a:buNone/>
                <a:tabLst/>
                <a:defRPr/>
              </a:pPr>
              <a:t>12</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xfrm>
            <a:off x="1154460" y="4332133"/>
            <a:ext cx="4525793" cy="410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NCDOL Photo</a:t>
            </a:r>
            <a:r>
              <a:rPr lang="en-US" b="1" baseline="0" dirty="0"/>
              <a:t> Library: Closed Case file #317355600</a:t>
            </a:r>
          </a:p>
          <a:p>
            <a:endParaRPr lang="en-US" baseline="0" dirty="0"/>
          </a:p>
          <a:p>
            <a:r>
              <a:rPr lang="en-US" sz="1000" b="1" i="0" u="sng" kern="1200" dirty="0">
                <a:solidFill>
                  <a:schemeClr val="tx1"/>
                </a:solidFill>
                <a:effectLst/>
                <a:latin typeface="Arial" charset="0"/>
                <a:ea typeface="+mn-ea"/>
                <a:cs typeface="+mn-cs"/>
                <a:hlinkClick r:id="rId3"/>
              </a:rPr>
              <a:t>1910.178(l)(1)</a:t>
            </a:r>
            <a:endParaRPr lang="en-US" sz="1000" b="0" i="0" kern="1200" dirty="0">
              <a:solidFill>
                <a:schemeClr val="tx1"/>
              </a:solidFill>
              <a:effectLst/>
              <a:latin typeface="Arial" charset="0"/>
              <a:ea typeface="+mn-ea"/>
              <a:cs typeface="+mn-cs"/>
            </a:endParaRPr>
          </a:p>
          <a:p>
            <a:r>
              <a:rPr lang="en-US" sz="1000" b="0" i="1" kern="1200" dirty="0">
                <a:solidFill>
                  <a:schemeClr val="tx1"/>
                </a:solidFill>
                <a:effectLst/>
                <a:latin typeface="Arial" charset="0"/>
                <a:ea typeface="+mn-ea"/>
                <a:cs typeface="+mn-cs"/>
              </a:rPr>
              <a:t>Safe operation</a:t>
            </a:r>
            <a:r>
              <a:rPr lang="en-US" sz="1000" b="0" i="0" kern="1200" dirty="0">
                <a:solidFill>
                  <a:schemeClr val="tx1"/>
                </a:solidFill>
                <a:effectLst/>
                <a:latin typeface="Arial" charset="0"/>
                <a:ea typeface="+mn-ea"/>
                <a:cs typeface="+mn-cs"/>
              </a:rPr>
              <a:t>.</a:t>
            </a:r>
          </a:p>
          <a:p>
            <a:r>
              <a:rPr lang="en-US" sz="1000" b="1" i="0" u="sng" kern="1200" dirty="0">
                <a:solidFill>
                  <a:schemeClr val="tx1"/>
                </a:solidFill>
                <a:effectLst/>
                <a:latin typeface="Arial" charset="0"/>
                <a:ea typeface="+mn-ea"/>
                <a:cs typeface="+mn-cs"/>
                <a:hlinkClick r:id="rId4"/>
              </a:rPr>
              <a:t>1910.178(l)(1)(i)</a:t>
            </a:r>
            <a:endParaRPr lang="en-US" sz="1000" b="0" i="0" kern="1200" dirty="0">
              <a:solidFill>
                <a:schemeClr val="tx1"/>
              </a:solidFill>
              <a:effectLst/>
              <a:latin typeface="Arial" charset="0"/>
              <a:ea typeface="+mn-ea"/>
              <a:cs typeface="+mn-cs"/>
            </a:endParaRPr>
          </a:p>
          <a:p>
            <a:r>
              <a:rPr lang="en-US" sz="1000" b="0" i="0" kern="1200" dirty="0">
                <a:solidFill>
                  <a:schemeClr val="tx1"/>
                </a:solidFill>
                <a:effectLst/>
                <a:latin typeface="Arial" charset="0"/>
                <a:ea typeface="+mn-ea"/>
                <a:cs typeface="+mn-cs"/>
              </a:rPr>
              <a:t>The employer shall ensure that each powered industrial truck operator is competent to operate a powered industrial truck safely, as demonstrated by the successful completion of the training and evaluation specified in this paragraph (l).</a:t>
            </a:r>
          </a:p>
          <a:p>
            <a:r>
              <a:rPr lang="en-US" sz="1000" b="1" i="0" kern="1200" dirty="0">
                <a:solidFill>
                  <a:schemeClr val="tx1"/>
                </a:solidFill>
                <a:effectLst/>
                <a:latin typeface="Arial" charset="0"/>
                <a:ea typeface="+mn-ea"/>
                <a:cs typeface="+mn-cs"/>
              </a:rPr>
              <a:t>1910.178(l)(1)(ii)</a:t>
            </a:r>
            <a:endParaRPr lang="en-US" sz="1000" b="0" i="0" kern="1200" dirty="0">
              <a:solidFill>
                <a:schemeClr val="tx1"/>
              </a:solidFill>
              <a:effectLst/>
              <a:latin typeface="Arial" charset="0"/>
              <a:ea typeface="+mn-ea"/>
              <a:cs typeface="+mn-cs"/>
            </a:endParaRPr>
          </a:p>
          <a:p>
            <a:r>
              <a:rPr lang="en-US" sz="1000" b="0" i="0" kern="1200" dirty="0">
                <a:solidFill>
                  <a:schemeClr val="tx1"/>
                </a:solidFill>
                <a:effectLst/>
                <a:latin typeface="Arial" charset="0"/>
                <a:ea typeface="+mn-ea"/>
                <a:cs typeface="+mn-cs"/>
              </a:rPr>
              <a:t>Prior to permitting an employee to operate a powered industrial truck (except for training purposes), the employer shall ensure that each operator has successfully completed the training required by this paragraph (l), except as permitted by paragraph (l)(5).</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636647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4DA60301-25CE-4C22-9415-AB4F8906F7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87">
              <a:spcBef>
                <a:spcPct val="30000"/>
              </a:spcBef>
              <a:defRPr sz="1000">
                <a:solidFill>
                  <a:schemeClr val="tx1"/>
                </a:solidFill>
                <a:latin typeface="Arial" panose="020B0604020202020204" pitchFamily="34" charset="0"/>
              </a:defRPr>
            </a:lvl1pPr>
            <a:lvl2pPr marL="736736" indent="-281786" defTabSz="935087">
              <a:spcBef>
                <a:spcPct val="30000"/>
              </a:spcBef>
              <a:defRPr sz="1000">
                <a:solidFill>
                  <a:schemeClr val="tx1"/>
                </a:solidFill>
                <a:latin typeface="Arial" panose="020B0604020202020204" pitchFamily="34" charset="0"/>
              </a:defRPr>
            </a:lvl2pPr>
            <a:lvl3pPr marL="1135013" indent="-221966" defTabSz="935087">
              <a:spcBef>
                <a:spcPct val="30000"/>
              </a:spcBef>
              <a:defRPr sz="1000">
                <a:solidFill>
                  <a:schemeClr val="tx1"/>
                </a:solidFill>
                <a:latin typeface="Arial" panose="020B0604020202020204" pitchFamily="34" charset="0"/>
              </a:defRPr>
            </a:lvl3pPr>
            <a:lvl4pPr marL="1591537" indent="-221966" defTabSz="935087">
              <a:spcBef>
                <a:spcPct val="30000"/>
              </a:spcBef>
              <a:defRPr sz="1000">
                <a:solidFill>
                  <a:schemeClr val="tx1"/>
                </a:solidFill>
                <a:latin typeface="Arial" panose="020B0604020202020204" pitchFamily="34" charset="0"/>
              </a:defRPr>
            </a:lvl4pPr>
            <a:lvl5pPr marL="2048061" indent="-221966" defTabSz="935087">
              <a:spcBef>
                <a:spcPct val="30000"/>
              </a:spcBef>
              <a:defRPr sz="1000">
                <a:solidFill>
                  <a:schemeClr val="tx1"/>
                </a:solidFill>
                <a:latin typeface="Arial" panose="020B0604020202020204" pitchFamily="34" charset="0"/>
              </a:defRPr>
            </a:lvl5pPr>
            <a:lvl6pPr marL="2501437" indent="-221966" defTabSz="935087" eaLnBrk="0" fontAlgn="base" hangingPunct="0">
              <a:spcBef>
                <a:spcPct val="30000"/>
              </a:spcBef>
              <a:spcAft>
                <a:spcPct val="0"/>
              </a:spcAft>
              <a:defRPr sz="1000">
                <a:solidFill>
                  <a:schemeClr val="tx1"/>
                </a:solidFill>
                <a:latin typeface="Arial" panose="020B0604020202020204" pitchFamily="34" charset="0"/>
              </a:defRPr>
            </a:lvl6pPr>
            <a:lvl7pPr marL="2954812" indent="-221966" defTabSz="935087" eaLnBrk="0" fontAlgn="base" hangingPunct="0">
              <a:spcBef>
                <a:spcPct val="30000"/>
              </a:spcBef>
              <a:spcAft>
                <a:spcPct val="0"/>
              </a:spcAft>
              <a:defRPr sz="1000">
                <a:solidFill>
                  <a:schemeClr val="tx1"/>
                </a:solidFill>
                <a:latin typeface="Arial" panose="020B0604020202020204" pitchFamily="34" charset="0"/>
              </a:defRPr>
            </a:lvl7pPr>
            <a:lvl8pPr marL="3408188" indent="-221966" defTabSz="935087" eaLnBrk="0" fontAlgn="base" hangingPunct="0">
              <a:spcBef>
                <a:spcPct val="30000"/>
              </a:spcBef>
              <a:spcAft>
                <a:spcPct val="0"/>
              </a:spcAft>
              <a:defRPr sz="1000">
                <a:solidFill>
                  <a:schemeClr val="tx1"/>
                </a:solidFill>
                <a:latin typeface="Arial" panose="020B0604020202020204" pitchFamily="34" charset="0"/>
              </a:defRPr>
            </a:lvl8pPr>
            <a:lvl9pPr marL="3861563" indent="-221966" defTabSz="935087"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BC6D0304-C775-41A7-A1EE-4792280E32FE}" type="slidenum">
              <a:rPr lang="en-US" altLang="en-US" smtClean="0">
                <a:latin typeface="Times New Roman" panose="02020603050405020304" pitchFamily="18" charset="0"/>
              </a:rPr>
              <a:pPr>
                <a:spcBef>
                  <a:spcPct val="0"/>
                </a:spcBef>
              </a:pPr>
              <a:t>13</a:t>
            </a:fld>
            <a:endParaRPr lang="en-US" altLang="en-US" dirty="0">
              <a:latin typeface="Times New Roman" panose="02020603050405020304" pitchFamily="18" charset="0"/>
            </a:endParaRPr>
          </a:p>
        </p:txBody>
      </p:sp>
      <p:sp>
        <p:nvSpPr>
          <p:cNvPr id="6147" name="Rectangle 2">
            <a:extLst>
              <a:ext uri="{FF2B5EF4-FFF2-40B4-BE49-F238E27FC236}">
                <a16:creationId xmlns:a16="http://schemas.microsoft.com/office/drawing/2014/main" id="{44559A07-9991-4183-BF66-FC3F8752E8FC}"/>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FE00DDD9-E67F-4CFD-9CCF-EC412C5FDA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57772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F22612A-2646-41EF-BF54-1B173635AF17}"/>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3AEF1547-F71C-4245-9C83-050CF95EB672}"/>
              </a:ext>
            </a:extLst>
          </p:cNvPr>
          <p:cNvSpPr>
            <a:spLocks noGrp="1" noChangeArrowheads="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8880" eaLnBrk="1" hangingPunct="1"/>
            <a:r>
              <a:rPr lang="en-US" altLang="en-US" sz="800" b="1" dirty="0">
                <a:latin typeface="Arial" panose="020B0604020202020204" pitchFamily="34" charset="0"/>
              </a:rPr>
              <a:t>NCDOL Photo Library: Photo taken by NCDOL Employee Robert O’Neal – Southeast Industrial Equipment</a:t>
            </a:r>
            <a:r>
              <a:rPr lang="en-US" altLang="en-US" sz="800" b="1" dirty="0">
                <a:latin typeface="Arial" panose="020B0604020202020204" pitchFamily="34" charset="0"/>
                <a:cs typeface="Arial" panose="020B0604020202020204" pitchFamily="34" charset="0"/>
              </a:rPr>
              <a:t>, Permission Letter Obtained – 9/22/2016 - Photo identifies a forklift carriage being suspended in the air while work was being performed on it. </a:t>
            </a:r>
            <a:r>
              <a:rPr lang="en-US" altLang="en-US" sz="800" b="0" dirty="0">
                <a:latin typeface="Arial" panose="020B0604020202020204" pitchFamily="34" charset="0"/>
                <a:cs typeface="Arial" panose="020B0604020202020204" pitchFamily="34" charset="0"/>
              </a:rPr>
              <a:t>This was staged to identify hazards whenever this type of work is being preformed.</a:t>
            </a:r>
          </a:p>
          <a:p>
            <a:pPr defTabSz="898880" eaLnBrk="1" hangingPunct="1"/>
            <a:endParaRPr lang="en-US" altLang="en-US" sz="800" b="0" dirty="0">
              <a:latin typeface="Arial" panose="020B0604020202020204" pitchFamily="34" charset="0"/>
              <a:cs typeface="Arial" panose="020B0604020202020204" pitchFamily="34" charset="0"/>
            </a:endParaRPr>
          </a:p>
          <a:p>
            <a:pPr defTabSz="898880" eaLnBrk="1" hangingPunct="1"/>
            <a:r>
              <a:rPr lang="en-US" altLang="en-US" sz="800" b="0" dirty="0">
                <a:latin typeface="Arial" panose="020B0604020202020204" pitchFamily="34" charset="0"/>
                <a:cs typeface="Arial" panose="020B0604020202020204" pitchFamily="34" charset="0"/>
              </a:rPr>
              <a:t>Ask the class: </a:t>
            </a:r>
            <a:r>
              <a:rPr lang="en-US" altLang="en-US" sz="800" b="1" dirty="0">
                <a:latin typeface="Arial" panose="020B0604020202020204" pitchFamily="34" charset="0"/>
                <a:cs typeface="Arial" panose="020B0604020202020204" pitchFamily="34" charset="0"/>
              </a:rPr>
              <a:t>What are the hazards? </a:t>
            </a:r>
            <a:r>
              <a:rPr lang="en-US" altLang="en-US" sz="800" b="0" dirty="0">
                <a:latin typeface="Arial" panose="020B0604020202020204" pitchFamily="34" charset="0"/>
                <a:cs typeface="Arial" panose="020B0604020202020204" pitchFamily="34" charset="0"/>
              </a:rPr>
              <a:t>Struck-by hazard!</a:t>
            </a:r>
          </a:p>
          <a:p>
            <a:pPr defTabSz="898880" eaLnBrk="1" hangingPunct="1"/>
            <a:r>
              <a:rPr lang="en-US" altLang="en-US" sz="800" b="0" dirty="0">
                <a:latin typeface="Arial" panose="020B0604020202020204" pitchFamily="34" charset="0"/>
                <a:cs typeface="Arial" panose="020B0604020202020204" pitchFamily="34" charset="0"/>
              </a:rPr>
              <a:t>Carriage can fall striking an employee. The overhead crane should have been used to support the carriage while work was being preformed. </a:t>
            </a:r>
            <a:endParaRPr lang="en-US" altLang="en-US" b="0" dirty="0">
              <a:latin typeface="Arial" panose="020B0604020202020204" pitchFamily="34" charset="0"/>
            </a:endParaRPr>
          </a:p>
        </p:txBody>
      </p:sp>
      <p:sp>
        <p:nvSpPr>
          <p:cNvPr id="34820" name="Slide Number Placeholder 3">
            <a:extLst>
              <a:ext uri="{FF2B5EF4-FFF2-40B4-BE49-F238E27FC236}">
                <a16:creationId xmlns:a16="http://schemas.microsoft.com/office/drawing/2014/main" id="{60C7F761-B984-40D4-8A3C-0B930DA22A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33">
              <a:defRPr sz="3600" u="sng">
                <a:solidFill>
                  <a:schemeClr val="tx1"/>
                </a:solidFill>
                <a:latin typeface="Times New Roman" panose="02020603050405020304" pitchFamily="18" charset="0"/>
              </a:defRPr>
            </a:lvl1pPr>
            <a:lvl2pPr marL="736736" indent="-283360" defTabSz="944533">
              <a:defRPr sz="3600" u="sng">
                <a:solidFill>
                  <a:schemeClr val="tx1"/>
                </a:solidFill>
                <a:latin typeface="Times New Roman" panose="02020603050405020304" pitchFamily="18" charset="0"/>
              </a:defRPr>
            </a:lvl2pPr>
            <a:lvl3pPr marL="1133438" indent="-226687" defTabSz="944533">
              <a:defRPr sz="3600" u="sng">
                <a:solidFill>
                  <a:schemeClr val="tx1"/>
                </a:solidFill>
                <a:latin typeface="Times New Roman" panose="02020603050405020304" pitchFamily="18" charset="0"/>
              </a:defRPr>
            </a:lvl3pPr>
            <a:lvl4pPr marL="1586814" indent="-226687" defTabSz="944533">
              <a:defRPr sz="3600" u="sng">
                <a:solidFill>
                  <a:schemeClr val="tx1"/>
                </a:solidFill>
                <a:latin typeface="Times New Roman" panose="02020603050405020304" pitchFamily="18" charset="0"/>
              </a:defRPr>
            </a:lvl4pPr>
            <a:lvl5pPr marL="2040189" indent="-226687" defTabSz="944533">
              <a:defRPr sz="3600" u="sng">
                <a:solidFill>
                  <a:schemeClr val="tx1"/>
                </a:solidFill>
                <a:latin typeface="Times New Roman" panose="02020603050405020304" pitchFamily="18" charset="0"/>
              </a:defRPr>
            </a:lvl5pPr>
            <a:lvl6pPr marL="2493565" indent="-226687" defTabSz="944533" eaLnBrk="0" fontAlgn="base" hangingPunct="0">
              <a:spcBef>
                <a:spcPct val="0"/>
              </a:spcBef>
              <a:spcAft>
                <a:spcPct val="0"/>
              </a:spcAft>
              <a:defRPr sz="3600" u="sng">
                <a:solidFill>
                  <a:schemeClr val="tx1"/>
                </a:solidFill>
                <a:latin typeface="Times New Roman" panose="02020603050405020304" pitchFamily="18" charset="0"/>
              </a:defRPr>
            </a:lvl6pPr>
            <a:lvl7pPr marL="2946940" indent="-226687" defTabSz="944533" eaLnBrk="0" fontAlgn="base" hangingPunct="0">
              <a:spcBef>
                <a:spcPct val="0"/>
              </a:spcBef>
              <a:spcAft>
                <a:spcPct val="0"/>
              </a:spcAft>
              <a:defRPr sz="3600" u="sng">
                <a:solidFill>
                  <a:schemeClr val="tx1"/>
                </a:solidFill>
                <a:latin typeface="Times New Roman" panose="02020603050405020304" pitchFamily="18" charset="0"/>
              </a:defRPr>
            </a:lvl7pPr>
            <a:lvl8pPr marL="3400316" indent="-226687" defTabSz="944533" eaLnBrk="0" fontAlgn="base" hangingPunct="0">
              <a:spcBef>
                <a:spcPct val="0"/>
              </a:spcBef>
              <a:spcAft>
                <a:spcPct val="0"/>
              </a:spcAft>
              <a:defRPr sz="3600" u="sng">
                <a:solidFill>
                  <a:schemeClr val="tx1"/>
                </a:solidFill>
                <a:latin typeface="Times New Roman" panose="02020603050405020304" pitchFamily="18" charset="0"/>
              </a:defRPr>
            </a:lvl8pPr>
            <a:lvl9pPr marL="3853691" indent="-226687" defTabSz="944533" eaLnBrk="0" fontAlgn="base" hangingPunct="0">
              <a:spcBef>
                <a:spcPct val="0"/>
              </a:spcBef>
              <a:spcAft>
                <a:spcPct val="0"/>
              </a:spcAft>
              <a:defRPr sz="3600" u="sng">
                <a:solidFill>
                  <a:schemeClr val="tx1"/>
                </a:solidFill>
                <a:latin typeface="Times New Roman" panose="02020603050405020304" pitchFamily="18" charset="0"/>
              </a:defRPr>
            </a:lvl9pPr>
          </a:lstStyle>
          <a:p>
            <a:fld id="{820A53AF-69C9-44C3-B7C8-1F5D3F60D86E}" type="slidenum">
              <a:rPr lang="en-US" altLang="en-US" sz="1000" u="none"/>
              <a:pPr/>
              <a:t>14</a:t>
            </a:fld>
            <a:endParaRPr lang="en-US" altLang="en-US" sz="1000" u="non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6B50D31-34C6-4F27-AD30-9B7B3383CBDD}"/>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6D95C972-F3C3-425E-8A0C-037E8E502103}"/>
              </a:ext>
            </a:extLst>
          </p:cNvPr>
          <p:cNvSpPr>
            <a:spLocks noGrp="1" noChangeArrowheads="1"/>
          </p:cNvSpPr>
          <p:nvPr>
            <p:ph type="body" idx="1"/>
          </p:nvPr>
        </p:nvSpPr>
        <p:spPr>
          <a:xfrm>
            <a:off x="1089773" y="4416501"/>
            <a:ext cx="498653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8880" eaLnBrk="1" hangingPunct="1"/>
            <a:r>
              <a:rPr lang="en-US" altLang="en-US" sz="800" b="1" dirty="0">
                <a:latin typeface="Arial" panose="020B0604020202020204" pitchFamily="34" charset="0"/>
              </a:rPr>
              <a:t>NCDOL Photo Library: Photo taken by NCDOL Employee Robert O’Neal – Southeast Industrial Equipment</a:t>
            </a:r>
            <a:r>
              <a:rPr lang="en-US" altLang="en-US" sz="800" b="1" dirty="0">
                <a:latin typeface="Arial" panose="020B0604020202020204" pitchFamily="34" charset="0"/>
                <a:cs typeface="Arial" panose="020B0604020202020204" pitchFamily="34" charset="0"/>
              </a:rPr>
              <a:t>, Permission Letter Obtained – 9/22/2016 - Photo identifies a forklift carriage being suspended in the air while work was being performed on it. </a:t>
            </a:r>
            <a:r>
              <a:rPr lang="en-US" altLang="en-US" sz="800" b="0" dirty="0">
                <a:latin typeface="Arial" panose="020B0604020202020204" pitchFamily="34" charset="0"/>
                <a:cs typeface="Arial" panose="020B0604020202020204" pitchFamily="34" charset="0"/>
              </a:rPr>
              <a:t>This was staged to identify hazards whenever this type of work was preformed.</a:t>
            </a:r>
          </a:p>
          <a:p>
            <a:pPr defTabSz="898880" eaLnBrk="1" hangingPunct="1"/>
            <a:endParaRPr lang="en-US" altLang="en-US" sz="800" b="0" dirty="0">
              <a:latin typeface="Arial" panose="020B0604020202020204" pitchFamily="34" charset="0"/>
              <a:cs typeface="Arial" panose="020B0604020202020204" pitchFamily="34" charset="0"/>
            </a:endParaRPr>
          </a:p>
          <a:p>
            <a:pPr defTabSz="898880" eaLnBrk="1" hangingPunct="1"/>
            <a:r>
              <a:rPr lang="en-US" altLang="en-US" sz="800" b="0" dirty="0">
                <a:latin typeface="Arial" panose="020B0604020202020204" pitchFamily="34" charset="0"/>
                <a:cs typeface="Arial" panose="020B0604020202020204" pitchFamily="34" charset="0"/>
              </a:rPr>
              <a:t>Ask the class: </a:t>
            </a:r>
            <a:r>
              <a:rPr lang="en-US" altLang="en-US" sz="800" b="1" dirty="0">
                <a:latin typeface="Arial" panose="020B0604020202020204" pitchFamily="34" charset="0"/>
                <a:cs typeface="Arial" panose="020B0604020202020204" pitchFamily="34" charset="0"/>
              </a:rPr>
              <a:t>What are the hazards now? </a:t>
            </a:r>
            <a:r>
              <a:rPr lang="en-US" altLang="en-US" sz="800" b="0" dirty="0">
                <a:latin typeface="Arial" panose="020B0604020202020204" pitchFamily="34" charset="0"/>
                <a:cs typeface="Arial" panose="020B0604020202020204" pitchFamily="34" charset="0"/>
              </a:rPr>
              <a:t>Electrical hazard! </a:t>
            </a:r>
          </a:p>
          <a:p>
            <a:pPr defTabSz="898880" eaLnBrk="1" hangingPunct="1"/>
            <a:endParaRPr lang="en-US" altLang="en-US" sz="800" b="0" dirty="0">
              <a:latin typeface="Arial" panose="020B0604020202020204" pitchFamily="34" charset="0"/>
              <a:cs typeface="Arial" panose="020B0604020202020204" pitchFamily="34" charset="0"/>
            </a:endParaRPr>
          </a:p>
          <a:p>
            <a:pPr defTabSz="898880" eaLnBrk="1" hangingPunct="1"/>
            <a:r>
              <a:rPr lang="en-US" altLang="en-US" sz="800" b="0" dirty="0">
                <a:latin typeface="Arial" panose="020B0604020202020204" pitchFamily="34" charset="0"/>
                <a:cs typeface="Arial" panose="020B0604020202020204" pitchFamily="34" charset="0"/>
              </a:rPr>
              <a:t>Point out the copper lines at the left and top edge of the photo. These are high voltage power lines (three-phase) supplying power to the overhead crane in the back of the shop. There are no protection to prevent accidental contact with them. Whenever, the carriage was raised to this height inside the shop it can easy to contact with the voltage supply lines.</a:t>
            </a:r>
          </a:p>
        </p:txBody>
      </p:sp>
      <p:sp>
        <p:nvSpPr>
          <p:cNvPr id="36868" name="Slide Number Placeholder 3">
            <a:extLst>
              <a:ext uri="{FF2B5EF4-FFF2-40B4-BE49-F238E27FC236}">
                <a16:creationId xmlns:a16="http://schemas.microsoft.com/office/drawing/2014/main" id="{2C2F4545-BBBE-4CC3-B977-2E76173732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33">
              <a:defRPr sz="3600" u="sng">
                <a:solidFill>
                  <a:schemeClr val="tx1"/>
                </a:solidFill>
                <a:latin typeface="Times New Roman" panose="02020603050405020304" pitchFamily="18" charset="0"/>
              </a:defRPr>
            </a:lvl1pPr>
            <a:lvl2pPr marL="736736" indent="-283360" defTabSz="944533">
              <a:defRPr sz="3600" u="sng">
                <a:solidFill>
                  <a:schemeClr val="tx1"/>
                </a:solidFill>
                <a:latin typeface="Times New Roman" panose="02020603050405020304" pitchFamily="18" charset="0"/>
              </a:defRPr>
            </a:lvl2pPr>
            <a:lvl3pPr marL="1133438" indent="-226687" defTabSz="944533">
              <a:defRPr sz="3600" u="sng">
                <a:solidFill>
                  <a:schemeClr val="tx1"/>
                </a:solidFill>
                <a:latin typeface="Times New Roman" panose="02020603050405020304" pitchFamily="18" charset="0"/>
              </a:defRPr>
            </a:lvl3pPr>
            <a:lvl4pPr marL="1586814" indent="-226687" defTabSz="944533">
              <a:defRPr sz="3600" u="sng">
                <a:solidFill>
                  <a:schemeClr val="tx1"/>
                </a:solidFill>
                <a:latin typeface="Times New Roman" panose="02020603050405020304" pitchFamily="18" charset="0"/>
              </a:defRPr>
            </a:lvl4pPr>
            <a:lvl5pPr marL="2040189" indent="-226687" defTabSz="944533">
              <a:defRPr sz="3600" u="sng">
                <a:solidFill>
                  <a:schemeClr val="tx1"/>
                </a:solidFill>
                <a:latin typeface="Times New Roman" panose="02020603050405020304" pitchFamily="18" charset="0"/>
              </a:defRPr>
            </a:lvl5pPr>
            <a:lvl6pPr marL="2493565" indent="-226687" defTabSz="944533" eaLnBrk="0" fontAlgn="base" hangingPunct="0">
              <a:spcBef>
                <a:spcPct val="0"/>
              </a:spcBef>
              <a:spcAft>
                <a:spcPct val="0"/>
              </a:spcAft>
              <a:defRPr sz="3600" u="sng">
                <a:solidFill>
                  <a:schemeClr val="tx1"/>
                </a:solidFill>
                <a:latin typeface="Times New Roman" panose="02020603050405020304" pitchFamily="18" charset="0"/>
              </a:defRPr>
            </a:lvl6pPr>
            <a:lvl7pPr marL="2946940" indent="-226687" defTabSz="944533" eaLnBrk="0" fontAlgn="base" hangingPunct="0">
              <a:spcBef>
                <a:spcPct val="0"/>
              </a:spcBef>
              <a:spcAft>
                <a:spcPct val="0"/>
              </a:spcAft>
              <a:defRPr sz="3600" u="sng">
                <a:solidFill>
                  <a:schemeClr val="tx1"/>
                </a:solidFill>
                <a:latin typeface="Times New Roman" panose="02020603050405020304" pitchFamily="18" charset="0"/>
              </a:defRPr>
            </a:lvl7pPr>
            <a:lvl8pPr marL="3400316" indent="-226687" defTabSz="944533" eaLnBrk="0" fontAlgn="base" hangingPunct="0">
              <a:spcBef>
                <a:spcPct val="0"/>
              </a:spcBef>
              <a:spcAft>
                <a:spcPct val="0"/>
              </a:spcAft>
              <a:defRPr sz="3600" u="sng">
                <a:solidFill>
                  <a:schemeClr val="tx1"/>
                </a:solidFill>
                <a:latin typeface="Times New Roman" panose="02020603050405020304" pitchFamily="18" charset="0"/>
              </a:defRPr>
            </a:lvl8pPr>
            <a:lvl9pPr marL="3853691" indent="-226687" defTabSz="944533" eaLnBrk="0" fontAlgn="base" hangingPunct="0">
              <a:spcBef>
                <a:spcPct val="0"/>
              </a:spcBef>
              <a:spcAft>
                <a:spcPct val="0"/>
              </a:spcAft>
              <a:defRPr sz="3600" u="sng">
                <a:solidFill>
                  <a:schemeClr val="tx1"/>
                </a:solidFill>
                <a:latin typeface="Times New Roman" panose="02020603050405020304" pitchFamily="18" charset="0"/>
              </a:defRPr>
            </a:lvl9pPr>
          </a:lstStyle>
          <a:p>
            <a:fld id="{F4F8CE54-BC3C-4FD5-837A-AE477185ADE0}" type="slidenum">
              <a:rPr lang="en-US" altLang="en-US" sz="1000" u="none"/>
              <a:pPr/>
              <a:t>15</a:t>
            </a:fld>
            <a:endParaRPr lang="en-US" altLang="en-US" sz="1000" u="non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83E2836-06E4-4FB6-A3B0-2DFB682EA770}"/>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5573B833-EC67-4EBB-8C5E-F6B81477DFDE}"/>
              </a:ext>
            </a:extLst>
          </p:cNvPr>
          <p:cNvSpPr>
            <a:spLocks noGrp="1" noChangeArrowheads="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8880" eaLnBrk="1" hangingPunct="1"/>
            <a:r>
              <a:rPr lang="en-US" altLang="en-US" sz="800" b="0" dirty="0">
                <a:latin typeface="Arial" panose="020B0604020202020204" pitchFamily="34" charset="0"/>
              </a:rPr>
              <a:t>A close-up view of photo.</a:t>
            </a:r>
          </a:p>
          <a:p>
            <a:pPr defTabSz="898880" eaLnBrk="1" hangingPunct="1"/>
            <a:r>
              <a:rPr lang="en-US" altLang="en-US" sz="800" b="1" dirty="0">
                <a:latin typeface="Arial" panose="020B0604020202020204" pitchFamily="34" charset="0"/>
              </a:rPr>
              <a:t>NCDOL Photo Library: Closed case file: 316706936 - </a:t>
            </a:r>
            <a:r>
              <a:rPr lang="en-US" altLang="en-US" sz="800" b="1" dirty="0">
                <a:latin typeface="Arial" panose="020B0604020202020204" pitchFamily="34" charset="0"/>
                <a:cs typeface="Arial" panose="020B0604020202020204" pitchFamily="34" charset="0"/>
              </a:rPr>
              <a:t>Photo identifies an open rotating shaft where the guard was removed. The </a:t>
            </a:r>
            <a:r>
              <a:rPr lang="en-US" altLang="en-US" sz="800" b="1" dirty="0">
                <a:latin typeface="Arial" panose="020B0604020202020204" pitchFamily="34" charset="0"/>
              </a:rPr>
              <a:t>rotating shaft can catch an employees clothing and pull him/her into it. In this case the guard covering the shaft was removed exposing employees to this hazard.</a:t>
            </a:r>
          </a:p>
          <a:p>
            <a:pPr defTabSz="898880" eaLnBrk="1" hangingPunct="1"/>
            <a:endParaRPr lang="en-US" altLang="en-US" sz="800" b="1" dirty="0">
              <a:latin typeface="Arial" panose="020B0604020202020204" pitchFamily="34" charset="0"/>
            </a:endParaRPr>
          </a:p>
          <a:p>
            <a:pPr defTabSz="898880" eaLnBrk="1" hangingPunct="1"/>
            <a:r>
              <a:rPr lang="en-US" altLang="en-US" sz="800" b="0" dirty="0">
                <a:latin typeface="Arial" panose="020B0604020202020204" pitchFamily="34" charset="0"/>
              </a:rPr>
              <a:t>Rotating motion can be dangerous; even smooth, slowly rotating shafts can grip clothing, and through mere skin contact force an arm or hand into a dangerous position. Injuries due to contact with rotating parts can be severe.</a:t>
            </a:r>
          </a:p>
        </p:txBody>
      </p:sp>
      <p:sp>
        <p:nvSpPr>
          <p:cNvPr id="40964" name="Slide Number Placeholder 3">
            <a:extLst>
              <a:ext uri="{FF2B5EF4-FFF2-40B4-BE49-F238E27FC236}">
                <a16:creationId xmlns:a16="http://schemas.microsoft.com/office/drawing/2014/main" id="{02E0A034-A043-4AD3-A030-336015484E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33">
              <a:defRPr sz="3600" u="sng">
                <a:solidFill>
                  <a:schemeClr val="tx1"/>
                </a:solidFill>
                <a:latin typeface="Times New Roman" panose="02020603050405020304" pitchFamily="18" charset="0"/>
              </a:defRPr>
            </a:lvl1pPr>
            <a:lvl2pPr marL="736736" indent="-283360" defTabSz="944533">
              <a:defRPr sz="3600" u="sng">
                <a:solidFill>
                  <a:schemeClr val="tx1"/>
                </a:solidFill>
                <a:latin typeface="Times New Roman" panose="02020603050405020304" pitchFamily="18" charset="0"/>
              </a:defRPr>
            </a:lvl2pPr>
            <a:lvl3pPr marL="1133438" indent="-226687" defTabSz="944533">
              <a:defRPr sz="3600" u="sng">
                <a:solidFill>
                  <a:schemeClr val="tx1"/>
                </a:solidFill>
                <a:latin typeface="Times New Roman" panose="02020603050405020304" pitchFamily="18" charset="0"/>
              </a:defRPr>
            </a:lvl3pPr>
            <a:lvl4pPr marL="1586814" indent="-226687" defTabSz="944533">
              <a:defRPr sz="3600" u="sng">
                <a:solidFill>
                  <a:schemeClr val="tx1"/>
                </a:solidFill>
                <a:latin typeface="Times New Roman" panose="02020603050405020304" pitchFamily="18" charset="0"/>
              </a:defRPr>
            </a:lvl4pPr>
            <a:lvl5pPr marL="2040189" indent="-226687" defTabSz="944533">
              <a:defRPr sz="3600" u="sng">
                <a:solidFill>
                  <a:schemeClr val="tx1"/>
                </a:solidFill>
                <a:latin typeface="Times New Roman" panose="02020603050405020304" pitchFamily="18" charset="0"/>
              </a:defRPr>
            </a:lvl5pPr>
            <a:lvl6pPr marL="2493565" indent="-226687" defTabSz="944533" eaLnBrk="0" fontAlgn="base" hangingPunct="0">
              <a:spcBef>
                <a:spcPct val="0"/>
              </a:spcBef>
              <a:spcAft>
                <a:spcPct val="0"/>
              </a:spcAft>
              <a:defRPr sz="3600" u="sng">
                <a:solidFill>
                  <a:schemeClr val="tx1"/>
                </a:solidFill>
                <a:latin typeface="Times New Roman" panose="02020603050405020304" pitchFamily="18" charset="0"/>
              </a:defRPr>
            </a:lvl6pPr>
            <a:lvl7pPr marL="2946940" indent="-226687" defTabSz="944533" eaLnBrk="0" fontAlgn="base" hangingPunct="0">
              <a:spcBef>
                <a:spcPct val="0"/>
              </a:spcBef>
              <a:spcAft>
                <a:spcPct val="0"/>
              </a:spcAft>
              <a:defRPr sz="3600" u="sng">
                <a:solidFill>
                  <a:schemeClr val="tx1"/>
                </a:solidFill>
                <a:latin typeface="Times New Roman" panose="02020603050405020304" pitchFamily="18" charset="0"/>
              </a:defRPr>
            </a:lvl7pPr>
            <a:lvl8pPr marL="3400316" indent="-226687" defTabSz="944533" eaLnBrk="0" fontAlgn="base" hangingPunct="0">
              <a:spcBef>
                <a:spcPct val="0"/>
              </a:spcBef>
              <a:spcAft>
                <a:spcPct val="0"/>
              </a:spcAft>
              <a:defRPr sz="3600" u="sng">
                <a:solidFill>
                  <a:schemeClr val="tx1"/>
                </a:solidFill>
                <a:latin typeface="Times New Roman" panose="02020603050405020304" pitchFamily="18" charset="0"/>
              </a:defRPr>
            </a:lvl8pPr>
            <a:lvl9pPr marL="3853691" indent="-226687" defTabSz="944533" eaLnBrk="0" fontAlgn="base" hangingPunct="0">
              <a:spcBef>
                <a:spcPct val="0"/>
              </a:spcBef>
              <a:spcAft>
                <a:spcPct val="0"/>
              </a:spcAft>
              <a:defRPr sz="3600" u="sng">
                <a:solidFill>
                  <a:schemeClr val="tx1"/>
                </a:solidFill>
                <a:latin typeface="Times New Roman" panose="02020603050405020304" pitchFamily="18" charset="0"/>
              </a:defRPr>
            </a:lvl9pPr>
          </a:lstStyle>
          <a:p>
            <a:fld id="{94C914A0-D0EF-4A91-A960-292E60113981}" type="slidenum">
              <a:rPr lang="en-US" altLang="en-US" sz="1000" u="none"/>
              <a:pPr/>
              <a:t>16</a:t>
            </a:fld>
            <a:endParaRPr lang="en-US" altLang="en-US" sz="1000" u="none" dirty="0"/>
          </a:p>
        </p:txBody>
      </p:sp>
    </p:spTree>
    <p:extLst>
      <p:ext uri="{BB962C8B-B14F-4D97-AF65-F5344CB8AC3E}">
        <p14:creationId xmlns:p14="http://schemas.microsoft.com/office/powerpoint/2010/main" val="4026567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554C23E0-554B-4D41-94A6-47070722FE5B}"/>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09F3FDEA-8EA4-45E5-9A90-28C35CECFFB9}"/>
              </a:ext>
            </a:extLst>
          </p:cNvPr>
          <p:cNvSpPr>
            <a:spLocks noGrp="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8880" eaLnBrk="1" hangingPunct="1"/>
            <a:r>
              <a:rPr lang="en-US" altLang="en-US" sz="800" b="0" dirty="0">
                <a:latin typeface="Arial" panose="020B0604020202020204" pitchFamily="34" charset="0"/>
              </a:rPr>
              <a:t>A close-up view of photo.</a:t>
            </a:r>
          </a:p>
          <a:p>
            <a:pPr defTabSz="898880" eaLnBrk="1" hangingPunct="1"/>
            <a:r>
              <a:rPr lang="en-US" altLang="en-US" sz="800" b="1" dirty="0">
                <a:latin typeface="Arial" panose="020B0604020202020204" pitchFamily="34" charset="0"/>
              </a:rPr>
              <a:t>NCDOL Photo Library: Photo taken by NCDOL Employee Robert O’Neal, Public Access – New Credit Union Sidewalk/Window Cleaners – 7/2/2014 - Photo identifies an exposed belt and gear box on this suspended scaffold’s motor used by window cleaners. </a:t>
            </a:r>
            <a:r>
              <a:rPr lang="en-US" altLang="en-US" sz="800" b="0" dirty="0">
                <a:latin typeface="Arial" panose="020B0604020202020204" pitchFamily="34" charset="0"/>
              </a:rPr>
              <a:t>The guard had become very loose exposing employees to the belt and gear box drive system. Several things could get caught in this belt/gear box drive; examples including lifelines, clothing or fall protection harnesses/lifelines.</a:t>
            </a:r>
          </a:p>
          <a:p>
            <a:pPr defTabSz="898880" eaLnBrk="1" hangingPunct="1"/>
            <a:endParaRPr lang="en-US" altLang="en-US" sz="800" b="0" dirty="0">
              <a:latin typeface="Arial" panose="020B0604020202020204" pitchFamily="34" charset="0"/>
              <a:cs typeface="Arial" panose="020B0604020202020204" pitchFamily="34" charset="0"/>
            </a:endParaRPr>
          </a:p>
          <a:p>
            <a:pPr defTabSz="898880" eaLnBrk="1" hangingPunct="1"/>
            <a:r>
              <a:rPr lang="en-US" altLang="en-US" sz="800" b="0" dirty="0">
                <a:latin typeface="Arial" panose="020B0604020202020204" pitchFamily="34" charset="0"/>
                <a:cs typeface="Arial" panose="020B0604020202020204" pitchFamily="34" charset="0"/>
              </a:rPr>
              <a:t>Ask the class: </a:t>
            </a:r>
            <a:r>
              <a:rPr lang="en-US" altLang="en-US" sz="800" b="1" dirty="0">
                <a:latin typeface="Arial" panose="020B0604020202020204" pitchFamily="34" charset="0"/>
                <a:cs typeface="Arial" panose="020B0604020202020204" pitchFamily="34" charset="0"/>
              </a:rPr>
              <a:t>What are the hazards? </a:t>
            </a:r>
            <a:r>
              <a:rPr lang="en-US" altLang="en-US" sz="800" b="0" dirty="0">
                <a:latin typeface="Arial" panose="020B0604020202020204" pitchFamily="34" charset="0"/>
                <a:cs typeface="Arial" panose="020B0604020202020204" pitchFamily="34" charset="0"/>
              </a:rPr>
              <a:t>Caught-in!</a:t>
            </a:r>
          </a:p>
          <a:p>
            <a:pPr defTabSz="898880" eaLnBrk="1" hangingPunct="1"/>
            <a:r>
              <a:rPr lang="en-US" altLang="en-US" sz="800" b="0" dirty="0">
                <a:latin typeface="Arial" panose="020B0604020202020204" pitchFamily="34" charset="0"/>
              </a:rPr>
              <a:t>Rotating belts/gears can be dangerous; even smooth, slowly rotating belts/gears can grip clothing, and fingers. Injuries due to contact with these can be severe.</a:t>
            </a:r>
          </a:p>
          <a:p>
            <a:pPr defTabSz="898880" eaLnBrk="1" hangingPunct="1"/>
            <a:endParaRPr lang="en-US" altLang="en-US" b="1" dirty="0">
              <a:latin typeface="Arial" panose="020B0604020202020204" pitchFamily="34" charset="0"/>
            </a:endParaRPr>
          </a:p>
        </p:txBody>
      </p:sp>
      <p:sp>
        <p:nvSpPr>
          <p:cNvPr id="45060" name="Slide Number Placeholder 3">
            <a:extLst>
              <a:ext uri="{FF2B5EF4-FFF2-40B4-BE49-F238E27FC236}">
                <a16:creationId xmlns:a16="http://schemas.microsoft.com/office/drawing/2014/main" id="{29B6CFEF-4ACE-46D1-8E97-2F800A45F616}"/>
              </a:ext>
            </a:extLst>
          </p:cNvPr>
          <p:cNvSpPr txBox="1">
            <a:spLocks noGrp="1"/>
          </p:cNvSpPr>
          <p:nvPr/>
        </p:nvSpPr>
        <p:spPr bwMode="auto">
          <a:xfrm>
            <a:off x="3903055" y="8716362"/>
            <a:ext cx="2986261" cy="45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85" tIns="0" rIns="19285" bIns="0" anchor="b"/>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pPr algn="r">
              <a:buFont typeface="Wingdings" panose="05000000000000000000" pitchFamily="2" charset="2"/>
              <a:buNone/>
            </a:pPr>
            <a:fld id="{278D6BFD-F375-44E4-838B-F4108503BCB6}" type="slidenum">
              <a:rPr lang="en-US" altLang="en-US" sz="1000" i="1"/>
              <a:pPr algn="r">
                <a:buFont typeface="Wingdings" panose="05000000000000000000" pitchFamily="2" charset="2"/>
                <a:buNone/>
              </a:pPr>
              <a:t>17</a:t>
            </a:fld>
            <a:endParaRPr lang="en-US" altLang="en-US" sz="1000" i="1" dirty="0"/>
          </a:p>
        </p:txBody>
      </p:sp>
    </p:spTree>
    <p:extLst>
      <p:ext uri="{BB962C8B-B14F-4D97-AF65-F5344CB8AC3E}">
        <p14:creationId xmlns:p14="http://schemas.microsoft.com/office/powerpoint/2010/main" val="1468063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797" eaLnBrk="0" hangingPunct="0">
              <a:defRPr sz="9500">
                <a:solidFill>
                  <a:schemeClr val="tx1"/>
                </a:solidFill>
                <a:latin typeface="Arial" panose="020B0604020202020204" pitchFamily="34" charset="0"/>
              </a:defRPr>
            </a:lvl1pPr>
            <a:lvl2pPr marL="731880" indent="-281492" defTabSz="925797" eaLnBrk="0" hangingPunct="0">
              <a:defRPr sz="9500">
                <a:solidFill>
                  <a:schemeClr val="tx1"/>
                </a:solidFill>
                <a:latin typeface="Arial" panose="020B0604020202020204" pitchFamily="34" charset="0"/>
              </a:defRPr>
            </a:lvl2pPr>
            <a:lvl3pPr marL="1125969" indent="-225194" defTabSz="925797" eaLnBrk="0" hangingPunct="0">
              <a:defRPr sz="9500">
                <a:solidFill>
                  <a:schemeClr val="tx1"/>
                </a:solidFill>
                <a:latin typeface="Arial" panose="020B0604020202020204" pitchFamily="34" charset="0"/>
              </a:defRPr>
            </a:lvl3pPr>
            <a:lvl4pPr marL="1576357" indent="-225194" defTabSz="925797" eaLnBrk="0" hangingPunct="0">
              <a:defRPr sz="9500">
                <a:solidFill>
                  <a:schemeClr val="tx1"/>
                </a:solidFill>
                <a:latin typeface="Arial" panose="020B0604020202020204" pitchFamily="34" charset="0"/>
              </a:defRPr>
            </a:lvl4pPr>
            <a:lvl5pPr marL="2026745" indent="-225194" defTabSz="925797" eaLnBrk="0" hangingPunct="0">
              <a:defRPr sz="9500">
                <a:solidFill>
                  <a:schemeClr val="tx1"/>
                </a:solidFill>
                <a:latin typeface="Arial" panose="020B0604020202020204" pitchFamily="34" charset="0"/>
              </a:defRPr>
            </a:lvl5pPr>
            <a:lvl6pPr marL="2477132" indent="-225194" defTabSz="925797" eaLnBrk="0" fontAlgn="base" hangingPunct="0">
              <a:spcBef>
                <a:spcPct val="0"/>
              </a:spcBef>
              <a:spcAft>
                <a:spcPct val="0"/>
              </a:spcAft>
              <a:defRPr sz="9500">
                <a:solidFill>
                  <a:schemeClr val="tx1"/>
                </a:solidFill>
                <a:latin typeface="Arial" panose="020B0604020202020204" pitchFamily="34" charset="0"/>
              </a:defRPr>
            </a:lvl6pPr>
            <a:lvl7pPr marL="2927520" indent="-225194" defTabSz="925797" eaLnBrk="0" fontAlgn="base" hangingPunct="0">
              <a:spcBef>
                <a:spcPct val="0"/>
              </a:spcBef>
              <a:spcAft>
                <a:spcPct val="0"/>
              </a:spcAft>
              <a:defRPr sz="9500">
                <a:solidFill>
                  <a:schemeClr val="tx1"/>
                </a:solidFill>
                <a:latin typeface="Arial" panose="020B0604020202020204" pitchFamily="34" charset="0"/>
              </a:defRPr>
            </a:lvl7pPr>
            <a:lvl8pPr marL="3377908" indent="-225194" defTabSz="925797" eaLnBrk="0" fontAlgn="base" hangingPunct="0">
              <a:spcBef>
                <a:spcPct val="0"/>
              </a:spcBef>
              <a:spcAft>
                <a:spcPct val="0"/>
              </a:spcAft>
              <a:defRPr sz="9500">
                <a:solidFill>
                  <a:schemeClr val="tx1"/>
                </a:solidFill>
                <a:latin typeface="Arial" panose="020B0604020202020204" pitchFamily="34" charset="0"/>
              </a:defRPr>
            </a:lvl8pPr>
            <a:lvl9pPr marL="3828296" indent="-225194" defTabSz="925797" eaLnBrk="0" fontAlgn="base" hangingPunct="0">
              <a:spcBef>
                <a:spcPct val="0"/>
              </a:spcBef>
              <a:spcAft>
                <a:spcPct val="0"/>
              </a:spcAft>
              <a:defRPr sz="9500">
                <a:solidFill>
                  <a:schemeClr val="tx1"/>
                </a:solidFill>
                <a:latin typeface="Arial" panose="020B0604020202020204" pitchFamily="34" charset="0"/>
              </a:defRPr>
            </a:lvl9pPr>
          </a:lstStyle>
          <a:p>
            <a:fld id="{C4F3A0B4-030F-4DB3-A8F9-72AFA840CDA2}" type="slidenum">
              <a:rPr lang="en-US" altLang="en-US" sz="1000">
                <a:latin typeface="Times New Roman" panose="02020603050405020304" pitchFamily="18" charset="0"/>
              </a:rPr>
              <a:pPr/>
              <a:t>18</a:t>
            </a:fld>
            <a:endParaRPr lang="en-US" altLang="en-US" sz="1000">
              <a:latin typeface="Times New Roman" panose="02020603050405020304" pitchFamily="18"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xfrm>
            <a:off x="1154459" y="4332133"/>
            <a:ext cx="4525794" cy="410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b="1" dirty="0">
                <a:latin typeface="Arial" panose="020B0604020202020204" pitchFamily="34" charset="0"/>
              </a:rPr>
              <a:t>NCDOL Photo Library Closed Case File# 316782911</a:t>
            </a:r>
          </a:p>
          <a:p>
            <a:pPr eaLnBrk="1" hangingPunct="1"/>
            <a:endParaRPr lang="en-US" altLang="en-US" sz="800" dirty="0">
              <a:latin typeface="Arial" panose="020B0604020202020204" pitchFamily="34" charset="0"/>
            </a:endParaRPr>
          </a:p>
          <a:p>
            <a:pPr eaLnBrk="1" hangingPunct="1"/>
            <a:r>
              <a:rPr lang="en-US" altLang="en-US" sz="800" b="1" dirty="0"/>
              <a:t>Mechanical Power-Transmission Apparatus 1910.219(f)(1) </a:t>
            </a:r>
          </a:p>
          <a:p>
            <a:pPr eaLnBrk="1" hangingPunct="1"/>
            <a:r>
              <a:rPr lang="en-US" altLang="en-US" sz="800" b="1" dirty="0">
                <a:latin typeface="Arial" panose="020B0604020202020204" pitchFamily="34" charset="0"/>
              </a:rPr>
              <a:t>Anyone working around stationary equipment should be able to identify potential </a:t>
            </a:r>
            <a:r>
              <a:rPr lang="en-US" altLang="en-US" sz="800" b="1" u="sng" dirty="0">
                <a:latin typeface="Arial" panose="020B0604020202020204" pitchFamily="34" charset="0"/>
              </a:rPr>
              <a:t>amputation</a:t>
            </a:r>
            <a:r>
              <a:rPr lang="en-US" altLang="en-US" sz="800" b="1" dirty="0">
                <a:latin typeface="Arial" panose="020B0604020202020204" pitchFamily="34" charset="0"/>
              </a:rPr>
              <a:t> hazards. </a:t>
            </a:r>
            <a:r>
              <a:rPr lang="en-US" altLang="en-US" sz="800" dirty="0">
                <a:latin typeface="Arial" panose="020B0604020202020204" pitchFamily="34" charset="0"/>
              </a:rPr>
              <a:t>Understanding the mechanical components of machinery, the mechanical motion that occurs at or near these components, and specific worker activities performed in conjunction with machinery operation will help workers avoid injury.</a:t>
            </a:r>
            <a:br>
              <a:rPr lang="en-US" altLang="en-US" sz="800" dirty="0">
                <a:latin typeface="Arial" panose="020B0604020202020204" pitchFamily="34" charset="0"/>
              </a:rPr>
            </a:br>
            <a:endParaRPr lang="en-US" altLang="en-US" sz="800" dirty="0">
              <a:latin typeface="Arial" panose="020B0604020202020204" pitchFamily="34" charset="0"/>
            </a:endParaRPr>
          </a:p>
          <a:p>
            <a:pPr eaLnBrk="1" hangingPunct="1"/>
            <a:r>
              <a:rPr lang="en-US" altLang="en-US" sz="800" b="1" dirty="0">
                <a:latin typeface="Arial" panose="020B0604020202020204" pitchFamily="34" charset="0"/>
              </a:rPr>
              <a:t>In-Running Nip Points</a:t>
            </a:r>
            <a:r>
              <a:rPr lang="en-US" altLang="en-US" sz="800" dirty="0">
                <a:latin typeface="Arial" panose="020B0604020202020204" pitchFamily="34" charset="0"/>
              </a:rPr>
              <a:t>, also known as “pinch points,” develop when two parts move together and at least one moves in rotary or circular motion. In-running nip points occur whenever machine parts move toward each other or when one part moves past a stationary object.</a:t>
            </a:r>
            <a:br>
              <a:rPr lang="en-US" altLang="en-US" sz="800" dirty="0">
                <a:latin typeface="Arial" panose="020B0604020202020204" pitchFamily="34" charset="0"/>
              </a:rPr>
            </a:br>
            <a:br>
              <a:rPr lang="en-US" altLang="en-US" sz="800" dirty="0">
                <a:latin typeface="Arial" panose="020B0604020202020204" pitchFamily="34" charset="0"/>
              </a:rPr>
            </a:br>
            <a:r>
              <a:rPr lang="en-US" altLang="en-US" sz="800" dirty="0">
                <a:latin typeface="Arial" panose="020B0604020202020204" pitchFamily="34" charset="0"/>
              </a:rPr>
              <a:t>Typical nip points include gears, rollers, belt drives, and pulleys. </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Gears, sprockets, and chains -</a:t>
            </a:r>
            <a:r>
              <a:rPr lang="en-US" altLang="en-US" sz="800" b="1" dirty="0">
                <a:latin typeface="Arial" panose="020B0604020202020204" pitchFamily="34" charset="0"/>
              </a:rPr>
              <a:t>1910.219(f)(1)</a:t>
            </a:r>
            <a:r>
              <a:rPr lang="en-US" altLang="en-US" sz="800" dirty="0">
                <a:latin typeface="Arial" panose="020B0604020202020204" pitchFamily="34" charset="0"/>
              </a:rPr>
              <a:t> Gears. Gears shall be guarded in accordance with one of the following methods:</a:t>
            </a:r>
          </a:p>
          <a:p>
            <a:pPr eaLnBrk="1" hangingPunct="1"/>
            <a:endParaRPr lang="en-US" altLang="en-US" sz="800" b="1" dirty="0">
              <a:latin typeface="Arial" panose="020B0604020202020204" pitchFamily="34" charset="0"/>
            </a:endParaRPr>
          </a:p>
          <a:p>
            <a:pPr eaLnBrk="1" hangingPunct="1"/>
            <a:r>
              <a:rPr lang="en-US" altLang="en-US" sz="800" b="1" dirty="0">
                <a:latin typeface="Arial" panose="020B0604020202020204" pitchFamily="34" charset="0"/>
              </a:rPr>
              <a:t>1910.219(f)(1)(i)</a:t>
            </a:r>
            <a:r>
              <a:rPr lang="en-US" altLang="en-US" sz="800" dirty="0">
                <a:latin typeface="Arial" panose="020B0604020202020204" pitchFamily="34" charset="0"/>
              </a:rPr>
              <a:t> By a complete enclosure; or</a:t>
            </a:r>
          </a:p>
          <a:p>
            <a:pPr eaLnBrk="1" hangingPunct="1"/>
            <a:endParaRPr lang="en-US" altLang="en-US" sz="800" b="1" dirty="0">
              <a:latin typeface="Arial" panose="020B0604020202020204" pitchFamily="34" charset="0"/>
            </a:endParaRPr>
          </a:p>
          <a:p>
            <a:pPr eaLnBrk="1" hangingPunct="1"/>
            <a:r>
              <a:rPr lang="en-US" altLang="en-US" sz="800" b="1" dirty="0">
                <a:latin typeface="Arial" panose="020B0604020202020204" pitchFamily="34" charset="0"/>
              </a:rPr>
              <a:t>1910.219(f)(1)(ii)</a:t>
            </a:r>
            <a:r>
              <a:rPr lang="en-US" altLang="en-US" sz="800" dirty="0">
                <a:latin typeface="Arial" panose="020B0604020202020204" pitchFamily="34" charset="0"/>
              </a:rPr>
              <a:t> By a standard guard as described in paragraph (o) of this section, at least seven (7) feet high extending six (6) inches above the mesh point of the gears; or</a:t>
            </a:r>
          </a:p>
          <a:p>
            <a:pPr eaLnBrk="1" hangingPunct="1"/>
            <a:endParaRPr lang="en-US" altLang="en-US" sz="800" b="1" dirty="0">
              <a:latin typeface="Arial" panose="020B0604020202020204" pitchFamily="34" charset="0"/>
            </a:endParaRPr>
          </a:p>
          <a:p>
            <a:pPr eaLnBrk="1" hangingPunct="1"/>
            <a:r>
              <a:rPr lang="en-US" altLang="en-US" sz="800" b="1" dirty="0">
                <a:latin typeface="Arial" panose="020B0604020202020204" pitchFamily="34" charset="0"/>
              </a:rPr>
              <a:t>1910.219(f)(1)(iii)</a:t>
            </a:r>
            <a:r>
              <a:rPr lang="en-US" altLang="en-US" sz="800" dirty="0">
                <a:latin typeface="Arial" panose="020B0604020202020204" pitchFamily="34" charset="0"/>
              </a:rPr>
              <a:t> By a band guard covering the face of gear and having flanges extended inward beyond the root of the teeth on the exposed side or sides. Where any portion of the train of gears guarded by a band guard is less than six (6) feet from the floor a disk guard or a complete enclosure to the height of six (6) feet shall be required.</a:t>
            </a:r>
            <a:br>
              <a:rPr lang="en-US" altLang="en-US" sz="800" dirty="0">
                <a:latin typeface="Arial" panose="020B0604020202020204" pitchFamily="34" charset="0"/>
              </a:rPr>
            </a:br>
            <a:endParaRPr lang="en-US" altLang="en-US" sz="800" dirty="0">
              <a:latin typeface="Arial" panose="020B0604020202020204" pitchFamily="34" charset="0"/>
            </a:endParaRPr>
          </a:p>
        </p:txBody>
      </p:sp>
    </p:spTree>
    <p:extLst>
      <p:ext uri="{BB962C8B-B14F-4D97-AF65-F5344CB8AC3E}">
        <p14:creationId xmlns:p14="http://schemas.microsoft.com/office/powerpoint/2010/main" val="2756151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3949266F-1E9E-4AEF-BC17-C09BDB63BBB3}"/>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24166EE6-2155-4008-843F-03627451FD17}"/>
              </a:ext>
            </a:extLst>
          </p:cNvPr>
          <p:cNvSpPr>
            <a:spLocks noGrp="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8880" eaLnBrk="1" hangingPunct="1"/>
            <a:r>
              <a:rPr lang="en-US" altLang="en-US" sz="800" b="1" dirty="0">
                <a:latin typeface="Arial" panose="020B0604020202020204" pitchFamily="34" charset="0"/>
              </a:rPr>
              <a:t>NCDOL Photo Library: Closed case file: 315962811 - </a:t>
            </a:r>
            <a:r>
              <a:rPr lang="en-US" altLang="en-US" sz="800" b="1" dirty="0">
                <a:latin typeface="Arial" panose="020B0604020202020204" pitchFamily="34" charset="0"/>
                <a:cs typeface="Arial" panose="020B0604020202020204" pitchFamily="34" charset="0"/>
              </a:rPr>
              <a:t>Photo identifies two spray containers filled with an unknown liquid. </a:t>
            </a:r>
            <a:r>
              <a:rPr lang="en-US" altLang="en-US" sz="800" b="0" dirty="0">
                <a:latin typeface="Arial" panose="020B0604020202020204" pitchFamily="34" charset="0"/>
                <a:cs typeface="Arial" panose="020B0604020202020204" pitchFamily="34" charset="0"/>
              </a:rPr>
              <a:t>This site was a wood truss building company that falls under the general industry standard.  </a:t>
            </a:r>
          </a:p>
          <a:p>
            <a:pPr defTabSz="898880" eaLnBrk="1" hangingPunct="1"/>
            <a:endParaRPr lang="en-US" altLang="en-US" sz="800" b="0" dirty="0">
              <a:latin typeface="Arial" panose="020B0604020202020204" pitchFamily="34" charset="0"/>
            </a:endParaRPr>
          </a:p>
          <a:p>
            <a:pPr defTabSz="898880" eaLnBrk="1" hangingPunct="1"/>
            <a:r>
              <a:rPr lang="en-US" altLang="en-US" sz="800" b="0" dirty="0">
                <a:latin typeface="Arial" panose="020B0604020202020204" pitchFamily="34" charset="0"/>
              </a:rPr>
              <a:t>Ask the class: </a:t>
            </a:r>
            <a:r>
              <a:rPr lang="en-US" altLang="en-US" sz="800" b="1" dirty="0">
                <a:latin typeface="Arial" panose="020B0604020202020204" pitchFamily="34" charset="0"/>
              </a:rPr>
              <a:t>What standard does this situation fall under?</a:t>
            </a:r>
            <a:r>
              <a:rPr lang="en-US" altLang="en-US" sz="800" b="0" dirty="0">
                <a:latin typeface="Arial" panose="020B0604020202020204" pitchFamily="34" charset="0"/>
              </a:rPr>
              <a:t> Hazard Communication!</a:t>
            </a:r>
          </a:p>
          <a:p>
            <a:pPr defTabSz="898880" eaLnBrk="1" hangingPunct="1"/>
            <a:endParaRPr lang="en-US" altLang="en-US" sz="800" b="0" dirty="0">
              <a:latin typeface="Arial" panose="020B0604020202020204" pitchFamily="34" charset="0"/>
              <a:cs typeface="Arial" panose="020B0604020202020204" pitchFamily="34" charset="0"/>
            </a:endParaRPr>
          </a:p>
          <a:p>
            <a:pPr defTabSz="898880" eaLnBrk="1" hangingPunct="1"/>
            <a:r>
              <a:rPr lang="en-US" altLang="en-US" sz="800" b="0" dirty="0">
                <a:latin typeface="Arial" panose="020B0604020202020204" pitchFamily="34" charset="0"/>
                <a:cs typeface="Arial" panose="020B0604020202020204" pitchFamily="34" charset="0"/>
              </a:rPr>
              <a:t>However, </a:t>
            </a:r>
            <a:r>
              <a:rPr lang="en-US" altLang="en-US" sz="800" b="1" dirty="0">
                <a:latin typeface="Arial" panose="020B0604020202020204" pitchFamily="34" charset="0"/>
                <a:cs typeface="Arial" panose="020B0604020202020204" pitchFamily="34" charset="0"/>
              </a:rPr>
              <a:t>if this was a construction site would the same violation exist?</a:t>
            </a:r>
            <a:r>
              <a:rPr lang="en-US" altLang="en-US" sz="800" b="0" dirty="0">
                <a:latin typeface="Arial" panose="020B0604020202020204" pitchFamily="34" charset="0"/>
                <a:cs typeface="Arial" panose="020B0604020202020204" pitchFamily="34" charset="0"/>
              </a:rPr>
              <a:t> Yes, because both standards are the same!</a:t>
            </a:r>
            <a:endParaRPr lang="en-US" altLang="en-US" sz="800" b="0" dirty="0">
              <a:latin typeface="Arial" panose="020B0604020202020204" pitchFamily="34" charset="0"/>
            </a:endParaRPr>
          </a:p>
        </p:txBody>
      </p:sp>
      <p:sp>
        <p:nvSpPr>
          <p:cNvPr id="51204" name="Slide Number Placeholder 3">
            <a:extLst>
              <a:ext uri="{FF2B5EF4-FFF2-40B4-BE49-F238E27FC236}">
                <a16:creationId xmlns:a16="http://schemas.microsoft.com/office/drawing/2014/main" id="{126C6C98-4666-4415-A72F-5D3CD28E2C65}"/>
              </a:ext>
            </a:extLst>
          </p:cNvPr>
          <p:cNvSpPr txBox="1">
            <a:spLocks noGrp="1"/>
          </p:cNvSpPr>
          <p:nvPr/>
        </p:nvSpPr>
        <p:spPr bwMode="auto">
          <a:xfrm>
            <a:off x="3903055" y="8716362"/>
            <a:ext cx="2986261" cy="45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85" tIns="0" rIns="19285" bIns="0" anchor="b"/>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pPr algn="r">
              <a:buFont typeface="Wingdings" panose="05000000000000000000" pitchFamily="2" charset="2"/>
              <a:buNone/>
            </a:pPr>
            <a:fld id="{476ACDE7-E5E0-42E5-AAF3-88208F254A86}" type="slidenum">
              <a:rPr lang="en-US" altLang="en-US" sz="1000" i="1"/>
              <a:pPr algn="r">
                <a:buFont typeface="Wingdings" panose="05000000000000000000" pitchFamily="2" charset="2"/>
                <a:buNone/>
              </a:pPr>
              <a:t>19</a:t>
            </a:fld>
            <a:endParaRPr lang="en-US" altLang="en-US" sz="1000" i="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a:extLst>
              <a:ext uri="{FF2B5EF4-FFF2-40B4-BE49-F238E27FC236}">
                <a16:creationId xmlns:a16="http://schemas.microsoft.com/office/drawing/2014/main" id="{1AF4EE20-8D73-4EF0-B16B-72B245B86C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87">
              <a:spcBef>
                <a:spcPct val="30000"/>
              </a:spcBef>
              <a:defRPr sz="1000">
                <a:solidFill>
                  <a:schemeClr val="tx1"/>
                </a:solidFill>
                <a:latin typeface="Arial" panose="020B0604020202020204" pitchFamily="34" charset="0"/>
              </a:defRPr>
            </a:lvl1pPr>
            <a:lvl2pPr marL="736736" indent="-281786" defTabSz="935087">
              <a:spcBef>
                <a:spcPct val="30000"/>
              </a:spcBef>
              <a:defRPr sz="1000">
                <a:solidFill>
                  <a:schemeClr val="tx1"/>
                </a:solidFill>
                <a:latin typeface="Arial" panose="020B0604020202020204" pitchFamily="34" charset="0"/>
              </a:defRPr>
            </a:lvl2pPr>
            <a:lvl3pPr marL="1135013" indent="-221966" defTabSz="935087">
              <a:spcBef>
                <a:spcPct val="30000"/>
              </a:spcBef>
              <a:defRPr sz="1000">
                <a:solidFill>
                  <a:schemeClr val="tx1"/>
                </a:solidFill>
                <a:latin typeface="Arial" panose="020B0604020202020204" pitchFamily="34" charset="0"/>
              </a:defRPr>
            </a:lvl3pPr>
            <a:lvl4pPr marL="1591537" indent="-221966" defTabSz="935087">
              <a:spcBef>
                <a:spcPct val="30000"/>
              </a:spcBef>
              <a:defRPr sz="1000">
                <a:solidFill>
                  <a:schemeClr val="tx1"/>
                </a:solidFill>
                <a:latin typeface="Arial" panose="020B0604020202020204" pitchFamily="34" charset="0"/>
              </a:defRPr>
            </a:lvl4pPr>
            <a:lvl5pPr marL="2048061" indent="-221966" defTabSz="935087">
              <a:spcBef>
                <a:spcPct val="30000"/>
              </a:spcBef>
              <a:defRPr sz="1000">
                <a:solidFill>
                  <a:schemeClr val="tx1"/>
                </a:solidFill>
                <a:latin typeface="Arial" panose="020B0604020202020204" pitchFamily="34" charset="0"/>
              </a:defRPr>
            </a:lvl5pPr>
            <a:lvl6pPr marL="2501437" indent="-221966" defTabSz="935087" eaLnBrk="0" fontAlgn="base" hangingPunct="0">
              <a:spcBef>
                <a:spcPct val="30000"/>
              </a:spcBef>
              <a:spcAft>
                <a:spcPct val="0"/>
              </a:spcAft>
              <a:defRPr sz="1000">
                <a:solidFill>
                  <a:schemeClr val="tx1"/>
                </a:solidFill>
                <a:latin typeface="Arial" panose="020B0604020202020204" pitchFamily="34" charset="0"/>
              </a:defRPr>
            </a:lvl6pPr>
            <a:lvl7pPr marL="2954812" indent="-221966" defTabSz="935087" eaLnBrk="0" fontAlgn="base" hangingPunct="0">
              <a:spcBef>
                <a:spcPct val="30000"/>
              </a:spcBef>
              <a:spcAft>
                <a:spcPct val="0"/>
              </a:spcAft>
              <a:defRPr sz="1000">
                <a:solidFill>
                  <a:schemeClr val="tx1"/>
                </a:solidFill>
                <a:latin typeface="Arial" panose="020B0604020202020204" pitchFamily="34" charset="0"/>
              </a:defRPr>
            </a:lvl7pPr>
            <a:lvl8pPr marL="3408188" indent="-221966" defTabSz="935087" eaLnBrk="0" fontAlgn="base" hangingPunct="0">
              <a:spcBef>
                <a:spcPct val="30000"/>
              </a:spcBef>
              <a:spcAft>
                <a:spcPct val="0"/>
              </a:spcAft>
              <a:defRPr sz="1000">
                <a:solidFill>
                  <a:schemeClr val="tx1"/>
                </a:solidFill>
                <a:latin typeface="Arial" panose="020B0604020202020204" pitchFamily="34" charset="0"/>
              </a:defRPr>
            </a:lvl8pPr>
            <a:lvl9pPr marL="3861563" indent="-221966" defTabSz="935087"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1057040B-D83B-4F31-B246-7C2D4BB69DDC}" type="slidenum">
              <a:rPr lang="en-US" altLang="en-US" smtClean="0">
                <a:latin typeface="Times New Roman" panose="02020603050405020304" pitchFamily="18" charset="0"/>
              </a:rPr>
              <a:pPr>
                <a:spcBef>
                  <a:spcPct val="0"/>
                </a:spcBef>
              </a:pPr>
              <a:t>2</a:t>
            </a:fld>
            <a:endParaRPr lang="en-US" altLang="en-US" dirty="0">
              <a:latin typeface="Times New Roman" panose="02020603050405020304" pitchFamily="18" charset="0"/>
            </a:endParaRPr>
          </a:p>
        </p:txBody>
      </p:sp>
      <p:sp>
        <p:nvSpPr>
          <p:cNvPr id="8195" name="Rectangle 2">
            <a:extLst>
              <a:ext uri="{FF2B5EF4-FFF2-40B4-BE49-F238E27FC236}">
                <a16:creationId xmlns:a16="http://schemas.microsoft.com/office/drawing/2014/main" id="{B275803B-0976-4E2E-ACA9-FA7619776180}"/>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32380DC1-1635-4F1E-A441-6BE29830DFCB}"/>
              </a:ext>
            </a:extLst>
          </p:cNvPr>
          <p:cNvSpPr>
            <a:spLocks noGrp="1" noChangeArrowheads="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800" b="1" dirty="0">
                <a:latin typeface="Arial" panose="020B0604020202020204" pitchFamily="34" charset="0"/>
              </a:rPr>
              <a:t>NCDOL Photo Library: NCDOL Employee Robert O’Neal provided by Bonded Logistics Charlotte – 10/23/17, Permission Letter Obtained – Photo identifies a helicopter lifting replacement HVAC (Heating, Ventilation, and Air Conditioning) units on to the top of this roof. </a:t>
            </a:r>
          </a:p>
          <a:p>
            <a:r>
              <a:rPr lang="en-US" altLang="en-US" sz="800" dirty="0">
                <a:latin typeface="Arial" panose="020B0604020202020204" pitchFamily="34" charset="0"/>
              </a:rPr>
              <a:t>The company decided to use a helicopter instead of a crane. The helicopter was half the cost of using a crane! No violations are found in this photo.</a:t>
            </a:r>
          </a:p>
          <a:p>
            <a:endParaRPr lang="en-US" altLang="en-US" sz="800" dirty="0">
              <a:latin typeface="Arial" panose="020B0604020202020204" pitchFamily="34" charset="0"/>
            </a:endParaRPr>
          </a:p>
          <a:p>
            <a:r>
              <a:rPr lang="en-US" altLang="en-US" sz="800" dirty="0">
                <a:latin typeface="Arial" panose="020B0604020202020204" pitchFamily="34" charset="0"/>
              </a:rPr>
              <a:t>Ask the class! Are there any standards that covers the use of a helicopters? Yes, 29 CFR 1910.183 Subpart N - Materials Handling and Storage – Helicopters.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459DA41E-7A9A-4756-B606-99213325A9E5}"/>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032E78E4-FAAB-42AC-8AAD-645D08586244}"/>
              </a:ext>
            </a:extLst>
          </p:cNvPr>
          <p:cNvSpPr>
            <a:spLocks noGrp="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8880" eaLnBrk="1" hangingPunct="1"/>
            <a:r>
              <a:rPr lang="en-US" altLang="en-US" sz="800" b="1" dirty="0">
                <a:latin typeface="Arial" panose="020B0604020202020204" pitchFamily="34" charset="0"/>
              </a:rPr>
              <a:t>NCDOL Photo Library: Photo taken by NCDOL Employee Robert O’Neal, Public Access, Farmers Market – 4/3/2013 - Photo identifies an employee demonstrating how to build a brick wall</a:t>
            </a:r>
            <a:r>
              <a:rPr lang="en-US" altLang="en-US" sz="800" b="0" dirty="0">
                <a:latin typeface="Arial" panose="020B0604020202020204" pitchFamily="34" charset="0"/>
              </a:rPr>
              <a:t>. He’s mixing both Portland cement and water together for the wall behind him. The SDS for Portland cement requires employees to wear PPE.</a:t>
            </a:r>
          </a:p>
          <a:p>
            <a:pPr defTabSz="898880" eaLnBrk="1" hangingPunct="1"/>
            <a:endParaRPr lang="en-US" altLang="en-US" sz="800" b="0" dirty="0">
              <a:latin typeface="Arial" panose="020B0604020202020204" pitchFamily="34" charset="0"/>
            </a:endParaRPr>
          </a:p>
          <a:p>
            <a:pPr defTabSz="898880" eaLnBrk="1" hangingPunct="1"/>
            <a:r>
              <a:rPr lang="en-US" altLang="en-US" sz="800" b="0" dirty="0">
                <a:latin typeface="Arial" panose="020B0604020202020204" pitchFamily="34" charset="0"/>
              </a:rPr>
              <a:t>Ask the class: </a:t>
            </a:r>
            <a:r>
              <a:rPr lang="en-US" altLang="en-US" sz="800" b="1" dirty="0">
                <a:latin typeface="Arial" panose="020B0604020202020204" pitchFamily="34" charset="0"/>
              </a:rPr>
              <a:t>What type of personal protective equipment (PPE) should the employee be using or wearing? </a:t>
            </a:r>
            <a:r>
              <a:rPr lang="en-US" altLang="en-US" sz="800" b="0" dirty="0">
                <a:latin typeface="Arial" panose="020B0604020202020204" pitchFamily="34" charset="0"/>
              </a:rPr>
              <a:t>Gloves covering the hands, face and eye protection.</a:t>
            </a:r>
          </a:p>
          <a:p>
            <a:pPr defTabSz="898880" eaLnBrk="1" hangingPunct="1"/>
            <a:endParaRPr lang="en-US" altLang="en-US" sz="800" b="1" dirty="0">
              <a:latin typeface="Arial" panose="020B0604020202020204" pitchFamily="34" charset="0"/>
            </a:endParaRPr>
          </a:p>
          <a:p>
            <a:pPr defTabSz="898880" eaLnBrk="1" hangingPunct="1"/>
            <a:r>
              <a:rPr lang="en-US" altLang="en-US" sz="800" dirty="0">
                <a:latin typeface="Arial" panose="020B0604020202020204" pitchFamily="34" charset="0"/>
              </a:rPr>
              <a:t>Dry Portland cement contacting wet skin or exposure to moist or wet Portland cement may cause more severe skin effects including thickening, cracking or fissuring of the skin. Prolonged exposure can cause severe skin damage in the form of (caustic) chemical burns. </a:t>
            </a:r>
          </a:p>
          <a:p>
            <a:pPr defTabSz="898880" eaLnBrk="1" hangingPunct="1"/>
            <a:endParaRPr lang="en-US" altLang="en-US" sz="800" dirty="0">
              <a:latin typeface="Arial" panose="020B0604020202020204" pitchFamily="34" charset="0"/>
            </a:endParaRPr>
          </a:p>
          <a:p>
            <a:pPr defTabSz="898880" eaLnBrk="1" hangingPunct="1"/>
            <a:endParaRPr lang="en-US" altLang="en-US" sz="800" b="1" dirty="0">
              <a:latin typeface="Arial" panose="020B0604020202020204" pitchFamily="34" charset="0"/>
            </a:endParaRPr>
          </a:p>
          <a:p>
            <a:pPr defTabSz="898880"/>
            <a:r>
              <a:rPr lang="en-US" altLang="en-US" sz="800" dirty="0">
                <a:latin typeface="Arial" panose="020B0604020202020204" pitchFamily="34" charset="0"/>
              </a:rPr>
              <a:t>A Job Safety Analysis (JSA) is one of the risk assessment tools used to identify and control workplace hazards. A JSA is a second tier risk assessment with the aim of preventing personal injury to a person, or their colleagues, and any other person passing or working adjacent, above or below. A job hazard analysis is a technique that focuses on job tasks as a way to identify hazards before they occur. It focuses on the relationship between the worker, the task, the tools, and the work environment. Ideally, after you identify uncontrolled hazards, you will take steps to eliminate or reduce them to an acceptable risk level.</a:t>
            </a:r>
            <a:endParaRPr lang="en-US" altLang="en-US" sz="800" b="1" dirty="0">
              <a:latin typeface="Arial" panose="020B0604020202020204" pitchFamily="34" charset="0"/>
            </a:endParaRPr>
          </a:p>
          <a:p>
            <a:pPr defTabSz="898880" eaLnBrk="1" hangingPunct="1"/>
            <a:endParaRPr lang="en-US" altLang="en-US" sz="800" dirty="0">
              <a:latin typeface="Arial" panose="020B0604020202020204" pitchFamily="34" charset="0"/>
            </a:endParaRPr>
          </a:p>
        </p:txBody>
      </p:sp>
      <p:sp>
        <p:nvSpPr>
          <p:cNvPr id="53252" name="Slide Number Placeholder 3">
            <a:extLst>
              <a:ext uri="{FF2B5EF4-FFF2-40B4-BE49-F238E27FC236}">
                <a16:creationId xmlns:a16="http://schemas.microsoft.com/office/drawing/2014/main" id="{DAAEF95E-2EE2-4616-B217-C82EC871A686}"/>
              </a:ext>
            </a:extLst>
          </p:cNvPr>
          <p:cNvSpPr txBox="1">
            <a:spLocks noGrp="1"/>
          </p:cNvSpPr>
          <p:nvPr/>
        </p:nvSpPr>
        <p:spPr bwMode="auto">
          <a:xfrm>
            <a:off x="3903055" y="8716362"/>
            <a:ext cx="2986261" cy="45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85" tIns="0" rIns="19285" bIns="0" anchor="b"/>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pPr algn="r">
              <a:buFont typeface="Wingdings" panose="05000000000000000000" pitchFamily="2" charset="2"/>
              <a:buNone/>
            </a:pPr>
            <a:fld id="{203A2A82-AFC7-4E82-B801-5558CBDA243B}" type="slidenum">
              <a:rPr lang="en-US" altLang="en-US" sz="1000" i="1"/>
              <a:pPr algn="r">
                <a:buFont typeface="Wingdings" panose="05000000000000000000" pitchFamily="2" charset="2"/>
                <a:buNone/>
              </a:pPr>
              <a:t>20</a:t>
            </a:fld>
            <a:endParaRPr lang="en-US" altLang="en-US" sz="1000" i="1"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9BB47FCF-25A5-4E7E-85C9-81B1B6C159FC}"/>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D5A7E74C-1B8D-479B-A3CC-1E419F82784C}"/>
              </a:ext>
            </a:extLst>
          </p:cNvPr>
          <p:cNvSpPr>
            <a:spLocks noGrp="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898880" rtl="0" eaLnBrk="1" fontAlgn="base" latinLnBrk="0" hangingPunct="1">
              <a:lnSpc>
                <a:spcPct val="100000"/>
              </a:lnSpc>
              <a:spcBef>
                <a:spcPct val="30000"/>
              </a:spcBef>
              <a:spcAft>
                <a:spcPct val="0"/>
              </a:spcAft>
              <a:buClrTx/>
              <a:buSzTx/>
              <a:buFontTx/>
              <a:buNone/>
              <a:tabLst/>
              <a:defRPr/>
            </a:pPr>
            <a:r>
              <a:rPr lang="en-US" altLang="en-US" sz="800" b="1" dirty="0">
                <a:latin typeface="Arial" panose="020B0604020202020204" pitchFamily="34" charset="0"/>
              </a:rPr>
              <a:t>NCDOL Photo Library</a:t>
            </a:r>
            <a:r>
              <a:rPr lang="en-US" altLang="en-US" sz="800" dirty="0">
                <a:latin typeface="Arial" panose="020B0604020202020204" pitchFamily="34" charset="0"/>
              </a:rPr>
              <a:t>: Pho</a:t>
            </a:r>
            <a:r>
              <a:rPr lang="en-US" altLang="en-US" sz="800" b="0" dirty="0">
                <a:latin typeface="Arial" panose="020B0604020202020204" pitchFamily="34" charset="0"/>
              </a:rPr>
              <a:t>to Taken By NCDOL Employee Reggie Matthews with Carol Wells, Andy Sterlen, Cory Dunphy who are also NCDOL employees on the 4</a:t>
            </a:r>
            <a:r>
              <a:rPr lang="en-US" altLang="en-US" sz="800" b="0" baseline="30000" dirty="0">
                <a:latin typeface="Arial" panose="020B0604020202020204" pitchFamily="34" charset="0"/>
              </a:rPr>
              <a:t>th</a:t>
            </a:r>
            <a:r>
              <a:rPr lang="en-US" altLang="en-US" sz="800" b="0" dirty="0">
                <a:latin typeface="Arial" panose="020B0604020202020204" pitchFamily="34" charset="0"/>
              </a:rPr>
              <a:t> floor of the Old Revenue Building at 111 Hillsborough St. Raleigh NC </a:t>
            </a:r>
          </a:p>
          <a:p>
            <a:pPr marL="188890" indent="-188890"/>
            <a:endParaRPr lang="en-US" altLang="en-US" sz="800" dirty="0">
              <a:latin typeface="Arial" panose="020B0604020202020204" pitchFamily="34" charset="0"/>
            </a:endParaRPr>
          </a:p>
          <a:p>
            <a:pPr marL="188890" indent="-188890"/>
            <a:r>
              <a:rPr lang="en-US" altLang="en-US" sz="800" dirty="0">
                <a:latin typeface="Arial" panose="020B0604020202020204" pitchFamily="34" charset="0"/>
              </a:rPr>
              <a:t>Employees must be provided the following information:</a:t>
            </a:r>
          </a:p>
          <a:p>
            <a:pPr marL="188890" indent="-188890">
              <a:buFontTx/>
              <a:buChar char="•"/>
            </a:pPr>
            <a:r>
              <a:rPr lang="en-US" altLang="en-US" sz="800" dirty="0">
                <a:latin typeface="Arial" panose="020B0604020202020204" pitchFamily="34" charset="0"/>
              </a:rPr>
              <a:t>The requirements of this section;</a:t>
            </a:r>
            <a:endParaRPr lang="en-US" altLang="en-US" sz="800" b="1" dirty="0">
              <a:latin typeface="Arial" panose="020B0604020202020204" pitchFamily="34" charset="0"/>
            </a:endParaRPr>
          </a:p>
          <a:p>
            <a:pPr marL="188890" indent="-188890">
              <a:buFontTx/>
              <a:buChar char="•"/>
            </a:pPr>
            <a:r>
              <a:rPr lang="en-US" altLang="en-US" sz="800" dirty="0">
                <a:latin typeface="Arial" panose="020B0604020202020204" pitchFamily="34" charset="0"/>
              </a:rPr>
              <a:t>Any operations in their work area where hazardous chemicals are present; and,</a:t>
            </a:r>
            <a:endParaRPr lang="en-US" altLang="en-US" sz="800" b="1" dirty="0">
              <a:latin typeface="Arial" panose="020B0604020202020204" pitchFamily="34" charset="0"/>
            </a:endParaRPr>
          </a:p>
          <a:p>
            <a:pPr marL="188890" indent="-188890">
              <a:buFontTx/>
              <a:buChar char="•"/>
            </a:pPr>
            <a:r>
              <a:rPr lang="en-US" altLang="en-US" sz="800" dirty="0">
                <a:latin typeface="Arial" panose="020B0604020202020204" pitchFamily="34" charset="0"/>
              </a:rPr>
              <a:t>The location and availability of the written hazard communication program, including the required list(s) of hazardous chemicals, and safety data sheets required by this section. </a:t>
            </a:r>
          </a:p>
          <a:p>
            <a:pPr marL="0" marR="0" lvl="0" indent="0" algn="l" defTabSz="898880" rtl="0" eaLnBrk="1" fontAlgn="base" latinLnBrk="0" hangingPunct="1">
              <a:lnSpc>
                <a:spcPct val="100000"/>
              </a:lnSpc>
              <a:spcBef>
                <a:spcPct val="30000"/>
              </a:spcBef>
              <a:spcAft>
                <a:spcPct val="0"/>
              </a:spcAft>
              <a:buClrTx/>
              <a:buSzTx/>
              <a:buFontTx/>
              <a:buNone/>
              <a:tabLst/>
              <a:defRPr/>
            </a:pPr>
            <a:endParaRPr lang="en-US" altLang="en-US" sz="800" dirty="0">
              <a:latin typeface="Arial" panose="020B0604020202020204" pitchFamily="34" charset="0"/>
            </a:endParaRPr>
          </a:p>
          <a:p>
            <a:pPr marL="188890" indent="-188890">
              <a:lnSpc>
                <a:spcPct val="90000"/>
              </a:lnSpc>
              <a:defRPr/>
            </a:pPr>
            <a:r>
              <a:rPr lang="en-US" sz="800" dirty="0">
                <a:latin typeface="Arial" pitchFamily="34" charset="0"/>
              </a:rPr>
              <a:t>While the standard does not state that annual, refresher or periodic training is required, employers should observe that employees must retain the information learned and that some continual training is expected. It is the employer’s responsibility to ensure that employees are adequately trained and equipped with the necessary knowledge.  </a:t>
            </a:r>
          </a:p>
          <a:p>
            <a:pPr marL="188890" indent="-188890">
              <a:lnSpc>
                <a:spcPct val="90000"/>
              </a:lnSpc>
              <a:defRPr/>
            </a:pPr>
            <a:endParaRPr lang="en-US" sz="800" dirty="0">
              <a:latin typeface="Arial" pitchFamily="34" charset="0"/>
            </a:endParaRPr>
          </a:p>
          <a:p>
            <a:pPr marL="188890" indent="-188890">
              <a:lnSpc>
                <a:spcPct val="90000"/>
              </a:lnSpc>
              <a:defRPr/>
            </a:pPr>
            <a:r>
              <a:rPr lang="en-US" sz="800" dirty="0">
                <a:latin typeface="Arial" pitchFamily="34" charset="0"/>
              </a:rPr>
              <a:t>	Training can be conducted on each specific chemical or by categories (e.g., carcinogens, sensitizer, toxic agents) that are or may be encountered by an employee during the course of his duties. Chemical specific information must always be available through labels and SDSs.</a:t>
            </a:r>
          </a:p>
          <a:p>
            <a:pPr marL="188890" indent="-188890">
              <a:lnSpc>
                <a:spcPct val="90000"/>
              </a:lnSpc>
              <a:defRPr/>
            </a:pPr>
            <a:endParaRPr lang="en-US" sz="800" dirty="0">
              <a:latin typeface="Arial" pitchFamily="34" charset="0"/>
            </a:endParaRPr>
          </a:p>
          <a:p>
            <a:pPr marL="188890" indent="-188890">
              <a:lnSpc>
                <a:spcPct val="90000"/>
              </a:lnSpc>
              <a:defRPr/>
            </a:pPr>
            <a:r>
              <a:rPr lang="en-US" sz="800" dirty="0">
                <a:latin typeface="Arial" pitchFamily="34" charset="0"/>
              </a:rPr>
              <a:t>	IAW Appendix A of the CPL “The training provisions of this standard are not satisfied solely by giving employee the data sheets to read.  An employer’s training program is to be a forum for explaining to employees not only the hazards of the chemicals in their work area, but also how to use the information generated through the HAZCOM program. This can be accomplished in many ways (audiovisuals, classroom instruction, interactive video), and should include an opportunity for employees to ask questions to ensure that they understand the information presented to them.  Furthermore, the training must be comprehensible.  If the employees receive job instructions in a language other than English, then the training and information to be conveyed under this standard will also need to be conducted in a foreign language.”</a:t>
            </a:r>
          </a:p>
          <a:p>
            <a:pPr marL="188890" indent="-188890">
              <a:lnSpc>
                <a:spcPct val="90000"/>
              </a:lnSpc>
              <a:defRPr/>
            </a:pPr>
            <a:endParaRPr lang="en-US" sz="800" dirty="0">
              <a:latin typeface="Arial" pitchFamily="34" charset="0"/>
            </a:endParaRPr>
          </a:p>
          <a:p>
            <a:pPr marL="188890" indent="-188890">
              <a:lnSpc>
                <a:spcPct val="90000"/>
              </a:lnSpc>
              <a:defRPr/>
            </a:pPr>
            <a:r>
              <a:rPr lang="en-US" sz="800" dirty="0">
                <a:latin typeface="Arial" pitchFamily="34" charset="0"/>
              </a:rPr>
              <a:t>	We recommend that all training be documented even though the standard </a:t>
            </a:r>
            <a:r>
              <a:rPr lang="en-US" sz="800" b="1" dirty="0">
                <a:latin typeface="Arial" pitchFamily="34" charset="0"/>
              </a:rPr>
              <a:t>does not</a:t>
            </a:r>
            <a:r>
              <a:rPr lang="en-US" sz="800" dirty="0">
                <a:latin typeface="Arial" pitchFamily="34" charset="0"/>
              </a:rPr>
              <a:t> require it.</a:t>
            </a:r>
          </a:p>
          <a:p>
            <a:pPr marL="188890" indent="-188890">
              <a:lnSpc>
                <a:spcPct val="90000"/>
              </a:lnSpc>
              <a:defRPr/>
            </a:pPr>
            <a:endParaRPr lang="en-US" sz="800" dirty="0">
              <a:latin typeface="Arial" pitchFamily="34" charset="0"/>
            </a:endParaRPr>
          </a:p>
          <a:p>
            <a:pPr defTabSz="898880" eaLnBrk="1" hangingPunct="1"/>
            <a:endParaRPr lang="en-US" altLang="en-US" sz="800" b="1" dirty="0">
              <a:latin typeface="Arial" panose="020B0604020202020204" pitchFamily="34" charset="0"/>
            </a:endParaRPr>
          </a:p>
        </p:txBody>
      </p:sp>
      <p:sp>
        <p:nvSpPr>
          <p:cNvPr id="57348" name="Slide Number Placeholder 3">
            <a:extLst>
              <a:ext uri="{FF2B5EF4-FFF2-40B4-BE49-F238E27FC236}">
                <a16:creationId xmlns:a16="http://schemas.microsoft.com/office/drawing/2014/main" id="{9BD97892-3EB4-4167-B27A-BF51C8EC59B0}"/>
              </a:ext>
            </a:extLst>
          </p:cNvPr>
          <p:cNvSpPr txBox="1">
            <a:spLocks noGrp="1"/>
          </p:cNvSpPr>
          <p:nvPr/>
        </p:nvSpPr>
        <p:spPr bwMode="auto">
          <a:xfrm>
            <a:off x="3903055" y="8716362"/>
            <a:ext cx="2986261" cy="45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85" tIns="0" rIns="19285" bIns="0" anchor="b"/>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pPr algn="r">
              <a:buFont typeface="Wingdings" panose="05000000000000000000" pitchFamily="2" charset="2"/>
              <a:buNone/>
            </a:pPr>
            <a:fld id="{5EB3E863-79CB-468F-A81A-F8E399DF7136}" type="slidenum">
              <a:rPr lang="en-US" altLang="en-US" sz="1000" i="1"/>
              <a:pPr algn="r">
                <a:buFont typeface="Wingdings" panose="05000000000000000000" pitchFamily="2" charset="2"/>
                <a:buNone/>
              </a:pPr>
              <a:t>21</a:t>
            </a:fld>
            <a:endParaRPr lang="en-US" altLang="en-US" sz="1000" i="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D02D961-3026-4C2F-ACF7-CF10EE13FE3F}"/>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A34E3584-91C3-4367-AB3D-E6791FDED610}"/>
              </a:ext>
            </a:extLst>
          </p:cNvPr>
          <p:cNvSpPr>
            <a:spLocks noGrp="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8880" eaLnBrk="1" hangingPunct="1"/>
            <a:r>
              <a:rPr lang="en-US" altLang="en-US" sz="800" b="1" dirty="0">
                <a:latin typeface="Arial" panose="020B0604020202020204" pitchFamily="34" charset="0"/>
              </a:rPr>
              <a:t>NCDOL Photo Library: Taken by NCDOL Employee Robert O’Neal - NC Department of Transportation 07-07-15, Permission Letter Obtained – Photo identifies an employee arc welding at his work station without the proper PPE. </a:t>
            </a:r>
          </a:p>
          <a:p>
            <a:pPr defTabSz="898880" eaLnBrk="1" hangingPunct="1"/>
            <a:endParaRPr lang="en-US" altLang="en-US" sz="800" b="1" dirty="0">
              <a:latin typeface="Arial" panose="020B0604020202020204" pitchFamily="34" charset="0"/>
            </a:endParaRPr>
          </a:p>
          <a:p>
            <a:pPr defTabSz="898880"/>
            <a:r>
              <a:rPr lang="en-US" altLang="en-US" sz="800" b="0" dirty="0">
                <a:latin typeface="Arial" panose="020B0604020202020204" pitchFamily="34" charset="0"/>
              </a:rPr>
              <a:t>Ask the class; </a:t>
            </a:r>
            <a:r>
              <a:rPr lang="en-US" altLang="en-US" sz="800" b="1" dirty="0">
                <a:latin typeface="Arial" panose="020B0604020202020204" pitchFamily="34" charset="0"/>
              </a:rPr>
              <a:t>What type of PPE should he being wearing?  </a:t>
            </a:r>
            <a:r>
              <a:rPr lang="en-US" altLang="en-US" sz="800" b="0" dirty="0">
                <a:latin typeface="Arial" panose="020B0604020202020204" pitchFamily="34" charset="0"/>
              </a:rPr>
              <a:t>Should he be using ventilation? Ventilation is provided! Notice the ventilation duct behind him next to the light curtain! It’s not use.</a:t>
            </a:r>
          </a:p>
          <a:p>
            <a:pPr defTabSz="898880"/>
            <a:endParaRPr lang="en-US" altLang="en-US" sz="800" b="1" dirty="0">
              <a:latin typeface="Arial" panose="020B0604020202020204" pitchFamily="34" charset="0"/>
            </a:endParaRPr>
          </a:p>
          <a:p>
            <a:pPr defTabSz="898880"/>
            <a:r>
              <a:rPr lang="en-US" altLang="en-US" sz="800" b="1" dirty="0">
                <a:latin typeface="Arial" panose="020B0604020202020204" pitchFamily="34" charset="0"/>
              </a:rPr>
              <a:t>Skin protection - </a:t>
            </a:r>
            <a:r>
              <a:rPr lang="en-US" altLang="en-US" sz="800" dirty="0">
                <a:latin typeface="Arial" panose="020B0604020202020204" pitchFamily="34" charset="0"/>
              </a:rPr>
              <a:t>Wear tightly woven work-weight fabrics to keep UV radiation from reaching your skin. </a:t>
            </a:r>
            <a:endParaRPr lang="en-US" altLang="en-US" sz="800" b="1" dirty="0">
              <a:latin typeface="Arial" panose="020B0604020202020204" pitchFamily="34" charset="0"/>
            </a:endParaRPr>
          </a:p>
          <a:p>
            <a:pPr defTabSz="898880"/>
            <a:r>
              <a:rPr lang="en-US" altLang="en-US" sz="800" b="1" dirty="0">
                <a:latin typeface="Arial" panose="020B0604020202020204" pitchFamily="34" charset="0"/>
              </a:rPr>
              <a:t>Respirator/Welders Mask</a:t>
            </a:r>
            <a:r>
              <a:rPr lang="en-US" altLang="en-US" sz="800" dirty="0">
                <a:latin typeface="Arial" panose="020B0604020202020204" pitchFamily="34" charset="0"/>
              </a:rPr>
              <a:t>: There are multiple types of respirators. Employers should buy the one that is made for welders and the type of projects you will be performing. If purchasing a mask with a filter, match the filter to the types of metals and coatings used.</a:t>
            </a:r>
          </a:p>
          <a:p>
            <a:pPr defTabSz="898880"/>
            <a:r>
              <a:rPr lang="en-US" altLang="en-US" sz="800" b="1" dirty="0">
                <a:latin typeface="Arial" panose="020B0604020202020204" pitchFamily="34" charset="0"/>
              </a:rPr>
              <a:t>Eye protection</a:t>
            </a:r>
            <a:r>
              <a:rPr lang="en-US" altLang="en-US" sz="800" dirty="0">
                <a:latin typeface="Arial" panose="020B0604020202020204" pitchFamily="34" charset="0"/>
              </a:rPr>
              <a:t>: welding eye protection protects against injuries from debris and from the effects of the ultraviolet light. Different types of helmets are made to protect you when performing different types of welding. These vary by shade number, having a passive or auto-darkening lens (automatically adjusts to welding rays) and comfort/fit.</a:t>
            </a:r>
          </a:p>
          <a:p>
            <a:pPr defTabSz="898880"/>
            <a:r>
              <a:rPr lang="en-US" altLang="en-US" sz="800" dirty="0">
                <a:latin typeface="Arial" panose="020B0604020202020204" pitchFamily="34" charset="0"/>
              </a:rPr>
              <a:t> </a:t>
            </a:r>
            <a:endParaRPr lang="en-US" altLang="en-US" sz="800" b="1" dirty="0">
              <a:latin typeface="Arial" panose="020B0604020202020204" pitchFamily="34" charset="0"/>
            </a:endParaRPr>
          </a:p>
          <a:p>
            <a:pPr defTabSz="898880"/>
            <a:r>
              <a:rPr lang="en-US" altLang="en-US" sz="800" dirty="0">
                <a:latin typeface="Arial" panose="020B0604020202020204" pitchFamily="34" charset="0"/>
              </a:rPr>
              <a:t>Additional informant: Button up your shirt to protect the skin on the throat and neck. </a:t>
            </a:r>
          </a:p>
          <a:p>
            <a:pPr defTabSz="898880"/>
            <a:r>
              <a:rPr lang="en-US" altLang="en-US" sz="800" dirty="0">
                <a:latin typeface="Arial" panose="020B0604020202020204" pitchFamily="34" charset="0"/>
              </a:rPr>
              <a:t>Wear long sleeves and pant legs. </a:t>
            </a:r>
          </a:p>
          <a:p>
            <a:pPr defTabSz="898880"/>
            <a:r>
              <a:rPr lang="en-US" altLang="en-US" sz="800" dirty="0">
                <a:latin typeface="Arial" panose="020B0604020202020204" pitchFamily="34" charset="0"/>
              </a:rPr>
              <a:t>Cover your head with a fabric cap to protect the scalp from UV radiation. </a:t>
            </a:r>
          </a:p>
          <a:p>
            <a:pPr defTabSz="898880"/>
            <a:r>
              <a:rPr lang="en-US" altLang="en-US" sz="800" dirty="0">
                <a:latin typeface="Arial" panose="020B0604020202020204" pitchFamily="34" charset="0"/>
              </a:rPr>
              <a:t>Protect the back of your head by using a hood. </a:t>
            </a:r>
          </a:p>
          <a:p>
            <a:pPr defTabSz="898880"/>
            <a:r>
              <a:rPr lang="en-US" altLang="en-US" sz="800" dirty="0">
                <a:latin typeface="Arial" panose="020B0604020202020204" pitchFamily="34" charset="0"/>
              </a:rPr>
              <a:t>Protect your face from UV radiation by wearing a tight-fitting, opaque welder's helmet. </a:t>
            </a:r>
          </a:p>
          <a:p>
            <a:pPr defTabSz="898880"/>
            <a:r>
              <a:rPr lang="en-US" altLang="en-US" sz="800" dirty="0">
                <a:latin typeface="Arial" panose="020B0604020202020204" pitchFamily="34" charset="0"/>
              </a:rPr>
              <a:t>Make sure that all fabric garments are resistant to spark, heat and flame. Keep the fabrics clean and free of combustible materials that could be ignited by a spark. </a:t>
            </a:r>
          </a:p>
          <a:p>
            <a:pPr defTabSz="898880" eaLnBrk="1" hangingPunct="1"/>
            <a:endParaRPr lang="en-US" altLang="en-US" b="1" dirty="0">
              <a:latin typeface="Arial" panose="020B0604020202020204" pitchFamily="34" charset="0"/>
            </a:endParaRPr>
          </a:p>
        </p:txBody>
      </p:sp>
      <p:sp>
        <p:nvSpPr>
          <p:cNvPr id="59396" name="Slide Number Placeholder 3">
            <a:extLst>
              <a:ext uri="{FF2B5EF4-FFF2-40B4-BE49-F238E27FC236}">
                <a16:creationId xmlns:a16="http://schemas.microsoft.com/office/drawing/2014/main" id="{AC87782E-877F-47D6-815A-9B4B0064446D}"/>
              </a:ext>
            </a:extLst>
          </p:cNvPr>
          <p:cNvSpPr txBox="1">
            <a:spLocks noGrp="1"/>
          </p:cNvSpPr>
          <p:nvPr/>
        </p:nvSpPr>
        <p:spPr bwMode="auto">
          <a:xfrm>
            <a:off x="3903055" y="8716362"/>
            <a:ext cx="2986261" cy="45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85" tIns="0" rIns="19285" bIns="0" anchor="b"/>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pPr algn="r">
              <a:buFont typeface="Wingdings" panose="05000000000000000000" pitchFamily="2" charset="2"/>
              <a:buNone/>
            </a:pPr>
            <a:fld id="{B02F4BFA-9CB7-4793-8E7B-C3E2219B42D5}" type="slidenum">
              <a:rPr lang="en-US" altLang="en-US" sz="1000" i="1"/>
              <a:pPr algn="r">
                <a:buFont typeface="Wingdings" panose="05000000000000000000" pitchFamily="2" charset="2"/>
                <a:buNone/>
              </a:pPr>
              <a:t>22</a:t>
            </a:fld>
            <a:endParaRPr lang="en-US" altLang="en-US" sz="1000" i="1"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0442A17-7576-4795-9019-458C1D1A86A5}"/>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C19E8A0F-ACD5-443F-B96A-F27785F3CBDD}"/>
              </a:ext>
            </a:extLst>
          </p:cNvPr>
          <p:cNvSpPr>
            <a:spLocks noGrp="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800" b="1" dirty="0">
                <a:latin typeface="Arial" panose="020B0604020202020204" pitchFamily="34" charset="0"/>
              </a:rPr>
              <a:t>NCDOL Photo Library – Taken by NCDOL Employee Cory Dunphy of NCDOL Employee Andy Sterlen’s back in NCDOL Employee Crystal Stalling’s cube on the 4</a:t>
            </a:r>
            <a:r>
              <a:rPr lang="en-US" altLang="en-US" sz="800" b="1" baseline="30000" dirty="0">
                <a:latin typeface="Arial" panose="020B0604020202020204" pitchFamily="34" charset="0"/>
              </a:rPr>
              <a:t>th</a:t>
            </a:r>
            <a:r>
              <a:rPr lang="en-US" altLang="en-US" sz="800" b="1" dirty="0">
                <a:latin typeface="Arial" panose="020B0604020202020204" pitchFamily="34" charset="0"/>
              </a:rPr>
              <a:t> floor of the Old Revenue Building at 111 Hillsborough St. Raleigh NC on Tuesday,‎ September ‎01, ‎2015 (image: blue print.jpg). </a:t>
            </a:r>
          </a:p>
          <a:p>
            <a:endParaRPr lang="en-US" altLang="en-US" sz="800" b="1" dirty="0">
              <a:latin typeface="Arial" panose="020B0604020202020204" pitchFamily="34" charset="0"/>
            </a:endParaRPr>
          </a:p>
          <a:p>
            <a:r>
              <a:rPr lang="en-US" altLang="en-US" sz="800" b="0" dirty="0">
                <a:latin typeface="Arial" panose="020B0604020202020204" pitchFamily="34" charset="0"/>
              </a:rPr>
              <a:t>Ask the class:  </a:t>
            </a:r>
            <a:r>
              <a:rPr lang="en-US" altLang="en-US" sz="800" b="1" dirty="0">
                <a:latin typeface="Arial" panose="020B0604020202020204" pitchFamily="34" charset="0"/>
              </a:rPr>
              <a:t>Why do periodic inspections need to be performed?</a:t>
            </a:r>
          </a:p>
          <a:p>
            <a:r>
              <a:rPr lang="en-US" altLang="en-US" sz="800" b="0" dirty="0">
                <a:latin typeface="Arial" panose="020B0604020202020204" pitchFamily="34" charset="0"/>
              </a:rPr>
              <a:t>To ensure that EE’s are following procedures and have not made any unauthorized deviations or “shortcuts”. Also, to ensure that the procedure is continuing to protect employees from the hazard and that it addresses all sources of potential energy to which an EE could be exposed while performing the task, working on a particular piece of equipment, etc.</a:t>
            </a:r>
          </a:p>
          <a:p>
            <a:endParaRPr lang="en-US" altLang="en-US" sz="800" b="0" dirty="0">
              <a:latin typeface="Arial" panose="020B0604020202020204" pitchFamily="34" charset="0"/>
            </a:endParaRPr>
          </a:p>
          <a:p>
            <a:r>
              <a:rPr lang="en-US" altLang="en-US" sz="800" b="1" dirty="0">
                <a:latin typeface="Arial" panose="020B0604020202020204" pitchFamily="34" charset="0"/>
              </a:rPr>
              <a:t>Who should perform these periodic inspections?</a:t>
            </a:r>
          </a:p>
          <a:p>
            <a:r>
              <a:rPr lang="en-US" altLang="en-US" sz="800" b="0" dirty="0">
                <a:latin typeface="Arial" panose="020B0604020202020204" pitchFamily="34" charset="0"/>
              </a:rPr>
              <a:t>An authorized employee who doesn’t routinely perform the task, one who is not involved in the procedure being inspected.</a:t>
            </a:r>
          </a:p>
          <a:p>
            <a:endParaRPr lang="en-US" altLang="en-US" sz="800" dirty="0">
              <a:latin typeface="Arial" panose="020B0604020202020204" pitchFamily="34" charset="0"/>
            </a:endParaRPr>
          </a:p>
        </p:txBody>
      </p:sp>
      <p:sp>
        <p:nvSpPr>
          <p:cNvPr id="32772" name="Slide Number Placeholder 3">
            <a:extLst>
              <a:ext uri="{FF2B5EF4-FFF2-40B4-BE49-F238E27FC236}">
                <a16:creationId xmlns:a16="http://schemas.microsoft.com/office/drawing/2014/main" id="{FF8CF333-E31B-44D3-9A2E-0A9B64A0B1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33">
              <a:defRPr sz="3600" u="sng">
                <a:solidFill>
                  <a:schemeClr val="tx1"/>
                </a:solidFill>
                <a:latin typeface="Times New Roman" panose="02020603050405020304" pitchFamily="18" charset="0"/>
              </a:defRPr>
            </a:lvl1pPr>
            <a:lvl2pPr marL="736736" indent="-283360" defTabSz="944533">
              <a:defRPr sz="3600" u="sng">
                <a:solidFill>
                  <a:schemeClr val="tx1"/>
                </a:solidFill>
                <a:latin typeface="Times New Roman" panose="02020603050405020304" pitchFamily="18" charset="0"/>
              </a:defRPr>
            </a:lvl2pPr>
            <a:lvl3pPr marL="1133438" indent="-226687" defTabSz="944533">
              <a:defRPr sz="3600" u="sng">
                <a:solidFill>
                  <a:schemeClr val="tx1"/>
                </a:solidFill>
                <a:latin typeface="Times New Roman" panose="02020603050405020304" pitchFamily="18" charset="0"/>
              </a:defRPr>
            </a:lvl3pPr>
            <a:lvl4pPr marL="1586814" indent="-226687" defTabSz="944533">
              <a:defRPr sz="3600" u="sng">
                <a:solidFill>
                  <a:schemeClr val="tx1"/>
                </a:solidFill>
                <a:latin typeface="Times New Roman" panose="02020603050405020304" pitchFamily="18" charset="0"/>
              </a:defRPr>
            </a:lvl4pPr>
            <a:lvl5pPr marL="2040189" indent="-226687" defTabSz="944533">
              <a:defRPr sz="3600" u="sng">
                <a:solidFill>
                  <a:schemeClr val="tx1"/>
                </a:solidFill>
                <a:latin typeface="Times New Roman" panose="02020603050405020304" pitchFamily="18" charset="0"/>
              </a:defRPr>
            </a:lvl5pPr>
            <a:lvl6pPr marL="2493565" indent="-226687" defTabSz="944533" eaLnBrk="0" fontAlgn="base" hangingPunct="0">
              <a:spcBef>
                <a:spcPct val="0"/>
              </a:spcBef>
              <a:spcAft>
                <a:spcPct val="0"/>
              </a:spcAft>
              <a:defRPr sz="3600" u="sng">
                <a:solidFill>
                  <a:schemeClr val="tx1"/>
                </a:solidFill>
                <a:latin typeface="Times New Roman" panose="02020603050405020304" pitchFamily="18" charset="0"/>
              </a:defRPr>
            </a:lvl6pPr>
            <a:lvl7pPr marL="2946940" indent="-226687" defTabSz="944533" eaLnBrk="0" fontAlgn="base" hangingPunct="0">
              <a:spcBef>
                <a:spcPct val="0"/>
              </a:spcBef>
              <a:spcAft>
                <a:spcPct val="0"/>
              </a:spcAft>
              <a:defRPr sz="3600" u="sng">
                <a:solidFill>
                  <a:schemeClr val="tx1"/>
                </a:solidFill>
                <a:latin typeface="Times New Roman" panose="02020603050405020304" pitchFamily="18" charset="0"/>
              </a:defRPr>
            </a:lvl7pPr>
            <a:lvl8pPr marL="3400316" indent="-226687" defTabSz="944533" eaLnBrk="0" fontAlgn="base" hangingPunct="0">
              <a:spcBef>
                <a:spcPct val="0"/>
              </a:spcBef>
              <a:spcAft>
                <a:spcPct val="0"/>
              </a:spcAft>
              <a:defRPr sz="3600" u="sng">
                <a:solidFill>
                  <a:schemeClr val="tx1"/>
                </a:solidFill>
                <a:latin typeface="Times New Roman" panose="02020603050405020304" pitchFamily="18" charset="0"/>
              </a:defRPr>
            </a:lvl8pPr>
            <a:lvl9pPr marL="3853691" indent="-226687" defTabSz="944533" eaLnBrk="0" fontAlgn="base" hangingPunct="0">
              <a:spcBef>
                <a:spcPct val="0"/>
              </a:spcBef>
              <a:spcAft>
                <a:spcPct val="0"/>
              </a:spcAft>
              <a:defRPr sz="3600" u="sng">
                <a:solidFill>
                  <a:schemeClr val="tx1"/>
                </a:solidFill>
                <a:latin typeface="Times New Roman" panose="02020603050405020304" pitchFamily="18" charset="0"/>
              </a:defRPr>
            </a:lvl9pPr>
          </a:lstStyle>
          <a:p>
            <a:fld id="{E2E26396-4EF6-496B-8485-6BAF3FCA1DF8}" type="slidenum">
              <a:rPr lang="en-US" altLang="en-US" sz="1000" u="none"/>
              <a:pPr/>
              <a:t>23</a:t>
            </a:fld>
            <a:endParaRPr lang="en-US" altLang="en-US" sz="1000" u="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D2D0CE7-C21D-4707-BAF8-AE3E44DF7E2C}"/>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C2325F86-2BD0-428B-8E6F-FEBE2709C3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1444" name="Slide Number Placeholder 3">
            <a:extLst>
              <a:ext uri="{FF2B5EF4-FFF2-40B4-BE49-F238E27FC236}">
                <a16:creationId xmlns:a16="http://schemas.microsoft.com/office/drawing/2014/main" id="{8D7887D3-F3C5-488F-A0C2-E4BAEF8702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33">
              <a:defRPr sz="3600" u="sng">
                <a:solidFill>
                  <a:schemeClr val="tx1"/>
                </a:solidFill>
                <a:latin typeface="Times New Roman" panose="02020603050405020304" pitchFamily="18" charset="0"/>
              </a:defRPr>
            </a:lvl1pPr>
            <a:lvl2pPr marL="736736" indent="-283360" defTabSz="944533">
              <a:defRPr sz="3600" u="sng">
                <a:solidFill>
                  <a:schemeClr val="tx1"/>
                </a:solidFill>
                <a:latin typeface="Times New Roman" panose="02020603050405020304" pitchFamily="18" charset="0"/>
              </a:defRPr>
            </a:lvl2pPr>
            <a:lvl3pPr marL="1133438" indent="-226687" defTabSz="944533">
              <a:defRPr sz="3600" u="sng">
                <a:solidFill>
                  <a:schemeClr val="tx1"/>
                </a:solidFill>
                <a:latin typeface="Times New Roman" panose="02020603050405020304" pitchFamily="18" charset="0"/>
              </a:defRPr>
            </a:lvl3pPr>
            <a:lvl4pPr marL="1586814" indent="-226687" defTabSz="944533">
              <a:defRPr sz="3600" u="sng">
                <a:solidFill>
                  <a:schemeClr val="tx1"/>
                </a:solidFill>
                <a:latin typeface="Times New Roman" panose="02020603050405020304" pitchFamily="18" charset="0"/>
              </a:defRPr>
            </a:lvl4pPr>
            <a:lvl5pPr marL="2040189" indent="-226687" defTabSz="944533">
              <a:defRPr sz="3600" u="sng">
                <a:solidFill>
                  <a:schemeClr val="tx1"/>
                </a:solidFill>
                <a:latin typeface="Times New Roman" panose="02020603050405020304" pitchFamily="18" charset="0"/>
              </a:defRPr>
            </a:lvl5pPr>
            <a:lvl6pPr marL="2493565" indent="-226687" defTabSz="944533" eaLnBrk="0" fontAlgn="base" hangingPunct="0">
              <a:spcBef>
                <a:spcPct val="0"/>
              </a:spcBef>
              <a:spcAft>
                <a:spcPct val="0"/>
              </a:spcAft>
              <a:defRPr sz="3600" u="sng">
                <a:solidFill>
                  <a:schemeClr val="tx1"/>
                </a:solidFill>
                <a:latin typeface="Times New Roman" panose="02020603050405020304" pitchFamily="18" charset="0"/>
              </a:defRPr>
            </a:lvl6pPr>
            <a:lvl7pPr marL="2946940" indent="-226687" defTabSz="944533" eaLnBrk="0" fontAlgn="base" hangingPunct="0">
              <a:spcBef>
                <a:spcPct val="0"/>
              </a:spcBef>
              <a:spcAft>
                <a:spcPct val="0"/>
              </a:spcAft>
              <a:defRPr sz="3600" u="sng">
                <a:solidFill>
                  <a:schemeClr val="tx1"/>
                </a:solidFill>
                <a:latin typeface="Times New Roman" panose="02020603050405020304" pitchFamily="18" charset="0"/>
              </a:defRPr>
            </a:lvl7pPr>
            <a:lvl8pPr marL="3400316" indent="-226687" defTabSz="944533" eaLnBrk="0" fontAlgn="base" hangingPunct="0">
              <a:spcBef>
                <a:spcPct val="0"/>
              </a:spcBef>
              <a:spcAft>
                <a:spcPct val="0"/>
              </a:spcAft>
              <a:defRPr sz="3600" u="sng">
                <a:solidFill>
                  <a:schemeClr val="tx1"/>
                </a:solidFill>
                <a:latin typeface="Times New Roman" panose="02020603050405020304" pitchFamily="18" charset="0"/>
              </a:defRPr>
            </a:lvl8pPr>
            <a:lvl9pPr marL="3853691" indent="-226687" defTabSz="944533" eaLnBrk="0" fontAlgn="base" hangingPunct="0">
              <a:spcBef>
                <a:spcPct val="0"/>
              </a:spcBef>
              <a:spcAft>
                <a:spcPct val="0"/>
              </a:spcAft>
              <a:defRPr sz="3600" u="sng">
                <a:solidFill>
                  <a:schemeClr val="tx1"/>
                </a:solidFill>
                <a:latin typeface="Times New Roman" panose="02020603050405020304" pitchFamily="18" charset="0"/>
              </a:defRPr>
            </a:lvl9pPr>
          </a:lstStyle>
          <a:p>
            <a:fld id="{01989D15-611E-475D-B2CD-6271C433F2FA}" type="slidenum">
              <a:rPr lang="en-US" altLang="en-US" sz="1000" u="none"/>
              <a:pPr/>
              <a:t>24</a:t>
            </a:fld>
            <a:endParaRPr lang="en-US" altLang="en-US" sz="1000" u="non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a:extLst>
              <a:ext uri="{FF2B5EF4-FFF2-40B4-BE49-F238E27FC236}">
                <a16:creationId xmlns:a16="http://schemas.microsoft.com/office/drawing/2014/main" id="{51531609-CA42-4B5E-9175-2C079DA11A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939">
              <a:defRPr sz="3600" u="sng">
                <a:solidFill>
                  <a:schemeClr val="tx1"/>
                </a:solidFill>
                <a:latin typeface="Times New Roman" panose="02020603050405020304" pitchFamily="18" charset="0"/>
              </a:defRPr>
            </a:lvl1pPr>
            <a:lvl2pPr marL="741459" indent="-284934" defTabSz="931939">
              <a:defRPr sz="3600" u="sng">
                <a:solidFill>
                  <a:schemeClr val="tx1"/>
                </a:solidFill>
                <a:latin typeface="Times New Roman" panose="02020603050405020304" pitchFamily="18" charset="0"/>
              </a:defRPr>
            </a:lvl2pPr>
            <a:lvl3pPr marL="1142884" indent="-228262" defTabSz="931939">
              <a:defRPr sz="3600" u="sng">
                <a:solidFill>
                  <a:schemeClr val="tx1"/>
                </a:solidFill>
                <a:latin typeface="Times New Roman" panose="02020603050405020304" pitchFamily="18" charset="0"/>
              </a:defRPr>
            </a:lvl3pPr>
            <a:lvl4pPr marL="1599407" indent="-228262" defTabSz="931939">
              <a:defRPr sz="3600" u="sng">
                <a:solidFill>
                  <a:schemeClr val="tx1"/>
                </a:solidFill>
                <a:latin typeface="Times New Roman" panose="02020603050405020304" pitchFamily="18" charset="0"/>
              </a:defRPr>
            </a:lvl4pPr>
            <a:lvl5pPr marL="2057507" indent="-228262" defTabSz="931939">
              <a:defRPr sz="3600" u="sng">
                <a:solidFill>
                  <a:schemeClr val="tx1"/>
                </a:solidFill>
                <a:latin typeface="Times New Roman" panose="02020603050405020304" pitchFamily="18" charset="0"/>
              </a:defRPr>
            </a:lvl5pPr>
            <a:lvl6pPr marL="2510883" indent="-228262" defTabSz="931939" eaLnBrk="0" fontAlgn="base" hangingPunct="0">
              <a:spcBef>
                <a:spcPct val="0"/>
              </a:spcBef>
              <a:spcAft>
                <a:spcPct val="0"/>
              </a:spcAft>
              <a:defRPr sz="3600" u="sng">
                <a:solidFill>
                  <a:schemeClr val="tx1"/>
                </a:solidFill>
                <a:latin typeface="Times New Roman" panose="02020603050405020304" pitchFamily="18" charset="0"/>
              </a:defRPr>
            </a:lvl6pPr>
            <a:lvl7pPr marL="2964257" indent="-228262" defTabSz="931939" eaLnBrk="0" fontAlgn="base" hangingPunct="0">
              <a:spcBef>
                <a:spcPct val="0"/>
              </a:spcBef>
              <a:spcAft>
                <a:spcPct val="0"/>
              </a:spcAft>
              <a:defRPr sz="3600" u="sng">
                <a:solidFill>
                  <a:schemeClr val="tx1"/>
                </a:solidFill>
                <a:latin typeface="Times New Roman" panose="02020603050405020304" pitchFamily="18" charset="0"/>
              </a:defRPr>
            </a:lvl7pPr>
            <a:lvl8pPr marL="3417633" indent="-228262" defTabSz="931939" eaLnBrk="0" fontAlgn="base" hangingPunct="0">
              <a:spcBef>
                <a:spcPct val="0"/>
              </a:spcBef>
              <a:spcAft>
                <a:spcPct val="0"/>
              </a:spcAft>
              <a:defRPr sz="3600" u="sng">
                <a:solidFill>
                  <a:schemeClr val="tx1"/>
                </a:solidFill>
                <a:latin typeface="Times New Roman" panose="02020603050405020304" pitchFamily="18" charset="0"/>
              </a:defRPr>
            </a:lvl8pPr>
            <a:lvl9pPr marL="3871008" indent="-228262" defTabSz="931939" eaLnBrk="0" fontAlgn="base" hangingPunct="0">
              <a:spcBef>
                <a:spcPct val="0"/>
              </a:spcBef>
              <a:spcAft>
                <a:spcPct val="0"/>
              </a:spcAft>
              <a:defRPr sz="3600" u="sng">
                <a:solidFill>
                  <a:schemeClr val="tx1"/>
                </a:solidFill>
                <a:latin typeface="Times New Roman" panose="02020603050405020304" pitchFamily="18" charset="0"/>
              </a:defRPr>
            </a:lvl9pPr>
          </a:lstStyle>
          <a:p>
            <a:fld id="{57930FAE-4C64-4A54-B026-FA38751FD456}" type="slidenum">
              <a:rPr lang="en-US" altLang="en-US" sz="1000" u="none"/>
              <a:pPr/>
              <a:t>25</a:t>
            </a:fld>
            <a:endParaRPr lang="en-US" altLang="en-US" sz="1000" u="none" dirty="0"/>
          </a:p>
        </p:txBody>
      </p:sp>
      <p:sp>
        <p:nvSpPr>
          <p:cNvPr id="63491" name="Rectangle 2">
            <a:extLst>
              <a:ext uri="{FF2B5EF4-FFF2-40B4-BE49-F238E27FC236}">
                <a16:creationId xmlns:a16="http://schemas.microsoft.com/office/drawing/2014/main" id="{12769C1D-8D2F-4CA9-8919-74BAA886C16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19DCF95-5007-4508-97C8-CA70411F8D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id="{6760F8CB-9F20-4972-81DB-594FB30931EA}"/>
              </a:ext>
            </a:extLst>
          </p:cNvPr>
          <p:cNvSpPr txBox="1">
            <a:spLocks noGrp="1" noChangeArrowheads="1"/>
          </p:cNvSpPr>
          <p:nvPr/>
        </p:nvSpPr>
        <p:spPr bwMode="auto">
          <a:xfrm>
            <a:off x="3936079" y="8768376"/>
            <a:ext cx="3008276" cy="46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540" tIns="0" rIns="19540" bIns="0" anchor="b"/>
          <a:lstStyle>
            <a:lvl1pPr defTabSz="939800">
              <a:spcBef>
                <a:spcPct val="30000"/>
              </a:spcBef>
              <a:defRPr sz="1000">
                <a:solidFill>
                  <a:schemeClr val="tx1"/>
                </a:solidFill>
                <a:latin typeface="Arial" panose="020B0604020202020204" pitchFamily="34" charset="0"/>
              </a:defRPr>
            </a:lvl1pPr>
            <a:lvl2pPr marL="742950" indent="-285750" defTabSz="939800">
              <a:spcBef>
                <a:spcPct val="30000"/>
              </a:spcBef>
              <a:defRPr sz="1000">
                <a:solidFill>
                  <a:schemeClr val="tx1"/>
                </a:solidFill>
                <a:latin typeface="Arial" panose="020B0604020202020204" pitchFamily="34" charset="0"/>
              </a:defRPr>
            </a:lvl2pPr>
            <a:lvl3pPr marL="1143000" indent="-228600" defTabSz="939800">
              <a:spcBef>
                <a:spcPct val="30000"/>
              </a:spcBef>
              <a:defRPr sz="1000">
                <a:solidFill>
                  <a:schemeClr val="tx1"/>
                </a:solidFill>
                <a:latin typeface="Arial" panose="020B0604020202020204" pitchFamily="34" charset="0"/>
              </a:defRPr>
            </a:lvl3pPr>
            <a:lvl4pPr marL="1600200" indent="-228600" defTabSz="939800">
              <a:spcBef>
                <a:spcPct val="30000"/>
              </a:spcBef>
              <a:defRPr sz="1000">
                <a:solidFill>
                  <a:schemeClr val="tx1"/>
                </a:solidFill>
                <a:latin typeface="Arial" panose="020B0604020202020204" pitchFamily="34" charset="0"/>
              </a:defRPr>
            </a:lvl4pPr>
            <a:lvl5pPr marL="2057400" indent="-228600" defTabSz="939800">
              <a:spcBef>
                <a:spcPct val="30000"/>
              </a:spcBef>
              <a:defRPr sz="1000">
                <a:solidFill>
                  <a:schemeClr val="tx1"/>
                </a:solidFill>
                <a:latin typeface="Arial" panose="020B0604020202020204" pitchFamily="34" charset="0"/>
              </a:defRPr>
            </a:lvl5pPr>
            <a:lvl6pPr marL="2514600" indent="-228600" defTabSz="939800"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39800"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39800"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39800" eaLnBrk="0" fontAlgn="base" hangingPunct="0">
              <a:spcBef>
                <a:spcPct val="30000"/>
              </a:spcBef>
              <a:spcAft>
                <a:spcPct val="0"/>
              </a:spcAft>
              <a:defRPr sz="1000">
                <a:solidFill>
                  <a:schemeClr val="tx1"/>
                </a:solidFill>
                <a:latin typeface="Arial" panose="020B0604020202020204" pitchFamily="34" charset="0"/>
              </a:defRPr>
            </a:lvl9pPr>
          </a:lstStyle>
          <a:p>
            <a:pPr algn="r">
              <a:spcBef>
                <a:spcPct val="0"/>
              </a:spcBef>
            </a:pPr>
            <a:fld id="{8DC0DD71-5AAC-4F51-9946-BCA65C28EA92}" type="slidenum">
              <a:rPr lang="en-US" altLang="en-US" i="1">
                <a:latin typeface="Times New Roman" panose="02020603050405020304" pitchFamily="18" charset="0"/>
              </a:rPr>
              <a:pPr algn="r">
                <a:spcBef>
                  <a:spcPct val="0"/>
                </a:spcBef>
              </a:pPr>
              <a:t>3</a:t>
            </a:fld>
            <a:endParaRPr lang="en-US" altLang="en-US" i="1" dirty="0">
              <a:latin typeface="Times New Roman" panose="02020603050405020304" pitchFamily="18" charset="0"/>
            </a:endParaRPr>
          </a:p>
        </p:txBody>
      </p:sp>
      <p:sp>
        <p:nvSpPr>
          <p:cNvPr id="10243" name="Rectangle 2">
            <a:extLst>
              <a:ext uri="{FF2B5EF4-FFF2-40B4-BE49-F238E27FC236}">
                <a16:creationId xmlns:a16="http://schemas.microsoft.com/office/drawing/2014/main" id="{A33AD0E8-42B5-47C7-95A2-BA81EBD14FB7}"/>
              </a:ext>
            </a:extLst>
          </p:cNvPr>
          <p:cNvSpPr>
            <a:spLocks noGrp="1" noRot="1" noChangeAspect="1" noChangeArrowheads="1" noTextEdit="1"/>
          </p:cNvSpPr>
          <p:nvPr>
            <p:ph type="sldImg"/>
          </p:nvPr>
        </p:nvSpPr>
        <p:spPr>
          <a:xfrm>
            <a:off x="1166813" y="693738"/>
            <a:ext cx="4611687" cy="3460750"/>
          </a:xfrm>
          <a:ln/>
        </p:spPr>
      </p:sp>
      <p:sp>
        <p:nvSpPr>
          <p:cNvPr id="10244" name="Rectangle 3">
            <a:extLst>
              <a:ext uri="{FF2B5EF4-FFF2-40B4-BE49-F238E27FC236}">
                <a16:creationId xmlns:a16="http://schemas.microsoft.com/office/drawing/2014/main" id="{34ADCF96-DA66-448E-A398-418C2397EC69}"/>
              </a:ext>
            </a:extLst>
          </p:cNvPr>
          <p:cNvSpPr>
            <a:spLocks noGrp="1" noChangeArrowheads="1"/>
          </p:cNvSpPr>
          <p:nvPr>
            <p:ph type="body" idx="1"/>
          </p:nvPr>
        </p:nvSpPr>
        <p:spPr>
          <a:xfrm>
            <a:off x="1169973" y="4312472"/>
            <a:ext cx="4492758" cy="43156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b="1" dirty="0">
                <a:latin typeface="Arial" panose="020B0604020202020204" pitchFamily="34" charset="0"/>
              </a:rPr>
              <a:t>NCDOL Photo Library: OSHA Region 4 Photo Archive CD V1.0 (NCDOL has received written permission) – Photo identifies an employee using hand restraints to protect them from putting his hands in to the point of operation for this shear cutter.</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This standard is cited when a SERIOUS machine guarding hazard exists for which an OSH specific requirement is not yet written.</a:t>
            </a:r>
          </a:p>
          <a:p>
            <a:pPr eaLnBrk="1" hangingPunct="1"/>
            <a:endParaRPr lang="en-US" altLang="en-US" sz="800" b="1" dirty="0">
              <a:latin typeface="Arial" panose="020B0604020202020204" pitchFamily="34" charset="0"/>
            </a:endParaRPr>
          </a:p>
          <a:p>
            <a:pPr eaLnBrk="1" hangingPunct="1"/>
            <a:r>
              <a:rPr lang="en-US" altLang="en-US" sz="800" b="1" dirty="0">
                <a:latin typeface="Arial" panose="020B0604020202020204" pitchFamily="34" charset="0"/>
              </a:rPr>
              <a:t>Types of guarding</a:t>
            </a:r>
            <a:r>
              <a:rPr lang="en-US" altLang="en-US" sz="800" dirty="0">
                <a:latin typeface="Arial" panose="020B0604020202020204" pitchFamily="34" charset="0"/>
              </a:rPr>
              <a:t>. </a:t>
            </a:r>
          </a:p>
          <a:p>
            <a:pPr eaLnBrk="1" hangingPunct="1"/>
            <a:r>
              <a:rPr lang="en-US" altLang="en-US" sz="800" dirty="0">
                <a:latin typeface="Arial" panose="020B0604020202020204" pitchFamily="34" charset="0"/>
              </a:rPr>
              <a:t>One or more methods of machine guarding shall be provided to protect the operator and other employees in the machine area from hazards such as those created by point of operation, in-going nip points, rotating parts, flying chips and sparks. </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Examples of guarding methods are barrier guards, two-hand tripping devices, electronic safety devices, etc.</a:t>
            </a:r>
          </a:p>
          <a:p>
            <a:pPr eaLnBrk="1" hangingPunct="1"/>
            <a:endParaRPr lang="en-US" altLang="en-US" sz="800"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C51A683-7FC4-43B4-B609-66BB2FF6B47F}"/>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4DCAA1D4-1489-4ED1-BD6D-435286F95154}"/>
              </a:ext>
            </a:extLst>
          </p:cNvPr>
          <p:cNvSpPr>
            <a:spLocks noGrp="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800" b="1" dirty="0">
                <a:latin typeface="Arial" panose="020B0604020202020204" pitchFamily="34" charset="0"/>
              </a:rPr>
              <a:t>NCDOL Photo Library: Access Closed case file: #317714512 – Photo identifies Lock/Tagout Center where they maintain Energy control procedures for the facility.</a:t>
            </a:r>
            <a:endParaRPr lang="en-US" altLang="en-US" b="1" dirty="0">
              <a:latin typeface="Arial" panose="020B0604020202020204" pitchFamily="34" charset="0"/>
            </a:endParaRPr>
          </a:p>
          <a:p>
            <a:endParaRPr lang="en-US" altLang="en-US" b="0" dirty="0">
              <a:latin typeface="Arial" panose="020B0604020202020204" pitchFamily="34" charset="0"/>
            </a:endParaRPr>
          </a:p>
          <a:p>
            <a:endParaRPr lang="en-US" altLang="en-US" b="0" dirty="0">
              <a:latin typeface="Arial" panose="020B0604020202020204" pitchFamily="34" charset="0"/>
            </a:endParaRPr>
          </a:p>
          <a:p>
            <a:r>
              <a:rPr lang="en-US" sz="1000" b="0" i="0" kern="1200" dirty="0">
                <a:solidFill>
                  <a:schemeClr val="tx1"/>
                </a:solidFill>
                <a:effectLst/>
                <a:latin typeface="Arial" charset="0"/>
                <a:ea typeface="+mn-ea"/>
                <a:cs typeface="+mn-cs"/>
              </a:rPr>
              <a:t>Procedures shall be developed, documented and utilized for the control of potentially hazardous energy when employees are engaged in the activities covered by this section. </a:t>
            </a:r>
            <a:br>
              <a:rPr lang="en-US" sz="1000" b="0" i="0" kern="1200" dirty="0">
                <a:solidFill>
                  <a:schemeClr val="tx1"/>
                </a:solidFill>
                <a:effectLst/>
                <a:latin typeface="Arial" charset="0"/>
                <a:ea typeface="+mn-ea"/>
                <a:cs typeface="+mn-cs"/>
              </a:rPr>
            </a:br>
            <a:br>
              <a:rPr lang="en-US" sz="1000" b="0" i="0" kern="1200" dirty="0">
                <a:solidFill>
                  <a:schemeClr val="tx1"/>
                </a:solidFill>
                <a:effectLst/>
                <a:latin typeface="Arial" charset="0"/>
                <a:ea typeface="+mn-ea"/>
                <a:cs typeface="+mn-cs"/>
              </a:rPr>
            </a:br>
            <a:r>
              <a:rPr lang="en-US" sz="1000" b="0" i="0" kern="1200" dirty="0">
                <a:solidFill>
                  <a:schemeClr val="tx1"/>
                </a:solidFill>
                <a:effectLst/>
                <a:latin typeface="Arial" charset="0"/>
                <a:ea typeface="+mn-ea"/>
                <a:cs typeface="+mn-cs"/>
              </a:rPr>
              <a:t>Note: </a:t>
            </a:r>
            <a:r>
              <a:rPr lang="en-US" sz="1000" b="0" i="1" kern="1200" dirty="0">
                <a:solidFill>
                  <a:schemeClr val="tx1"/>
                </a:solidFill>
                <a:effectLst/>
                <a:latin typeface="Arial" charset="0"/>
                <a:ea typeface="+mn-ea"/>
                <a:cs typeface="+mn-cs"/>
              </a:rPr>
              <a:t>Exception:</a:t>
            </a:r>
            <a:r>
              <a:rPr lang="en-US" sz="1000" b="0" i="0" kern="1200" dirty="0">
                <a:solidFill>
                  <a:schemeClr val="tx1"/>
                </a:solidFill>
                <a:effectLst/>
                <a:latin typeface="Arial" charset="0"/>
                <a:ea typeface="+mn-ea"/>
                <a:cs typeface="+mn-cs"/>
              </a:rPr>
              <a:t> The employer need not document the required procedure for a particular machine or equipment, when all of the following elements exist: </a:t>
            </a:r>
          </a:p>
          <a:p>
            <a:pPr marL="228600" indent="-228600">
              <a:buAutoNum type="arabicParenBoth"/>
            </a:pPr>
            <a:r>
              <a:rPr lang="en-US" sz="1000" b="0" i="0" kern="1200" dirty="0">
                <a:solidFill>
                  <a:schemeClr val="tx1"/>
                </a:solidFill>
                <a:effectLst/>
                <a:latin typeface="Arial" charset="0"/>
                <a:ea typeface="+mn-ea"/>
                <a:cs typeface="+mn-cs"/>
              </a:rPr>
              <a:t>The machine or equipment has no potential for stored or residual energy or reaccumulating of stored energy after shut down which could endanger employees; </a:t>
            </a:r>
          </a:p>
          <a:p>
            <a:pPr marL="228600" indent="-228600">
              <a:buAutoNum type="arabicParenBoth"/>
            </a:pPr>
            <a:r>
              <a:rPr lang="en-US" sz="1000" b="0" i="0" kern="1200" dirty="0">
                <a:solidFill>
                  <a:schemeClr val="tx1"/>
                </a:solidFill>
                <a:effectLst/>
                <a:latin typeface="Arial" charset="0"/>
                <a:ea typeface="+mn-ea"/>
                <a:cs typeface="+mn-cs"/>
              </a:rPr>
              <a:t>the machine or equipment has a single energy source which can be readily identified and isolated; </a:t>
            </a:r>
          </a:p>
          <a:p>
            <a:pPr marL="228600" indent="-228600">
              <a:buAutoNum type="arabicParenBoth"/>
            </a:pPr>
            <a:r>
              <a:rPr lang="en-US" sz="1000" b="0" i="0" kern="1200" dirty="0">
                <a:solidFill>
                  <a:schemeClr val="tx1"/>
                </a:solidFill>
                <a:effectLst/>
                <a:latin typeface="Arial" charset="0"/>
                <a:ea typeface="+mn-ea"/>
                <a:cs typeface="+mn-cs"/>
              </a:rPr>
              <a:t>the isolation and locking out of that energy source will completely deenergize and deactivate the machine or equipment; </a:t>
            </a:r>
          </a:p>
          <a:p>
            <a:pPr marL="228600" indent="-228600">
              <a:buAutoNum type="arabicParenBoth"/>
            </a:pPr>
            <a:r>
              <a:rPr lang="en-US" sz="1000" b="0" i="0" kern="1200" dirty="0">
                <a:solidFill>
                  <a:schemeClr val="tx1"/>
                </a:solidFill>
                <a:effectLst/>
                <a:latin typeface="Arial" charset="0"/>
                <a:ea typeface="+mn-ea"/>
                <a:cs typeface="+mn-cs"/>
              </a:rPr>
              <a:t>the machine or equipment is isolated from that energy source and locked out during servicing or maintenance; </a:t>
            </a:r>
          </a:p>
          <a:p>
            <a:pPr marL="228600" indent="-228600">
              <a:buAutoNum type="arabicParenBoth"/>
            </a:pPr>
            <a:r>
              <a:rPr lang="en-US" sz="1000" b="0" i="0" kern="1200" dirty="0">
                <a:solidFill>
                  <a:schemeClr val="tx1"/>
                </a:solidFill>
                <a:effectLst/>
                <a:latin typeface="Arial" charset="0"/>
                <a:ea typeface="+mn-ea"/>
                <a:cs typeface="+mn-cs"/>
              </a:rPr>
              <a:t>a single lockout device will achieve a locked-out condition; </a:t>
            </a:r>
          </a:p>
          <a:p>
            <a:pPr marL="228600" indent="-228600">
              <a:buAutoNum type="arabicParenBoth"/>
            </a:pPr>
            <a:r>
              <a:rPr lang="en-US" sz="1000" b="0" i="0" kern="1200" dirty="0">
                <a:solidFill>
                  <a:schemeClr val="tx1"/>
                </a:solidFill>
                <a:effectLst/>
                <a:latin typeface="Arial" charset="0"/>
                <a:ea typeface="+mn-ea"/>
                <a:cs typeface="+mn-cs"/>
              </a:rPr>
              <a:t>the lockout device is under the exclusive control of the authorized employee performing the servicing or maintenance; </a:t>
            </a:r>
          </a:p>
          <a:p>
            <a:pPr marL="228600" indent="-228600">
              <a:buAutoNum type="arabicParenBoth"/>
            </a:pPr>
            <a:r>
              <a:rPr lang="en-US" sz="1000" b="0" i="0" kern="1200" dirty="0">
                <a:solidFill>
                  <a:schemeClr val="tx1"/>
                </a:solidFill>
                <a:effectLst/>
                <a:latin typeface="Arial" charset="0"/>
                <a:ea typeface="+mn-ea"/>
                <a:cs typeface="+mn-cs"/>
              </a:rPr>
              <a:t>the servicing or maintenance does not create hazards for other employees; and </a:t>
            </a:r>
          </a:p>
          <a:p>
            <a:pPr marL="228600" indent="-228600">
              <a:buAutoNum type="arabicParenBoth"/>
            </a:pPr>
            <a:r>
              <a:rPr lang="en-US" sz="1000" b="0" i="0" kern="1200" dirty="0">
                <a:solidFill>
                  <a:schemeClr val="tx1"/>
                </a:solidFill>
                <a:effectLst/>
                <a:latin typeface="Arial" charset="0"/>
                <a:ea typeface="+mn-ea"/>
                <a:cs typeface="+mn-cs"/>
              </a:rPr>
              <a:t>the employer, in utilizing this exception, has had no accidents involving the unexpected activation or reenergization of the machine or equipment during servicing or maintenance.</a:t>
            </a:r>
          </a:p>
          <a:p>
            <a:endParaRPr lang="en-US" sz="1000" b="0" i="0" kern="1200" dirty="0">
              <a:solidFill>
                <a:schemeClr val="tx1"/>
              </a:solidFill>
              <a:effectLst/>
              <a:latin typeface="Arial" charset="0"/>
              <a:ea typeface="+mn-ea"/>
              <a:cs typeface="+mn-cs"/>
            </a:endParaRPr>
          </a:p>
          <a:p>
            <a:r>
              <a:rPr lang="en-US" sz="1000" b="0" i="0" u="none" strike="noStrike" kern="1200" dirty="0">
                <a:solidFill>
                  <a:schemeClr val="tx1"/>
                </a:solidFill>
                <a:effectLst/>
                <a:latin typeface="Arial" charset="0"/>
                <a:ea typeface="+mn-ea"/>
                <a:cs typeface="+mn-cs"/>
                <a:hlinkClick r:id="rId3"/>
              </a:rPr>
              <a:t>1910.147(c)(4)(ii)</a:t>
            </a:r>
            <a:r>
              <a:rPr lang="en-US" sz="1000" b="0" i="0" kern="1200" dirty="0">
                <a:solidFill>
                  <a:schemeClr val="tx1"/>
                </a:solidFill>
                <a:effectLst/>
                <a:latin typeface="Arial" charset="0"/>
                <a:ea typeface="+mn-ea"/>
                <a:cs typeface="+mn-cs"/>
              </a:rPr>
              <a:t>The procedures shall clearly and specifically outline the scope, purpose, authorization, rules, and techniques to be utilized for the control of hazardous energy, and the means to enforce compliance including, but not limited to, the following:</a:t>
            </a:r>
          </a:p>
          <a:p>
            <a:pPr marL="171450" indent="-171450">
              <a:buFont typeface="Arial" panose="020B0604020202020204" pitchFamily="34" charset="0"/>
              <a:buChar char="•"/>
            </a:pPr>
            <a:r>
              <a:rPr lang="en-US" sz="1000" b="0" i="0" kern="1200" dirty="0">
                <a:solidFill>
                  <a:schemeClr val="tx1"/>
                </a:solidFill>
                <a:effectLst/>
                <a:latin typeface="Arial" charset="0"/>
                <a:ea typeface="+mn-ea"/>
                <a:cs typeface="+mn-cs"/>
              </a:rPr>
              <a:t>1910.147(c)(4)(ii)(A) - A specific statement of the intended use of the procedure; </a:t>
            </a:r>
          </a:p>
          <a:p>
            <a:pPr marL="171450" indent="-171450">
              <a:buFont typeface="Arial" panose="020B0604020202020204" pitchFamily="34" charset="0"/>
              <a:buChar char="•"/>
            </a:pPr>
            <a:r>
              <a:rPr lang="en-US" sz="1000" b="0" i="0" kern="1200" dirty="0">
                <a:solidFill>
                  <a:schemeClr val="tx1"/>
                </a:solidFill>
                <a:effectLst/>
                <a:latin typeface="Arial" charset="0"/>
                <a:ea typeface="+mn-ea"/>
                <a:cs typeface="+mn-cs"/>
              </a:rPr>
              <a:t>1910.147(c)(4)(ii)(B) - Specific procedural steps for shutting down, isolating, blocking and securing machines or equipment to control hazardous energy; </a:t>
            </a:r>
          </a:p>
          <a:p>
            <a:pPr marL="171450" indent="-171450">
              <a:buFont typeface="Arial" panose="020B0604020202020204" pitchFamily="34" charset="0"/>
              <a:buChar char="•"/>
            </a:pPr>
            <a:r>
              <a:rPr lang="en-US" sz="1000" b="0" i="0" kern="1200" dirty="0">
                <a:solidFill>
                  <a:schemeClr val="tx1"/>
                </a:solidFill>
                <a:effectLst/>
                <a:latin typeface="Arial" charset="0"/>
                <a:ea typeface="+mn-ea"/>
                <a:cs typeface="+mn-cs"/>
              </a:rPr>
              <a:t>1910.147(c)(4)(ii)(C) - Specific procedural steps for the placement, removal and transfer of lockout devices or tagout devices and the responsibility for them; and </a:t>
            </a:r>
          </a:p>
          <a:p>
            <a:pPr marL="171450" indent="-171450">
              <a:buFont typeface="Arial" panose="020B0604020202020204" pitchFamily="34" charset="0"/>
              <a:buChar char="•"/>
            </a:pPr>
            <a:r>
              <a:rPr lang="en-US" sz="1000" b="0" i="0" kern="1200" dirty="0">
                <a:solidFill>
                  <a:schemeClr val="tx1"/>
                </a:solidFill>
                <a:effectLst/>
                <a:latin typeface="Arial" charset="0"/>
                <a:ea typeface="+mn-ea"/>
                <a:cs typeface="+mn-cs"/>
              </a:rPr>
              <a:t>1910.147(c)(4)(ii)(D) - Specific requirements for testing a machine or equipment to determine and verify the effectiveness of lockout devices, tagout devices, and other energy control measures.</a:t>
            </a:r>
          </a:p>
          <a:p>
            <a:endParaRPr lang="en-US" altLang="en-US" b="0" dirty="0">
              <a:latin typeface="Arial" panose="020B0604020202020204" pitchFamily="34" charset="0"/>
            </a:endParaRPr>
          </a:p>
        </p:txBody>
      </p:sp>
      <p:sp>
        <p:nvSpPr>
          <p:cNvPr id="28676" name="Slide Number Placeholder 3">
            <a:extLst>
              <a:ext uri="{FF2B5EF4-FFF2-40B4-BE49-F238E27FC236}">
                <a16:creationId xmlns:a16="http://schemas.microsoft.com/office/drawing/2014/main" id="{4AE911A7-5A3E-4D07-B26C-6060A7DB36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33">
              <a:defRPr sz="3600" u="sng">
                <a:solidFill>
                  <a:schemeClr val="tx1"/>
                </a:solidFill>
                <a:latin typeface="Times New Roman" panose="02020603050405020304" pitchFamily="18" charset="0"/>
              </a:defRPr>
            </a:lvl1pPr>
            <a:lvl2pPr marL="736736" indent="-283360" defTabSz="944533">
              <a:defRPr sz="3600" u="sng">
                <a:solidFill>
                  <a:schemeClr val="tx1"/>
                </a:solidFill>
                <a:latin typeface="Times New Roman" panose="02020603050405020304" pitchFamily="18" charset="0"/>
              </a:defRPr>
            </a:lvl2pPr>
            <a:lvl3pPr marL="1133438" indent="-226687" defTabSz="944533">
              <a:defRPr sz="3600" u="sng">
                <a:solidFill>
                  <a:schemeClr val="tx1"/>
                </a:solidFill>
                <a:latin typeface="Times New Roman" panose="02020603050405020304" pitchFamily="18" charset="0"/>
              </a:defRPr>
            </a:lvl3pPr>
            <a:lvl4pPr marL="1586814" indent="-226687" defTabSz="944533">
              <a:defRPr sz="3600" u="sng">
                <a:solidFill>
                  <a:schemeClr val="tx1"/>
                </a:solidFill>
                <a:latin typeface="Times New Roman" panose="02020603050405020304" pitchFamily="18" charset="0"/>
              </a:defRPr>
            </a:lvl4pPr>
            <a:lvl5pPr marL="2040189" indent="-226687" defTabSz="944533">
              <a:defRPr sz="3600" u="sng">
                <a:solidFill>
                  <a:schemeClr val="tx1"/>
                </a:solidFill>
                <a:latin typeface="Times New Roman" panose="02020603050405020304" pitchFamily="18" charset="0"/>
              </a:defRPr>
            </a:lvl5pPr>
            <a:lvl6pPr marL="2493565" indent="-226687" defTabSz="944533" eaLnBrk="0" fontAlgn="base" hangingPunct="0">
              <a:spcBef>
                <a:spcPct val="0"/>
              </a:spcBef>
              <a:spcAft>
                <a:spcPct val="0"/>
              </a:spcAft>
              <a:defRPr sz="3600" u="sng">
                <a:solidFill>
                  <a:schemeClr val="tx1"/>
                </a:solidFill>
                <a:latin typeface="Times New Roman" panose="02020603050405020304" pitchFamily="18" charset="0"/>
              </a:defRPr>
            </a:lvl6pPr>
            <a:lvl7pPr marL="2946940" indent="-226687" defTabSz="944533" eaLnBrk="0" fontAlgn="base" hangingPunct="0">
              <a:spcBef>
                <a:spcPct val="0"/>
              </a:spcBef>
              <a:spcAft>
                <a:spcPct val="0"/>
              </a:spcAft>
              <a:defRPr sz="3600" u="sng">
                <a:solidFill>
                  <a:schemeClr val="tx1"/>
                </a:solidFill>
                <a:latin typeface="Times New Roman" panose="02020603050405020304" pitchFamily="18" charset="0"/>
              </a:defRPr>
            </a:lvl7pPr>
            <a:lvl8pPr marL="3400316" indent="-226687" defTabSz="944533" eaLnBrk="0" fontAlgn="base" hangingPunct="0">
              <a:spcBef>
                <a:spcPct val="0"/>
              </a:spcBef>
              <a:spcAft>
                <a:spcPct val="0"/>
              </a:spcAft>
              <a:defRPr sz="3600" u="sng">
                <a:solidFill>
                  <a:schemeClr val="tx1"/>
                </a:solidFill>
                <a:latin typeface="Times New Roman" panose="02020603050405020304" pitchFamily="18" charset="0"/>
              </a:defRPr>
            </a:lvl8pPr>
            <a:lvl9pPr marL="3853691" indent="-226687" defTabSz="944533" eaLnBrk="0" fontAlgn="base" hangingPunct="0">
              <a:spcBef>
                <a:spcPct val="0"/>
              </a:spcBef>
              <a:spcAft>
                <a:spcPct val="0"/>
              </a:spcAft>
              <a:defRPr sz="3600" u="sng">
                <a:solidFill>
                  <a:schemeClr val="tx1"/>
                </a:solidFill>
                <a:latin typeface="Times New Roman" panose="02020603050405020304" pitchFamily="18" charset="0"/>
              </a:defRPr>
            </a:lvl9pPr>
          </a:lstStyle>
          <a:p>
            <a:fld id="{E5D7FFF4-7B83-4E89-9B8B-0562D3137752}" type="slidenum">
              <a:rPr lang="en-US" altLang="en-US" sz="1000" u="none"/>
              <a:pPr/>
              <a:t>4</a:t>
            </a:fld>
            <a:endParaRPr lang="en-US" altLang="en-US" sz="1000" u="non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64CB527-B6A1-4B03-A04E-565DBEA41B18}"/>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0CDF6927-C85B-4829-8726-EADA61F04744}"/>
              </a:ext>
            </a:extLst>
          </p:cNvPr>
          <p:cNvSpPr>
            <a:spLocks noGrp="1"/>
          </p:cNvSpPr>
          <p:nvPr>
            <p:ph type="body" idx="1"/>
          </p:nvPr>
        </p:nvSpPr>
        <p:spPr>
          <a:xfrm>
            <a:off x="1195133" y="4416501"/>
            <a:ext cx="4881176" cy="41832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800" b="1" dirty="0">
                <a:latin typeface="Arial" panose="020B0604020202020204" pitchFamily="34" charset="0"/>
              </a:rPr>
              <a:t>Left Photo: NCDOL Employee Robert O’Neal – Staged – 3/17/2018 - Photo identifies a written lockout/tagout program from our sample programs located on our website.</a:t>
            </a:r>
          </a:p>
          <a:p>
            <a:endParaRPr lang="en-US" altLang="en-US" sz="800" b="1" dirty="0">
              <a:latin typeface="Arial" panose="020B0604020202020204" pitchFamily="34" charset="0"/>
            </a:endParaRPr>
          </a:p>
          <a:p>
            <a:r>
              <a:rPr lang="en-US" altLang="en-US" sz="800" b="1" dirty="0">
                <a:latin typeface="Arial" panose="020B0604020202020204" pitchFamily="34" charset="0"/>
              </a:rPr>
              <a:t>Right Photo: NCDOL Photo Library: NCDOL Employee Robert O’Neal – Starr Electrical Company – 4/26/18, Permission Letter Obtained – Photo identifies a cooling tower that will require specific procedures due to several different sources of energy.</a:t>
            </a:r>
          </a:p>
          <a:p>
            <a:endParaRPr lang="en-US" altLang="en-US" sz="800" b="1" dirty="0">
              <a:latin typeface="Arial" panose="020B0604020202020204" pitchFamily="34" charset="0"/>
            </a:endParaRPr>
          </a:p>
          <a:p>
            <a:pPr defTabSz="914248">
              <a:defRPr/>
            </a:pPr>
            <a:r>
              <a:rPr lang="en-US" altLang="en-US" sz="800" b="0" dirty="0">
                <a:latin typeface="Arial" panose="020B0604020202020204" pitchFamily="34" charset="0"/>
              </a:rPr>
              <a:t>In the Photo:  a cooling tower</a:t>
            </a:r>
          </a:p>
          <a:p>
            <a:pPr defTabSz="914248">
              <a:defRPr/>
            </a:pPr>
            <a:r>
              <a:rPr lang="en-US" altLang="en-US" sz="800" b="0" dirty="0">
                <a:latin typeface="Arial" panose="020B0604020202020204" pitchFamily="34" charset="0"/>
              </a:rPr>
              <a:t>Ask the class: </a:t>
            </a:r>
            <a:r>
              <a:rPr lang="en-US" altLang="en-US" sz="800" b="1" dirty="0">
                <a:latin typeface="Arial" panose="020B0604020202020204" pitchFamily="34" charset="0"/>
              </a:rPr>
              <a:t>What are the different sources of energy?  Electrical, mechanical and pressurized water/coolant.</a:t>
            </a:r>
          </a:p>
          <a:p>
            <a:endParaRPr lang="en-US" altLang="en-US" sz="800"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id="{708CFFCA-B6EB-4C7F-A8D1-CE49432696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33">
              <a:defRPr sz="3600" u="sng">
                <a:solidFill>
                  <a:schemeClr val="tx1"/>
                </a:solidFill>
                <a:latin typeface="Times New Roman" panose="02020603050405020304" pitchFamily="18" charset="0"/>
              </a:defRPr>
            </a:lvl1pPr>
            <a:lvl2pPr marL="736736" indent="-283360" defTabSz="944533">
              <a:defRPr sz="3600" u="sng">
                <a:solidFill>
                  <a:schemeClr val="tx1"/>
                </a:solidFill>
                <a:latin typeface="Times New Roman" panose="02020603050405020304" pitchFamily="18" charset="0"/>
              </a:defRPr>
            </a:lvl2pPr>
            <a:lvl3pPr marL="1133438" indent="-226687" defTabSz="944533">
              <a:defRPr sz="3600" u="sng">
                <a:solidFill>
                  <a:schemeClr val="tx1"/>
                </a:solidFill>
                <a:latin typeface="Times New Roman" panose="02020603050405020304" pitchFamily="18" charset="0"/>
              </a:defRPr>
            </a:lvl3pPr>
            <a:lvl4pPr marL="1586814" indent="-226687" defTabSz="944533">
              <a:defRPr sz="3600" u="sng">
                <a:solidFill>
                  <a:schemeClr val="tx1"/>
                </a:solidFill>
                <a:latin typeface="Times New Roman" panose="02020603050405020304" pitchFamily="18" charset="0"/>
              </a:defRPr>
            </a:lvl4pPr>
            <a:lvl5pPr marL="2040189" indent="-226687" defTabSz="944533">
              <a:defRPr sz="3600" u="sng">
                <a:solidFill>
                  <a:schemeClr val="tx1"/>
                </a:solidFill>
                <a:latin typeface="Times New Roman" panose="02020603050405020304" pitchFamily="18" charset="0"/>
              </a:defRPr>
            </a:lvl5pPr>
            <a:lvl6pPr marL="2493565" indent="-226687" defTabSz="944533" eaLnBrk="0" fontAlgn="base" hangingPunct="0">
              <a:spcBef>
                <a:spcPct val="0"/>
              </a:spcBef>
              <a:spcAft>
                <a:spcPct val="0"/>
              </a:spcAft>
              <a:defRPr sz="3600" u="sng">
                <a:solidFill>
                  <a:schemeClr val="tx1"/>
                </a:solidFill>
                <a:latin typeface="Times New Roman" panose="02020603050405020304" pitchFamily="18" charset="0"/>
              </a:defRPr>
            </a:lvl6pPr>
            <a:lvl7pPr marL="2946940" indent="-226687" defTabSz="944533" eaLnBrk="0" fontAlgn="base" hangingPunct="0">
              <a:spcBef>
                <a:spcPct val="0"/>
              </a:spcBef>
              <a:spcAft>
                <a:spcPct val="0"/>
              </a:spcAft>
              <a:defRPr sz="3600" u="sng">
                <a:solidFill>
                  <a:schemeClr val="tx1"/>
                </a:solidFill>
                <a:latin typeface="Times New Roman" panose="02020603050405020304" pitchFamily="18" charset="0"/>
              </a:defRPr>
            </a:lvl7pPr>
            <a:lvl8pPr marL="3400316" indent="-226687" defTabSz="944533" eaLnBrk="0" fontAlgn="base" hangingPunct="0">
              <a:spcBef>
                <a:spcPct val="0"/>
              </a:spcBef>
              <a:spcAft>
                <a:spcPct val="0"/>
              </a:spcAft>
              <a:defRPr sz="3600" u="sng">
                <a:solidFill>
                  <a:schemeClr val="tx1"/>
                </a:solidFill>
                <a:latin typeface="Times New Roman" panose="02020603050405020304" pitchFamily="18" charset="0"/>
              </a:defRPr>
            </a:lvl8pPr>
            <a:lvl9pPr marL="3853691" indent="-226687" defTabSz="944533" eaLnBrk="0" fontAlgn="base" hangingPunct="0">
              <a:spcBef>
                <a:spcPct val="0"/>
              </a:spcBef>
              <a:spcAft>
                <a:spcPct val="0"/>
              </a:spcAft>
              <a:defRPr sz="3600" u="sng">
                <a:solidFill>
                  <a:schemeClr val="tx1"/>
                </a:solidFill>
                <a:latin typeface="Times New Roman" panose="02020603050405020304" pitchFamily="18" charset="0"/>
              </a:defRPr>
            </a:lvl9pPr>
          </a:lstStyle>
          <a:p>
            <a:fld id="{BD75420A-39FE-4D1B-8B8D-5E5865B86DA9}" type="slidenum">
              <a:rPr lang="en-US" altLang="en-US" sz="1000" u="none"/>
              <a:pPr/>
              <a:t>5</a:t>
            </a:fld>
            <a:endParaRPr lang="en-US" altLang="en-US" sz="1000" u="non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8B1A6943-96BF-4AF7-B09F-E4315DDEBF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87">
              <a:spcBef>
                <a:spcPct val="30000"/>
              </a:spcBef>
              <a:defRPr sz="1000">
                <a:solidFill>
                  <a:schemeClr val="tx1"/>
                </a:solidFill>
                <a:latin typeface="Arial" panose="020B0604020202020204" pitchFamily="34" charset="0"/>
              </a:defRPr>
            </a:lvl1pPr>
            <a:lvl2pPr marL="736736" indent="-281786" defTabSz="935087">
              <a:spcBef>
                <a:spcPct val="30000"/>
              </a:spcBef>
              <a:defRPr sz="1000">
                <a:solidFill>
                  <a:schemeClr val="tx1"/>
                </a:solidFill>
                <a:latin typeface="Arial" panose="020B0604020202020204" pitchFamily="34" charset="0"/>
              </a:defRPr>
            </a:lvl2pPr>
            <a:lvl3pPr marL="1135013" indent="-221966" defTabSz="935087">
              <a:spcBef>
                <a:spcPct val="30000"/>
              </a:spcBef>
              <a:defRPr sz="1000">
                <a:solidFill>
                  <a:schemeClr val="tx1"/>
                </a:solidFill>
                <a:latin typeface="Arial" panose="020B0604020202020204" pitchFamily="34" charset="0"/>
              </a:defRPr>
            </a:lvl3pPr>
            <a:lvl4pPr marL="1591537" indent="-221966" defTabSz="935087">
              <a:spcBef>
                <a:spcPct val="30000"/>
              </a:spcBef>
              <a:defRPr sz="1000">
                <a:solidFill>
                  <a:schemeClr val="tx1"/>
                </a:solidFill>
                <a:latin typeface="Arial" panose="020B0604020202020204" pitchFamily="34" charset="0"/>
              </a:defRPr>
            </a:lvl4pPr>
            <a:lvl5pPr marL="2048061" indent="-221966" defTabSz="935087">
              <a:spcBef>
                <a:spcPct val="30000"/>
              </a:spcBef>
              <a:defRPr sz="1000">
                <a:solidFill>
                  <a:schemeClr val="tx1"/>
                </a:solidFill>
                <a:latin typeface="Arial" panose="020B0604020202020204" pitchFamily="34" charset="0"/>
              </a:defRPr>
            </a:lvl5pPr>
            <a:lvl6pPr marL="2501437" indent="-221966" defTabSz="935087" eaLnBrk="0" fontAlgn="base" hangingPunct="0">
              <a:spcBef>
                <a:spcPct val="30000"/>
              </a:spcBef>
              <a:spcAft>
                <a:spcPct val="0"/>
              </a:spcAft>
              <a:defRPr sz="1000">
                <a:solidFill>
                  <a:schemeClr val="tx1"/>
                </a:solidFill>
                <a:latin typeface="Arial" panose="020B0604020202020204" pitchFamily="34" charset="0"/>
              </a:defRPr>
            </a:lvl6pPr>
            <a:lvl7pPr marL="2954812" indent="-221966" defTabSz="935087" eaLnBrk="0" fontAlgn="base" hangingPunct="0">
              <a:spcBef>
                <a:spcPct val="30000"/>
              </a:spcBef>
              <a:spcAft>
                <a:spcPct val="0"/>
              </a:spcAft>
              <a:defRPr sz="1000">
                <a:solidFill>
                  <a:schemeClr val="tx1"/>
                </a:solidFill>
                <a:latin typeface="Arial" panose="020B0604020202020204" pitchFamily="34" charset="0"/>
              </a:defRPr>
            </a:lvl7pPr>
            <a:lvl8pPr marL="3408188" indent="-221966" defTabSz="935087" eaLnBrk="0" fontAlgn="base" hangingPunct="0">
              <a:spcBef>
                <a:spcPct val="30000"/>
              </a:spcBef>
              <a:spcAft>
                <a:spcPct val="0"/>
              </a:spcAft>
              <a:defRPr sz="1000">
                <a:solidFill>
                  <a:schemeClr val="tx1"/>
                </a:solidFill>
                <a:latin typeface="Arial" panose="020B0604020202020204" pitchFamily="34" charset="0"/>
              </a:defRPr>
            </a:lvl8pPr>
            <a:lvl9pPr marL="3861563" indent="-221966" defTabSz="935087"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2F31178A-2E81-4E84-A8C7-8F80024AED09}" type="slidenum">
              <a:rPr lang="en-US" altLang="en-US" smtClean="0">
                <a:latin typeface="Times New Roman" panose="02020603050405020304" pitchFamily="18" charset="0"/>
              </a:rPr>
              <a:pPr>
                <a:spcBef>
                  <a:spcPct val="0"/>
                </a:spcBef>
              </a:pPr>
              <a:t>6</a:t>
            </a:fld>
            <a:endParaRPr lang="en-US" altLang="en-US" dirty="0">
              <a:latin typeface="Times New Roman" panose="02020603050405020304" pitchFamily="18" charset="0"/>
            </a:endParaRPr>
          </a:p>
        </p:txBody>
      </p:sp>
      <p:sp>
        <p:nvSpPr>
          <p:cNvPr id="12291" name="Rectangle 2">
            <a:extLst>
              <a:ext uri="{FF2B5EF4-FFF2-40B4-BE49-F238E27FC236}">
                <a16:creationId xmlns:a16="http://schemas.microsoft.com/office/drawing/2014/main" id="{A04A1EC0-FB33-43D7-8421-7D26B414D5B3}"/>
              </a:ext>
            </a:extLst>
          </p:cNvPr>
          <p:cNvSpPr>
            <a:spLocks noGrp="1" noRot="1" noChangeAspect="1" noChangeArrowheads="1" noTextEdit="1"/>
          </p:cNvSpPr>
          <p:nvPr>
            <p:ph type="sldImg"/>
          </p:nvPr>
        </p:nvSpPr>
        <p:spPr>
          <a:xfrm>
            <a:off x="1166813" y="693738"/>
            <a:ext cx="4611687" cy="3460750"/>
          </a:xfrm>
          <a:ln/>
        </p:spPr>
      </p:sp>
      <p:sp>
        <p:nvSpPr>
          <p:cNvPr id="12292" name="Rectangle 3">
            <a:extLst>
              <a:ext uri="{FF2B5EF4-FFF2-40B4-BE49-F238E27FC236}">
                <a16:creationId xmlns:a16="http://schemas.microsoft.com/office/drawing/2014/main" id="{B4FACAB8-3907-49D8-ACA3-E1FE9F878BB5}"/>
              </a:ext>
            </a:extLst>
          </p:cNvPr>
          <p:cNvSpPr>
            <a:spLocks noGrp="1" noChangeArrowheads="1"/>
          </p:cNvSpPr>
          <p:nvPr>
            <p:ph type="body" idx="1"/>
          </p:nvPr>
        </p:nvSpPr>
        <p:spPr>
          <a:xfrm>
            <a:off x="1169973" y="4312472"/>
            <a:ext cx="4492758" cy="43156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sz="800" b="1" dirty="0">
              <a:latin typeface="Arial" panose="020B0604020202020204" pitchFamily="34" charset="0"/>
            </a:endParaRPr>
          </a:p>
          <a:p>
            <a:pPr>
              <a:lnSpc>
                <a:spcPct val="90000"/>
              </a:lnSpc>
            </a:pPr>
            <a:r>
              <a:rPr lang="en-US" altLang="en-US" sz="800" b="1" dirty="0">
                <a:latin typeface="Arial" panose="020B0604020202020204" pitchFamily="34" charset="0"/>
              </a:rPr>
              <a:t>Ask the class: What are the hazards of doing this type of job task? Mini-excavators are not meant to be loaded in the back of these types of trucks. Dump trucks are not designed to have equipment loaded as noted in this example. They also do not have the correct tie down points “inside the beds.” Employers should never load equipment on trailers that were design for earth moving construction equipment. Equipment trailers will have the correct type of tie downs straps and anchor points as required by NCDOT.</a:t>
            </a:r>
          </a:p>
          <a:p>
            <a:pPr>
              <a:lnSpc>
                <a:spcPct val="90000"/>
              </a:lnSpc>
            </a:pPr>
            <a:endParaRPr lang="en-US" altLang="en-US" sz="800" b="1" dirty="0">
              <a:latin typeface="Arial" panose="020B0604020202020204" pitchFamily="34" charset="0"/>
            </a:endParaRPr>
          </a:p>
          <a:p>
            <a:pPr>
              <a:lnSpc>
                <a:spcPct val="90000"/>
              </a:lnSpc>
            </a:pPr>
            <a:r>
              <a:rPr lang="en-US" altLang="en-US" sz="800" b="1" dirty="0">
                <a:latin typeface="Arial" panose="020B0604020202020204" pitchFamily="34" charset="0"/>
              </a:rPr>
              <a:t>Definition of the General Duty Clause</a:t>
            </a:r>
          </a:p>
          <a:p>
            <a:pPr>
              <a:lnSpc>
                <a:spcPct val="90000"/>
              </a:lnSpc>
            </a:pPr>
            <a:r>
              <a:rPr lang="en-US" altLang="en-US" sz="800" dirty="0">
                <a:latin typeface="Arial" panose="020B0604020202020204" pitchFamily="34" charset="0"/>
              </a:rPr>
              <a:t>A statement within the OSH Act providing a requirement that employers furnish employment and places of employment which are free from recognized hazards to the health and safety of their employees. The clause covers situations for which there is no specific standard. </a:t>
            </a:r>
            <a:br>
              <a:rPr lang="en-US" altLang="en-US" sz="800" dirty="0">
                <a:latin typeface="Arial" panose="020B0604020202020204" pitchFamily="34" charset="0"/>
              </a:rPr>
            </a:br>
            <a:endParaRPr lang="en-US" altLang="en-US" sz="800" dirty="0">
              <a:latin typeface="Arial" panose="020B0604020202020204" pitchFamily="34" charset="0"/>
            </a:endParaRPr>
          </a:p>
          <a:p>
            <a:pPr eaLnBrk="1" hangingPunct="1">
              <a:lnSpc>
                <a:spcPct val="90000"/>
              </a:lnSpc>
            </a:pPr>
            <a:r>
              <a:rPr lang="en-US" altLang="en-US" sz="800" b="1" dirty="0">
                <a:latin typeface="Arial" panose="020B0604020202020204" pitchFamily="34" charset="0"/>
              </a:rPr>
              <a:t>N.C. General Duty Clause:</a:t>
            </a:r>
            <a:r>
              <a:rPr lang="en-US" altLang="en-US" sz="800" dirty="0">
                <a:latin typeface="Arial" panose="020B0604020202020204" pitchFamily="34" charset="0"/>
              </a:rPr>
              <a:t>  Each employer shall furnish to each of his employees conditions of employment and a place of employment free from recognized hazards that are causing or likely to cause death or serious injury or serious physical harm to his employees.</a:t>
            </a:r>
          </a:p>
          <a:p>
            <a:pPr>
              <a:lnSpc>
                <a:spcPct val="90000"/>
              </a:lnSpc>
            </a:pPr>
            <a:endParaRPr lang="en-US" altLang="en-US" sz="800" dirty="0">
              <a:latin typeface="Arial" panose="020B0604020202020204" pitchFamily="34" charset="0"/>
            </a:endParaRPr>
          </a:p>
          <a:p>
            <a:pPr eaLnBrk="1" hangingPunct="1">
              <a:lnSpc>
                <a:spcPct val="90000"/>
              </a:lnSpc>
            </a:pPr>
            <a:r>
              <a:rPr lang="en-US" altLang="en-US" sz="800" dirty="0">
                <a:latin typeface="Arial" panose="020B0604020202020204" pitchFamily="34" charset="0"/>
              </a:rPr>
              <a:t>Conditions required to cite this standard:</a:t>
            </a:r>
          </a:p>
          <a:p>
            <a:pPr eaLnBrk="1" hangingPunct="1">
              <a:lnSpc>
                <a:spcPct val="90000"/>
              </a:lnSpc>
            </a:pPr>
            <a:r>
              <a:rPr lang="en-US" altLang="en-US" sz="800" dirty="0">
                <a:latin typeface="Arial" panose="020B0604020202020204" pitchFamily="34" charset="0"/>
              </a:rPr>
              <a:t>1) a hazard to which employees were exposed </a:t>
            </a:r>
          </a:p>
          <a:p>
            <a:pPr eaLnBrk="1" hangingPunct="1">
              <a:lnSpc>
                <a:spcPct val="90000"/>
              </a:lnSpc>
            </a:pPr>
            <a:r>
              <a:rPr lang="en-US" altLang="en-US" sz="800" dirty="0">
                <a:latin typeface="Arial" panose="020B0604020202020204" pitchFamily="34" charset="0"/>
              </a:rPr>
              <a:t>2) recognized hazard in the industry</a:t>
            </a:r>
          </a:p>
          <a:p>
            <a:pPr eaLnBrk="1" hangingPunct="1">
              <a:lnSpc>
                <a:spcPct val="90000"/>
              </a:lnSpc>
            </a:pPr>
            <a:r>
              <a:rPr lang="en-US" altLang="en-US" sz="800" dirty="0">
                <a:latin typeface="Arial" panose="020B0604020202020204" pitchFamily="34" charset="0"/>
              </a:rPr>
              <a:t>3) hazard was causing or likely to cause death or serious injury or harm</a:t>
            </a:r>
          </a:p>
          <a:p>
            <a:pPr eaLnBrk="1" hangingPunct="1">
              <a:lnSpc>
                <a:spcPct val="90000"/>
              </a:lnSpc>
            </a:pPr>
            <a:r>
              <a:rPr lang="en-US" altLang="en-US" sz="800" dirty="0">
                <a:latin typeface="Arial" panose="020B0604020202020204" pitchFamily="34" charset="0"/>
              </a:rPr>
              <a:t>4) there is a feasible and useful method to correct the hazard.</a:t>
            </a:r>
          </a:p>
          <a:p>
            <a:pPr eaLnBrk="1" hangingPunct="1">
              <a:lnSpc>
                <a:spcPct val="90000"/>
              </a:lnSpc>
            </a:pPr>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D803BAAD-1363-4254-9197-7E1E6660F3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87">
              <a:spcBef>
                <a:spcPct val="30000"/>
              </a:spcBef>
              <a:defRPr sz="1000">
                <a:solidFill>
                  <a:schemeClr val="tx1"/>
                </a:solidFill>
                <a:latin typeface="Arial" panose="020B0604020202020204" pitchFamily="34" charset="0"/>
              </a:defRPr>
            </a:lvl1pPr>
            <a:lvl2pPr marL="736736" indent="-281786" defTabSz="935087">
              <a:spcBef>
                <a:spcPct val="30000"/>
              </a:spcBef>
              <a:defRPr sz="1000">
                <a:solidFill>
                  <a:schemeClr val="tx1"/>
                </a:solidFill>
                <a:latin typeface="Arial" panose="020B0604020202020204" pitchFamily="34" charset="0"/>
              </a:defRPr>
            </a:lvl2pPr>
            <a:lvl3pPr marL="1135013" indent="-221966" defTabSz="935087">
              <a:spcBef>
                <a:spcPct val="30000"/>
              </a:spcBef>
              <a:defRPr sz="1000">
                <a:solidFill>
                  <a:schemeClr val="tx1"/>
                </a:solidFill>
                <a:latin typeface="Arial" panose="020B0604020202020204" pitchFamily="34" charset="0"/>
              </a:defRPr>
            </a:lvl3pPr>
            <a:lvl4pPr marL="1591537" indent="-221966" defTabSz="935087">
              <a:spcBef>
                <a:spcPct val="30000"/>
              </a:spcBef>
              <a:defRPr sz="1000">
                <a:solidFill>
                  <a:schemeClr val="tx1"/>
                </a:solidFill>
                <a:latin typeface="Arial" panose="020B0604020202020204" pitchFamily="34" charset="0"/>
              </a:defRPr>
            </a:lvl4pPr>
            <a:lvl5pPr marL="2048061" indent="-221966" defTabSz="935087">
              <a:spcBef>
                <a:spcPct val="30000"/>
              </a:spcBef>
              <a:defRPr sz="1000">
                <a:solidFill>
                  <a:schemeClr val="tx1"/>
                </a:solidFill>
                <a:latin typeface="Arial" panose="020B0604020202020204" pitchFamily="34" charset="0"/>
              </a:defRPr>
            </a:lvl5pPr>
            <a:lvl6pPr marL="2501437" indent="-221966" defTabSz="935087" eaLnBrk="0" fontAlgn="base" hangingPunct="0">
              <a:spcBef>
                <a:spcPct val="30000"/>
              </a:spcBef>
              <a:spcAft>
                <a:spcPct val="0"/>
              </a:spcAft>
              <a:defRPr sz="1000">
                <a:solidFill>
                  <a:schemeClr val="tx1"/>
                </a:solidFill>
                <a:latin typeface="Arial" panose="020B0604020202020204" pitchFamily="34" charset="0"/>
              </a:defRPr>
            </a:lvl6pPr>
            <a:lvl7pPr marL="2954812" indent="-221966" defTabSz="935087" eaLnBrk="0" fontAlgn="base" hangingPunct="0">
              <a:spcBef>
                <a:spcPct val="30000"/>
              </a:spcBef>
              <a:spcAft>
                <a:spcPct val="0"/>
              </a:spcAft>
              <a:defRPr sz="1000">
                <a:solidFill>
                  <a:schemeClr val="tx1"/>
                </a:solidFill>
                <a:latin typeface="Arial" panose="020B0604020202020204" pitchFamily="34" charset="0"/>
              </a:defRPr>
            </a:lvl7pPr>
            <a:lvl8pPr marL="3408188" indent="-221966" defTabSz="935087" eaLnBrk="0" fontAlgn="base" hangingPunct="0">
              <a:spcBef>
                <a:spcPct val="30000"/>
              </a:spcBef>
              <a:spcAft>
                <a:spcPct val="0"/>
              </a:spcAft>
              <a:defRPr sz="1000">
                <a:solidFill>
                  <a:schemeClr val="tx1"/>
                </a:solidFill>
                <a:latin typeface="Arial" panose="020B0604020202020204" pitchFamily="34" charset="0"/>
              </a:defRPr>
            </a:lvl8pPr>
            <a:lvl9pPr marL="3861563" indent="-221966" defTabSz="935087" eaLnBrk="0" fontAlgn="base" hangingPunct="0">
              <a:spcBef>
                <a:spcPct val="30000"/>
              </a:spcBef>
              <a:spcAft>
                <a:spcPct val="0"/>
              </a:spcAft>
              <a:defRPr sz="1000">
                <a:solidFill>
                  <a:schemeClr val="tx1"/>
                </a:solidFill>
                <a:latin typeface="Arial" panose="020B0604020202020204" pitchFamily="34" charset="0"/>
              </a:defRPr>
            </a:lvl9pPr>
          </a:lstStyle>
          <a:p>
            <a:pPr marL="0" marR="0" lvl="0" indent="0" algn="r" defTabSz="935087" rtl="0" eaLnBrk="0" fontAlgn="base" latinLnBrk="0" hangingPunct="0">
              <a:lnSpc>
                <a:spcPct val="100000"/>
              </a:lnSpc>
              <a:spcBef>
                <a:spcPct val="0"/>
              </a:spcBef>
              <a:spcAft>
                <a:spcPct val="0"/>
              </a:spcAft>
              <a:buClrTx/>
              <a:buSzTx/>
              <a:buFontTx/>
              <a:buNone/>
              <a:tabLst/>
              <a:defRPr/>
            </a:pPr>
            <a:fld id="{77FD8954-978F-4572-A6F6-9BC5DEB17E06}"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5087" rtl="0" eaLnBrk="0" fontAlgn="base" latinLnBrk="0" hangingPunct="0">
                <a:lnSpc>
                  <a:spcPct val="100000"/>
                </a:lnSpc>
                <a:spcBef>
                  <a:spcPct val="0"/>
                </a:spcBef>
                <a:spcAft>
                  <a:spcPct val="0"/>
                </a:spcAft>
                <a:buClrTx/>
                <a:buSzTx/>
                <a:buFontTx/>
                <a:buNone/>
                <a:tabLst/>
                <a:defRPr/>
              </a:pPr>
              <a:t>7</a:t>
            </a:fld>
            <a:endParaRPr kumimoji="0" lang="en-US" altLang="en-US"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2531" name="Rectangle 2">
            <a:extLst>
              <a:ext uri="{FF2B5EF4-FFF2-40B4-BE49-F238E27FC236}">
                <a16:creationId xmlns:a16="http://schemas.microsoft.com/office/drawing/2014/main" id="{7F18B108-0865-45FB-9D0B-08B109FEE23A}"/>
              </a:ext>
            </a:extLst>
          </p:cNvPr>
          <p:cNvSpPr>
            <a:spLocks noGrp="1" noRot="1" noChangeAspect="1" noChangeArrowheads="1" noTextEdit="1"/>
          </p:cNvSpPr>
          <p:nvPr>
            <p:ph type="sldImg"/>
          </p:nvPr>
        </p:nvSpPr>
        <p:spPr>
          <a:xfrm>
            <a:off x="1166813" y="693738"/>
            <a:ext cx="4611687" cy="3460750"/>
          </a:xfrm>
          <a:ln/>
        </p:spPr>
      </p:sp>
      <p:sp>
        <p:nvSpPr>
          <p:cNvPr id="22532" name="Rectangle 3">
            <a:extLst>
              <a:ext uri="{FF2B5EF4-FFF2-40B4-BE49-F238E27FC236}">
                <a16:creationId xmlns:a16="http://schemas.microsoft.com/office/drawing/2014/main" id="{1D96029A-DF1A-4AE8-ABD2-5B173AB6DCDE}"/>
              </a:ext>
            </a:extLst>
          </p:cNvPr>
          <p:cNvSpPr>
            <a:spLocks noGrp="1" noChangeArrowheads="1"/>
          </p:cNvSpPr>
          <p:nvPr>
            <p:ph type="body" idx="1"/>
          </p:nvPr>
        </p:nvSpPr>
        <p:spPr>
          <a:xfrm>
            <a:off x="1169973" y="4312472"/>
            <a:ext cx="4492758" cy="43156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0775" eaLnBrk="1" hangingPunct="1">
              <a:defRPr/>
            </a:pPr>
            <a:r>
              <a:rPr lang="en-US" altLang="en-US" b="1" dirty="0">
                <a:latin typeface="Arial" panose="020B0604020202020204" pitchFamily="34" charset="0"/>
              </a:rPr>
              <a:t>NCDOL Photo Library: </a:t>
            </a:r>
            <a:r>
              <a:rPr lang="en-US" altLang="en-US" sz="1000" b="1" dirty="0">
                <a:latin typeface="Arial" panose="020B0604020202020204" pitchFamily="34" charset="0"/>
              </a:rPr>
              <a:t>NC Department of Transportation 07-22-15 Partnership Site, Permission Letter Obtained, Tom Wilder – Photo shows a homemade push stick that keeps the proximity of danger away from the operator's hands. </a:t>
            </a:r>
          </a:p>
          <a:p>
            <a:pPr defTabSz="900775" eaLnBrk="1" hangingPunct="1">
              <a:defRPr/>
            </a:pPr>
            <a:endParaRPr lang="en-US" altLang="en-US" sz="1000" b="1" dirty="0">
              <a:latin typeface="Arial" panose="020B0604020202020204" pitchFamily="34" charset="0"/>
            </a:endParaRPr>
          </a:p>
          <a:p>
            <a:pPr defTabSz="900775" eaLnBrk="1" hangingPunct="1">
              <a:defRPr/>
            </a:pPr>
            <a:r>
              <a:rPr lang="en-US" altLang="en-US" sz="1000" b="0" dirty="0">
                <a:latin typeface="Arial" panose="020B0604020202020204" pitchFamily="34" charset="0"/>
              </a:rPr>
              <a:t>Ask the class what other types of tools can be used to help prevent hazards when handling material in close proximity to rotating parts. </a:t>
            </a:r>
          </a:p>
          <a:p>
            <a:pPr defTabSz="900775" eaLnBrk="1" hangingPunct="1">
              <a:defRPr/>
            </a:pPr>
            <a:endParaRPr lang="en-US" altLang="en-US" sz="1000" b="0" dirty="0">
              <a:latin typeface="Arial" panose="020B0604020202020204" pitchFamily="34" charset="0"/>
            </a:endParaRPr>
          </a:p>
          <a:p>
            <a:pPr defTabSz="900775" eaLnBrk="1" hangingPunct="1">
              <a:defRPr/>
            </a:pPr>
            <a:r>
              <a:rPr lang="en-US" altLang="en-US" sz="1000" b="0" dirty="0">
                <a:latin typeface="Arial" panose="020B0604020202020204" pitchFamily="34" charset="0"/>
              </a:rPr>
              <a:t>There are different types of push sticks, and push blocks of all shapes and sizes that can be found at your local hardware stores.</a:t>
            </a:r>
          </a:p>
          <a:p>
            <a:pPr defTabSz="900775" eaLnBrk="1" hangingPunct="1">
              <a:defRPr/>
            </a:pPr>
            <a:endParaRPr lang="en-US" altLang="en-US" sz="1000" b="0" dirty="0">
              <a:latin typeface="Arial" panose="020B0604020202020204" pitchFamily="34" charset="0"/>
            </a:endParaRPr>
          </a:p>
          <a:p>
            <a:pPr marL="0" marR="0" lvl="0" indent="0" algn="l" defTabSz="900775" rtl="0" eaLnBrk="1" fontAlgn="base" latinLnBrk="0" hangingPunct="1">
              <a:lnSpc>
                <a:spcPct val="100000"/>
              </a:lnSpc>
              <a:spcBef>
                <a:spcPct val="30000"/>
              </a:spcBef>
              <a:spcAft>
                <a:spcPct val="0"/>
              </a:spcAft>
              <a:buClrTx/>
              <a:buSzTx/>
              <a:buFontTx/>
              <a:buNone/>
              <a:tabLst/>
              <a:defRPr/>
            </a:pPr>
            <a:r>
              <a:rPr lang="en-US" dirty="0"/>
              <a:t>1910.212(a)(3)(ii) The point of operation of machines whose operation expose employees to injury, shall be guarded. The guarding device shall be in conformity with any appropriate standards therefore, or, in the absence of applicable specific standards, shall be so designed and constructed as to prevent the operator from having any part of his body in the danger zone during the operating cycle.</a:t>
            </a:r>
            <a:endParaRPr lang="en-US" altLang="en-US" sz="800" dirty="0"/>
          </a:p>
          <a:p>
            <a:pPr marL="0" marR="0" lvl="0" indent="0" algn="l" defTabSz="900775" rtl="0" eaLnBrk="1" fontAlgn="base" latinLnBrk="0" hangingPunct="1">
              <a:lnSpc>
                <a:spcPct val="100000"/>
              </a:lnSpc>
              <a:spcBef>
                <a:spcPct val="30000"/>
              </a:spcBef>
              <a:spcAft>
                <a:spcPct val="0"/>
              </a:spcAft>
              <a:buClrTx/>
              <a:buSzTx/>
              <a:buFontTx/>
              <a:buNone/>
              <a:tabLst/>
              <a:defRPr/>
            </a:pPr>
            <a:endParaRPr lang="en-US" dirty="0"/>
          </a:p>
          <a:p>
            <a:pPr defTabSz="900775" eaLnBrk="1" hangingPunct="1">
              <a:defRPr/>
            </a:pPr>
            <a:endParaRPr lang="en-US" altLang="en-US" sz="1000" b="0" dirty="0">
              <a:latin typeface="Arial" panose="020B0604020202020204" pitchFamily="34" charset="0"/>
            </a:endParaRPr>
          </a:p>
          <a:p>
            <a:pPr defTabSz="900775" eaLnBrk="1" hangingPunct="1">
              <a:defRPr/>
            </a:pPr>
            <a:endParaRPr lang="en-US" altLang="en-US" sz="1000" b="1" dirty="0">
              <a:latin typeface="Arial" panose="020B0604020202020204" pitchFamily="34" charset="0"/>
            </a:endParaRPr>
          </a:p>
          <a:p>
            <a:pPr defTabSz="900775" eaLnBrk="1" hangingPunct="1">
              <a:defRPr/>
            </a:pPr>
            <a:endParaRPr lang="en-US" altLang="en-US" sz="1000" b="1"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a:extLst>
              <a:ext uri="{FF2B5EF4-FFF2-40B4-BE49-F238E27FC236}">
                <a16:creationId xmlns:a16="http://schemas.microsoft.com/office/drawing/2014/main" id="{FAB0CE3B-5841-4CF1-90B1-2418ED1617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87">
              <a:spcBef>
                <a:spcPct val="30000"/>
              </a:spcBef>
              <a:defRPr sz="1000">
                <a:solidFill>
                  <a:schemeClr val="tx1"/>
                </a:solidFill>
                <a:latin typeface="Arial" panose="020B0604020202020204" pitchFamily="34" charset="0"/>
              </a:defRPr>
            </a:lvl1pPr>
            <a:lvl2pPr marL="736736" indent="-281786" defTabSz="935087">
              <a:spcBef>
                <a:spcPct val="30000"/>
              </a:spcBef>
              <a:defRPr sz="1000">
                <a:solidFill>
                  <a:schemeClr val="tx1"/>
                </a:solidFill>
                <a:latin typeface="Arial" panose="020B0604020202020204" pitchFamily="34" charset="0"/>
              </a:defRPr>
            </a:lvl2pPr>
            <a:lvl3pPr marL="1135013" indent="-221966" defTabSz="935087">
              <a:spcBef>
                <a:spcPct val="30000"/>
              </a:spcBef>
              <a:defRPr sz="1000">
                <a:solidFill>
                  <a:schemeClr val="tx1"/>
                </a:solidFill>
                <a:latin typeface="Arial" panose="020B0604020202020204" pitchFamily="34" charset="0"/>
              </a:defRPr>
            </a:lvl3pPr>
            <a:lvl4pPr marL="1591537" indent="-221966" defTabSz="935087">
              <a:spcBef>
                <a:spcPct val="30000"/>
              </a:spcBef>
              <a:defRPr sz="1000">
                <a:solidFill>
                  <a:schemeClr val="tx1"/>
                </a:solidFill>
                <a:latin typeface="Arial" panose="020B0604020202020204" pitchFamily="34" charset="0"/>
              </a:defRPr>
            </a:lvl4pPr>
            <a:lvl5pPr marL="2048061" indent="-221966" defTabSz="935087">
              <a:spcBef>
                <a:spcPct val="30000"/>
              </a:spcBef>
              <a:defRPr sz="1000">
                <a:solidFill>
                  <a:schemeClr val="tx1"/>
                </a:solidFill>
                <a:latin typeface="Arial" panose="020B0604020202020204" pitchFamily="34" charset="0"/>
              </a:defRPr>
            </a:lvl5pPr>
            <a:lvl6pPr marL="2501437" indent="-221966" defTabSz="935087" eaLnBrk="0" fontAlgn="base" hangingPunct="0">
              <a:spcBef>
                <a:spcPct val="30000"/>
              </a:spcBef>
              <a:spcAft>
                <a:spcPct val="0"/>
              </a:spcAft>
              <a:defRPr sz="1000">
                <a:solidFill>
                  <a:schemeClr val="tx1"/>
                </a:solidFill>
                <a:latin typeface="Arial" panose="020B0604020202020204" pitchFamily="34" charset="0"/>
              </a:defRPr>
            </a:lvl6pPr>
            <a:lvl7pPr marL="2954812" indent="-221966" defTabSz="935087" eaLnBrk="0" fontAlgn="base" hangingPunct="0">
              <a:spcBef>
                <a:spcPct val="30000"/>
              </a:spcBef>
              <a:spcAft>
                <a:spcPct val="0"/>
              </a:spcAft>
              <a:defRPr sz="1000">
                <a:solidFill>
                  <a:schemeClr val="tx1"/>
                </a:solidFill>
                <a:latin typeface="Arial" panose="020B0604020202020204" pitchFamily="34" charset="0"/>
              </a:defRPr>
            </a:lvl7pPr>
            <a:lvl8pPr marL="3408188" indent="-221966" defTabSz="935087" eaLnBrk="0" fontAlgn="base" hangingPunct="0">
              <a:spcBef>
                <a:spcPct val="30000"/>
              </a:spcBef>
              <a:spcAft>
                <a:spcPct val="0"/>
              </a:spcAft>
              <a:defRPr sz="1000">
                <a:solidFill>
                  <a:schemeClr val="tx1"/>
                </a:solidFill>
                <a:latin typeface="Arial" panose="020B0604020202020204" pitchFamily="34" charset="0"/>
              </a:defRPr>
            </a:lvl8pPr>
            <a:lvl9pPr marL="3861563" indent="-221966" defTabSz="935087"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62E4BC1D-F606-45B5-88C2-948A1D72CE20}" type="slidenum">
              <a:rPr lang="en-US" altLang="en-US" smtClean="0">
                <a:latin typeface="Times New Roman" panose="02020603050405020304" pitchFamily="18" charset="0"/>
              </a:rPr>
              <a:pPr>
                <a:spcBef>
                  <a:spcPct val="0"/>
                </a:spcBef>
              </a:pPr>
              <a:t>8</a:t>
            </a:fld>
            <a:endParaRPr lang="en-US" altLang="en-US" dirty="0">
              <a:latin typeface="Times New Roman" panose="02020603050405020304" pitchFamily="18" charset="0"/>
            </a:endParaRPr>
          </a:p>
        </p:txBody>
      </p:sp>
      <p:sp>
        <p:nvSpPr>
          <p:cNvPr id="20483" name="Rectangle 2">
            <a:extLst>
              <a:ext uri="{FF2B5EF4-FFF2-40B4-BE49-F238E27FC236}">
                <a16:creationId xmlns:a16="http://schemas.microsoft.com/office/drawing/2014/main" id="{9CB54B11-6791-4A5C-844C-B64406B7FCDA}"/>
              </a:ext>
            </a:extLst>
          </p:cNvPr>
          <p:cNvSpPr>
            <a:spLocks noGrp="1" noRot="1" noChangeAspect="1" noChangeArrowheads="1" noTextEdit="1"/>
          </p:cNvSpPr>
          <p:nvPr>
            <p:ph type="sldImg"/>
          </p:nvPr>
        </p:nvSpPr>
        <p:spPr>
          <a:xfrm>
            <a:off x="1166813" y="693738"/>
            <a:ext cx="4611687" cy="3460750"/>
          </a:xfrm>
          <a:ln/>
        </p:spPr>
      </p:sp>
      <p:sp>
        <p:nvSpPr>
          <p:cNvPr id="20484" name="Rectangle 3">
            <a:extLst>
              <a:ext uri="{FF2B5EF4-FFF2-40B4-BE49-F238E27FC236}">
                <a16:creationId xmlns:a16="http://schemas.microsoft.com/office/drawing/2014/main" id="{098A4DD2-80B0-4E90-923A-379C8A759C3C}"/>
              </a:ext>
            </a:extLst>
          </p:cNvPr>
          <p:cNvSpPr>
            <a:spLocks noGrp="1" noChangeArrowheads="1"/>
          </p:cNvSpPr>
          <p:nvPr>
            <p:ph type="body" idx="1"/>
          </p:nvPr>
        </p:nvSpPr>
        <p:spPr>
          <a:xfrm>
            <a:off x="1169974" y="4312472"/>
            <a:ext cx="4846580" cy="43156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dirty="0">
                <a:latin typeface="Arial" panose="020B0604020202020204" pitchFamily="34" charset="0"/>
              </a:rPr>
              <a:t>Slide 1 of 2:  PPE 1910.133(a)(1) </a:t>
            </a:r>
          </a:p>
          <a:p>
            <a:endParaRPr lang="en-US" altLang="en-US" sz="1200" b="1" dirty="0">
              <a:latin typeface="Arial" panose="020B0604020202020204" pitchFamily="34" charset="0"/>
            </a:endParaRPr>
          </a:p>
          <a:p>
            <a:r>
              <a:rPr lang="en-US" altLang="en-US" sz="1200" b="1" dirty="0">
                <a:latin typeface="Arial" panose="020B0604020202020204" pitchFamily="34" charset="0"/>
              </a:rPr>
              <a:t>NCDOL Photo Library: Taken by NCDOL Employee Robert O’Neal - NC Department of Transportation 07-07-15, Permission Letter Obtained </a:t>
            </a:r>
            <a:r>
              <a:rPr lang="en-US" altLang="en-US" sz="1200" dirty="0">
                <a:latin typeface="Arial" panose="020B0604020202020204" pitchFamily="34" charset="0"/>
              </a:rPr>
              <a:t>– Photo identifies an employee not using PPE for the protection of his arm or neck areas from the harmful exposure of ultraviolet radiation (UV) radiation. </a:t>
            </a:r>
          </a:p>
          <a:p>
            <a:endParaRPr lang="en-US" altLang="en-US" sz="1200" dirty="0">
              <a:latin typeface="Arial" panose="020B0604020202020204" pitchFamily="34" charset="0"/>
            </a:endParaRPr>
          </a:p>
          <a:p>
            <a:r>
              <a:rPr lang="en-US" altLang="en-US" sz="1200" dirty="0">
                <a:latin typeface="Arial" panose="020B0604020202020204" pitchFamily="34" charset="0"/>
              </a:rPr>
              <a:t>Welding arcs and flames emit intense visible, ultraviolet, and infrared radiation so employees must protect themselves from these type of radiation.</a:t>
            </a:r>
          </a:p>
          <a:p>
            <a:endParaRPr lang="en-US" altLang="en-US" sz="1200" dirty="0">
              <a:latin typeface="Arial" panose="020B0604020202020204" pitchFamily="34" charset="0"/>
            </a:endParaRPr>
          </a:p>
          <a:p>
            <a:r>
              <a:rPr lang="en-US" altLang="en-US" sz="1200" dirty="0">
                <a:latin typeface="Arial" panose="020B0604020202020204" pitchFamily="34" charset="0"/>
              </a:rPr>
              <a:t>Long-term exposure to UV radiation can cause skin cancer. </a:t>
            </a:r>
          </a:p>
          <a:p>
            <a:endParaRPr lang="en-US" altLang="en-US" sz="1200" dirty="0">
              <a:latin typeface="Arial" panose="020B0604020202020204" pitchFamily="34" charset="0"/>
            </a:endParaRPr>
          </a:p>
          <a:p>
            <a:r>
              <a:rPr lang="en-US" altLang="en-US" sz="1200" dirty="0">
                <a:latin typeface="Arial" panose="020B0604020202020204" pitchFamily="34" charset="0"/>
              </a:rPr>
              <a:t>The UV in a welding arc will burn unprotected skin just like UV radiation in sunlight. Burns are the most common injury to welders due to sparks landing on the skin. </a:t>
            </a:r>
          </a:p>
          <a:p>
            <a:endParaRPr lang="en-US" altLang="en-US" sz="1200" dirty="0">
              <a:latin typeface="Arial" panose="020B0604020202020204" pitchFamily="34" charset="0"/>
            </a:endParaRPr>
          </a:p>
          <a:p>
            <a:r>
              <a:rPr lang="en-US" altLang="en-US" sz="1200" dirty="0">
                <a:latin typeface="Arial" panose="020B0604020202020204" pitchFamily="34" charset="0"/>
              </a:rPr>
              <a:t>Welding arcs are very intense and can cause burns to skin and eyes with just a few minutes of exposure.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797" eaLnBrk="0" hangingPunct="0">
              <a:defRPr sz="9500">
                <a:solidFill>
                  <a:schemeClr val="tx1"/>
                </a:solidFill>
                <a:latin typeface="Arial" panose="020B0604020202020204" pitchFamily="34" charset="0"/>
              </a:defRPr>
            </a:lvl1pPr>
            <a:lvl2pPr marL="731880" indent="-281492" defTabSz="925797" eaLnBrk="0" hangingPunct="0">
              <a:defRPr sz="9500">
                <a:solidFill>
                  <a:schemeClr val="tx1"/>
                </a:solidFill>
                <a:latin typeface="Arial" panose="020B0604020202020204" pitchFamily="34" charset="0"/>
              </a:defRPr>
            </a:lvl2pPr>
            <a:lvl3pPr marL="1125969" indent="-225194" defTabSz="925797" eaLnBrk="0" hangingPunct="0">
              <a:defRPr sz="9500">
                <a:solidFill>
                  <a:schemeClr val="tx1"/>
                </a:solidFill>
                <a:latin typeface="Arial" panose="020B0604020202020204" pitchFamily="34" charset="0"/>
              </a:defRPr>
            </a:lvl3pPr>
            <a:lvl4pPr marL="1576357" indent="-225194" defTabSz="925797" eaLnBrk="0" hangingPunct="0">
              <a:defRPr sz="9500">
                <a:solidFill>
                  <a:schemeClr val="tx1"/>
                </a:solidFill>
                <a:latin typeface="Arial" panose="020B0604020202020204" pitchFamily="34" charset="0"/>
              </a:defRPr>
            </a:lvl4pPr>
            <a:lvl5pPr marL="2026745" indent="-225194" defTabSz="925797" eaLnBrk="0" hangingPunct="0">
              <a:defRPr sz="9500">
                <a:solidFill>
                  <a:schemeClr val="tx1"/>
                </a:solidFill>
                <a:latin typeface="Arial" panose="020B0604020202020204" pitchFamily="34" charset="0"/>
              </a:defRPr>
            </a:lvl5pPr>
            <a:lvl6pPr marL="2477132" indent="-225194" defTabSz="925797" eaLnBrk="0" fontAlgn="base" hangingPunct="0">
              <a:spcBef>
                <a:spcPct val="0"/>
              </a:spcBef>
              <a:spcAft>
                <a:spcPct val="0"/>
              </a:spcAft>
              <a:defRPr sz="9500">
                <a:solidFill>
                  <a:schemeClr val="tx1"/>
                </a:solidFill>
                <a:latin typeface="Arial" panose="020B0604020202020204" pitchFamily="34" charset="0"/>
              </a:defRPr>
            </a:lvl6pPr>
            <a:lvl7pPr marL="2927520" indent="-225194" defTabSz="925797" eaLnBrk="0" fontAlgn="base" hangingPunct="0">
              <a:spcBef>
                <a:spcPct val="0"/>
              </a:spcBef>
              <a:spcAft>
                <a:spcPct val="0"/>
              </a:spcAft>
              <a:defRPr sz="9500">
                <a:solidFill>
                  <a:schemeClr val="tx1"/>
                </a:solidFill>
                <a:latin typeface="Arial" panose="020B0604020202020204" pitchFamily="34" charset="0"/>
              </a:defRPr>
            </a:lvl7pPr>
            <a:lvl8pPr marL="3377908" indent="-225194" defTabSz="925797" eaLnBrk="0" fontAlgn="base" hangingPunct="0">
              <a:spcBef>
                <a:spcPct val="0"/>
              </a:spcBef>
              <a:spcAft>
                <a:spcPct val="0"/>
              </a:spcAft>
              <a:defRPr sz="9500">
                <a:solidFill>
                  <a:schemeClr val="tx1"/>
                </a:solidFill>
                <a:latin typeface="Arial" panose="020B0604020202020204" pitchFamily="34" charset="0"/>
              </a:defRPr>
            </a:lvl8pPr>
            <a:lvl9pPr marL="3828296" indent="-225194" defTabSz="925797" eaLnBrk="0" fontAlgn="base" hangingPunct="0">
              <a:spcBef>
                <a:spcPct val="0"/>
              </a:spcBef>
              <a:spcAft>
                <a:spcPct val="0"/>
              </a:spcAft>
              <a:defRPr sz="9500">
                <a:solidFill>
                  <a:schemeClr val="tx1"/>
                </a:solidFill>
                <a:latin typeface="Arial" panose="020B0604020202020204" pitchFamily="34" charset="0"/>
              </a:defRPr>
            </a:lvl9pPr>
          </a:lstStyle>
          <a:p>
            <a:pPr marL="0" marR="0" lvl="0" indent="0" algn="r" defTabSz="925797" rtl="0" eaLnBrk="0" fontAlgn="base" latinLnBrk="0" hangingPunct="0">
              <a:lnSpc>
                <a:spcPct val="100000"/>
              </a:lnSpc>
              <a:spcBef>
                <a:spcPct val="0"/>
              </a:spcBef>
              <a:spcAft>
                <a:spcPct val="0"/>
              </a:spcAft>
              <a:buClrTx/>
              <a:buSzTx/>
              <a:buFontTx/>
              <a:buNone/>
              <a:tabLst/>
              <a:defRPr/>
            </a:pPr>
            <a:fld id="{E6FBE717-C6F5-4274-ACDA-FE4AAF08E29C}" type="slidenum">
              <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5797" rtl="0" eaLnBrk="0" fontAlgn="base" latinLnBrk="0" hangingPunct="0">
                <a:lnSpc>
                  <a:spcPct val="100000"/>
                </a:lnSpc>
                <a:spcBef>
                  <a:spcPct val="0"/>
                </a:spcBef>
                <a:spcAft>
                  <a:spcPct val="0"/>
                </a:spcAft>
                <a:buClrTx/>
                <a:buSzTx/>
                <a:buFontTx/>
                <a:buNone/>
                <a:tabLst/>
                <a:defRPr/>
              </a:pPr>
              <a:t>9</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8483"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856484" y="4332133"/>
            <a:ext cx="5166986" cy="4104950"/>
          </a:xfrm>
          <a:ln/>
        </p:spPr>
        <p:txBody>
          <a:bodyPr/>
          <a:lstStyle/>
          <a:p>
            <a:pPr eaLnBrk="1" hangingPunct="1">
              <a:defRPr/>
            </a:pPr>
            <a:endParaRPr lang="en-US" sz="800" dirty="0"/>
          </a:p>
          <a:p>
            <a:pPr eaLnBrk="1" hangingPunct="1"/>
            <a:r>
              <a:rPr lang="en-US" altLang="en-US" sz="800" b="1" dirty="0">
                <a:latin typeface="Arial" panose="020B0604020202020204" pitchFamily="34" charset="0"/>
              </a:rPr>
              <a:t>NCDOL Photo Library: Taken by NCDOL Employee James Washington on 8/3/2016 during the OSHA 125 Class Lake Boone Trail</a:t>
            </a:r>
          </a:p>
          <a:p>
            <a:pPr eaLnBrk="1" hangingPunct="1"/>
            <a:endParaRPr lang="en-US" altLang="en-US" sz="800" b="1" i="1" dirty="0">
              <a:solidFill>
                <a:srgbClr val="FF0000"/>
              </a:solidFill>
              <a:latin typeface="Arial" panose="020B0604020202020204" pitchFamily="34" charset="0"/>
            </a:endParaRPr>
          </a:p>
          <a:p>
            <a:pPr eaLnBrk="1" hangingPunct="1"/>
            <a:r>
              <a:rPr lang="en-US" sz="800" b="1" i="0" kern="1200" dirty="0">
                <a:solidFill>
                  <a:schemeClr val="tx1"/>
                </a:solidFill>
                <a:effectLst/>
                <a:latin typeface="Arial" charset="0"/>
                <a:ea typeface="+mn-ea"/>
                <a:cs typeface="+mn-cs"/>
              </a:rPr>
              <a:t>The class should understand that in order to meet the requirements of the standard that all training shall be conducted prior to exposing the employee to the hazard. </a:t>
            </a:r>
          </a:p>
          <a:p>
            <a:pPr eaLnBrk="1" hangingPunct="1"/>
            <a:endParaRPr lang="en-US" sz="800" b="0" i="0" kern="1200" dirty="0">
              <a:solidFill>
                <a:schemeClr val="tx1"/>
              </a:solidFill>
              <a:effectLst/>
              <a:latin typeface="Arial" charset="0"/>
              <a:ea typeface="+mn-ea"/>
              <a:cs typeface="+mn-cs"/>
            </a:endParaRPr>
          </a:p>
          <a:p>
            <a:pPr eaLnBrk="1" hangingPunct="1"/>
            <a:r>
              <a:rPr lang="en-US" sz="800" b="0" i="0" kern="1200" dirty="0">
                <a:solidFill>
                  <a:schemeClr val="tx1"/>
                </a:solidFill>
                <a:effectLst/>
                <a:latin typeface="Arial" charset="0"/>
                <a:ea typeface="+mn-ea"/>
                <a:cs typeface="+mn-cs"/>
              </a:rPr>
              <a:t>Each authorized employee shall receive training in the recognition of applicable hazardous energy sources, the type and magnitude of the energy available in the workplace, and the methods and means necessary for energy isolation and control.</a:t>
            </a:r>
            <a:endParaRPr lang="en-US" altLang="en-US" sz="800" b="0" i="0" dirty="0">
              <a:solidFill>
                <a:srgbClr val="FF0000"/>
              </a:solidFill>
              <a:latin typeface="Arial" panose="020B0604020202020204" pitchFamily="34" charset="0"/>
            </a:endParaRPr>
          </a:p>
          <a:p>
            <a:pPr eaLnBrk="1" hangingPunct="1">
              <a:defRPr/>
            </a:pPr>
            <a:endParaRPr lang="en-US" sz="800" dirty="0"/>
          </a:p>
        </p:txBody>
      </p:sp>
    </p:spTree>
    <p:extLst>
      <p:ext uri="{BB962C8B-B14F-4D97-AF65-F5344CB8AC3E}">
        <p14:creationId xmlns:p14="http://schemas.microsoft.com/office/powerpoint/2010/main" val="4099869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6"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
        <p:nvSpPr>
          <p:cNvPr id="7" name="TextBox 6"/>
          <p:cNvSpPr txBox="1"/>
          <p:nvPr userDrawn="1"/>
        </p:nvSpPr>
        <p:spPr>
          <a:xfrm>
            <a:off x="6781800" y="6186071"/>
            <a:ext cx="2168525" cy="276225"/>
          </a:xfrm>
          <a:prstGeom prst="rect">
            <a:avLst/>
          </a:prstGeom>
          <a:noFill/>
        </p:spPr>
        <p:txBody>
          <a:bodyPr wrap="none">
            <a:spAutoFit/>
          </a:bodyPr>
          <a:lstStyle/>
          <a:p>
            <a:pPr>
              <a:defRPr/>
            </a:pPr>
            <a:r>
              <a:rPr lang="en-US" sz="1200" u="none" dirty="0">
                <a:solidFill>
                  <a:srgbClr val="003399"/>
                </a:solidFill>
                <a:latin typeface="+mn-lt"/>
              </a:rPr>
              <a:t>For Public Officials’ Use Only</a:t>
            </a:r>
          </a:p>
        </p:txBody>
      </p:sp>
      <p:sp>
        <p:nvSpPr>
          <p:cNvPr id="312329" name="Rectangle 9"/>
          <p:cNvSpPr>
            <a:spLocks noGrp="1" noChangeArrowheads="1"/>
          </p:cNvSpPr>
          <p:nvPr>
            <p:ph type="ctrTitle" sz="quarter"/>
          </p:nvPr>
        </p:nvSpPr>
        <p:spPr bwMode="auto">
          <a:xfrm>
            <a:off x="2260600" y="2900363"/>
            <a:ext cx="6235700" cy="75247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0"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pic>
        <p:nvPicPr>
          <p:cNvPr id="2" name="Picture 1">
            <a:extLst>
              <a:ext uri="{FF2B5EF4-FFF2-40B4-BE49-F238E27FC236}">
                <a16:creationId xmlns:a16="http://schemas.microsoft.com/office/drawing/2014/main" id="{3338A40F-4D9D-4339-ABA7-AF2AFBF69BF4}"/>
              </a:ext>
            </a:extLst>
          </p:cNvPr>
          <p:cNvPicPr>
            <a:picLocks noChangeAspect="1"/>
          </p:cNvPicPr>
          <p:nvPr userDrawn="1"/>
        </p:nvPicPr>
        <p:blipFill>
          <a:blip r:embed="rId2"/>
          <a:stretch>
            <a:fillRect/>
          </a:stretch>
        </p:blipFill>
        <p:spPr>
          <a:xfrm>
            <a:off x="221009" y="6058361"/>
            <a:ext cx="2168525" cy="788555"/>
          </a:xfrm>
          <a:prstGeom prst="rect">
            <a:avLst/>
          </a:prstGeom>
        </p:spPr>
      </p:pic>
    </p:spTree>
    <p:extLst>
      <p:ext uri="{BB962C8B-B14F-4D97-AF65-F5344CB8AC3E}">
        <p14:creationId xmlns:p14="http://schemas.microsoft.com/office/powerpoint/2010/main" val="126334201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1975" y="381000"/>
            <a:ext cx="8505825" cy="549275"/>
          </a:xfrm>
        </p:spPr>
        <p:txBody>
          <a:bodyPr/>
          <a:lstStyle/>
          <a:p>
            <a:r>
              <a:rPr lang="en-US"/>
              <a:t>Click to edit Master title style</a:t>
            </a:r>
          </a:p>
        </p:txBody>
      </p:sp>
      <p:sp>
        <p:nvSpPr>
          <p:cNvPr id="3" name="Text Placeholder 2"/>
          <p:cNvSpPr>
            <a:spLocks noGrp="1"/>
          </p:cNvSpPr>
          <p:nvPr>
            <p:ph type="body" sz="half" idx="1"/>
          </p:nvPr>
        </p:nvSpPr>
        <p:spPr>
          <a:xfrm>
            <a:off x="509588"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00588"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00588"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Tree>
    <p:extLst>
      <p:ext uri="{BB962C8B-B14F-4D97-AF65-F5344CB8AC3E}">
        <p14:creationId xmlns:p14="http://schemas.microsoft.com/office/powerpoint/2010/main" val="1559883394"/>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610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6"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
        <p:nvSpPr>
          <p:cNvPr id="312329" name="Rectangle 9"/>
          <p:cNvSpPr>
            <a:spLocks noGrp="1" noChangeArrowheads="1"/>
          </p:cNvSpPr>
          <p:nvPr>
            <p:ph type="ctrTitle" sz="quarter"/>
          </p:nvPr>
        </p:nvSpPr>
        <p:spPr bwMode="auto">
          <a:xfrm>
            <a:off x="2260600" y="2900363"/>
            <a:ext cx="6235700" cy="75247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0"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pic>
        <p:nvPicPr>
          <p:cNvPr id="2" name="Picture 1">
            <a:extLst>
              <a:ext uri="{FF2B5EF4-FFF2-40B4-BE49-F238E27FC236}">
                <a16:creationId xmlns:a16="http://schemas.microsoft.com/office/drawing/2014/main" id="{3311B59E-8CFF-B3F3-1F0A-CBCA0E36EFA3}"/>
              </a:ext>
            </a:extLst>
          </p:cNvPr>
          <p:cNvPicPr>
            <a:picLocks noChangeAspect="1"/>
          </p:cNvPicPr>
          <p:nvPr userDrawn="1"/>
        </p:nvPicPr>
        <p:blipFill>
          <a:blip r:embed="rId2"/>
          <a:stretch>
            <a:fillRect/>
          </a:stretch>
        </p:blipFill>
        <p:spPr>
          <a:xfrm>
            <a:off x="221009" y="6058361"/>
            <a:ext cx="2168525" cy="788555"/>
          </a:xfrm>
          <a:prstGeom prst="rect">
            <a:avLst/>
          </a:prstGeom>
        </p:spPr>
      </p:pic>
      <p:sp>
        <p:nvSpPr>
          <p:cNvPr id="4" name="TextBox 3">
            <a:extLst>
              <a:ext uri="{FF2B5EF4-FFF2-40B4-BE49-F238E27FC236}">
                <a16:creationId xmlns:a16="http://schemas.microsoft.com/office/drawing/2014/main" id="{9012C23E-70A2-A3E5-4B33-9928F935EBB6}"/>
              </a:ext>
            </a:extLst>
          </p:cNvPr>
          <p:cNvSpPr txBox="1"/>
          <p:nvPr userDrawn="1"/>
        </p:nvSpPr>
        <p:spPr>
          <a:xfrm>
            <a:off x="6781800" y="6186071"/>
            <a:ext cx="2168525" cy="276225"/>
          </a:xfrm>
          <a:prstGeom prst="rect">
            <a:avLst/>
          </a:prstGeom>
          <a:noFill/>
        </p:spPr>
        <p:txBody>
          <a:bodyPr wrap="none">
            <a:spAutoFit/>
          </a:bodyPr>
          <a:lstStyle/>
          <a:p>
            <a:pPr>
              <a:defRPr/>
            </a:pPr>
            <a:r>
              <a:rPr lang="en-US" sz="1200" u="none" dirty="0">
                <a:solidFill>
                  <a:srgbClr val="003399"/>
                </a:solidFill>
                <a:latin typeface="+mn-lt"/>
              </a:rPr>
              <a:t>For Public Officials’ Use Only</a:t>
            </a:r>
          </a:p>
        </p:txBody>
      </p:sp>
    </p:spTree>
    <p:extLst>
      <p:ext uri="{BB962C8B-B14F-4D97-AF65-F5344CB8AC3E}">
        <p14:creationId xmlns:p14="http://schemas.microsoft.com/office/powerpoint/2010/main" val="24686670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2367369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45499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368354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13568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7711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211455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0"/>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1418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696200" cy="549275"/>
          </a:xfrm>
        </p:spPr>
        <p:txBody>
          <a:bodyPr/>
          <a:lstStyle/>
          <a:p>
            <a:r>
              <a:rPr lang="en-US"/>
              <a:t>Click to edit Master title style</a:t>
            </a:r>
          </a:p>
        </p:txBody>
      </p:sp>
      <p:sp>
        <p:nvSpPr>
          <p:cNvPr id="3" name="Text Placeholder 2"/>
          <p:cNvSpPr>
            <a:spLocks noGrp="1"/>
          </p:cNvSpPr>
          <p:nvPr>
            <p:ph type="body" sz="half" idx="1"/>
          </p:nvPr>
        </p:nvSpPr>
        <p:spPr>
          <a:xfrm>
            <a:off x="685800" y="12954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95400"/>
            <a:ext cx="3810000" cy="4495800"/>
          </a:xfrm>
        </p:spPr>
        <p:txBody>
          <a:bodyPr/>
          <a:lstStyle/>
          <a:p>
            <a:pPr lvl="0"/>
            <a:endParaRPr lang="en-US" noProof="0"/>
          </a:p>
        </p:txBody>
      </p:sp>
    </p:spTree>
    <p:extLst>
      <p:ext uri="{BB962C8B-B14F-4D97-AF65-F5344CB8AC3E}">
        <p14:creationId xmlns:p14="http://schemas.microsoft.com/office/powerpoint/2010/main" val="9902199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87755873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8286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696200" cy="549275"/>
          </a:xfrm>
        </p:spPr>
        <p:txBody>
          <a:bodyPr/>
          <a:lstStyle/>
          <a:p>
            <a:r>
              <a:rPr lang="en-US"/>
              <a:t>Click to edit Master title style</a:t>
            </a:r>
          </a:p>
        </p:txBody>
      </p:sp>
      <p:sp>
        <p:nvSpPr>
          <p:cNvPr id="3" name="Text Placeholder 2"/>
          <p:cNvSpPr>
            <a:spLocks noGrp="1"/>
          </p:cNvSpPr>
          <p:nvPr>
            <p:ph type="body" sz="half" idx="1"/>
          </p:nvPr>
        </p:nvSpPr>
        <p:spPr>
          <a:xfrm>
            <a:off x="685800" y="12954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84089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696200" cy="549275"/>
          </a:xfrm>
        </p:spPr>
        <p:txBody>
          <a:bodyPr/>
          <a:lstStyle/>
          <a:p>
            <a:r>
              <a:rPr lang="en-US"/>
              <a:t>Click to edit Master title style</a:t>
            </a:r>
          </a:p>
        </p:txBody>
      </p:sp>
      <p:sp>
        <p:nvSpPr>
          <p:cNvPr id="3" name="Text Placeholder 2"/>
          <p:cNvSpPr>
            <a:spLocks noGrp="1"/>
          </p:cNvSpPr>
          <p:nvPr>
            <p:ph type="body" sz="half" idx="1"/>
          </p:nvPr>
        </p:nvSpPr>
        <p:spPr>
          <a:xfrm>
            <a:off x="685800" y="12954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954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30308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6"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
        <p:nvSpPr>
          <p:cNvPr id="7" name="TextBox 6"/>
          <p:cNvSpPr txBox="1"/>
          <p:nvPr userDrawn="1"/>
        </p:nvSpPr>
        <p:spPr>
          <a:xfrm>
            <a:off x="6781800" y="6186071"/>
            <a:ext cx="2168525" cy="276225"/>
          </a:xfrm>
          <a:prstGeom prst="rect">
            <a:avLst/>
          </a:prstGeom>
          <a:noFill/>
        </p:spPr>
        <p:txBody>
          <a:bodyPr wrap="none">
            <a:spAutoFit/>
          </a:bodyPr>
          <a:lstStyle/>
          <a:p>
            <a:pPr>
              <a:defRPr/>
            </a:pPr>
            <a:r>
              <a:rPr lang="en-US" sz="1200" u="none" dirty="0">
                <a:solidFill>
                  <a:srgbClr val="003399"/>
                </a:solidFill>
                <a:latin typeface="+mn-lt"/>
              </a:rPr>
              <a:t>For Public Officials’ Use Only</a:t>
            </a:r>
          </a:p>
        </p:txBody>
      </p:sp>
      <p:sp>
        <p:nvSpPr>
          <p:cNvPr id="312329" name="Rectangle 9"/>
          <p:cNvSpPr>
            <a:spLocks noGrp="1" noChangeArrowheads="1"/>
          </p:cNvSpPr>
          <p:nvPr>
            <p:ph type="ctrTitle" sz="quarter"/>
          </p:nvPr>
        </p:nvSpPr>
        <p:spPr bwMode="auto">
          <a:xfrm>
            <a:off x="2260600" y="2900363"/>
            <a:ext cx="6235700" cy="75247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0"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pic>
        <p:nvPicPr>
          <p:cNvPr id="2" name="Picture 1">
            <a:extLst>
              <a:ext uri="{FF2B5EF4-FFF2-40B4-BE49-F238E27FC236}">
                <a16:creationId xmlns:a16="http://schemas.microsoft.com/office/drawing/2014/main" id="{4F565D48-AC3C-70B7-B67C-AA77B7A3FD97}"/>
              </a:ext>
            </a:extLst>
          </p:cNvPr>
          <p:cNvPicPr>
            <a:picLocks noChangeAspect="1"/>
          </p:cNvPicPr>
          <p:nvPr userDrawn="1"/>
        </p:nvPicPr>
        <p:blipFill>
          <a:blip r:embed="rId2"/>
          <a:stretch>
            <a:fillRect/>
          </a:stretch>
        </p:blipFill>
        <p:spPr>
          <a:xfrm>
            <a:off x="221009" y="6058361"/>
            <a:ext cx="2168525" cy="788555"/>
          </a:xfrm>
          <a:prstGeom prst="rect">
            <a:avLst/>
          </a:prstGeom>
        </p:spPr>
      </p:pic>
    </p:spTree>
    <p:extLst>
      <p:ext uri="{BB962C8B-B14F-4D97-AF65-F5344CB8AC3E}">
        <p14:creationId xmlns:p14="http://schemas.microsoft.com/office/powerpoint/2010/main" val="139830287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237773667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747623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616586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31705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05468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211455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0"/>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825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108530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8648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8905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381001"/>
            <a:ext cx="8458200" cy="553998"/>
          </a:xfrm>
        </p:spPr>
        <p:txBody>
          <a:bodyPr/>
          <a:lstStyle/>
          <a:p>
            <a:r>
              <a:rPr lang="en-US"/>
              <a:t>Click to edit Master title style</a:t>
            </a:r>
          </a:p>
        </p:txBody>
      </p:sp>
      <p:sp>
        <p:nvSpPr>
          <p:cNvPr id="3" name="Text Placeholder 2"/>
          <p:cNvSpPr>
            <a:spLocks noGrp="1"/>
          </p:cNvSpPr>
          <p:nvPr>
            <p:ph type="body" sz="half" idx="1"/>
          </p:nvPr>
        </p:nvSpPr>
        <p:spPr>
          <a:xfrm>
            <a:off x="503239" y="12954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4239" y="12954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84381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42913" y="381001"/>
            <a:ext cx="8458200" cy="553998"/>
          </a:xfrm>
        </p:spPr>
        <p:txBody>
          <a:bodyPr/>
          <a:lstStyle/>
          <a:p>
            <a:r>
              <a:rPr lang="en-US"/>
              <a:t>Click to edit Master title style</a:t>
            </a:r>
          </a:p>
        </p:txBody>
      </p:sp>
      <p:sp>
        <p:nvSpPr>
          <p:cNvPr id="3" name="Text Placeholder 2"/>
          <p:cNvSpPr>
            <a:spLocks noGrp="1"/>
          </p:cNvSpPr>
          <p:nvPr>
            <p:ph type="body" sz="half" idx="1"/>
          </p:nvPr>
        </p:nvSpPr>
        <p:spPr>
          <a:xfrm>
            <a:off x="503239" y="12954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94239" y="1295401"/>
            <a:ext cx="4038600" cy="4525963"/>
          </a:xfrm>
        </p:spPr>
        <p:txBody>
          <a:bodyPr/>
          <a:lstStyle/>
          <a:p>
            <a:pPr lvl="0"/>
            <a:endParaRPr lang="en-US" noProof="0"/>
          </a:p>
        </p:txBody>
      </p:sp>
    </p:spTree>
    <p:extLst>
      <p:ext uri="{BB962C8B-B14F-4D97-AF65-F5344CB8AC3E}">
        <p14:creationId xmlns:p14="http://schemas.microsoft.com/office/powerpoint/2010/main" val="415169930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381001"/>
            <a:ext cx="8458200" cy="553998"/>
          </a:xfrm>
        </p:spPr>
        <p:txBody>
          <a:bodyPr/>
          <a:lstStyle/>
          <a:p>
            <a:r>
              <a:rPr lang="en-US"/>
              <a:t>Click to edit Master title style</a:t>
            </a:r>
          </a:p>
        </p:txBody>
      </p:sp>
      <p:sp>
        <p:nvSpPr>
          <p:cNvPr id="3" name="Text Placeholder 2"/>
          <p:cNvSpPr>
            <a:spLocks noGrp="1"/>
          </p:cNvSpPr>
          <p:nvPr>
            <p:ph type="body" sz="half" idx="1"/>
          </p:nvPr>
        </p:nvSpPr>
        <p:spPr>
          <a:xfrm>
            <a:off x="503239" y="12954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94239" y="12954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94239" y="36337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48613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9" y="12954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4239" y="12954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95563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6"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
        <p:nvSpPr>
          <p:cNvPr id="312329" name="Rectangle 9"/>
          <p:cNvSpPr>
            <a:spLocks noGrp="1" noChangeArrowheads="1"/>
          </p:cNvSpPr>
          <p:nvPr>
            <p:ph type="ctrTitle" sz="quarter"/>
          </p:nvPr>
        </p:nvSpPr>
        <p:spPr bwMode="auto">
          <a:xfrm>
            <a:off x="2260600" y="2900363"/>
            <a:ext cx="6235700" cy="75247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0"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pic>
        <p:nvPicPr>
          <p:cNvPr id="2" name="Picture 1">
            <a:extLst>
              <a:ext uri="{FF2B5EF4-FFF2-40B4-BE49-F238E27FC236}">
                <a16:creationId xmlns:a16="http://schemas.microsoft.com/office/drawing/2014/main" id="{4504FCC9-DE82-0EE6-79A2-5781C327BCD5}"/>
              </a:ext>
            </a:extLst>
          </p:cNvPr>
          <p:cNvPicPr>
            <a:picLocks noChangeAspect="1"/>
          </p:cNvPicPr>
          <p:nvPr userDrawn="1"/>
        </p:nvPicPr>
        <p:blipFill>
          <a:blip r:embed="rId2"/>
          <a:stretch>
            <a:fillRect/>
          </a:stretch>
        </p:blipFill>
        <p:spPr>
          <a:xfrm>
            <a:off x="221009" y="6058361"/>
            <a:ext cx="2168525" cy="788555"/>
          </a:xfrm>
          <a:prstGeom prst="rect">
            <a:avLst/>
          </a:prstGeom>
        </p:spPr>
      </p:pic>
      <p:sp>
        <p:nvSpPr>
          <p:cNvPr id="3" name="TextBox 2">
            <a:extLst>
              <a:ext uri="{FF2B5EF4-FFF2-40B4-BE49-F238E27FC236}">
                <a16:creationId xmlns:a16="http://schemas.microsoft.com/office/drawing/2014/main" id="{8A9C0E94-29AC-362E-E444-EA05017E5459}"/>
              </a:ext>
            </a:extLst>
          </p:cNvPr>
          <p:cNvSpPr txBox="1"/>
          <p:nvPr userDrawn="1"/>
        </p:nvSpPr>
        <p:spPr>
          <a:xfrm>
            <a:off x="6781800" y="6186071"/>
            <a:ext cx="2168525" cy="276225"/>
          </a:xfrm>
          <a:prstGeom prst="rect">
            <a:avLst/>
          </a:prstGeom>
          <a:noFill/>
        </p:spPr>
        <p:txBody>
          <a:bodyPr wrap="none">
            <a:spAutoFit/>
          </a:bodyPr>
          <a:lstStyle/>
          <a:p>
            <a:pPr>
              <a:defRPr/>
            </a:pPr>
            <a:r>
              <a:rPr lang="en-US" sz="1200" u="none" dirty="0">
                <a:solidFill>
                  <a:srgbClr val="003399"/>
                </a:solidFill>
                <a:latin typeface="+mn-lt"/>
              </a:rPr>
              <a:t>For Public Officials’ Use Only</a:t>
            </a:r>
          </a:p>
        </p:txBody>
      </p:sp>
    </p:spTree>
    <p:extLst>
      <p:ext uri="{BB962C8B-B14F-4D97-AF65-F5344CB8AC3E}">
        <p14:creationId xmlns:p14="http://schemas.microsoft.com/office/powerpoint/2010/main" val="346881023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
        <p:nvSpPr>
          <p:cNvPr id="5"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Tree>
    <p:extLst>
      <p:ext uri="{BB962C8B-B14F-4D97-AF65-F5344CB8AC3E}">
        <p14:creationId xmlns:p14="http://schemas.microsoft.com/office/powerpoint/2010/main" val="276311383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Tree>
    <p:extLst>
      <p:ext uri="{BB962C8B-B14F-4D97-AF65-F5344CB8AC3E}">
        <p14:creationId xmlns:p14="http://schemas.microsoft.com/office/powerpoint/2010/main" val="38834559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296944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867420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544290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58137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211455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0"/>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74522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Tree>
    <p:extLst>
      <p:ext uri="{BB962C8B-B14F-4D97-AF65-F5344CB8AC3E}">
        <p14:creationId xmlns:p14="http://schemas.microsoft.com/office/powerpoint/2010/main" val="101089154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Tree>
    <p:extLst>
      <p:ext uri="{BB962C8B-B14F-4D97-AF65-F5344CB8AC3E}">
        <p14:creationId xmlns:p14="http://schemas.microsoft.com/office/powerpoint/2010/main" val="1261584532"/>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61975" y="381000"/>
            <a:ext cx="8505825" cy="549275"/>
          </a:xfrm>
        </p:spPr>
        <p:txBody>
          <a:bodyPr/>
          <a:lstStyle/>
          <a:p>
            <a:r>
              <a:rPr lang="en-US"/>
              <a:t>Click to edit Master title style</a:t>
            </a:r>
          </a:p>
        </p:txBody>
      </p:sp>
      <p:sp>
        <p:nvSpPr>
          <p:cNvPr id="3" name="Text Placeholder 2"/>
          <p:cNvSpPr>
            <a:spLocks noGrp="1"/>
          </p:cNvSpPr>
          <p:nvPr>
            <p:ph type="body" sz="half" idx="1"/>
          </p:nvPr>
        </p:nvSpPr>
        <p:spPr>
          <a:xfrm>
            <a:off x="509588"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700588" y="1295400"/>
            <a:ext cx="4038600" cy="4525963"/>
          </a:xfrm>
        </p:spPr>
        <p:txBody>
          <a:bodyPr/>
          <a:lstStyle/>
          <a:p>
            <a:pPr lvl="0"/>
            <a:endParaRPr lang="en-US" noProof="0"/>
          </a:p>
        </p:txBody>
      </p:sp>
      <p:sp>
        <p:nvSpPr>
          <p:cNvPr id="5"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Tree>
    <p:extLst>
      <p:ext uri="{BB962C8B-B14F-4D97-AF65-F5344CB8AC3E}">
        <p14:creationId xmlns:p14="http://schemas.microsoft.com/office/powerpoint/2010/main" val="2922493884"/>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1975" y="381000"/>
            <a:ext cx="8505825" cy="549275"/>
          </a:xfrm>
        </p:spPr>
        <p:txBody>
          <a:bodyPr/>
          <a:lstStyle/>
          <a:p>
            <a:r>
              <a:rPr lang="en-US"/>
              <a:t>Click to edit Master title style</a:t>
            </a:r>
          </a:p>
        </p:txBody>
      </p:sp>
      <p:sp>
        <p:nvSpPr>
          <p:cNvPr id="3" name="Text Placeholder 2"/>
          <p:cNvSpPr>
            <a:spLocks noGrp="1"/>
          </p:cNvSpPr>
          <p:nvPr>
            <p:ph type="body" sz="half" idx="1"/>
          </p:nvPr>
        </p:nvSpPr>
        <p:spPr>
          <a:xfrm>
            <a:off x="509588"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0588"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Tree>
    <p:extLst>
      <p:ext uri="{BB962C8B-B14F-4D97-AF65-F5344CB8AC3E}">
        <p14:creationId xmlns:p14="http://schemas.microsoft.com/office/powerpoint/2010/main" val="1354499682"/>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1975" y="381000"/>
            <a:ext cx="8505825" cy="549275"/>
          </a:xfrm>
        </p:spPr>
        <p:txBody>
          <a:bodyPr/>
          <a:lstStyle/>
          <a:p>
            <a:r>
              <a:rPr lang="en-US"/>
              <a:t>Click to edit Master title style</a:t>
            </a:r>
          </a:p>
        </p:txBody>
      </p:sp>
      <p:sp>
        <p:nvSpPr>
          <p:cNvPr id="3" name="Text Placeholder 2"/>
          <p:cNvSpPr>
            <a:spLocks noGrp="1"/>
          </p:cNvSpPr>
          <p:nvPr>
            <p:ph type="body" sz="half" idx="1"/>
          </p:nvPr>
        </p:nvSpPr>
        <p:spPr>
          <a:xfrm>
            <a:off x="509588"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00588"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00588"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Tree>
    <p:extLst>
      <p:ext uri="{BB962C8B-B14F-4D97-AF65-F5344CB8AC3E}">
        <p14:creationId xmlns:p14="http://schemas.microsoft.com/office/powerpoint/2010/main" val="3799116328"/>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915010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101576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211455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0"/>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50941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8999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Content Placeholder 8"/>
          <p:cNvSpPr>
            <a:spLocks noGrp="1"/>
          </p:cNvSpPr>
          <p:nvPr>
            <p:ph sz="quarter" idx="10"/>
          </p:nvPr>
        </p:nvSpPr>
        <p:spPr>
          <a:xfrm>
            <a:off x="6400800" y="685800"/>
            <a:ext cx="2133600" cy="381000"/>
          </a:xfrm>
        </p:spPr>
        <p:txBody>
          <a:bodyPr/>
          <a:lstStyle>
            <a:lvl1pPr algn="r">
              <a:buNone/>
              <a:defRPr sz="16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358292951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 name="TextBox 13"/>
          <p:cNvSpPr txBox="1"/>
          <p:nvPr userDrawn="1"/>
        </p:nvSpPr>
        <p:spPr>
          <a:xfrm>
            <a:off x="6781800" y="6186071"/>
            <a:ext cx="2168525" cy="276225"/>
          </a:xfrm>
          <a:prstGeom prst="rect">
            <a:avLst/>
          </a:prstGeom>
          <a:noFill/>
        </p:spPr>
        <p:txBody>
          <a:bodyPr wrap="none">
            <a:spAutoFit/>
          </a:bodyPr>
          <a:lstStyle/>
          <a:p>
            <a:pPr>
              <a:defRPr/>
            </a:pPr>
            <a:r>
              <a:rPr lang="en-US" sz="1200" u="none" dirty="0">
                <a:solidFill>
                  <a:srgbClr val="003399"/>
                </a:solidFill>
                <a:latin typeface="+mn-lt"/>
              </a:rPr>
              <a:t>For Public Officials’ Use Only</a:t>
            </a:r>
          </a:p>
        </p:txBody>
      </p:sp>
      <p:pic>
        <p:nvPicPr>
          <p:cNvPr id="3" name="Picture 2">
            <a:extLst>
              <a:ext uri="{FF2B5EF4-FFF2-40B4-BE49-F238E27FC236}">
                <a16:creationId xmlns:a16="http://schemas.microsoft.com/office/drawing/2014/main" id="{FB5981B9-AE84-DA23-7B6D-1DD7484E1463}"/>
              </a:ext>
            </a:extLst>
          </p:cNvPr>
          <p:cNvPicPr>
            <a:picLocks noChangeAspect="1"/>
          </p:cNvPicPr>
          <p:nvPr userDrawn="1"/>
        </p:nvPicPr>
        <p:blipFill>
          <a:blip r:embed="rId13"/>
          <a:stretch>
            <a:fillRect/>
          </a:stretch>
        </p:blipFill>
        <p:spPr>
          <a:xfrm>
            <a:off x="221009" y="6058361"/>
            <a:ext cx="2168525" cy="788555"/>
          </a:xfrm>
          <a:prstGeom prst="rect">
            <a:avLst/>
          </a:prstGeom>
        </p:spPr>
      </p:pic>
    </p:spTree>
    <p:extLst>
      <p:ext uri="{BB962C8B-B14F-4D97-AF65-F5344CB8AC3E}">
        <p14:creationId xmlns:p14="http://schemas.microsoft.com/office/powerpoint/2010/main" val="2651692080"/>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a:extLst>
              <a:ext uri="{FF2B5EF4-FFF2-40B4-BE49-F238E27FC236}">
                <a16:creationId xmlns:a16="http://schemas.microsoft.com/office/drawing/2014/main" id="{90EBD7EE-FD46-7C1F-6E16-19A0C03FB8A2}"/>
              </a:ext>
            </a:extLst>
          </p:cNvPr>
          <p:cNvPicPr>
            <a:picLocks noChangeAspect="1"/>
          </p:cNvPicPr>
          <p:nvPr userDrawn="1"/>
        </p:nvPicPr>
        <p:blipFill>
          <a:blip r:embed="rId13"/>
          <a:stretch>
            <a:fillRect/>
          </a:stretch>
        </p:blipFill>
        <p:spPr>
          <a:xfrm>
            <a:off x="221009" y="6058361"/>
            <a:ext cx="2168525" cy="788555"/>
          </a:xfrm>
          <a:prstGeom prst="rect">
            <a:avLst/>
          </a:prstGeom>
        </p:spPr>
      </p:pic>
      <p:sp>
        <p:nvSpPr>
          <p:cNvPr id="4" name="TextBox 3">
            <a:extLst>
              <a:ext uri="{FF2B5EF4-FFF2-40B4-BE49-F238E27FC236}">
                <a16:creationId xmlns:a16="http://schemas.microsoft.com/office/drawing/2014/main" id="{797D586E-F92B-25C3-4A58-6A4A94A357A4}"/>
              </a:ext>
            </a:extLst>
          </p:cNvPr>
          <p:cNvSpPr txBox="1"/>
          <p:nvPr userDrawn="1"/>
        </p:nvSpPr>
        <p:spPr>
          <a:xfrm>
            <a:off x="6781800" y="6186071"/>
            <a:ext cx="2168525" cy="276225"/>
          </a:xfrm>
          <a:prstGeom prst="rect">
            <a:avLst/>
          </a:prstGeom>
          <a:noFill/>
        </p:spPr>
        <p:txBody>
          <a:bodyPr wrap="none">
            <a:spAutoFit/>
          </a:bodyPr>
          <a:lstStyle/>
          <a:p>
            <a:pPr>
              <a:defRPr/>
            </a:pPr>
            <a:r>
              <a:rPr lang="en-US" sz="1200" u="none" dirty="0">
                <a:solidFill>
                  <a:srgbClr val="003399"/>
                </a:solidFill>
                <a:latin typeface="+mn-lt"/>
              </a:rPr>
              <a:t>For Public Officials’ Use Only</a:t>
            </a:r>
          </a:p>
        </p:txBody>
      </p:sp>
    </p:spTree>
    <p:extLst>
      <p:ext uri="{BB962C8B-B14F-4D97-AF65-F5344CB8AC3E}">
        <p14:creationId xmlns:p14="http://schemas.microsoft.com/office/powerpoint/2010/main" val="3040325005"/>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50" r:id="rId8"/>
    <p:sldLayoutId id="2147484151" r:id="rId9"/>
    <p:sldLayoutId id="2147484152" r:id="rId10"/>
    <p:sldLayoutId id="2147484153" r:id="rId11"/>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 name="TextBox 13"/>
          <p:cNvSpPr txBox="1"/>
          <p:nvPr userDrawn="1"/>
        </p:nvSpPr>
        <p:spPr>
          <a:xfrm>
            <a:off x="6781800" y="6186071"/>
            <a:ext cx="2168525" cy="276225"/>
          </a:xfrm>
          <a:prstGeom prst="rect">
            <a:avLst/>
          </a:prstGeom>
          <a:noFill/>
        </p:spPr>
        <p:txBody>
          <a:bodyPr wrap="none">
            <a:spAutoFit/>
          </a:bodyPr>
          <a:lstStyle/>
          <a:p>
            <a:pPr>
              <a:defRPr/>
            </a:pPr>
            <a:r>
              <a:rPr lang="en-US" sz="1200" u="none" dirty="0">
                <a:solidFill>
                  <a:srgbClr val="003399"/>
                </a:solidFill>
                <a:latin typeface="+mn-lt"/>
              </a:rPr>
              <a:t>For Public Officials’ Use Only</a:t>
            </a:r>
          </a:p>
        </p:txBody>
      </p:sp>
      <p:pic>
        <p:nvPicPr>
          <p:cNvPr id="2" name="Picture 1">
            <a:extLst>
              <a:ext uri="{FF2B5EF4-FFF2-40B4-BE49-F238E27FC236}">
                <a16:creationId xmlns:a16="http://schemas.microsoft.com/office/drawing/2014/main" id="{08DC1DC9-AC08-F2E8-EFF5-07F12C164163}"/>
              </a:ext>
            </a:extLst>
          </p:cNvPr>
          <p:cNvPicPr>
            <a:picLocks noChangeAspect="1"/>
          </p:cNvPicPr>
          <p:nvPr userDrawn="1"/>
        </p:nvPicPr>
        <p:blipFill>
          <a:blip r:embed="rId15"/>
          <a:stretch>
            <a:fillRect/>
          </a:stretch>
        </p:blipFill>
        <p:spPr>
          <a:xfrm>
            <a:off x="221009" y="6058361"/>
            <a:ext cx="2168525" cy="788555"/>
          </a:xfrm>
          <a:prstGeom prst="rect">
            <a:avLst/>
          </a:prstGeom>
        </p:spPr>
      </p:pic>
    </p:spTree>
    <p:extLst>
      <p:ext uri="{BB962C8B-B14F-4D97-AF65-F5344CB8AC3E}">
        <p14:creationId xmlns:p14="http://schemas.microsoft.com/office/powerpoint/2010/main" val="276742031"/>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a:extLst>
              <a:ext uri="{FF2B5EF4-FFF2-40B4-BE49-F238E27FC236}">
                <a16:creationId xmlns:a16="http://schemas.microsoft.com/office/drawing/2014/main" id="{A64D0DEC-D273-F7A7-054E-5C4B1519C30B}"/>
              </a:ext>
            </a:extLst>
          </p:cNvPr>
          <p:cNvPicPr>
            <a:picLocks noChangeAspect="1"/>
          </p:cNvPicPr>
          <p:nvPr userDrawn="1"/>
        </p:nvPicPr>
        <p:blipFill>
          <a:blip r:embed="rId14"/>
          <a:stretch>
            <a:fillRect/>
          </a:stretch>
        </p:blipFill>
        <p:spPr>
          <a:xfrm>
            <a:off x="221009" y="6058361"/>
            <a:ext cx="2168525" cy="788555"/>
          </a:xfrm>
          <a:prstGeom prst="rect">
            <a:avLst/>
          </a:prstGeom>
        </p:spPr>
      </p:pic>
      <p:sp>
        <p:nvSpPr>
          <p:cNvPr id="3" name="TextBox 2">
            <a:extLst>
              <a:ext uri="{FF2B5EF4-FFF2-40B4-BE49-F238E27FC236}">
                <a16:creationId xmlns:a16="http://schemas.microsoft.com/office/drawing/2014/main" id="{327851B2-A5B7-FBD7-96B3-CB790C1BE9DE}"/>
              </a:ext>
            </a:extLst>
          </p:cNvPr>
          <p:cNvSpPr txBox="1"/>
          <p:nvPr userDrawn="1"/>
        </p:nvSpPr>
        <p:spPr>
          <a:xfrm>
            <a:off x="6781800" y="6186071"/>
            <a:ext cx="2168525" cy="276225"/>
          </a:xfrm>
          <a:prstGeom prst="rect">
            <a:avLst/>
          </a:prstGeom>
          <a:noFill/>
        </p:spPr>
        <p:txBody>
          <a:bodyPr wrap="none">
            <a:spAutoFit/>
          </a:bodyPr>
          <a:lstStyle/>
          <a:p>
            <a:pPr>
              <a:defRPr/>
            </a:pPr>
            <a:r>
              <a:rPr lang="en-US" sz="1200" u="none" dirty="0">
                <a:solidFill>
                  <a:srgbClr val="003399"/>
                </a:solidFill>
                <a:latin typeface="+mn-lt"/>
              </a:rPr>
              <a:t>For Public Officials’ Use Only</a:t>
            </a:r>
          </a:p>
        </p:txBody>
      </p:sp>
    </p:spTree>
    <p:extLst>
      <p:ext uri="{BB962C8B-B14F-4D97-AF65-F5344CB8AC3E}">
        <p14:creationId xmlns:p14="http://schemas.microsoft.com/office/powerpoint/2010/main" val="400444527"/>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5207F82-CA1D-4CEB-BB13-11BB39D21933}"/>
              </a:ext>
            </a:extLst>
          </p:cNvPr>
          <p:cNvSpPr>
            <a:spLocks noGrp="1" noChangeArrowheads="1"/>
          </p:cNvSpPr>
          <p:nvPr>
            <p:ph type="ctrTitle" sz="quarter"/>
          </p:nvPr>
        </p:nvSpPr>
        <p:spPr>
          <a:xfrm>
            <a:off x="685800" y="2430463"/>
            <a:ext cx="7848600" cy="1866900"/>
          </a:xfrm>
        </p:spPr>
        <p:txBody>
          <a:bodyPr/>
          <a:lstStyle/>
          <a:p>
            <a:pPr>
              <a:spcBef>
                <a:spcPct val="10000"/>
              </a:spcBef>
              <a:spcAft>
                <a:spcPct val="10000"/>
              </a:spcAft>
            </a:pPr>
            <a:r>
              <a:rPr lang="en-US" altLang="en-US" sz="4000" dirty="0"/>
              <a:t>Top 10 Most Frequently Cited Serious Violations in FFY 2021</a:t>
            </a:r>
            <a:br>
              <a:rPr lang="en-US" altLang="en-US" sz="4000" dirty="0"/>
            </a:br>
            <a:endParaRPr lang="en-US" altLang="en-US" sz="3600" dirty="0"/>
          </a:p>
        </p:txBody>
      </p:sp>
      <p:sp>
        <p:nvSpPr>
          <p:cNvPr id="5123" name="Rectangle 4">
            <a:extLst>
              <a:ext uri="{FF2B5EF4-FFF2-40B4-BE49-F238E27FC236}">
                <a16:creationId xmlns:a16="http://schemas.microsoft.com/office/drawing/2014/main" id="{A12C17AD-95C3-4B72-A0A9-10EC25CAF642}"/>
              </a:ext>
            </a:extLst>
          </p:cNvPr>
          <p:cNvSpPr>
            <a:spLocks noChangeArrowheads="1"/>
          </p:cNvSpPr>
          <p:nvPr/>
        </p:nvSpPr>
        <p:spPr bwMode="auto">
          <a:xfrm>
            <a:off x="685800" y="5562600"/>
            <a:ext cx="8077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nSpc>
                <a:spcPct val="110000"/>
              </a:lnSpc>
              <a:buFont typeface="Wingdings" panose="05000000000000000000" pitchFamily="2" charset="2"/>
              <a:buNone/>
            </a:pPr>
            <a:r>
              <a:rPr lang="en-US" altLang="en-US" sz="1600" b="1" u="none" dirty="0">
                <a:solidFill>
                  <a:srgbClr val="012D9A"/>
                </a:solidFill>
              </a:rPr>
              <a:t>Presented by</a:t>
            </a:r>
            <a:r>
              <a:rPr lang="en-US" altLang="en-US" sz="1600" u="none" dirty="0">
                <a:solidFill>
                  <a:srgbClr val="777777"/>
                </a:solidFill>
              </a:rPr>
              <a:t>: </a:t>
            </a:r>
            <a:r>
              <a:rPr lang="en-US" altLang="en-US" sz="1400" u="none" dirty="0">
                <a:solidFill>
                  <a:srgbClr val="777777"/>
                </a:solidFill>
              </a:rPr>
              <a:t>ETTA, OSH Division, 919-707-7876</a:t>
            </a:r>
          </a:p>
        </p:txBody>
      </p:sp>
      <p:sp>
        <p:nvSpPr>
          <p:cNvPr id="5124" name="Text Box 9">
            <a:extLst>
              <a:ext uri="{FF2B5EF4-FFF2-40B4-BE49-F238E27FC236}">
                <a16:creationId xmlns:a16="http://schemas.microsoft.com/office/drawing/2014/main" id="{5D447BE2-A891-4AC5-A644-C0122DE2EFF6}"/>
              </a:ext>
            </a:extLst>
          </p:cNvPr>
          <p:cNvSpPr txBox="1">
            <a:spLocks noChangeArrowheads="1"/>
          </p:cNvSpPr>
          <p:nvPr/>
        </p:nvSpPr>
        <p:spPr bwMode="auto">
          <a:xfrm>
            <a:off x="1447800" y="3886200"/>
            <a:ext cx="3811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spcBef>
                <a:spcPct val="10000"/>
              </a:spcBef>
              <a:spcAft>
                <a:spcPct val="10000"/>
              </a:spcAft>
            </a:pPr>
            <a:r>
              <a:rPr lang="en-US" altLang="en-US" sz="3200" b="1" i="1" u="none" dirty="0">
                <a:solidFill>
                  <a:srgbClr val="012D9A"/>
                </a:solidFill>
              </a:rPr>
              <a:t> General Industry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body" idx="1"/>
          </p:nvPr>
        </p:nvSpPr>
        <p:spPr>
          <a:xfrm>
            <a:off x="533400" y="1219200"/>
            <a:ext cx="7848600" cy="4426745"/>
          </a:xfrm>
        </p:spPr>
        <p:txBody>
          <a:bodyPr/>
          <a:lstStyle/>
          <a:p>
            <a:r>
              <a:rPr lang="en-US" altLang="en-US" sz="2400" b="1" dirty="0"/>
              <a:t>Number 8: Employee Information and Training</a:t>
            </a:r>
          </a:p>
          <a:p>
            <a:pPr lvl="1"/>
            <a:r>
              <a:rPr lang="en-US" altLang="en-US" dirty="0"/>
              <a:t>Employers shall provide employees with effective information and training on hazardous chemicals in their work area:</a:t>
            </a:r>
          </a:p>
          <a:p>
            <a:pPr lvl="2">
              <a:spcBef>
                <a:spcPts val="600"/>
              </a:spcBef>
              <a:spcAft>
                <a:spcPts val="600"/>
              </a:spcAft>
            </a:pPr>
            <a:r>
              <a:rPr lang="en-US" altLang="en-US" dirty="0"/>
              <a:t>At the time of their initial  assignment.</a:t>
            </a:r>
          </a:p>
          <a:p>
            <a:pPr lvl="2">
              <a:spcBef>
                <a:spcPts val="600"/>
              </a:spcBef>
              <a:spcAft>
                <a:spcPts val="600"/>
              </a:spcAft>
            </a:pPr>
            <a:r>
              <a:rPr lang="en-US" altLang="en-US" dirty="0"/>
              <a:t>Whenever a new physical or health hazard is introduced into their work area.</a:t>
            </a:r>
          </a:p>
          <a:p>
            <a:pPr marL="0" indent="0">
              <a:buNone/>
            </a:pPr>
            <a:endParaRPr lang="en-US" altLang="en-US" sz="2400" dirty="0"/>
          </a:p>
        </p:txBody>
      </p:sp>
      <p:sp>
        <p:nvSpPr>
          <p:cNvPr id="55301" name="Rectangle 10"/>
          <p:cNvSpPr>
            <a:spLocks noGrp="1" noChangeArrowheads="1"/>
          </p:cNvSpPr>
          <p:nvPr>
            <p:ph type="title"/>
          </p:nvPr>
        </p:nvSpPr>
        <p:spPr>
          <a:xfrm>
            <a:off x="609600" y="460261"/>
            <a:ext cx="8077200" cy="553998"/>
          </a:xfrm>
        </p:spPr>
        <p:txBody>
          <a:bodyPr/>
          <a:lstStyle/>
          <a:p>
            <a:r>
              <a:rPr lang="en-US" altLang="en-US" dirty="0"/>
              <a:t>Hazard Communication       </a:t>
            </a:r>
            <a:r>
              <a:rPr lang="en-US" sz="2000" b="0" dirty="0">
                <a:solidFill>
                  <a:srgbClr val="000000"/>
                </a:solidFill>
              </a:rPr>
              <a:t>1910.1200(h)(1)</a:t>
            </a:r>
            <a:endParaRPr lang="en-US" altLang="en-US" dirty="0"/>
          </a:p>
        </p:txBody>
      </p:sp>
      <p:pic>
        <p:nvPicPr>
          <p:cNvPr id="2" name="Picture 1" descr="A person teaching a class&#10;&#10;Description automatically generated with medium confidence">
            <a:extLst>
              <a:ext uri="{FF2B5EF4-FFF2-40B4-BE49-F238E27FC236}">
                <a16:creationId xmlns:a16="http://schemas.microsoft.com/office/drawing/2014/main" id="{ACFB13E1-EB42-FA6A-6B95-C83CB9D0DEF3}"/>
              </a:ext>
            </a:extLst>
          </p:cNvPr>
          <p:cNvPicPr>
            <a:picLocks noChangeAspect="1"/>
          </p:cNvPicPr>
          <p:nvPr/>
        </p:nvPicPr>
        <p:blipFill rotWithShape="1">
          <a:blip r:embed="rId3">
            <a:extLst>
              <a:ext uri="{28A0092B-C50C-407E-A947-70E740481C1C}">
                <a14:useLocalDpi xmlns:a14="http://schemas.microsoft.com/office/drawing/2010/main" val="0"/>
              </a:ext>
            </a:extLst>
          </a:blip>
          <a:srcRect l="2353" t="22859" r="22353" b="14118"/>
          <a:stretch/>
        </p:blipFill>
        <p:spPr>
          <a:xfrm>
            <a:off x="5029200" y="3810000"/>
            <a:ext cx="3352800" cy="2104776"/>
          </a:xfrm>
          <a:prstGeom prst="rect">
            <a:avLst/>
          </a:prstGeom>
        </p:spPr>
      </p:pic>
    </p:spTree>
    <p:extLst>
      <p:ext uri="{BB962C8B-B14F-4D97-AF65-F5344CB8AC3E}">
        <p14:creationId xmlns:p14="http://schemas.microsoft.com/office/powerpoint/2010/main" val="14182161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a:xfrm>
            <a:off x="609600" y="436562"/>
            <a:ext cx="8458200" cy="554038"/>
          </a:xfrm>
        </p:spPr>
        <p:txBody>
          <a:bodyPr/>
          <a:lstStyle/>
          <a:p>
            <a:r>
              <a:rPr lang="en-US" altLang="en-US" dirty="0"/>
              <a:t>Fall Protection                       </a:t>
            </a:r>
            <a:r>
              <a:rPr lang="en-US" altLang="en-US" sz="2000" b="0" dirty="0">
                <a:solidFill>
                  <a:schemeClr val="tx1"/>
                </a:solidFill>
              </a:rPr>
              <a:t>1910.28(b)(1)(i)</a:t>
            </a:r>
            <a:endParaRPr lang="en-US" altLang="en-US" sz="2000" dirty="0"/>
          </a:p>
        </p:txBody>
      </p:sp>
      <p:sp>
        <p:nvSpPr>
          <p:cNvPr id="19459" name="Rectangle 9"/>
          <p:cNvSpPr>
            <a:spLocks noGrp="1" noChangeArrowheads="1"/>
          </p:cNvSpPr>
          <p:nvPr>
            <p:ph type="body" idx="1"/>
          </p:nvPr>
        </p:nvSpPr>
        <p:spPr>
          <a:xfrm>
            <a:off x="533400" y="1219200"/>
            <a:ext cx="8077200" cy="4724401"/>
          </a:xfrm>
        </p:spPr>
        <p:txBody>
          <a:bodyPr/>
          <a:lstStyle/>
          <a:p>
            <a:pPr lvl="0"/>
            <a:r>
              <a:rPr lang="en-US" altLang="en-US" b="1" dirty="0">
                <a:solidFill>
                  <a:srgbClr val="000000"/>
                </a:solidFill>
              </a:rPr>
              <a:t>Number 9: Duty to have Fall Protection</a:t>
            </a:r>
          </a:p>
          <a:p>
            <a:pPr lvl="1"/>
            <a:r>
              <a:rPr lang="en-US" dirty="0">
                <a:solidFill>
                  <a:srgbClr val="333333"/>
                </a:solidFill>
                <a:latin typeface="Helvetica Neue"/>
              </a:rPr>
              <a:t>Except as provided elsewhere in this section, the employer must ensure that each employee on a walking-working surface with an unprotected side or edge that is 4 feet (1.2 m) or more above a lower level is protected from falling by one or more of the following:</a:t>
            </a:r>
          </a:p>
          <a:p>
            <a:pPr marL="914400" lvl="1" indent="-566738">
              <a:spcAft>
                <a:spcPts val="600"/>
              </a:spcAft>
              <a:buNone/>
            </a:pPr>
            <a:r>
              <a:rPr lang="en-US" dirty="0">
                <a:solidFill>
                  <a:srgbClr val="333333"/>
                </a:solidFill>
                <a:latin typeface="Helvetica Neue"/>
              </a:rPr>
              <a:t>	(A) Guardrail systems;</a:t>
            </a:r>
          </a:p>
          <a:p>
            <a:pPr marL="914400" lvl="1" indent="-566738">
              <a:spcAft>
                <a:spcPts val="600"/>
              </a:spcAft>
              <a:buNone/>
            </a:pPr>
            <a:r>
              <a:rPr lang="en-US" dirty="0">
                <a:solidFill>
                  <a:srgbClr val="333333"/>
                </a:solidFill>
                <a:latin typeface="Helvetica Neue"/>
              </a:rPr>
              <a:t>	(B) Safety net systems; or</a:t>
            </a:r>
          </a:p>
          <a:p>
            <a:pPr marL="914400" lvl="1" indent="-566738">
              <a:spcAft>
                <a:spcPts val="600"/>
              </a:spcAft>
              <a:buNone/>
            </a:pPr>
            <a:r>
              <a:rPr lang="en-US" dirty="0">
                <a:solidFill>
                  <a:srgbClr val="333333"/>
                </a:solidFill>
                <a:latin typeface="Helvetica Neue"/>
              </a:rPr>
              <a:t>	(C) Personal fall protection systems: personal fall</a:t>
            </a:r>
          </a:p>
          <a:p>
            <a:pPr marL="914400" lvl="1" indent="-566738">
              <a:spcAft>
                <a:spcPts val="600"/>
              </a:spcAft>
              <a:buNone/>
            </a:pPr>
            <a:r>
              <a:rPr lang="en-US" dirty="0">
                <a:solidFill>
                  <a:srgbClr val="333333"/>
                </a:solidFill>
                <a:latin typeface="Helvetica Neue"/>
              </a:rPr>
              <a:t>             arrest, travel restraint, or positioning systems.</a:t>
            </a:r>
          </a:p>
        </p:txBody>
      </p:sp>
    </p:spTree>
    <p:extLst>
      <p:ext uri="{BB962C8B-B14F-4D97-AF65-F5344CB8AC3E}">
        <p14:creationId xmlns:p14="http://schemas.microsoft.com/office/powerpoint/2010/main" val="19945452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a:xfrm>
            <a:off x="609600" y="457200"/>
            <a:ext cx="8077200" cy="553998"/>
          </a:xfrm>
        </p:spPr>
        <p:txBody>
          <a:bodyPr/>
          <a:lstStyle/>
          <a:p>
            <a:r>
              <a:rPr lang="en-US" altLang="en-US" dirty="0"/>
              <a:t>Powered Industrial Trucks   </a:t>
            </a:r>
            <a:r>
              <a:rPr lang="en-US" sz="2000" b="0" dirty="0">
                <a:solidFill>
                  <a:srgbClr val="000000"/>
                </a:solidFill>
                <a:ea typeface="+mn-ea"/>
                <a:cs typeface="+mn-cs"/>
              </a:rPr>
              <a:t>1910.178(I)(1)(i)</a:t>
            </a:r>
            <a:endParaRPr lang="es-MX" altLang="en-US" dirty="0"/>
          </a:p>
        </p:txBody>
      </p:sp>
      <p:sp>
        <p:nvSpPr>
          <p:cNvPr id="56325" name="Text Box 10"/>
          <p:cNvSpPr>
            <a:spLocks noGrp="1" noChangeArrowheads="1"/>
          </p:cNvSpPr>
          <p:nvPr>
            <p:ph type="body" idx="1"/>
          </p:nvPr>
        </p:nvSpPr>
        <p:spPr>
          <a:xfrm rot="10800400" flipV="1">
            <a:off x="552210" y="1219393"/>
            <a:ext cx="7905984" cy="4525963"/>
          </a:xfrm>
        </p:spPr>
        <p:txBody>
          <a:bodyPr/>
          <a:lstStyle/>
          <a:p>
            <a:pPr marL="346075" indent="-346075">
              <a:spcBef>
                <a:spcPts val="0"/>
              </a:spcBef>
            </a:pPr>
            <a:r>
              <a:rPr lang="en-US" altLang="en-US" b="1" dirty="0"/>
              <a:t>Number 10: Operator Training</a:t>
            </a:r>
          </a:p>
          <a:p>
            <a:pPr marL="693738" lvl="1" indent="-346075">
              <a:spcBef>
                <a:spcPts val="0"/>
              </a:spcBef>
            </a:pPr>
            <a:r>
              <a:rPr lang="en-US" altLang="en-US" dirty="0"/>
              <a:t>Employer shall ensure that each powered industrial truck operator is competent to operate a powered industrial truck safely.</a:t>
            </a:r>
            <a:endParaRPr lang="en-US" altLang="en-US" b="1" dirty="0"/>
          </a:p>
        </p:txBody>
      </p:sp>
      <p:pic>
        <p:nvPicPr>
          <p:cNvPr id="10" name="Picture 9">
            <a:extLst>
              <a:ext uri="{FF2B5EF4-FFF2-40B4-BE49-F238E27FC236}">
                <a16:creationId xmlns:a16="http://schemas.microsoft.com/office/drawing/2014/main" id="{9B3C9F19-C98C-428A-95DE-B067E07E8B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69" t="10396" r="7377" b="15698"/>
          <a:stretch/>
        </p:blipFill>
        <p:spPr>
          <a:xfrm>
            <a:off x="3586429" y="2895600"/>
            <a:ext cx="4719371" cy="3041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724248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5207F82-CA1D-4CEB-BB13-11BB39D21933}"/>
              </a:ext>
            </a:extLst>
          </p:cNvPr>
          <p:cNvSpPr>
            <a:spLocks noGrp="1" noChangeArrowheads="1"/>
          </p:cNvSpPr>
          <p:nvPr>
            <p:ph type="ctrTitle" sz="quarter"/>
          </p:nvPr>
        </p:nvSpPr>
        <p:spPr>
          <a:xfrm>
            <a:off x="838200" y="2819400"/>
            <a:ext cx="7162800" cy="1868460"/>
          </a:xfrm>
        </p:spPr>
        <p:txBody>
          <a:bodyPr/>
          <a:lstStyle/>
          <a:p>
            <a:pPr algn="ctr">
              <a:spcBef>
                <a:spcPct val="10000"/>
              </a:spcBef>
              <a:spcAft>
                <a:spcPct val="10000"/>
              </a:spcAft>
            </a:pPr>
            <a:r>
              <a:rPr lang="en-US" altLang="en-US" sz="4000" dirty="0"/>
              <a:t>Hazard Recognition in General Industry</a:t>
            </a:r>
            <a:br>
              <a:rPr lang="en-US" altLang="en-US" sz="4000" dirty="0"/>
            </a:br>
            <a:endParaRPr lang="en-US" altLang="en-US" sz="3600" dirty="0"/>
          </a:p>
        </p:txBody>
      </p:sp>
    </p:spTree>
    <p:extLst>
      <p:ext uri="{BB962C8B-B14F-4D97-AF65-F5344CB8AC3E}">
        <p14:creationId xmlns:p14="http://schemas.microsoft.com/office/powerpoint/2010/main" val="101448408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9196BD6-B347-4ACB-B8C0-308F6439F30F}"/>
              </a:ext>
            </a:extLst>
          </p:cNvPr>
          <p:cNvSpPr>
            <a:spLocks noGrp="1" noChangeArrowheads="1"/>
          </p:cNvSpPr>
          <p:nvPr>
            <p:ph type="title"/>
          </p:nvPr>
        </p:nvSpPr>
        <p:spPr/>
        <p:txBody>
          <a:bodyPr/>
          <a:lstStyle/>
          <a:p>
            <a:r>
              <a:rPr lang="en-US" altLang="en-US" dirty="0">
                <a:sym typeface="WP MathA"/>
              </a:rPr>
              <a:t>Hazard Recognition</a:t>
            </a:r>
            <a:endParaRPr lang="en-US" altLang="en-US" sz="1800" dirty="0"/>
          </a:p>
        </p:txBody>
      </p:sp>
      <p:sp>
        <p:nvSpPr>
          <p:cNvPr id="33795" name="Content Placeholder 2">
            <a:extLst>
              <a:ext uri="{FF2B5EF4-FFF2-40B4-BE49-F238E27FC236}">
                <a16:creationId xmlns:a16="http://schemas.microsoft.com/office/drawing/2014/main" id="{9BA478C8-3890-4184-AB18-390DDD4DC306}"/>
              </a:ext>
            </a:extLst>
          </p:cNvPr>
          <p:cNvSpPr>
            <a:spLocks noGrp="1" noChangeArrowheads="1"/>
          </p:cNvSpPr>
          <p:nvPr>
            <p:ph idx="1"/>
          </p:nvPr>
        </p:nvSpPr>
        <p:spPr>
          <a:xfrm>
            <a:off x="533400" y="1219200"/>
            <a:ext cx="8001000" cy="4724400"/>
          </a:xfrm>
        </p:spPr>
        <p:txBody>
          <a:bodyPr/>
          <a:lstStyle/>
          <a:p>
            <a:r>
              <a:rPr lang="en-US" altLang="en-US" sz="2800" b="1" dirty="0"/>
              <a:t>Struck-by hazards</a:t>
            </a:r>
          </a:p>
        </p:txBody>
      </p:sp>
      <p:sp>
        <p:nvSpPr>
          <p:cNvPr id="6" name="TextBox 3">
            <a:extLst>
              <a:ext uri="{FF2B5EF4-FFF2-40B4-BE49-F238E27FC236}">
                <a16:creationId xmlns:a16="http://schemas.microsoft.com/office/drawing/2014/main" id="{48B72CD1-D7CC-4C36-A1A3-DF4A56A24A7C}"/>
              </a:ext>
            </a:extLst>
          </p:cNvPr>
          <p:cNvSpPr txBox="1">
            <a:spLocks noChangeArrowheads="1"/>
          </p:cNvSpPr>
          <p:nvPr/>
        </p:nvSpPr>
        <p:spPr bwMode="auto">
          <a:xfrm>
            <a:off x="7085013" y="5651500"/>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u="none" dirty="0">
                <a:solidFill>
                  <a:schemeClr val="bg1"/>
                </a:solidFill>
                <a:latin typeface="+mn-lt"/>
              </a:rPr>
              <a:t>NCDOL Photo Library</a:t>
            </a:r>
            <a:endParaRPr lang="en-US" altLang="en-US" sz="2000" u="none" dirty="0">
              <a:solidFill>
                <a:schemeClr val="bg1"/>
              </a:solidFill>
              <a:latin typeface="+mn-lt"/>
            </a:endParaRPr>
          </a:p>
        </p:txBody>
      </p:sp>
      <p:pic>
        <p:nvPicPr>
          <p:cNvPr id="3" name="Picture 2">
            <a:extLst>
              <a:ext uri="{FF2B5EF4-FFF2-40B4-BE49-F238E27FC236}">
                <a16:creationId xmlns:a16="http://schemas.microsoft.com/office/drawing/2014/main" id="{4FA6AC16-7882-4568-B69F-F979B6DA1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213" y="1213449"/>
            <a:ext cx="3581400" cy="4730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D414722E-0A11-4981-A14E-95395FF7DB13}"/>
              </a:ext>
            </a:extLst>
          </p:cNvPr>
          <p:cNvSpPr/>
          <p:nvPr/>
        </p:nvSpPr>
        <p:spPr bwMode="auto">
          <a:xfrm>
            <a:off x="4875212" y="2362200"/>
            <a:ext cx="2592387" cy="1066800"/>
          </a:xfrm>
          <a:prstGeom prst="ellipse">
            <a:avLst/>
          </a:prstGeom>
          <a:noFill/>
          <a:ln w="5715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a:extLst>
              <a:ext uri="{FF2B5EF4-FFF2-40B4-BE49-F238E27FC236}">
                <a16:creationId xmlns:a16="http://schemas.microsoft.com/office/drawing/2014/main" id="{3701A577-96CA-4D26-8136-1BF3F8A709C8}"/>
              </a:ext>
            </a:extLst>
          </p:cNvPr>
          <p:cNvSpPr>
            <a:spLocks noGrp="1" noChangeArrowheads="1"/>
          </p:cNvSpPr>
          <p:nvPr>
            <p:ph idx="1"/>
          </p:nvPr>
        </p:nvSpPr>
        <p:spPr>
          <a:xfrm>
            <a:off x="533400" y="1219200"/>
            <a:ext cx="8001000" cy="4724400"/>
          </a:xfrm>
        </p:spPr>
        <p:txBody>
          <a:bodyPr/>
          <a:lstStyle/>
          <a:p>
            <a:r>
              <a:rPr lang="en-US" altLang="en-US" sz="2800" b="1" dirty="0"/>
              <a:t>Electrical hazards</a:t>
            </a:r>
          </a:p>
          <a:p>
            <a:endParaRPr lang="en-US" altLang="en-US" sz="2800" dirty="0"/>
          </a:p>
          <a:p>
            <a:endParaRPr lang="en-US" altLang="en-US" sz="2800" dirty="0"/>
          </a:p>
        </p:txBody>
      </p:sp>
      <p:pic>
        <p:nvPicPr>
          <p:cNvPr id="35845" name="Content Placeholder 4">
            <a:extLst>
              <a:ext uri="{FF2B5EF4-FFF2-40B4-BE49-F238E27FC236}">
                <a16:creationId xmlns:a16="http://schemas.microsoft.com/office/drawing/2014/main" id="{4CAB4C3F-EE50-4244-AC06-CB4592186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502" y="1676400"/>
            <a:ext cx="4479310" cy="4176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5846" name="Straight Arrow Connector 2">
            <a:extLst>
              <a:ext uri="{FF2B5EF4-FFF2-40B4-BE49-F238E27FC236}">
                <a16:creationId xmlns:a16="http://schemas.microsoft.com/office/drawing/2014/main" id="{A76DEE80-D84F-4649-B3C7-1B872FB1139D}"/>
              </a:ext>
            </a:extLst>
          </p:cNvPr>
          <p:cNvCxnSpPr>
            <a:cxnSpLocks noChangeShapeType="1"/>
          </p:cNvCxnSpPr>
          <p:nvPr/>
        </p:nvCxnSpPr>
        <p:spPr bwMode="auto">
          <a:xfrm>
            <a:off x="2971800" y="3200400"/>
            <a:ext cx="4495800" cy="1546820"/>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8" name="TextBox 3">
            <a:extLst>
              <a:ext uri="{FF2B5EF4-FFF2-40B4-BE49-F238E27FC236}">
                <a16:creationId xmlns:a16="http://schemas.microsoft.com/office/drawing/2014/main" id="{5658EED3-A4B2-44D2-BE87-5A1EA8C8922C}"/>
              </a:ext>
            </a:extLst>
          </p:cNvPr>
          <p:cNvSpPr txBox="1">
            <a:spLocks noChangeArrowheads="1"/>
          </p:cNvSpPr>
          <p:nvPr/>
        </p:nvSpPr>
        <p:spPr bwMode="auto">
          <a:xfrm>
            <a:off x="5715000" y="5575300"/>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u="none" dirty="0">
                <a:solidFill>
                  <a:schemeClr val="bg1"/>
                </a:solidFill>
                <a:latin typeface="+mn-lt"/>
              </a:rPr>
              <a:t>NCDOL Photo Library</a:t>
            </a:r>
            <a:endParaRPr lang="en-US" altLang="en-US" sz="2000" u="none" dirty="0">
              <a:solidFill>
                <a:schemeClr val="bg1"/>
              </a:solidFill>
              <a:latin typeface="+mn-lt"/>
            </a:endParaRPr>
          </a:p>
        </p:txBody>
      </p:sp>
      <p:cxnSp>
        <p:nvCxnSpPr>
          <p:cNvPr id="9" name="Straight Arrow Connector 2">
            <a:extLst>
              <a:ext uri="{FF2B5EF4-FFF2-40B4-BE49-F238E27FC236}">
                <a16:creationId xmlns:a16="http://schemas.microsoft.com/office/drawing/2014/main" id="{753C7975-0145-4B51-8AFA-3C204B18577F}"/>
              </a:ext>
            </a:extLst>
          </p:cNvPr>
          <p:cNvCxnSpPr>
            <a:cxnSpLocks noChangeShapeType="1"/>
          </p:cNvCxnSpPr>
          <p:nvPr/>
        </p:nvCxnSpPr>
        <p:spPr bwMode="auto">
          <a:xfrm>
            <a:off x="2485988" y="1890713"/>
            <a:ext cx="2848012" cy="902791"/>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6B11D973-1056-439D-BAF0-CFDE1107F871}"/>
              </a:ext>
            </a:extLst>
          </p:cNvPr>
          <p:cNvSpPr txBox="1"/>
          <p:nvPr/>
        </p:nvSpPr>
        <p:spPr>
          <a:xfrm>
            <a:off x="804593" y="2636997"/>
            <a:ext cx="5620649" cy="523220"/>
          </a:xfrm>
          <a:prstGeom prst="rect">
            <a:avLst/>
          </a:prstGeom>
          <a:noFill/>
        </p:spPr>
        <p:txBody>
          <a:bodyPr wrap="square">
            <a:spAutoFit/>
          </a:bodyPr>
          <a:lstStyle/>
          <a:p>
            <a:r>
              <a:rPr lang="en-US" altLang="en-US" sz="2800" u="none" dirty="0">
                <a:latin typeface="+mj-lt"/>
              </a:rPr>
              <a:t>Overhead crane</a:t>
            </a:r>
          </a:p>
        </p:txBody>
      </p:sp>
      <p:sp>
        <p:nvSpPr>
          <p:cNvPr id="11" name="Title 1">
            <a:extLst>
              <a:ext uri="{FF2B5EF4-FFF2-40B4-BE49-F238E27FC236}">
                <a16:creationId xmlns:a16="http://schemas.microsoft.com/office/drawing/2014/main" id="{0FC0569B-934D-4F9E-822C-681C541BED01}"/>
              </a:ext>
            </a:extLst>
          </p:cNvPr>
          <p:cNvSpPr>
            <a:spLocks noGrp="1" noChangeArrowheads="1"/>
          </p:cNvSpPr>
          <p:nvPr>
            <p:ph type="title"/>
          </p:nvPr>
        </p:nvSpPr>
        <p:spPr>
          <a:xfrm>
            <a:off x="609600" y="457200"/>
            <a:ext cx="7924800" cy="549275"/>
          </a:xfrm>
        </p:spPr>
        <p:txBody>
          <a:bodyPr/>
          <a:lstStyle/>
          <a:p>
            <a:r>
              <a:rPr lang="en-US" altLang="en-US" dirty="0">
                <a:sym typeface="WP MathA"/>
              </a:rPr>
              <a:t>Hazard Recognition</a:t>
            </a:r>
            <a:endParaRPr lang="en-US" altLang="en-US"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fade">
                                      <p:cBhvr>
                                        <p:cTn id="12" dur="500"/>
                                        <p:tgtEl>
                                          <p:spTgt spid="3584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a:extLst>
              <a:ext uri="{FF2B5EF4-FFF2-40B4-BE49-F238E27FC236}">
                <a16:creationId xmlns:a16="http://schemas.microsoft.com/office/drawing/2014/main" id="{821A39A6-BCE3-45D1-A247-9C5A93BBB10F}"/>
              </a:ext>
            </a:extLst>
          </p:cNvPr>
          <p:cNvSpPr>
            <a:spLocks noGrp="1" noChangeArrowheads="1"/>
          </p:cNvSpPr>
          <p:nvPr>
            <p:ph idx="1"/>
          </p:nvPr>
        </p:nvSpPr>
        <p:spPr>
          <a:xfrm>
            <a:off x="533400" y="1219200"/>
            <a:ext cx="8001000" cy="4724400"/>
          </a:xfrm>
        </p:spPr>
        <p:txBody>
          <a:bodyPr/>
          <a:lstStyle/>
          <a:p>
            <a:r>
              <a:rPr lang="en-US" altLang="en-US" sz="2800" b="1" dirty="0"/>
              <a:t>Caught-in hazards</a:t>
            </a:r>
          </a:p>
        </p:txBody>
      </p:sp>
      <p:sp>
        <p:nvSpPr>
          <p:cNvPr id="8" name="Title 1">
            <a:extLst>
              <a:ext uri="{FF2B5EF4-FFF2-40B4-BE49-F238E27FC236}">
                <a16:creationId xmlns:a16="http://schemas.microsoft.com/office/drawing/2014/main" id="{F2AC623E-F09F-4EB4-831A-AFB986AA3A97}"/>
              </a:ext>
            </a:extLst>
          </p:cNvPr>
          <p:cNvSpPr>
            <a:spLocks noGrp="1" noChangeArrowheads="1"/>
          </p:cNvSpPr>
          <p:nvPr>
            <p:ph type="title"/>
          </p:nvPr>
        </p:nvSpPr>
        <p:spPr>
          <a:xfrm>
            <a:off x="609600" y="457200"/>
            <a:ext cx="7924800" cy="549275"/>
          </a:xfrm>
        </p:spPr>
        <p:txBody>
          <a:bodyPr/>
          <a:lstStyle/>
          <a:p>
            <a:r>
              <a:rPr lang="en-US" altLang="en-US" dirty="0">
                <a:sym typeface="WP MathA"/>
              </a:rPr>
              <a:t>Hazard Recognition</a:t>
            </a:r>
            <a:endParaRPr lang="en-US" altLang="en-US" sz="1800" dirty="0"/>
          </a:p>
        </p:txBody>
      </p:sp>
      <p:grpSp>
        <p:nvGrpSpPr>
          <p:cNvPr id="9" name="Group 8">
            <a:extLst>
              <a:ext uri="{FF2B5EF4-FFF2-40B4-BE49-F238E27FC236}">
                <a16:creationId xmlns:a16="http://schemas.microsoft.com/office/drawing/2014/main" id="{6318A289-3FBD-4773-BBDC-8CC80DC31673}"/>
              </a:ext>
            </a:extLst>
          </p:cNvPr>
          <p:cNvGrpSpPr/>
          <p:nvPr/>
        </p:nvGrpSpPr>
        <p:grpSpPr>
          <a:xfrm>
            <a:off x="1600200" y="2057400"/>
            <a:ext cx="6477000" cy="3749675"/>
            <a:chOff x="1905000" y="2209800"/>
            <a:chExt cx="6477000" cy="3749675"/>
          </a:xfrm>
        </p:grpSpPr>
        <p:pic>
          <p:nvPicPr>
            <p:cNvPr id="10" name="Content Placeholder 3">
              <a:extLst>
                <a:ext uri="{FF2B5EF4-FFF2-40B4-BE49-F238E27FC236}">
                  <a16:creationId xmlns:a16="http://schemas.microsoft.com/office/drawing/2014/main" id="{BE8A7F1C-1E11-4FFB-BC9A-1BBDAD637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09800"/>
              <a:ext cx="6477000" cy="3749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3">
              <a:extLst>
                <a:ext uri="{FF2B5EF4-FFF2-40B4-BE49-F238E27FC236}">
                  <a16:creationId xmlns:a16="http://schemas.microsoft.com/office/drawing/2014/main" id="{758B8432-E3EC-4E40-B14B-0278E98F2757}"/>
                </a:ext>
              </a:extLst>
            </p:cNvPr>
            <p:cNvSpPr txBox="1">
              <a:spLocks noChangeArrowheads="1"/>
            </p:cNvSpPr>
            <p:nvPr/>
          </p:nvSpPr>
          <p:spPr bwMode="auto">
            <a:xfrm>
              <a:off x="1941513" y="5700713"/>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u="none" dirty="0">
                  <a:solidFill>
                    <a:schemeClr val="bg1"/>
                  </a:solidFill>
                  <a:latin typeface="+mn-lt"/>
                </a:rPr>
                <a:t>NCDOL Photo Library</a:t>
              </a:r>
              <a:endParaRPr lang="en-US" altLang="en-US" sz="2000" u="none" dirty="0">
                <a:solidFill>
                  <a:schemeClr val="bg1"/>
                </a:solidFill>
                <a:latin typeface="+mn-lt"/>
              </a:endParaRPr>
            </a:p>
          </p:txBody>
        </p:sp>
        <p:sp>
          <p:nvSpPr>
            <p:cNvPr id="12" name="Oval 11">
              <a:extLst>
                <a:ext uri="{FF2B5EF4-FFF2-40B4-BE49-F238E27FC236}">
                  <a16:creationId xmlns:a16="http://schemas.microsoft.com/office/drawing/2014/main" id="{81110AB2-FE15-48FC-B84C-DD6259E1452B}"/>
                </a:ext>
              </a:extLst>
            </p:cNvPr>
            <p:cNvSpPr/>
            <p:nvPr/>
          </p:nvSpPr>
          <p:spPr bwMode="auto">
            <a:xfrm>
              <a:off x="4724400" y="3276600"/>
              <a:ext cx="1371600" cy="1066800"/>
            </a:xfrm>
            <a:prstGeom prst="ellipse">
              <a:avLst/>
            </a:prstGeom>
            <a:noFill/>
            <a:ln w="381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88595785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Content Placeholder 1">
            <a:extLst>
              <a:ext uri="{FF2B5EF4-FFF2-40B4-BE49-F238E27FC236}">
                <a16:creationId xmlns:a16="http://schemas.microsoft.com/office/drawing/2014/main" id="{1D469CA0-0941-43FD-B356-113E03D01327}"/>
              </a:ext>
            </a:extLst>
          </p:cNvPr>
          <p:cNvSpPr>
            <a:spLocks noGrp="1" noChangeArrowheads="1"/>
          </p:cNvSpPr>
          <p:nvPr>
            <p:ph idx="1"/>
          </p:nvPr>
        </p:nvSpPr>
        <p:spPr>
          <a:xfrm>
            <a:off x="533400" y="1219200"/>
            <a:ext cx="8001000" cy="4724400"/>
          </a:xfrm>
        </p:spPr>
        <p:txBody>
          <a:bodyPr/>
          <a:lstStyle/>
          <a:p>
            <a:r>
              <a:rPr lang="en-US" altLang="en-US" sz="2800" b="1" dirty="0"/>
              <a:t>Caught-in hazards</a:t>
            </a:r>
          </a:p>
        </p:txBody>
      </p:sp>
      <p:sp>
        <p:nvSpPr>
          <p:cNvPr id="44036" name="TextBox 1">
            <a:extLst>
              <a:ext uri="{FF2B5EF4-FFF2-40B4-BE49-F238E27FC236}">
                <a16:creationId xmlns:a16="http://schemas.microsoft.com/office/drawing/2014/main" id="{6A60E2E9-CF7B-4092-9593-BC187802CB01}"/>
              </a:ext>
            </a:extLst>
          </p:cNvPr>
          <p:cNvSpPr txBox="1">
            <a:spLocks noChangeArrowheads="1"/>
          </p:cNvSpPr>
          <p:nvPr/>
        </p:nvSpPr>
        <p:spPr bwMode="auto">
          <a:xfrm>
            <a:off x="3581400" y="5753100"/>
            <a:ext cx="1295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700" b="1" u="none" dirty="0">
                <a:solidFill>
                  <a:schemeClr val="bg1"/>
                </a:solidFill>
              </a:rPr>
              <a:t>NCDOL Photo Library</a:t>
            </a:r>
          </a:p>
        </p:txBody>
      </p:sp>
      <p:pic>
        <p:nvPicPr>
          <p:cNvPr id="44038" name="Content Placeholder 4">
            <a:extLst>
              <a:ext uri="{FF2B5EF4-FFF2-40B4-BE49-F238E27FC236}">
                <a16:creationId xmlns:a16="http://schemas.microsoft.com/office/drawing/2014/main" id="{37626AD1-A153-47D8-B480-2317D9039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66225"/>
            <a:ext cx="4191000" cy="4286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CA3A6172-CC6F-4AD5-A8EE-C963EC77E1A8}"/>
              </a:ext>
            </a:extLst>
          </p:cNvPr>
          <p:cNvGrpSpPr/>
          <p:nvPr/>
        </p:nvGrpSpPr>
        <p:grpSpPr>
          <a:xfrm>
            <a:off x="2514600" y="2276475"/>
            <a:ext cx="3962400" cy="1663700"/>
            <a:chOff x="2514600" y="2276475"/>
            <a:chExt cx="3962400" cy="1663700"/>
          </a:xfrm>
        </p:grpSpPr>
        <p:cxnSp>
          <p:nvCxnSpPr>
            <p:cNvPr id="44039" name="Straight Arrow Connector 2">
              <a:extLst>
                <a:ext uri="{FF2B5EF4-FFF2-40B4-BE49-F238E27FC236}">
                  <a16:creationId xmlns:a16="http://schemas.microsoft.com/office/drawing/2014/main" id="{3B2D095C-8962-4CFC-801A-03FB9FD85A34}"/>
                </a:ext>
              </a:extLst>
            </p:cNvPr>
            <p:cNvCxnSpPr>
              <a:cxnSpLocks noChangeShapeType="1"/>
            </p:cNvCxnSpPr>
            <p:nvPr/>
          </p:nvCxnSpPr>
          <p:spPr bwMode="auto">
            <a:xfrm>
              <a:off x="2514600" y="2286000"/>
              <a:ext cx="3352800" cy="533400"/>
            </a:xfrm>
            <a:prstGeom prst="straightConnector1">
              <a:avLst/>
            </a:prstGeom>
            <a:noFill/>
            <a:ln w="5715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cxnSp>
          <p:nvCxnSpPr>
            <p:cNvPr id="44040" name="Straight Arrow Connector 8">
              <a:extLst>
                <a:ext uri="{FF2B5EF4-FFF2-40B4-BE49-F238E27FC236}">
                  <a16:creationId xmlns:a16="http://schemas.microsoft.com/office/drawing/2014/main" id="{136E9675-2BB6-4187-A7CA-0E9792BFC992}"/>
                </a:ext>
              </a:extLst>
            </p:cNvPr>
            <p:cNvCxnSpPr>
              <a:cxnSpLocks/>
            </p:cNvCxnSpPr>
            <p:nvPr/>
          </p:nvCxnSpPr>
          <p:spPr bwMode="auto">
            <a:xfrm>
              <a:off x="2514600" y="2276475"/>
              <a:ext cx="3962400" cy="1663700"/>
            </a:xfrm>
            <a:prstGeom prst="straightConnector1">
              <a:avLst/>
            </a:prstGeom>
            <a:noFill/>
            <a:ln w="5715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grpSp>
      <p:sp>
        <p:nvSpPr>
          <p:cNvPr id="9" name="TextBox 3">
            <a:extLst>
              <a:ext uri="{FF2B5EF4-FFF2-40B4-BE49-F238E27FC236}">
                <a16:creationId xmlns:a16="http://schemas.microsoft.com/office/drawing/2014/main" id="{884217C0-A62E-4BB1-AA3B-FA22E617BD14}"/>
              </a:ext>
            </a:extLst>
          </p:cNvPr>
          <p:cNvSpPr txBox="1">
            <a:spLocks noChangeArrowheads="1"/>
          </p:cNvSpPr>
          <p:nvPr/>
        </p:nvSpPr>
        <p:spPr bwMode="auto">
          <a:xfrm>
            <a:off x="7086600" y="5708650"/>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u="none" dirty="0">
                <a:solidFill>
                  <a:schemeClr val="bg1"/>
                </a:solidFill>
                <a:latin typeface="+mn-lt"/>
              </a:rPr>
              <a:t>NCDOL Photo Library</a:t>
            </a:r>
            <a:endParaRPr lang="en-US" altLang="en-US" sz="2000" u="none" dirty="0">
              <a:solidFill>
                <a:schemeClr val="bg1"/>
              </a:solidFill>
              <a:latin typeface="+mn-lt"/>
            </a:endParaRPr>
          </a:p>
        </p:txBody>
      </p:sp>
      <p:sp>
        <p:nvSpPr>
          <p:cNvPr id="11" name="Title 1">
            <a:extLst>
              <a:ext uri="{FF2B5EF4-FFF2-40B4-BE49-F238E27FC236}">
                <a16:creationId xmlns:a16="http://schemas.microsoft.com/office/drawing/2014/main" id="{02F2F864-F626-40EE-87F1-298C9DC05B0A}"/>
              </a:ext>
            </a:extLst>
          </p:cNvPr>
          <p:cNvSpPr>
            <a:spLocks noGrp="1" noChangeArrowheads="1"/>
          </p:cNvSpPr>
          <p:nvPr>
            <p:ph type="title"/>
          </p:nvPr>
        </p:nvSpPr>
        <p:spPr>
          <a:xfrm>
            <a:off x="609600" y="457200"/>
            <a:ext cx="7924800" cy="549275"/>
          </a:xfrm>
        </p:spPr>
        <p:txBody>
          <a:bodyPr/>
          <a:lstStyle/>
          <a:p>
            <a:r>
              <a:rPr lang="en-US" altLang="en-US" dirty="0">
                <a:sym typeface="WP MathA"/>
              </a:rPr>
              <a:t>Hazard Recognition</a:t>
            </a:r>
            <a:endParaRPr lang="en-US" altLang="en-US" sz="1800" dirty="0"/>
          </a:p>
        </p:txBody>
      </p:sp>
    </p:spTree>
    <p:extLst>
      <p:ext uri="{BB962C8B-B14F-4D97-AF65-F5344CB8AC3E}">
        <p14:creationId xmlns:p14="http://schemas.microsoft.com/office/powerpoint/2010/main" val="4273451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13"/>
          <p:cNvSpPr>
            <a:spLocks noGrp="1" noChangeArrowheads="1"/>
          </p:cNvSpPr>
          <p:nvPr>
            <p:ph type="body" sz="half" idx="1"/>
          </p:nvPr>
        </p:nvSpPr>
        <p:spPr>
          <a:xfrm>
            <a:off x="561975" y="1219200"/>
            <a:ext cx="8277225" cy="4800600"/>
          </a:xfrm>
        </p:spPr>
        <p:txBody>
          <a:bodyPr/>
          <a:lstStyle/>
          <a:p>
            <a:pPr marL="346075" indent="-346075"/>
            <a:r>
              <a:rPr lang="en-US" altLang="en-US" b="1" dirty="0"/>
              <a:t>Caught-in hazards: </a:t>
            </a:r>
            <a:r>
              <a:rPr lang="en-US" altLang="en-US" dirty="0"/>
              <a:t>Gears must be guarded by complete enclosures or standard guard.</a:t>
            </a:r>
          </a:p>
          <a:p>
            <a:pPr marL="346075" indent="-346075"/>
            <a:endParaRPr lang="en-US" altLang="en-US" sz="12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2209800"/>
            <a:ext cx="477520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13D54608-7E06-4231-8233-A8B277D06415}"/>
              </a:ext>
            </a:extLst>
          </p:cNvPr>
          <p:cNvSpPr txBox="1">
            <a:spLocks noChangeArrowheads="1"/>
          </p:cNvSpPr>
          <p:nvPr/>
        </p:nvSpPr>
        <p:spPr>
          <a:xfrm>
            <a:off x="7129305" y="685800"/>
            <a:ext cx="1676400" cy="381000"/>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buNone/>
            </a:pPr>
            <a:r>
              <a:rPr lang="en-US" altLang="en-US" sz="1600" u="none" kern="0" dirty="0"/>
              <a:t>1910.219(f)(1)</a:t>
            </a:r>
          </a:p>
        </p:txBody>
      </p:sp>
      <p:grpSp>
        <p:nvGrpSpPr>
          <p:cNvPr id="16" name="Group 15">
            <a:extLst>
              <a:ext uri="{FF2B5EF4-FFF2-40B4-BE49-F238E27FC236}">
                <a16:creationId xmlns:a16="http://schemas.microsoft.com/office/drawing/2014/main" id="{C365F04D-B3B8-4866-932D-61B73651C424}"/>
              </a:ext>
            </a:extLst>
          </p:cNvPr>
          <p:cNvGrpSpPr/>
          <p:nvPr/>
        </p:nvGrpSpPr>
        <p:grpSpPr>
          <a:xfrm>
            <a:off x="914400" y="2971800"/>
            <a:ext cx="5562600" cy="2280047"/>
            <a:chOff x="914400" y="2971800"/>
            <a:chExt cx="5562600" cy="2280047"/>
          </a:xfrm>
        </p:grpSpPr>
        <p:sp>
          <p:nvSpPr>
            <p:cNvPr id="10" name="TextBox 9"/>
            <p:cNvSpPr txBox="1"/>
            <p:nvPr/>
          </p:nvSpPr>
          <p:spPr>
            <a:xfrm>
              <a:off x="914400" y="4543961"/>
              <a:ext cx="2971800" cy="707886"/>
            </a:xfrm>
            <a:prstGeom prst="rect">
              <a:avLst/>
            </a:prstGeom>
            <a:noFill/>
          </p:spPr>
          <p:txBody>
            <a:bodyPr wrap="square" rtlCol="0">
              <a:spAutoFit/>
            </a:bodyPr>
            <a:lstStyle/>
            <a:p>
              <a:r>
                <a:rPr lang="en-US" sz="2000" u="none" dirty="0">
                  <a:latin typeface="+mn-lt"/>
                  <a:cs typeface="Rod" panose="02030509050101010101" pitchFamily="49" charset="-79"/>
                </a:rPr>
                <a:t>This does not comply</a:t>
              </a:r>
            </a:p>
            <a:p>
              <a:r>
                <a:rPr lang="en-US" sz="2000" u="none" dirty="0">
                  <a:latin typeface="+mn-lt"/>
                  <a:cs typeface="Rod" panose="02030509050101010101" pitchFamily="49" charset="-79"/>
                </a:rPr>
                <a:t>with the requirement</a:t>
              </a:r>
            </a:p>
          </p:txBody>
        </p:sp>
        <p:sp>
          <p:nvSpPr>
            <p:cNvPr id="11" name="Line 6"/>
            <p:cNvSpPr>
              <a:spLocks noChangeShapeType="1"/>
            </p:cNvSpPr>
            <p:nvPr/>
          </p:nvSpPr>
          <p:spPr bwMode="auto">
            <a:xfrm flipV="1">
              <a:off x="2667000" y="3264434"/>
              <a:ext cx="1447800" cy="1231365"/>
            </a:xfrm>
            <a:prstGeom prst="line">
              <a:avLst/>
            </a:prstGeom>
            <a:ln>
              <a:headEnd/>
              <a:tailEnd type="triangle" w="med" len="med"/>
            </a:ln>
            <a:extLst>
              <a:ext uri="{909E8E84-426E-40DD-AFC4-6F175D3DCCD1}">
                <a14:hiddenFill xmlns:a14="http://schemas.microsoft.com/office/drawing/2010/main">
                  <a:noFill/>
                </a14:hiddenFill>
              </a:ext>
            </a:extLst>
          </p:spPr>
          <p:style>
            <a:lnRef idx="3">
              <a:schemeClr val="accent2"/>
            </a:lnRef>
            <a:fillRef idx="0">
              <a:schemeClr val="accent2"/>
            </a:fillRef>
            <a:effectRef idx="2">
              <a:schemeClr val="accent2"/>
            </a:effectRef>
            <a:fontRef idx="minor">
              <a:schemeClr val="tx1"/>
            </a:fontRef>
          </p:style>
          <p:txBody>
            <a:bodyPr wrap="none"/>
            <a:lstStyle/>
            <a:p>
              <a:endParaRPr lang="en-US"/>
            </a:p>
          </p:txBody>
        </p:sp>
        <p:cxnSp>
          <p:nvCxnSpPr>
            <p:cNvPr id="13" name="Straight Arrow Connector 12">
              <a:extLst>
                <a:ext uri="{FF2B5EF4-FFF2-40B4-BE49-F238E27FC236}">
                  <a16:creationId xmlns:a16="http://schemas.microsoft.com/office/drawing/2014/main" id="{95EFA0A0-577F-409D-B255-E0F405ACE3FF}"/>
                </a:ext>
              </a:extLst>
            </p:cNvPr>
            <p:cNvCxnSpPr>
              <a:stCxn id="11" idx="0"/>
            </p:cNvCxnSpPr>
            <p:nvPr/>
          </p:nvCxnSpPr>
          <p:spPr bwMode="auto">
            <a:xfrm flipV="1">
              <a:off x="2667000" y="2971800"/>
              <a:ext cx="3810000" cy="1523999"/>
            </a:xfrm>
            <a:prstGeom prst="straightConnector1">
              <a:avLst/>
            </a:prstGeom>
            <a:ln>
              <a:headEnd type="none" w="sm" len="sm"/>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50F89D13-A6DB-4091-BC2A-C8B449F2A1AD}"/>
                </a:ext>
              </a:extLst>
            </p:cNvPr>
            <p:cNvCxnSpPr/>
            <p:nvPr/>
          </p:nvCxnSpPr>
          <p:spPr bwMode="auto">
            <a:xfrm flipV="1">
              <a:off x="2667000" y="4038600"/>
              <a:ext cx="3276600" cy="457199"/>
            </a:xfrm>
            <a:prstGeom prst="straightConnector1">
              <a:avLst/>
            </a:prstGeom>
            <a:ln>
              <a:headEnd type="none" w="sm" len="sm"/>
              <a:tailEnd type="triangle"/>
            </a:ln>
          </p:spPr>
          <p:style>
            <a:lnRef idx="3">
              <a:schemeClr val="accent2"/>
            </a:lnRef>
            <a:fillRef idx="0">
              <a:schemeClr val="accent2"/>
            </a:fillRef>
            <a:effectRef idx="2">
              <a:schemeClr val="accent2"/>
            </a:effectRef>
            <a:fontRef idx="minor">
              <a:schemeClr val="tx1"/>
            </a:fontRef>
          </p:style>
        </p:cxnSp>
      </p:grpSp>
      <p:sp>
        <p:nvSpPr>
          <p:cNvPr id="12" name="Title 1">
            <a:extLst>
              <a:ext uri="{FF2B5EF4-FFF2-40B4-BE49-F238E27FC236}">
                <a16:creationId xmlns:a16="http://schemas.microsoft.com/office/drawing/2014/main" id="{73983A56-4CA9-49CC-8A5C-6AFA334D63A1}"/>
              </a:ext>
            </a:extLst>
          </p:cNvPr>
          <p:cNvSpPr>
            <a:spLocks noGrp="1" noChangeArrowheads="1"/>
          </p:cNvSpPr>
          <p:nvPr>
            <p:ph type="title"/>
          </p:nvPr>
        </p:nvSpPr>
        <p:spPr>
          <a:xfrm>
            <a:off x="609600" y="457200"/>
            <a:ext cx="7924800" cy="549275"/>
          </a:xfrm>
        </p:spPr>
        <p:txBody>
          <a:bodyPr/>
          <a:lstStyle/>
          <a:p>
            <a:r>
              <a:rPr lang="en-US" altLang="en-US" dirty="0">
                <a:sym typeface="WP MathA"/>
              </a:rPr>
              <a:t>Hazard Recognition</a:t>
            </a:r>
            <a:endParaRPr lang="en-US" altLang="en-US" sz="1800" dirty="0"/>
          </a:p>
        </p:txBody>
      </p:sp>
    </p:spTree>
    <p:extLst>
      <p:ext uri="{BB962C8B-B14F-4D97-AF65-F5344CB8AC3E}">
        <p14:creationId xmlns:p14="http://schemas.microsoft.com/office/powerpoint/2010/main" val="3409954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Content Placeholder 1">
            <a:extLst>
              <a:ext uri="{FF2B5EF4-FFF2-40B4-BE49-F238E27FC236}">
                <a16:creationId xmlns:a16="http://schemas.microsoft.com/office/drawing/2014/main" id="{C4DE8318-3DC3-42D1-9EAA-3740D32C233A}"/>
              </a:ext>
            </a:extLst>
          </p:cNvPr>
          <p:cNvSpPr>
            <a:spLocks noGrp="1" noChangeArrowheads="1"/>
          </p:cNvSpPr>
          <p:nvPr>
            <p:ph idx="1"/>
          </p:nvPr>
        </p:nvSpPr>
        <p:spPr>
          <a:xfrm>
            <a:off x="533400" y="1219200"/>
            <a:ext cx="8001000" cy="4724400"/>
          </a:xfrm>
        </p:spPr>
        <p:txBody>
          <a:bodyPr/>
          <a:lstStyle/>
          <a:p>
            <a:r>
              <a:rPr lang="en-US" altLang="en-US" sz="2800" b="1" dirty="0"/>
              <a:t>Hazard communication </a:t>
            </a:r>
            <a:r>
              <a:rPr lang="en-US" altLang="en-US" sz="2800" dirty="0"/>
              <a:t>– labeling</a:t>
            </a:r>
          </a:p>
          <a:p>
            <a:endParaRPr lang="en-US" altLang="en-US" sz="800" dirty="0"/>
          </a:p>
          <a:p>
            <a:pPr lvl="1"/>
            <a:r>
              <a:rPr lang="en-US" altLang="en-US" sz="2400" dirty="0"/>
              <a:t>General Industry or Construction site?</a:t>
            </a:r>
          </a:p>
        </p:txBody>
      </p:sp>
      <p:sp>
        <p:nvSpPr>
          <p:cNvPr id="50179" name="Content Placeholder 2">
            <a:extLst>
              <a:ext uri="{FF2B5EF4-FFF2-40B4-BE49-F238E27FC236}">
                <a16:creationId xmlns:a16="http://schemas.microsoft.com/office/drawing/2014/main" id="{0F261526-A94F-4022-91F6-EB8BC0EDA4EA}"/>
              </a:ext>
            </a:extLst>
          </p:cNvPr>
          <p:cNvSpPr>
            <a:spLocks noGrp="1" noChangeArrowheads="1"/>
          </p:cNvSpPr>
          <p:nvPr>
            <p:ph sz="quarter" idx="10"/>
          </p:nvPr>
        </p:nvSpPr>
        <p:spPr>
          <a:xfrm>
            <a:off x="6400800" y="685800"/>
            <a:ext cx="2209800" cy="381000"/>
          </a:xfrm>
        </p:spPr>
        <p:txBody>
          <a:bodyPr/>
          <a:lstStyle/>
          <a:p>
            <a:r>
              <a:rPr lang="en-US" altLang="en-US" dirty="0"/>
              <a:t>1910.1200(f)(6)(i)-(ii)</a:t>
            </a:r>
          </a:p>
        </p:txBody>
      </p:sp>
      <p:sp>
        <p:nvSpPr>
          <p:cNvPr id="50180" name="TextBox 1">
            <a:extLst>
              <a:ext uri="{FF2B5EF4-FFF2-40B4-BE49-F238E27FC236}">
                <a16:creationId xmlns:a16="http://schemas.microsoft.com/office/drawing/2014/main" id="{A05589BB-66A1-4C68-8C3D-E0ADBCD48901}"/>
              </a:ext>
            </a:extLst>
          </p:cNvPr>
          <p:cNvSpPr txBox="1">
            <a:spLocks noChangeArrowheads="1"/>
          </p:cNvSpPr>
          <p:nvPr/>
        </p:nvSpPr>
        <p:spPr bwMode="auto">
          <a:xfrm>
            <a:off x="3581400" y="5753100"/>
            <a:ext cx="1295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700" b="1" u="none" dirty="0">
                <a:solidFill>
                  <a:schemeClr val="bg1"/>
                </a:solidFill>
              </a:rPr>
              <a:t>NCDOL Photo Library</a:t>
            </a:r>
          </a:p>
        </p:txBody>
      </p:sp>
      <p:pic>
        <p:nvPicPr>
          <p:cNvPr id="50182" name="Content Placeholder 3">
            <a:extLst>
              <a:ext uri="{FF2B5EF4-FFF2-40B4-BE49-F238E27FC236}">
                <a16:creationId xmlns:a16="http://schemas.microsoft.com/office/drawing/2014/main" id="{2BAA8A9F-CB9F-4788-A223-76881FF785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11" t="15666" r="9434" b="5957"/>
          <a:stretch/>
        </p:blipFill>
        <p:spPr bwMode="auto">
          <a:xfrm>
            <a:off x="1981200" y="2295525"/>
            <a:ext cx="484385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383C83D6-502F-4335-9E45-9A43BB082E7E}"/>
              </a:ext>
            </a:extLst>
          </p:cNvPr>
          <p:cNvSpPr>
            <a:spLocks noGrp="1" noChangeArrowheads="1"/>
          </p:cNvSpPr>
          <p:nvPr>
            <p:ph type="title"/>
          </p:nvPr>
        </p:nvSpPr>
        <p:spPr>
          <a:xfrm>
            <a:off x="609600" y="457200"/>
            <a:ext cx="7924800" cy="549275"/>
          </a:xfrm>
        </p:spPr>
        <p:txBody>
          <a:bodyPr/>
          <a:lstStyle/>
          <a:p>
            <a:r>
              <a:rPr lang="en-US" altLang="en-US" dirty="0">
                <a:sym typeface="WP MathA"/>
              </a:rPr>
              <a:t>Hazard Recognition</a:t>
            </a:r>
            <a:endParaRPr lang="en-US" altLang="en-US" sz="1800"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E42EF46-6336-4C88-94A7-635BC0738928}"/>
              </a:ext>
            </a:extLst>
          </p:cNvPr>
          <p:cNvSpPr>
            <a:spLocks noGrp="1" noChangeArrowheads="1"/>
          </p:cNvSpPr>
          <p:nvPr>
            <p:ph type="title"/>
          </p:nvPr>
        </p:nvSpPr>
        <p:spPr/>
        <p:txBody>
          <a:bodyPr/>
          <a:lstStyle/>
          <a:p>
            <a:r>
              <a:rPr lang="en-US" altLang="en-US" dirty="0"/>
              <a:t>Objectives</a:t>
            </a:r>
          </a:p>
        </p:txBody>
      </p:sp>
      <p:sp>
        <p:nvSpPr>
          <p:cNvPr id="7171" name="Rectangle 3">
            <a:extLst>
              <a:ext uri="{FF2B5EF4-FFF2-40B4-BE49-F238E27FC236}">
                <a16:creationId xmlns:a16="http://schemas.microsoft.com/office/drawing/2014/main" id="{9495FA3D-9121-4B3D-8912-358A2D27E41C}"/>
              </a:ext>
            </a:extLst>
          </p:cNvPr>
          <p:cNvSpPr>
            <a:spLocks noGrp="1" noChangeArrowheads="1"/>
          </p:cNvSpPr>
          <p:nvPr>
            <p:ph idx="1"/>
          </p:nvPr>
        </p:nvSpPr>
        <p:spPr>
          <a:xfrm>
            <a:off x="533400" y="1219200"/>
            <a:ext cx="8305800" cy="1828800"/>
          </a:xfrm>
        </p:spPr>
        <p:txBody>
          <a:bodyPr/>
          <a:lstStyle/>
          <a:p>
            <a:r>
              <a:rPr lang="en-US" altLang="en-US" sz="2800" dirty="0"/>
              <a:t>In this course, we will discuss the </a:t>
            </a:r>
            <a:r>
              <a:rPr lang="en-US" altLang="en-US" sz="2800" b="1" dirty="0"/>
              <a:t>Top Ten</a:t>
            </a:r>
            <a:r>
              <a:rPr lang="en-US" altLang="en-US" sz="2800" dirty="0"/>
              <a:t> cited serious violations in General Industry for federal fiscal year (FFY) 2021.</a:t>
            </a:r>
          </a:p>
          <a:p>
            <a:endParaRPr lang="en-US" altLang="en-US" sz="800" dirty="0"/>
          </a:p>
        </p:txBody>
      </p:sp>
      <p:sp>
        <p:nvSpPr>
          <p:cNvPr id="2" name="Rectangle 1">
            <a:extLst>
              <a:ext uri="{FF2B5EF4-FFF2-40B4-BE49-F238E27FC236}">
                <a16:creationId xmlns:a16="http://schemas.microsoft.com/office/drawing/2014/main" id="{DA458421-788D-4AAB-8F2C-23F537D60AB3}"/>
              </a:ext>
            </a:extLst>
          </p:cNvPr>
          <p:cNvSpPr/>
          <p:nvPr/>
        </p:nvSpPr>
        <p:spPr>
          <a:xfrm>
            <a:off x="680720" y="2743200"/>
            <a:ext cx="3891280" cy="1938992"/>
          </a:xfrm>
          <a:prstGeom prst="rect">
            <a:avLst/>
          </a:prstGeom>
        </p:spPr>
        <p:txBody>
          <a:bodyPr wrap="square">
            <a:spAutoFit/>
          </a:bodyPr>
          <a:lstStyle/>
          <a:p>
            <a:pPr marL="233363" indent="-233363"/>
            <a:r>
              <a:rPr lang="en-US" altLang="en-US" sz="2400" u="none" dirty="0">
                <a:latin typeface="+mj-lt"/>
              </a:rPr>
              <a:t> - The Top Ten list includes data about citations issued</a:t>
            </a:r>
            <a:r>
              <a:rPr lang="en-US" altLang="en-US" sz="2000" b="1" u="none" dirty="0">
                <a:latin typeface="+mj-lt"/>
              </a:rPr>
              <a:t> </a:t>
            </a:r>
            <a:r>
              <a:rPr lang="en-US" altLang="en-US" sz="2400" u="none" dirty="0">
                <a:latin typeface="+mj-lt"/>
              </a:rPr>
              <a:t>10/01/20 through 9/30/21 in North Carolina.</a:t>
            </a:r>
          </a:p>
        </p:txBody>
      </p:sp>
      <p:grpSp>
        <p:nvGrpSpPr>
          <p:cNvPr id="5" name="Group 4">
            <a:extLst>
              <a:ext uri="{FF2B5EF4-FFF2-40B4-BE49-F238E27FC236}">
                <a16:creationId xmlns:a16="http://schemas.microsoft.com/office/drawing/2014/main" id="{75273181-3C11-4196-904C-3E71D85998AA}"/>
              </a:ext>
            </a:extLst>
          </p:cNvPr>
          <p:cNvGrpSpPr/>
          <p:nvPr/>
        </p:nvGrpSpPr>
        <p:grpSpPr>
          <a:xfrm>
            <a:off x="4572000" y="3048000"/>
            <a:ext cx="3840553" cy="2819401"/>
            <a:chOff x="4524612" y="3048000"/>
            <a:chExt cx="3840553" cy="2819401"/>
          </a:xfrm>
        </p:grpSpPr>
        <p:pic>
          <p:nvPicPr>
            <p:cNvPr id="7172" name="Picture 6">
              <a:extLst>
                <a:ext uri="{FF2B5EF4-FFF2-40B4-BE49-F238E27FC236}">
                  <a16:creationId xmlns:a16="http://schemas.microsoft.com/office/drawing/2014/main" id="{0A8821D9-CA70-46B8-9952-14238E52DA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54" t="7895" b="21052"/>
            <a:stretch/>
          </p:blipFill>
          <p:spPr bwMode="auto">
            <a:xfrm>
              <a:off x="4524612" y="3048000"/>
              <a:ext cx="3840553" cy="2819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CFDD11B-2AAF-4695-84E2-7308684968D2}"/>
                </a:ext>
              </a:extLst>
            </p:cNvPr>
            <p:cNvSpPr txBox="1"/>
            <p:nvPr/>
          </p:nvSpPr>
          <p:spPr>
            <a:xfrm>
              <a:off x="4661491" y="5558026"/>
              <a:ext cx="1948254" cy="309375"/>
            </a:xfrm>
            <a:prstGeom prst="rect">
              <a:avLst/>
            </a:prstGeom>
            <a:noFill/>
          </p:spPr>
          <p:txBody>
            <a:bodyPr wrap="square" rtlCol="0">
              <a:spAutoFit/>
            </a:bodyPr>
            <a:lstStyle/>
            <a:p>
              <a:r>
                <a:rPr lang="en-US" sz="1000" u="none" dirty="0">
                  <a:solidFill>
                    <a:schemeClr val="bg1"/>
                  </a:solidFill>
                  <a:latin typeface="+mn-lt"/>
                </a:rPr>
                <a:t>NCDOL Photo Library</a:t>
              </a:r>
            </a:p>
          </p:txBody>
        </p: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445D13B0-42F8-4807-B80A-1456427D4534}"/>
              </a:ext>
            </a:extLst>
          </p:cNvPr>
          <p:cNvSpPr>
            <a:spLocks noGrp="1" noChangeArrowheads="1"/>
          </p:cNvSpPr>
          <p:nvPr>
            <p:ph type="title"/>
          </p:nvPr>
        </p:nvSpPr>
        <p:spPr>
          <a:xfrm>
            <a:off x="609600" y="457200"/>
            <a:ext cx="7924800" cy="554038"/>
          </a:xfrm>
        </p:spPr>
        <p:txBody>
          <a:bodyPr/>
          <a:lstStyle/>
          <a:p>
            <a:r>
              <a:rPr lang="en-US" altLang="en-US" dirty="0">
                <a:sym typeface="WP MathA"/>
              </a:rPr>
              <a:t>Hazard Recognition</a:t>
            </a:r>
            <a:endParaRPr lang="en-US" altLang="en-US" dirty="0"/>
          </a:p>
        </p:txBody>
      </p:sp>
      <p:sp>
        <p:nvSpPr>
          <p:cNvPr id="2" name="Content Placeholder 1">
            <a:extLst>
              <a:ext uri="{FF2B5EF4-FFF2-40B4-BE49-F238E27FC236}">
                <a16:creationId xmlns:a16="http://schemas.microsoft.com/office/drawing/2014/main" id="{AB540A8F-E6C9-43F6-9612-06F627EA4376}"/>
              </a:ext>
            </a:extLst>
          </p:cNvPr>
          <p:cNvSpPr>
            <a:spLocks noGrp="1"/>
          </p:cNvSpPr>
          <p:nvPr>
            <p:ph idx="1"/>
          </p:nvPr>
        </p:nvSpPr>
        <p:spPr>
          <a:xfrm>
            <a:off x="533400" y="1219200"/>
            <a:ext cx="8001000" cy="4724400"/>
          </a:xfrm>
        </p:spPr>
        <p:txBody>
          <a:bodyPr/>
          <a:lstStyle/>
          <a:p>
            <a:pPr>
              <a:defRPr/>
            </a:pPr>
            <a:r>
              <a:rPr lang="en-US" sz="2800" b="1" dirty="0"/>
              <a:t>Personal protective equipment</a:t>
            </a:r>
          </a:p>
          <a:p>
            <a:pPr>
              <a:defRPr/>
            </a:pPr>
            <a:endParaRPr lang="en-US" sz="800" kern="1200" dirty="0"/>
          </a:p>
          <a:p>
            <a:pPr lvl="1">
              <a:defRPr/>
            </a:pPr>
            <a:r>
              <a:rPr lang="en-US" sz="2400" kern="1200" dirty="0"/>
              <a:t>Hazard assessment and equipment selection or use job safety analysis (JSA).</a:t>
            </a:r>
            <a:endParaRPr lang="en-US" sz="2400" dirty="0"/>
          </a:p>
        </p:txBody>
      </p:sp>
      <p:sp>
        <p:nvSpPr>
          <p:cNvPr id="52227" name="Content Placeholder 2">
            <a:extLst>
              <a:ext uri="{FF2B5EF4-FFF2-40B4-BE49-F238E27FC236}">
                <a16:creationId xmlns:a16="http://schemas.microsoft.com/office/drawing/2014/main" id="{3812EE95-039F-4D2D-AD38-FDDAD1370046}"/>
              </a:ext>
            </a:extLst>
          </p:cNvPr>
          <p:cNvSpPr>
            <a:spLocks noGrp="1" noChangeArrowheads="1"/>
          </p:cNvSpPr>
          <p:nvPr>
            <p:ph sz="quarter" idx="10"/>
          </p:nvPr>
        </p:nvSpPr>
        <p:spPr>
          <a:xfrm>
            <a:off x="6477000" y="685800"/>
            <a:ext cx="2133600" cy="381000"/>
          </a:xfrm>
        </p:spPr>
        <p:txBody>
          <a:bodyPr/>
          <a:lstStyle/>
          <a:p>
            <a:r>
              <a:rPr lang="en-US" altLang="en-US" dirty="0"/>
              <a:t>1910.132(d)</a:t>
            </a:r>
          </a:p>
        </p:txBody>
      </p:sp>
      <p:sp>
        <p:nvSpPr>
          <p:cNvPr id="52228" name="TextBox 1">
            <a:extLst>
              <a:ext uri="{FF2B5EF4-FFF2-40B4-BE49-F238E27FC236}">
                <a16:creationId xmlns:a16="http://schemas.microsoft.com/office/drawing/2014/main" id="{A1DAFD8D-583E-4195-BC20-6289B71FEBCF}"/>
              </a:ext>
            </a:extLst>
          </p:cNvPr>
          <p:cNvSpPr txBox="1">
            <a:spLocks noChangeArrowheads="1"/>
          </p:cNvSpPr>
          <p:nvPr/>
        </p:nvSpPr>
        <p:spPr bwMode="auto">
          <a:xfrm>
            <a:off x="3581400" y="5753100"/>
            <a:ext cx="1295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700" b="1" u="none" dirty="0">
                <a:solidFill>
                  <a:schemeClr val="bg1"/>
                </a:solidFill>
              </a:rPr>
              <a:t>NCDOL Photo Library</a:t>
            </a:r>
          </a:p>
        </p:txBody>
      </p:sp>
      <p:grpSp>
        <p:nvGrpSpPr>
          <p:cNvPr id="3" name="Group 2">
            <a:extLst>
              <a:ext uri="{FF2B5EF4-FFF2-40B4-BE49-F238E27FC236}">
                <a16:creationId xmlns:a16="http://schemas.microsoft.com/office/drawing/2014/main" id="{3C7D0B6F-A063-4407-9A7F-5B2051460EF5}"/>
              </a:ext>
            </a:extLst>
          </p:cNvPr>
          <p:cNvGrpSpPr/>
          <p:nvPr/>
        </p:nvGrpSpPr>
        <p:grpSpPr>
          <a:xfrm>
            <a:off x="2228056" y="2652712"/>
            <a:ext cx="4687887" cy="3200400"/>
            <a:chOff x="3846513" y="2752725"/>
            <a:chExt cx="4687887" cy="3200400"/>
          </a:xfrm>
        </p:grpSpPr>
        <p:pic>
          <p:nvPicPr>
            <p:cNvPr id="52230" name="Content Placeholder 4">
              <a:extLst>
                <a:ext uri="{FF2B5EF4-FFF2-40B4-BE49-F238E27FC236}">
                  <a16:creationId xmlns:a16="http://schemas.microsoft.com/office/drawing/2014/main" id="{049D914F-E4F8-4744-97F6-B0C08A626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513" y="2752725"/>
              <a:ext cx="4687887"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3">
              <a:extLst>
                <a:ext uri="{FF2B5EF4-FFF2-40B4-BE49-F238E27FC236}">
                  <a16:creationId xmlns:a16="http://schemas.microsoft.com/office/drawing/2014/main" id="{4F118618-408A-4AAB-BC9F-9C3BF8271895}"/>
                </a:ext>
              </a:extLst>
            </p:cNvPr>
            <p:cNvSpPr txBox="1">
              <a:spLocks noChangeArrowheads="1"/>
            </p:cNvSpPr>
            <p:nvPr/>
          </p:nvSpPr>
          <p:spPr bwMode="auto">
            <a:xfrm>
              <a:off x="3875088" y="5732463"/>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u="none" dirty="0">
                  <a:solidFill>
                    <a:schemeClr val="bg1"/>
                  </a:solidFill>
                  <a:latin typeface="+mn-lt"/>
                </a:rPr>
                <a:t>NCDOL Photo Library</a:t>
              </a:r>
              <a:endParaRPr lang="en-US" altLang="en-US" sz="2000" u="none" dirty="0">
                <a:solidFill>
                  <a:schemeClr val="bg1"/>
                </a:solidFill>
                <a:latin typeface="+mn-lt"/>
              </a:endParaRPr>
            </a:p>
          </p:txBody>
        </p:sp>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70065717-7760-45D7-B06A-5733D8BC70B6}"/>
              </a:ext>
            </a:extLst>
          </p:cNvPr>
          <p:cNvSpPr>
            <a:spLocks noGrp="1" noChangeArrowheads="1"/>
          </p:cNvSpPr>
          <p:nvPr>
            <p:ph type="title"/>
          </p:nvPr>
        </p:nvSpPr>
        <p:spPr>
          <a:xfrm>
            <a:off x="609600" y="457200"/>
            <a:ext cx="7924800" cy="554038"/>
          </a:xfrm>
        </p:spPr>
        <p:txBody>
          <a:bodyPr/>
          <a:lstStyle/>
          <a:p>
            <a:r>
              <a:rPr lang="en-US" altLang="en-US" dirty="0">
                <a:sym typeface="WP MathA"/>
              </a:rPr>
              <a:t>Hazard Recognition</a:t>
            </a:r>
            <a:endParaRPr lang="en-US" altLang="en-US" dirty="0"/>
          </a:p>
        </p:txBody>
      </p:sp>
      <p:sp>
        <p:nvSpPr>
          <p:cNvPr id="56325" name="Content Placeholder 1">
            <a:extLst>
              <a:ext uri="{FF2B5EF4-FFF2-40B4-BE49-F238E27FC236}">
                <a16:creationId xmlns:a16="http://schemas.microsoft.com/office/drawing/2014/main" id="{4D1B6F1A-837B-472A-9B60-EF65371D45C2}"/>
              </a:ext>
            </a:extLst>
          </p:cNvPr>
          <p:cNvSpPr>
            <a:spLocks noGrp="1" noChangeArrowheads="1"/>
          </p:cNvSpPr>
          <p:nvPr>
            <p:ph idx="1"/>
          </p:nvPr>
        </p:nvSpPr>
        <p:spPr>
          <a:xfrm>
            <a:off x="533400" y="1219200"/>
            <a:ext cx="8001000" cy="4724400"/>
          </a:xfrm>
        </p:spPr>
        <p:txBody>
          <a:bodyPr/>
          <a:lstStyle/>
          <a:p>
            <a:r>
              <a:rPr lang="en-US" altLang="en-US" sz="2800" b="1" dirty="0"/>
              <a:t>Hazard communication (HazCom) </a:t>
            </a:r>
            <a:r>
              <a:rPr lang="en-US" altLang="en-US" sz="2800" dirty="0"/>
              <a:t>– training</a:t>
            </a:r>
          </a:p>
          <a:p>
            <a:pPr lvl="1"/>
            <a:r>
              <a:rPr lang="en-US" altLang="en-US" sz="2400" dirty="0"/>
              <a:t>Training provided to employees upon:</a:t>
            </a:r>
            <a:endParaRPr lang="en-US" altLang="en-US" dirty="0"/>
          </a:p>
          <a:p>
            <a:pPr marL="1031875" lvl="2" indent="-468313"/>
            <a:r>
              <a:rPr lang="en-US" altLang="en-US" sz="2400" dirty="0"/>
              <a:t>Initial employment </a:t>
            </a:r>
          </a:p>
          <a:p>
            <a:pPr marL="1031875" lvl="2" indent="-468313"/>
            <a:r>
              <a:rPr lang="en-US" altLang="en-US" sz="2400" dirty="0"/>
              <a:t>When new hazards are introduced into the workplace.</a:t>
            </a:r>
          </a:p>
          <a:p>
            <a:endParaRPr lang="en-US" altLang="en-US" sz="2800" dirty="0"/>
          </a:p>
        </p:txBody>
      </p:sp>
      <p:sp>
        <p:nvSpPr>
          <p:cNvPr id="56323" name="Content Placeholder 2">
            <a:extLst>
              <a:ext uri="{FF2B5EF4-FFF2-40B4-BE49-F238E27FC236}">
                <a16:creationId xmlns:a16="http://schemas.microsoft.com/office/drawing/2014/main" id="{209DC220-AEC4-46C3-8FFA-B50146907E19}"/>
              </a:ext>
            </a:extLst>
          </p:cNvPr>
          <p:cNvSpPr>
            <a:spLocks noGrp="1" noChangeArrowheads="1"/>
          </p:cNvSpPr>
          <p:nvPr>
            <p:ph sz="quarter" idx="10"/>
          </p:nvPr>
        </p:nvSpPr>
        <p:spPr>
          <a:xfrm>
            <a:off x="6477000" y="685800"/>
            <a:ext cx="2133600" cy="381000"/>
          </a:xfrm>
        </p:spPr>
        <p:txBody>
          <a:bodyPr/>
          <a:lstStyle/>
          <a:p>
            <a:r>
              <a:rPr lang="en-US" altLang="en-US" dirty="0"/>
              <a:t>1910.1200(h)(1)</a:t>
            </a:r>
          </a:p>
        </p:txBody>
      </p:sp>
      <p:sp>
        <p:nvSpPr>
          <p:cNvPr id="56324" name="TextBox 1">
            <a:extLst>
              <a:ext uri="{FF2B5EF4-FFF2-40B4-BE49-F238E27FC236}">
                <a16:creationId xmlns:a16="http://schemas.microsoft.com/office/drawing/2014/main" id="{EAE897AE-E501-4A77-B97F-FB5B2E5C024D}"/>
              </a:ext>
            </a:extLst>
          </p:cNvPr>
          <p:cNvSpPr txBox="1">
            <a:spLocks noChangeArrowheads="1"/>
          </p:cNvSpPr>
          <p:nvPr/>
        </p:nvSpPr>
        <p:spPr bwMode="auto">
          <a:xfrm>
            <a:off x="3581400" y="5753100"/>
            <a:ext cx="1295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700" b="1" u="none" dirty="0">
                <a:solidFill>
                  <a:schemeClr val="bg1"/>
                </a:solidFill>
              </a:rPr>
              <a:t>NCDOL Photo Library</a:t>
            </a:r>
          </a:p>
        </p:txBody>
      </p:sp>
      <p:sp>
        <p:nvSpPr>
          <p:cNvPr id="7" name="TextBox 3">
            <a:extLst>
              <a:ext uri="{FF2B5EF4-FFF2-40B4-BE49-F238E27FC236}">
                <a16:creationId xmlns:a16="http://schemas.microsoft.com/office/drawing/2014/main" id="{22E27E01-BEE6-41C4-BAD1-6660289FF1BA}"/>
              </a:ext>
            </a:extLst>
          </p:cNvPr>
          <p:cNvSpPr txBox="1">
            <a:spLocks noChangeArrowheads="1"/>
          </p:cNvSpPr>
          <p:nvPr/>
        </p:nvSpPr>
        <p:spPr bwMode="auto">
          <a:xfrm>
            <a:off x="7023100" y="5732463"/>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u="none" dirty="0">
                <a:solidFill>
                  <a:schemeClr val="bg1"/>
                </a:solidFill>
                <a:latin typeface="+mn-lt"/>
              </a:rPr>
              <a:t>NCDOL Photo Library</a:t>
            </a:r>
            <a:endParaRPr lang="en-US" altLang="en-US" sz="2000" u="none" dirty="0">
              <a:solidFill>
                <a:schemeClr val="bg1"/>
              </a:solidFill>
              <a:latin typeface="+mn-lt"/>
            </a:endParaRPr>
          </a:p>
        </p:txBody>
      </p:sp>
      <p:pic>
        <p:nvPicPr>
          <p:cNvPr id="8" name="Picture 1">
            <a:extLst>
              <a:ext uri="{FF2B5EF4-FFF2-40B4-BE49-F238E27FC236}">
                <a16:creationId xmlns:a16="http://schemas.microsoft.com/office/drawing/2014/main" id="{FD002E31-3F10-4608-9C87-DC694B0182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812" r="4824" b="11407"/>
          <a:stretch/>
        </p:blipFill>
        <p:spPr bwMode="auto">
          <a:xfrm>
            <a:off x="3352800" y="3189135"/>
            <a:ext cx="4027087" cy="2646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3F45CCAB-F927-411A-8D63-AC3BD89612BD}"/>
              </a:ext>
            </a:extLst>
          </p:cNvPr>
          <p:cNvSpPr>
            <a:spLocks noGrp="1" noChangeArrowheads="1"/>
          </p:cNvSpPr>
          <p:nvPr>
            <p:ph type="title"/>
          </p:nvPr>
        </p:nvSpPr>
        <p:spPr>
          <a:xfrm>
            <a:off x="609600" y="457200"/>
            <a:ext cx="7924800" cy="554038"/>
          </a:xfrm>
        </p:spPr>
        <p:txBody>
          <a:bodyPr/>
          <a:lstStyle/>
          <a:p>
            <a:r>
              <a:rPr lang="en-US" altLang="en-US" dirty="0">
                <a:sym typeface="WP MathA"/>
              </a:rPr>
              <a:t>Hazard Recognition</a:t>
            </a:r>
            <a:endParaRPr lang="en-US" altLang="en-US" dirty="0"/>
          </a:p>
        </p:txBody>
      </p:sp>
      <p:pic>
        <p:nvPicPr>
          <p:cNvPr id="58373" name="Content Placeholder 4">
            <a:extLst>
              <a:ext uri="{FF2B5EF4-FFF2-40B4-BE49-F238E27FC236}">
                <a16:creationId xmlns:a16="http://schemas.microsoft.com/office/drawing/2014/main" id="{4EB5F7F6-7C4C-424B-A7BB-79E1CABDED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461516" y="1219200"/>
            <a:ext cx="6221984" cy="4667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372" name="TextBox 1">
            <a:extLst>
              <a:ext uri="{FF2B5EF4-FFF2-40B4-BE49-F238E27FC236}">
                <a16:creationId xmlns:a16="http://schemas.microsoft.com/office/drawing/2014/main" id="{0FF1E36C-9541-43C8-B822-F1E853C9566B}"/>
              </a:ext>
            </a:extLst>
          </p:cNvPr>
          <p:cNvSpPr txBox="1">
            <a:spLocks noChangeArrowheads="1"/>
          </p:cNvSpPr>
          <p:nvPr/>
        </p:nvSpPr>
        <p:spPr bwMode="auto">
          <a:xfrm>
            <a:off x="3581400" y="5753100"/>
            <a:ext cx="1295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700" b="1" u="none" dirty="0">
                <a:solidFill>
                  <a:schemeClr val="bg1"/>
                </a:solidFill>
              </a:rPr>
              <a:t>NCDOL Photo Library</a:t>
            </a:r>
          </a:p>
        </p:txBody>
      </p:sp>
      <p:sp>
        <p:nvSpPr>
          <p:cNvPr id="6" name="TextBox 3">
            <a:extLst>
              <a:ext uri="{FF2B5EF4-FFF2-40B4-BE49-F238E27FC236}">
                <a16:creationId xmlns:a16="http://schemas.microsoft.com/office/drawing/2014/main" id="{D62A0722-479C-437D-B38D-06FBB7A426FF}"/>
              </a:ext>
            </a:extLst>
          </p:cNvPr>
          <p:cNvSpPr txBox="1">
            <a:spLocks noChangeArrowheads="1"/>
          </p:cNvSpPr>
          <p:nvPr/>
        </p:nvSpPr>
        <p:spPr bwMode="auto">
          <a:xfrm>
            <a:off x="1460500" y="5716588"/>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u="none" dirty="0">
                <a:solidFill>
                  <a:schemeClr val="bg1"/>
                </a:solidFill>
                <a:latin typeface="+mn-lt"/>
              </a:rPr>
              <a:t>NCDOL Photo Library</a:t>
            </a:r>
            <a:endParaRPr lang="en-US" altLang="en-US" sz="2000" u="none" dirty="0">
              <a:solidFill>
                <a:schemeClr val="bg1"/>
              </a:solidFill>
              <a:latin typeface="+mn-lt"/>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CA8A048-99D1-4A1B-9110-F55EAB9898DD}"/>
              </a:ext>
            </a:extLst>
          </p:cNvPr>
          <p:cNvSpPr>
            <a:spLocks noGrp="1" noChangeArrowheads="1"/>
          </p:cNvSpPr>
          <p:nvPr>
            <p:ph type="title"/>
          </p:nvPr>
        </p:nvSpPr>
        <p:spPr>
          <a:xfrm>
            <a:off x="609600" y="457200"/>
            <a:ext cx="7086600" cy="553998"/>
          </a:xfrm>
        </p:spPr>
        <p:txBody>
          <a:bodyPr/>
          <a:lstStyle/>
          <a:p>
            <a:r>
              <a:rPr lang="en-US" altLang="en-US" dirty="0">
                <a:sym typeface="WP MathA"/>
              </a:rPr>
              <a:t>Hazard Recognition</a:t>
            </a:r>
            <a:endParaRPr lang="en-US" altLang="en-US" dirty="0"/>
          </a:p>
        </p:txBody>
      </p:sp>
      <p:sp>
        <p:nvSpPr>
          <p:cNvPr id="31747" name="Content Placeholder 2">
            <a:extLst>
              <a:ext uri="{FF2B5EF4-FFF2-40B4-BE49-F238E27FC236}">
                <a16:creationId xmlns:a16="http://schemas.microsoft.com/office/drawing/2014/main" id="{B33D6124-404A-4858-88A0-58B05665C096}"/>
              </a:ext>
            </a:extLst>
          </p:cNvPr>
          <p:cNvSpPr>
            <a:spLocks noGrp="1" noChangeArrowheads="1"/>
          </p:cNvSpPr>
          <p:nvPr>
            <p:ph idx="1"/>
          </p:nvPr>
        </p:nvSpPr>
        <p:spPr>
          <a:xfrm>
            <a:off x="533400" y="1219200"/>
            <a:ext cx="8001000" cy="4238625"/>
          </a:xfrm>
        </p:spPr>
        <p:txBody>
          <a:bodyPr/>
          <a:lstStyle/>
          <a:p>
            <a:r>
              <a:rPr lang="en-US" altLang="en-US" sz="2800" b="1" dirty="0"/>
              <a:t>Lockout/tagout</a:t>
            </a:r>
          </a:p>
          <a:p>
            <a:pPr lvl="1"/>
            <a:endParaRPr lang="en-US" altLang="en-US" sz="800" dirty="0"/>
          </a:p>
          <a:p>
            <a:pPr lvl="1"/>
            <a:r>
              <a:rPr lang="en-US" altLang="en-US" sz="2400" dirty="0"/>
              <a:t>Periodic inspection (at least annually)</a:t>
            </a:r>
            <a:endParaRPr lang="en-US" altLang="en-US" sz="400" dirty="0"/>
          </a:p>
        </p:txBody>
      </p:sp>
      <p:sp>
        <p:nvSpPr>
          <p:cNvPr id="31748" name="Content Placeholder 3">
            <a:extLst>
              <a:ext uri="{FF2B5EF4-FFF2-40B4-BE49-F238E27FC236}">
                <a16:creationId xmlns:a16="http://schemas.microsoft.com/office/drawing/2014/main" id="{3C1558FA-1CCF-496D-94BE-8053E954B0AC}"/>
              </a:ext>
            </a:extLst>
          </p:cNvPr>
          <p:cNvSpPr>
            <a:spLocks noGrp="1" noChangeArrowheads="1"/>
          </p:cNvSpPr>
          <p:nvPr>
            <p:ph sz="quarter" idx="10"/>
          </p:nvPr>
        </p:nvSpPr>
        <p:spPr>
          <a:xfrm>
            <a:off x="6781800" y="609600"/>
            <a:ext cx="2133600" cy="381000"/>
          </a:xfrm>
        </p:spPr>
        <p:txBody>
          <a:bodyPr/>
          <a:lstStyle/>
          <a:p>
            <a:r>
              <a:rPr lang="en-US" altLang="en-US" sz="1800" dirty="0"/>
              <a:t>1910.147(c)(6)(i)</a:t>
            </a:r>
          </a:p>
        </p:txBody>
      </p:sp>
      <p:sp>
        <p:nvSpPr>
          <p:cNvPr id="6" name="TextBox 5">
            <a:extLst>
              <a:ext uri="{FF2B5EF4-FFF2-40B4-BE49-F238E27FC236}">
                <a16:creationId xmlns:a16="http://schemas.microsoft.com/office/drawing/2014/main" id="{6B54C0C7-036B-4E42-85D8-4195C65645B0}"/>
              </a:ext>
            </a:extLst>
          </p:cNvPr>
          <p:cNvSpPr txBox="1"/>
          <p:nvPr/>
        </p:nvSpPr>
        <p:spPr>
          <a:xfrm>
            <a:off x="4533900" y="5562600"/>
            <a:ext cx="1905000" cy="276225"/>
          </a:xfrm>
          <a:prstGeom prst="rect">
            <a:avLst/>
          </a:prstGeom>
          <a:noFill/>
        </p:spPr>
        <p:txBody>
          <a:bodyPr>
            <a:spAutoFit/>
          </a:bodyPr>
          <a:lstStyle/>
          <a:p>
            <a:pPr>
              <a:defRPr/>
            </a:pPr>
            <a:r>
              <a:rPr lang="en-US" sz="1200" u="none" dirty="0">
                <a:solidFill>
                  <a:schemeClr val="bg1"/>
                </a:solidFill>
                <a:latin typeface="+mj-lt"/>
              </a:rPr>
              <a:t>NCDOL Photo Library </a:t>
            </a:r>
          </a:p>
        </p:txBody>
      </p:sp>
      <p:sp>
        <p:nvSpPr>
          <p:cNvPr id="7" name="TextBox 3">
            <a:extLst>
              <a:ext uri="{FF2B5EF4-FFF2-40B4-BE49-F238E27FC236}">
                <a16:creationId xmlns:a16="http://schemas.microsoft.com/office/drawing/2014/main" id="{B474218A-4911-4535-B7FC-23E5DD11527E}"/>
              </a:ext>
            </a:extLst>
          </p:cNvPr>
          <p:cNvSpPr txBox="1">
            <a:spLocks noChangeArrowheads="1"/>
          </p:cNvSpPr>
          <p:nvPr/>
        </p:nvSpPr>
        <p:spPr bwMode="auto">
          <a:xfrm>
            <a:off x="4171950" y="5713413"/>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u="none" dirty="0">
                <a:solidFill>
                  <a:schemeClr val="bg1"/>
                </a:solidFill>
                <a:latin typeface="+mn-lt"/>
              </a:rPr>
              <a:t>NCDOL Photo Library</a:t>
            </a:r>
            <a:endParaRPr lang="en-US" altLang="en-US" sz="2000" u="none" dirty="0">
              <a:solidFill>
                <a:schemeClr val="bg1"/>
              </a:solidFill>
              <a:latin typeface="+mn-lt"/>
            </a:endParaRPr>
          </a:p>
        </p:txBody>
      </p:sp>
      <p:pic>
        <p:nvPicPr>
          <p:cNvPr id="8" name="Picture 7">
            <a:extLst>
              <a:ext uri="{FF2B5EF4-FFF2-40B4-BE49-F238E27FC236}">
                <a16:creationId xmlns:a16="http://schemas.microsoft.com/office/drawing/2014/main" id="{F241F25F-1111-4E2C-9282-43A9F956A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950" y="2391339"/>
            <a:ext cx="4285633" cy="3444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75BEAA43-0380-47A5-84DB-3CC20FAEE2D9}"/>
              </a:ext>
            </a:extLst>
          </p:cNvPr>
          <p:cNvSpPr>
            <a:spLocks noGrp="1" noChangeArrowheads="1"/>
          </p:cNvSpPr>
          <p:nvPr>
            <p:ph type="title"/>
          </p:nvPr>
        </p:nvSpPr>
        <p:spPr/>
        <p:txBody>
          <a:bodyPr/>
          <a:lstStyle/>
          <a:p>
            <a:r>
              <a:rPr lang="en-US" altLang="en-US" dirty="0"/>
              <a:t>Summary</a:t>
            </a:r>
          </a:p>
        </p:txBody>
      </p:sp>
      <p:sp>
        <p:nvSpPr>
          <p:cNvPr id="60419" name="Content Placeholder 2">
            <a:extLst>
              <a:ext uri="{FF2B5EF4-FFF2-40B4-BE49-F238E27FC236}">
                <a16:creationId xmlns:a16="http://schemas.microsoft.com/office/drawing/2014/main" id="{F6DCF82F-22C3-4EEE-8B77-8743989DEE38}"/>
              </a:ext>
            </a:extLst>
          </p:cNvPr>
          <p:cNvSpPr>
            <a:spLocks noGrp="1" noChangeArrowheads="1"/>
          </p:cNvSpPr>
          <p:nvPr>
            <p:ph idx="1"/>
          </p:nvPr>
        </p:nvSpPr>
        <p:spPr/>
        <p:txBody>
          <a:bodyPr/>
          <a:lstStyle/>
          <a:p>
            <a:r>
              <a:rPr lang="en-US" altLang="en-US" dirty="0"/>
              <a:t>In this course, we discussed the </a:t>
            </a:r>
            <a:r>
              <a:rPr lang="en-US" altLang="en-US" b="1" dirty="0"/>
              <a:t>Top Ten</a:t>
            </a:r>
            <a:r>
              <a:rPr lang="en-US" altLang="en-US" dirty="0"/>
              <a:t> most frequently cited </a:t>
            </a:r>
            <a:r>
              <a:rPr lang="en-US" altLang="en-US" b="1" dirty="0"/>
              <a:t>serious</a:t>
            </a:r>
            <a:r>
              <a:rPr lang="en-US" altLang="en-US" dirty="0"/>
              <a:t> General Industry violations for FFY 2021.</a:t>
            </a:r>
          </a:p>
          <a:p>
            <a:endParaRPr lang="en-US" altLang="en-US" sz="1000" dirty="0">
              <a:sym typeface="WP MathA"/>
            </a:endParaRPr>
          </a:p>
          <a:p>
            <a:pPr lvl="1"/>
            <a:r>
              <a:rPr lang="en-US" altLang="en-US" dirty="0">
                <a:sym typeface="WP MathA"/>
              </a:rPr>
              <a:t>You should now understand and be able to identify hazards associated with the Top Ten most cited serious OSH violations in general industry.</a:t>
            </a:r>
          </a:p>
          <a:p>
            <a:endParaRPr lang="en-US" altLang="en-US"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5BC20CA-96E9-4727-B3E0-1C392C5EBC85}"/>
              </a:ext>
            </a:extLst>
          </p:cNvPr>
          <p:cNvSpPr>
            <a:spLocks noGrp="1" noChangeArrowheads="1"/>
          </p:cNvSpPr>
          <p:nvPr>
            <p:ph type="title"/>
          </p:nvPr>
        </p:nvSpPr>
        <p:spPr>
          <a:xfrm>
            <a:off x="533400" y="457200"/>
            <a:ext cx="8305800" cy="549275"/>
          </a:xfrm>
        </p:spPr>
        <p:txBody>
          <a:bodyPr/>
          <a:lstStyle/>
          <a:p>
            <a:r>
              <a:rPr lang="en-US" altLang="en-US" dirty="0"/>
              <a:t>Thank You For Attending!</a:t>
            </a:r>
          </a:p>
        </p:txBody>
      </p:sp>
      <p:sp>
        <p:nvSpPr>
          <p:cNvPr id="62467" name="Rectangle 3">
            <a:extLst>
              <a:ext uri="{FF2B5EF4-FFF2-40B4-BE49-F238E27FC236}">
                <a16:creationId xmlns:a16="http://schemas.microsoft.com/office/drawing/2014/main" id="{3BD8A3B6-1208-4051-B7BB-6826069CAE18}"/>
              </a:ext>
            </a:extLst>
          </p:cNvPr>
          <p:cNvSpPr>
            <a:spLocks noGrp="1" noChangeArrowheads="1"/>
          </p:cNvSpPr>
          <p:nvPr>
            <p:ph idx="1"/>
          </p:nvPr>
        </p:nvSpPr>
        <p:spPr>
          <a:xfrm>
            <a:off x="1428750" y="1531938"/>
            <a:ext cx="6705600" cy="838200"/>
          </a:xfrm>
        </p:spPr>
        <p:txBody>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sp>
        <p:nvSpPr>
          <p:cNvPr id="87044" name="Text Box 5">
            <a:extLst>
              <a:ext uri="{FF2B5EF4-FFF2-40B4-BE49-F238E27FC236}">
                <a16:creationId xmlns:a16="http://schemas.microsoft.com/office/drawing/2014/main" id="{384CC2A9-9402-4642-9803-1AE60674401B}"/>
              </a:ext>
            </a:extLst>
          </p:cNvPr>
          <p:cNvSpPr txBox="1">
            <a:spLocks noChangeArrowheads="1"/>
          </p:cNvSpPr>
          <p:nvPr/>
        </p:nvSpPr>
        <p:spPr bwMode="auto">
          <a:xfrm>
            <a:off x="1428750" y="2667000"/>
            <a:ext cx="6477000" cy="310832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gn="ctr">
              <a:defRPr/>
            </a:pPr>
            <a:endParaRPr lang="en-US" altLang="en-US" sz="2800" b="1" u="none" dirty="0">
              <a:solidFill>
                <a:srgbClr val="FF0000"/>
              </a:solidFill>
              <a:latin typeface="Arial" panose="020B0604020202020204" pitchFamily="34" charset="0"/>
            </a:endParaRPr>
          </a:p>
          <a:p>
            <a:pPr algn="ctr">
              <a:defRPr/>
            </a:pPr>
            <a:r>
              <a:rPr lang="en-US" altLang="en-US" sz="2800" b="1" u="none" dirty="0">
                <a:solidFill>
                  <a:srgbClr val="008000"/>
                </a:solidFill>
                <a:latin typeface="Arial" panose="020B0604020202020204" pitchFamily="34" charset="0"/>
              </a:rPr>
              <a:t>1-800-NC-LABOR</a:t>
            </a:r>
          </a:p>
          <a:p>
            <a:pPr algn="ctr">
              <a:defRPr/>
            </a:pPr>
            <a:endParaRPr lang="en-US" altLang="en-US" sz="2800" i="1" u="none" dirty="0">
              <a:latin typeface="Arial" panose="020B0604020202020204" pitchFamily="34" charset="0"/>
            </a:endParaRPr>
          </a:p>
          <a:p>
            <a:pPr algn="ctr">
              <a:defRPr/>
            </a:pPr>
            <a:r>
              <a:rPr lang="en-US" altLang="en-US" sz="2800" i="1" u="none" dirty="0">
                <a:latin typeface="Arial" panose="020B0604020202020204" pitchFamily="34" charset="0"/>
              </a:rPr>
              <a:t>(1-800-625-2267)</a:t>
            </a:r>
          </a:p>
          <a:p>
            <a:pPr algn="ctr">
              <a:defRPr/>
            </a:pPr>
            <a:endParaRPr lang="en-US" altLang="en-US" sz="2800" b="1" u="none" dirty="0">
              <a:latin typeface="Arial" panose="020B0604020202020204" pitchFamily="34" charset="0"/>
            </a:endParaRPr>
          </a:p>
          <a:p>
            <a:pPr algn="ctr">
              <a:defRPr/>
            </a:pPr>
            <a:r>
              <a:rPr lang="en-US" altLang="en-US" sz="2800" b="1" u="none" dirty="0">
                <a:solidFill>
                  <a:schemeClr val="tx2">
                    <a:lumMod val="75000"/>
                  </a:schemeClr>
                </a:solidFill>
                <a:latin typeface="Arial" panose="020B0604020202020204" pitchFamily="34" charset="0"/>
              </a:rPr>
              <a:t>www.labor.nc.gov</a:t>
            </a:r>
          </a:p>
          <a:p>
            <a:pPr algn="ctr">
              <a:defRPr/>
            </a:pPr>
            <a:endParaRPr lang="en-US" altLang="en-US" sz="2800" u="none" dirty="0">
              <a:latin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C819B35-1683-4132-B32B-F9B399D7BE3D}"/>
              </a:ext>
            </a:extLst>
          </p:cNvPr>
          <p:cNvSpPr>
            <a:spLocks noGrp="1" noChangeArrowheads="1"/>
          </p:cNvSpPr>
          <p:nvPr>
            <p:ph type="title"/>
          </p:nvPr>
        </p:nvSpPr>
        <p:spPr>
          <a:xfrm>
            <a:off x="609600" y="521603"/>
            <a:ext cx="7924800" cy="492443"/>
          </a:xfrm>
        </p:spPr>
        <p:txBody>
          <a:bodyPr/>
          <a:lstStyle/>
          <a:p>
            <a:r>
              <a:rPr lang="en-US" altLang="en-US" sz="3200" dirty="0"/>
              <a:t>Machine Guarding</a:t>
            </a:r>
          </a:p>
        </p:txBody>
      </p:sp>
      <p:sp>
        <p:nvSpPr>
          <p:cNvPr id="9219" name="Rectangle 3">
            <a:extLst>
              <a:ext uri="{FF2B5EF4-FFF2-40B4-BE49-F238E27FC236}">
                <a16:creationId xmlns:a16="http://schemas.microsoft.com/office/drawing/2014/main" id="{78B64D27-04D0-41FC-A889-9AD8751A556E}"/>
              </a:ext>
            </a:extLst>
          </p:cNvPr>
          <p:cNvSpPr>
            <a:spLocks noGrp="1" noChangeArrowheads="1"/>
          </p:cNvSpPr>
          <p:nvPr>
            <p:ph idx="1"/>
          </p:nvPr>
        </p:nvSpPr>
        <p:spPr>
          <a:xfrm>
            <a:off x="533400" y="1219200"/>
            <a:ext cx="8001000" cy="4724400"/>
          </a:xfrm>
        </p:spPr>
        <p:txBody>
          <a:bodyPr/>
          <a:lstStyle/>
          <a:p>
            <a:pPr>
              <a:lnSpc>
                <a:spcPct val="90000"/>
              </a:lnSpc>
            </a:pPr>
            <a:r>
              <a:rPr lang="en-US" altLang="en-US" sz="2800" b="1" dirty="0"/>
              <a:t>Number 1: </a:t>
            </a:r>
            <a:r>
              <a:rPr lang="en-US" altLang="en-US" sz="2800" b="1" dirty="0">
                <a:sym typeface="WP MathA"/>
              </a:rPr>
              <a:t>General Requirements</a:t>
            </a:r>
          </a:p>
          <a:p>
            <a:pPr>
              <a:lnSpc>
                <a:spcPct val="90000"/>
              </a:lnSpc>
            </a:pPr>
            <a:endParaRPr lang="en-US" altLang="en-US" sz="800" dirty="0"/>
          </a:p>
          <a:p>
            <a:pPr lvl="1">
              <a:lnSpc>
                <a:spcPct val="90000"/>
              </a:lnSpc>
            </a:pPr>
            <a:r>
              <a:rPr lang="en-US" altLang="en-US" sz="2400" dirty="0"/>
              <a:t>One or more methods of machine guarding must be provided to protect the operator and other employees in the machine area from hazards:</a:t>
            </a:r>
          </a:p>
          <a:p>
            <a:pPr lvl="1">
              <a:lnSpc>
                <a:spcPct val="90000"/>
              </a:lnSpc>
            </a:pPr>
            <a:endParaRPr lang="en-US" altLang="en-US" sz="800" dirty="0"/>
          </a:p>
          <a:p>
            <a:pPr marL="1031875" lvl="2" indent="-341313">
              <a:lnSpc>
                <a:spcPts val="3400"/>
              </a:lnSpc>
            </a:pPr>
            <a:r>
              <a:rPr lang="en-US" altLang="en-US" sz="2400" dirty="0"/>
              <a:t>Point of operation</a:t>
            </a:r>
          </a:p>
          <a:p>
            <a:pPr marL="1031875" lvl="2" indent="-341313">
              <a:lnSpc>
                <a:spcPts val="3400"/>
              </a:lnSpc>
            </a:pPr>
            <a:r>
              <a:rPr lang="en-US" altLang="en-US" sz="2400" dirty="0"/>
              <a:t>Ingoing nip points</a:t>
            </a:r>
          </a:p>
          <a:p>
            <a:pPr marL="1031875" lvl="2" indent="-341313">
              <a:lnSpc>
                <a:spcPts val="3400"/>
              </a:lnSpc>
            </a:pPr>
            <a:r>
              <a:rPr lang="en-US" altLang="en-US" sz="2400" dirty="0"/>
              <a:t>Rotating parts</a:t>
            </a:r>
          </a:p>
          <a:p>
            <a:pPr marL="1031875" lvl="2" indent="-341313">
              <a:lnSpc>
                <a:spcPts val="3400"/>
              </a:lnSpc>
            </a:pPr>
            <a:r>
              <a:rPr lang="en-US" altLang="en-US" sz="2400" dirty="0"/>
              <a:t>Flying chips and sparks</a:t>
            </a:r>
          </a:p>
        </p:txBody>
      </p:sp>
      <p:sp>
        <p:nvSpPr>
          <p:cNvPr id="9220" name="Content Placeholder 1">
            <a:extLst>
              <a:ext uri="{FF2B5EF4-FFF2-40B4-BE49-F238E27FC236}">
                <a16:creationId xmlns:a16="http://schemas.microsoft.com/office/drawing/2014/main" id="{25E261F5-E596-4771-9D95-FE725C7D69F1}"/>
              </a:ext>
            </a:extLst>
          </p:cNvPr>
          <p:cNvSpPr>
            <a:spLocks noGrp="1" noChangeArrowheads="1"/>
          </p:cNvSpPr>
          <p:nvPr>
            <p:ph sz="quarter" idx="10"/>
          </p:nvPr>
        </p:nvSpPr>
        <p:spPr>
          <a:xfrm>
            <a:off x="6781800" y="640190"/>
            <a:ext cx="1981200" cy="381000"/>
          </a:xfrm>
        </p:spPr>
        <p:txBody>
          <a:bodyPr/>
          <a:lstStyle/>
          <a:p>
            <a:r>
              <a:rPr lang="en-US" altLang="en-US" dirty="0"/>
              <a:t>1910.212(a)(1)</a:t>
            </a:r>
          </a:p>
          <a:p>
            <a:endParaRPr lang="en-US" altLang="en-US" dirty="0"/>
          </a:p>
        </p:txBody>
      </p:sp>
      <p:grpSp>
        <p:nvGrpSpPr>
          <p:cNvPr id="9221" name="Group 5">
            <a:extLst>
              <a:ext uri="{FF2B5EF4-FFF2-40B4-BE49-F238E27FC236}">
                <a16:creationId xmlns:a16="http://schemas.microsoft.com/office/drawing/2014/main" id="{F4FCF858-F63F-4C9A-9A8D-8A70E8B0BF48}"/>
              </a:ext>
            </a:extLst>
          </p:cNvPr>
          <p:cNvGrpSpPr>
            <a:grpSpLocks/>
          </p:cNvGrpSpPr>
          <p:nvPr/>
        </p:nvGrpSpPr>
        <p:grpSpPr bwMode="auto">
          <a:xfrm>
            <a:off x="4987925" y="2805112"/>
            <a:ext cx="3546475" cy="3138488"/>
            <a:chOff x="4800600" y="3124200"/>
            <a:chExt cx="3597275" cy="2698750"/>
          </a:xfrm>
        </p:grpSpPr>
        <p:pic>
          <p:nvPicPr>
            <p:cNvPr id="9222" name="Picture 6" descr="C:\Users\cthunter1.EADS\Documents\000 PROJECTS\PPT REVIEW\2015\01 Const Ind\10 HAND &amp; POWER TOOLS\PoP2.jpg">
              <a:extLst>
                <a:ext uri="{FF2B5EF4-FFF2-40B4-BE49-F238E27FC236}">
                  <a16:creationId xmlns:a16="http://schemas.microsoft.com/office/drawing/2014/main" id="{DA5CCFEC-1227-4F87-B35B-7FF8F7F6B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124200"/>
              <a:ext cx="3597275" cy="269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371EF55B-6046-41F6-B5F2-FF04CBE75B24}"/>
                </a:ext>
              </a:extLst>
            </p:cNvPr>
            <p:cNvSpPr txBox="1"/>
            <p:nvPr/>
          </p:nvSpPr>
          <p:spPr>
            <a:xfrm rot="19990320">
              <a:off x="5747421" y="4143910"/>
              <a:ext cx="1703633" cy="238887"/>
            </a:xfrm>
            <a:prstGeom prst="rect">
              <a:avLst/>
            </a:prstGeom>
            <a:noFill/>
          </p:spPr>
          <p:txBody>
            <a:bodyPr wrap="none">
              <a:spAutoFit/>
            </a:bodyPr>
            <a:lstStyle/>
            <a:p>
              <a:pPr>
                <a:defRPr/>
              </a:pPr>
              <a:r>
                <a:rPr lang="en-US" sz="800" u="none" dirty="0">
                  <a:solidFill>
                    <a:schemeClr val="bg1"/>
                  </a:solidFill>
                  <a:latin typeface="+mn-lt"/>
                </a:rPr>
                <a:t>NCDOL Photo Library</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2E5A6B6-2BB4-47C9-BE07-2470DF98BDF4}"/>
              </a:ext>
            </a:extLst>
          </p:cNvPr>
          <p:cNvSpPr>
            <a:spLocks noGrp="1" noChangeArrowheads="1"/>
          </p:cNvSpPr>
          <p:nvPr>
            <p:ph type="title"/>
          </p:nvPr>
        </p:nvSpPr>
        <p:spPr>
          <a:xfrm>
            <a:off x="612112" y="457200"/>
            <a:ext cx="7924800" cy="549275"/>
          </a:xfrm>
        </p:spPr>
        <p:txBody>
          <a:bodyPr/>
          <a:lstStyle/>
          <a:p>
            <a:r>
              <a:rPr lang="en-US" altLang="en-US" sz="3500" dirty="0"/>
              <a:t>Lockout/Tagout</a:t>
            </a:r>
          </a:p>
        </p:txBody>
      </p:sp>
      <p:sp>
        <p:nvSpPr>
          <p:cNvPr id="27651" name="Content Placeholder 2">
            <a:extLst>
              <a:ext uri="{FF2B5EF4-FFF2-40B4-BE49-F238E27FC236}">
                <a16:creationId xmlns:a16="http://schemas.microsoft.com/office/drawing/2014/main" id="{0321270B-6AB1-4FF8-B912-5CB2ED6F64EF}"/>
              </a:ext>
            </a:extLst>
          </p:cNvPr>
          <p:cNvSpPr>
            <a:spLocks noGrp="1" noChangeArrowheads="1"/>
          </p:cNvSpPr>
          <p:nvPr>
            <p:ph idx="1"/>
          </p:nvPr>
        </p:nvSpPr>
        <p:spPr>
          <a:xfrm>
            <a:off x="533400" y="1219200"/>
            <a:ext cx="8153400" cy="4724400"/>
          </a:xfrm>
          <a:solidFill>
            <a:schemeClr val="bg1"/>
          </a:solidFill>
        </p:spPr>
        <p:txBody>
          <a:bodyPr/>
          <a:lstStyle/>
          <a:p>
            <a:pPr>
              <a:defRPr/>
            </a:pPr>
            <a:r>
              <a:rPr lang="en-US" altLang="en-US" sz="2800" b="1" dirty="0"/>
              <a:t>Number 2: Energy Control Procedures</a:t>
            </a:r>
          </a:p>
          <a:p>
            <a:pPr lvl="1">
              <a:defRPr/>
            </a:pPr>
            <a:r>
              <a:rPr lang="en-US" sz="2400" dirty="0"/>
              <a:t>Procedures shall be developed, documented and utilized for the control of potentially hazardous energy when employees are engaged in the activities covered by this section.</a:t>
            </a:r>
            <a:endParaRPr lang="en-US" altLang="en-US" sz="1600" b="1" dirty="0"/>
          </a:p>
          <a:p>
            <a:pPr>
              <a:defRPr/>
            </a:pPr>
            <a:endParaRPr lang="en-US" altLang="en-US" sz="800" dirty="0"/>
          </a:p>
        </p:txBody>
      </p:sp>
      <p:sp>
        <p:nvSpPr>
          <p:cNvPr id="27652" name="Content Placeholder 3">
            <a:extLst>
              <a:ext uri="{FF2B5EF4-FFF2-40B4-BE49-F238E27FC236}">
                <a16:creationId xmlns:a16="http://schemas.microsoft.com/office/drawing/2014/main" id="{D5810B2F-A795-4CD4-B650-1622556C43FA}"/>
              </a:ext>
            </a:extLst>
          </p:cNvPr>
          <p:cNvSpPr>
            <a:spLocks noGrp="1" noChangeArrowheads="1"/>
          </p:cNvSpPr>
          <p:nvPr>
            <p:ph sz="quarter" idx="10"/>
          </p:nvPr>
        </p:nvSpPr>
        <p:spPr>
          <a:xfrm>
            <a:off x="6553200" y="609600"/>
            <a:ext cx="2133600" cy="381000"/>
          </a:xfrm>
        </p:spPr>
        <p:txBody>
          <a:bodyPr/>
          <a:lstStyle/>
          <a:p>
            <a:r>
              <a:rPr lang="en-US" altLang="en-US" dirty="0"/>
              <a:t>1910.147(c)(4)(i)</a:t>
            </a:r>
          </a:p>
          <a:p>
            <a:endParaRPr lang="en-US" altLang="en-US" dirty="0"/>
          </a:p>
        </p:txBody>
      </p:sp>
      <p:sp>
        <p:nvSpPr>
          <p:cNvPr id="6" name="Content Placeholder 3">
            <a:extLst>
              <a:ext uri="{FF2B5EF4-FFF2-40B4-BE49-F238E27FC236}">
                <a16:creationId xmlns:a16="http://schemas.microsoft.com/office/drawing/2014/main" id="{5E48CEAB-2BF3-4FE4-8AE2-74A02BA83071}"/>
              </a:ext>
            </a:extLst>
          </p:cNvPr>
          <p:cNvSpPr txBox="1">
            <a:spLocks/>
          </p:cNvSpPr>
          <p:nvPr/>
        </p:nvSpPr>
        <p:spPr>
          <a:xfrm>
            <a:off x="6781800" y="169863"/>
            <a:ext cx="2362200" cy="401637"/>
          </a:xfrm>
          <a:prstGeom prst="rect">
            <a:avLst/>
          </a:prstGeom>
        </p:spPr>
        <p:txBody>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0" indent="0">
              <a:buFont typeface="Wingdings" panose="05000000000000000000" pitchFamily="2" charset="2"/>
              <a:buNone/>
              <a:defRPr/>
            </a:pPr>
            <a:endParaRPr lang="en-US" sz="1800" u="none" kern="0" dirty="0"/>
          </a:p>
        </p:txBody>
      </p:sp>
      <p:pic>
        <p:nvPicPr>
          <p:cNvPr id="9" name="Picture 8" descr="A sign on the side of a building&#10;&#10;Description generated with high confidence">
            <a:extLst>
              <a:ext uri="{FF2B5EF4-FFF2-40B4-BE49-F238E27FC236}">
                <a16:creationId xmlns:a16="http://schemas.microsoft.com/office/drawing/2014/main" id="{220AE10D-F627-41CA-BCB7-F512D2126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205" y="3222492"/>
            <a:ext cx="3643389" cy="2721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0A4D5A94-0A1F-4321-B81E-9EA9B8A82A07}"/>
              </a:ext>
            </a:extLst>
          </p:cNvPr>
          <p:cNvSpPr>
            <a:spLocks noGrp="1" noChangeArrowheads="1"/>
          </p:cNvSpPr>
          <p:nvPr>
            <p:ph type="title"/>
          </p:nvPr>
        </p:nvSpPr>
        <p:spPr>
          <a:xfrm>
            <a:off x="631371" y="495300"/>
            <a:ext cx="7924800" cy="549275"/>
          </a:xfrm>
        </p:spPr>
        <p:txBody>
          <a:bodyPr/>
          <a:lstStyle/>
          <a:p>
            <a:r>
              <a:rPr lang="en-US" altLang="en-US" dirty="0"/>
              <a:t>Lockout/Tagout</a:t>
            </a:r>
          </a:p>
        </p:txBody>
      </p:sp>
      <p:sp>
        <p:nvSpPr>
          <p:cNvPr id="29699" name="Content Placeholder 2">
            <a:extLst>
              <a:ext uri="{FF2B5EF4-FFF2-40B4-BE49-F238E27FC236}">
                <a16:creationId xmlns:a16="http://schemas.microsoft.com/office/drawing/2014/main" id="{B6DD8D05-0E79-4A78-8129-B4A4E4832DC5}"/>
              </a:ext>
            </a:extLst>
          </p:cNvPr>
          <p:cNvSpPr>
            <a:spLocks noGrp="1" noChangeArrowheads="1"/>
          </p:cNvSpPr>
          <p:nvPr>
            <p:ph idx="1"/>
          </p:nvPr>
        </p:nvSpPr>
        <p:spPr>
          <a:xfrm>
            <a:off x="533400" y="1219200"/>
            <a:ext cx="8001000" cy="4238625"/>
          </a:xfrm>
        </p:spPr>
        <p:txBody>
          <a:bodyPr/>
          <a:lstStyle/>
          <a:p>
            <a:r>
              <a:rPr lang="en-US" altLang="en-US" sz="2800" b="1" dirty="0"/>
              <a:t>Number </a:t>
            </a:r>
            <a:r>
              <a:rPr lang="en-US" altLang="en-US" b="1" dirty="0"/>
              <a:t>3</a:t>
            </a:r>
            <a:r>
              <a:rPr lang="en-US" altLang="en-US" sz="2800" b="1" dirty="0"/>
              <a:t>: Periodic Inspection</a:t>
            </a:r>
          </a:p>
          <a:p>
            <a:pPr lvl="1"/>
            <a:r>
              <a:rPr lang="en-US" altLang="en-US" sz="2400" dirty="0"/>
              <a:t>Employers are required to conduct an inspection of energy control procedures at least </a:t>
            </a:r>
            <a:r>
              <a:rPr lang="en-US" altLang="en-US" sz="2400" b="1" dirty="0"/>
              <a:t>annually. </a:t>
            </a:r>
          </a:p>
        </p:txBody>
      </p:sp>
      <p:sp>
        <p:nvSpPr>
          <p:cNvPr id="29700" name="Content Placeholder 3">
            <a:extLst>
              <a:ext uri="{FF2B5EF4-FFF2-40B4-BE49-F238E27FC236}">
                <a16:creationId xmlns:a16="http://schemas.microsoft.com/office/drawing/2014/main" id="{C5C9F2A4-CA73-499C-8D53-F15BB883B98D}"/>
              </a:ext>
            </a:extLst>
          </p:cNvPr>
          <p:cNvSpPr>
            <a:spLocks noGrp="1" noChangeArrowheads="1"/>
          </p:cNvSpPr>
          <p:nvPr>
            <p:ph sz="quarter" idx="10"/>
          </p:nvPr>
        </p:nvSpPr>
        <p:spPr>
          <a:xfrm>
            <a:off x="6553200" y="609600"/>
            <a:ext cx="2133600" cy="381000"/>
          </a:xfrm>
        </p:spPr>
        <p:txBody>
          <a:bodyPr/>
          <a:lstStyle/>
          <a:p>
            <a:r>
              <a:rPr lang="en-US" altLang="en-US" dirty="0"/>
              <a:t>1910.147(c)(6)(i)</a:t>
            </a:r>
          </a:p>
        </p:txBody>
      </p:sp>
      <p:sp>
        <p:nvSpPr>
          <p:cNvPr id="6" name="TextBox 5">
            <a:extLst>
              <a:ext uri="{FF2B5EF4-FFF2-40B4-BE49-F238E27FC236}">
                <a16:creationId xmlns:a16="http://schemas.microsoft.com/office/drawing/2014/main" id="{6B54C0C7-036B-4E42-85D8-4195C65645B0}"/>
              </a:ext>
            </a:extLst>
          </p:cNvPr>
          <p:cNvSpPr txBox="1"/>
          <p:nvPr/>
        </p:nvSpPr>
        <p:spPr>
          <a:xfrm>
            <a:off x="4533900" y="5562600"/>
            <a:ext cx="1905000" cy="276225"/>
          </a:xfrm>
          <a:prstGeom prst="rect">
            <a:avLst/>
          </a:prstGeom>
          <a:noFill/>
        </p:spPr>
        <p:txBody>
          <a:bodyPr>
            <a:spAutoFit/>
          </a:bodyPr>
          <a:lstStyle/>
          <a:p>
            <a:pPr>
              <a:defRPr/>
            </a:pPr>
            <a:r>
              <a:rPr lang="en-US" sz="1200" u="none" dirty="0">
                <a:solidFill>
                  <a:schemeClr val="bg1"/>
                </a:solidFill>
                <a:latin typeface="+mj-lt"/>
              </a:rPr>
              <a:t>NCDOL Photo Library </a:t>
            </a:r>
          </a:p>
        </p:txBody>
      </p:sp>
      <p:sp>
        <p:nvSpPr>
          <p:cNvPr id="9" name="TextBox 3">
            <a:extLst>
              <a:ext uri="{FF2B5EF4-FFF2-40B4-BE49-F238E27FC236}">
                <a16:creationId xmlns:a16="http://schemas.microsoft.com/office/drawing/2014/main" id="{4EEB5767-3FD2-43FC-9BFD-8F73B55F279F}"/>
              </a:ext>
            </a:extLst>
          </p:cNvPr>
          <p:cNvSpPr txBox="1">
            <a:spLocks noChangeArrowheads="1"/>
          </p:cNvSpPr>
          <p:nvPr/>
        </p:nvSpPr>
        <p:spPr bwMode="auto">
          <a:xfrm>
            <a:off x="6051550" y="5730875"/>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u="none" dirty="0">
                <a:solidFill>
                  <a:schemeClr val="bg1"/>
                </a:solidFill>
                <a:latin typeface="+mn-lt"/>
              </a:rPr>
              <a:t>NCDOL Photo Library</a:t>
            </a:r>
            <a:endParaRPr lang="en-US" altLang="en-US" sz="2000" u="none" dirty="0">
              <a:solidFill>
                <a:schemeClr val="bg1"/>
              </a:solidFill>
              <a:latin typeface="+mn-lt"/>
            </a:endParaRPr>
          </a:p>
        </p:txBody>
      </p:sp>
      <p:grpSp>
        <p:nvGrpSpPr>
          <p:cNvPr id="2" name="Group 1">
            <a:extLst>
              <a:ext uri="{FF2B5EF4-FFF2-40B4-BE49-F238E27FC236}">
                <a16:creationId xmlns:a16="http://schemas.microsoft.com/office/drawing/2014/main" id="{A9D75550-6A82-498F-AD7E-65E35A7EF9C6}"/>
              </a:ext>
            </a:extLst>
          </p:cNvPr>
          <p:cNvGrpSpPr/>
          <p:nvPr/>
        </p:nvGrpSpPr>
        <p:grpSpPr>
          <a:xfrm>
            <a:off x="3940704" y="2629050"/>
            <a:ext cx="4421716" cy="3316287"/>
            <a:chOff x="3940704" y="2629050"/>
            <a:chExt cx="4421716" cy="3316287"/>
          </a:xfrm>
        </p:grpSpPr>
        <p:pic>
          <p:nvPicPr>
            <p:cNvPr id="5" name="Picture 4">
              <a:extLst>
                <a:ext uri="{FF2B5EF4-FFF2-40B4-BE49-F238E27FC236}">
                  <a16:creationId xmlns:a16="http://schemas.microsoft.com/office/drawing/2014/main" id="{CD96F48A-3FDA-404B-9224-39EE81218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704" y="2629050"/>
              <a:ext cx="4421716" cy="3316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66B346FA-57FE-4694-BBCE-C6377CE4737B}"/>
                </a:ext>
              </a:extLst>
            </p:cNvPr>
            <p:cNvSpPr txBox="1"/>
            <p:nvPr/>
          </p:nvSpPr>
          <p:spPr>
            <a:xfrm>
              <a:off x="6935426" y="2663172"/>
              <a:ext cx="1426994" cy="246221"/>
            </a:xfrm>
            <a:prstGeom prst="rect">
              <a:avLst/>
            </a:prstGeom>
            <a:noFill/>
          </p:spPr>
          <p:txBody>
            <a:bodyPr wrap="none" rtlCol="0">
              <a:spAutoFit/>
            </a:bodyPr>
            <a:lstStyle/>
            <a:p>
              <a:r>
                <a:rPr lang="en-US" sz="1000" u="none" dirty="0">
                  <a:latin typeface="+mj-lt"/>
                </a:rPr>
                <a:t>NCDOL Photo Library</a:t>
              </a:r>
            </a:p>
          </p:txBody>
        </p:sp>
      </p:grpSp>
      <p:grpSp>
        <p:nvGrpSpPr>
          <p:cNvPr id="3" name="Group 2">
            <a:extLst>
              <a:ext uri="{FF2B5EF4-FFF2-40B4-BE49-F238E27FC236}">
                <a16:creationId xmlns:a16="http://schemas.microsoft.com/office/drawing/2014/main" id="{81174B85-5904-47F6-AE37-25FA8018AFC7}"/>
              </a:ext>
            </a:extLst>
          </p:cNvPr>
          <p:cNvGrpSpPr/>
          <p:nvPr/>
        </p:nvGrpSpPr>
        <p:grpSpPr>
          <a:xfrm>
            <a:off x="1082675" y="2590800"/>
            <a:ext cx="2609850" cy="3437959"/>
            <a:chOff x="1082675" y="2630488"/>
            <a:chExt cx="2609850" cy="3437959"/>
          </a:xfrm>
        </p:grpSpPr>
        <p:pic>
          <p:nvPicPr>
            <p:cNvPr id="29703" name="Picture 2">
              <a:extLst>
                <a:ext uri="{FF2B5EF4-FFF2-40B4-BE49-F238E27FC236}">
                  <a16:creationId xmlns:a16="http://schemas.microsoft.com/office/drawing/2014/main" id="{603237DA-9ADE-4849-B816-C965E07B7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 t="1480" r="43889" b="2634"/>
            <a:stretch>
              <a:fillRect/>
            </a:stretch>
          </p:blipFill>
          <p:spPr bwMode="auto">
            <a:xfrm>
              <a:off x="1082675" y="2630488"/>
              <a:ext cx="2609850" cy="3316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407D7A43-489E-48A9-B7B2-8F4BD4A89E7C}"/>
                </a:ext>
              </a:extLst>
            </p:cNvPr>
            <p:cNvSpPr txBox="1"/>
            <p:nvPr/>
          </p:nvSpPr>
          <p:spPr>
            <a:xfrm>
              <a:off x="1605767" y="5822226"/>
              <a:ext cx="1426994" cy="246221"/>
            </a:xfrm>
            <a:prstGeom prst="rect">
              <a:avLst/>
            </a:prstGeom>
            <a:noFill/>
          </p:spPr>
          <p:txBody>
            <a:bodyPr wrap="none" rtlCol="0">
              <a:spAutoFit/>
            </a:bodyPr>
            <a:lstStyle/>
            <a:p>
              <a:r>
                <a:rPr lang="en-US" sz="1000" u="none" dirty="0">
                  <a:latin typeface="+mj-lt"/>
                </a:rPr>
                <a:t>NCDOL Photo Library</a:t>
              </a:r>
            </a:p>
          </p:txBody>
        </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192832B-FCD9-45E5-BADB-30C659D9D693}"/>
              </a:ext>
            </a:extLst>
          </p:cNvPr>
          <p:cNvSpPr>
            <a:spLocks noGrp="1" noChangeArrowheads="1"/>
          </p:cNvSpPr>
          <p:nvPr>
            <p:ph type="title"/>
          </p:nvPr>
        </p:nvSpPr>
        <p:spPr>
          <a:xfrm>
            <a:off x="635558" y="533400"/>
            <a:ext cx="7924800" cy="492443"/>
          </a:xfrm>
        </p:spPr>
        <p:txBody>
          <a:bodyPr/>
          <a:lstStyle/>
          <a:p>
            <a:r>
              <a:rPr lang="en-US" altLang="en-US" sz="3200" dirty="0"/>
              <a:t>N.C. General Duty Clause</a:t>
            </a:r>
          </a:p>
        </p:txBody>
      </p:sp>
      <p:sp>
        <p:nvSpPr>
          <p:cNvPr id="3" name="Rectangle 3">
            <a:extLst>
              <a:ext uri="{FF2B5EF4-FFF2-40B4-BE49-F238E27FC236}">
                <a16:creationId xmlns:a16="http://schemas.microsoft.com/office/drawing/2014/main" id="{AD4D78BC-AD2D-4106-A143-21D1B5B988D5}"/>
              </a:ext>
            </a:extLst>
          </p:cNvPr>
          <p:cNvSpPr>
            <a:spLocks noGrp="1" noChangeArrowheads="1"/>
          </p:cNvSpPr>
          <p:nvPr>
            <p:ph idx="1"/>
          </p:nvPr>
        </p:nvSpPr>
        <p:spPr>
          <a:xfrm>
            <a:off x="533400" y="1143000"/>
            <a:ext cx="8001000" cy="4724400"/>
          </a:xfrm>
        </p:spPr>
        <p:txBody>
          <a:bodyPr/>
          <a:lstStyle/>
          <a:p>
            <a:pPr marL="344488" indent="-344488">
              <a:defRPr/>
            </a:pPr>
            <a:r>
              <a:rPr lang="en-US" sz="2800" b="1" dirty="0"/>
              <a:t>Number 4: N.C. General Duty Clause (GDC)</a:t>
            </a:r>
          </a:p>
          <a:p>
            <a:pPr marL="692151" lvl="1" indent="-344488">
              <a:defRPr/>
            </a:pPr>
            <a:endParaRPr lang="en-US" sz="800" dirty="0"/>
          </a:p>
          <a:p>
            <a:pPr marL="692151" lvl="1" indent="-344488">
              <a:defRPr/>
            </a:pPr>
            <a:r>
              <a:rPr lang="en-US" sz="2400" dirty="0"/>
              <a:t>Elements necessary for a GDC violation:</a:t>
            </a:r>
          </a:p>
        </p:txBody>
      </p:sp>
      <p:sp>
        <p:nvSpPr>
          <p:cNvPr id="11268" name="Content Placeholder 2">
            <a:extLst>
              <a:ext uri="{FF2B5EF4-FFF2-40B4-BE49-F238E27FC236}">
                <a16:creationId xmlns:a16="http://schemas.microsoft.com/office/drawing/2014/main" id="{A2C066EE-2609-47CB-9798-4426C64767B6}"/>
              </a:ext>
            </a:extLst>
          </p:cNvPr>
          <p:cNvSpPr>
            <a:spLocks noGrp="1" noChangeArrowheads="1"/>
          </p:cNvSpPr>
          <p:nvPr>
            <p:ph sz="quarter" idx="10"/>
          </p:nvPr>
        </p:nvSpPr>
        <p:spPr>
          <a:xfrm>
            <a:off x="6553200" y="609600"/>
            <a:ext cx="2133600" cy="381000"/>
          </a:xfrm>
        </p:spPr>
        <p:txBody>
          <a:bodyPr/>
          <a:lstStyle/>
          <a:p>
            <a:r>
              <a:rPr lang="en-US" altLang="en-US" dirty="0"/>
              <a:t>NCGS 95-129(1)</a:t>
            </a:r>
          </a:p>
          <a:p>
            <a:endParaRPr lang="en-US" altLang="en-US" dirty="0"/>
          </a:p>
        </p:txBody>
      </p:sp>
      <p:sp>
        <p:nvSpPr>
          <p:cNvPr id="2" name="TextBox 1">
            <a:extLst>
              <a:ext uri="{FF2B5EF4-FFF2-40B4-BE49-F238E27FC236}">
                <a16:creationId xmlns:a16="http://schemas.microsoft.com/office/drawing/2014/main" id="{0F3D60D3-BC6E-4747-84DD-9B846057A5BB}"/>
              </a:ext>
            </a:extLst>
          </p:cNvPr>
          <p:cNvSpPr txBox="1"/>
          <p:nvPr/>
        </p:nvSpPr>
        <p:spPr>
          <a:xfrm>
            <a:off x="4972516" y="5579315"/>
            <a:ext cx="3587842" cy="307777"/>
          </a:xfrm>
          <a:prstGeom prst="rect">
            <a:avLst/>
          </a:prstGeom>
          <a:noFill/>
        </p:spPr>
        <p:txBody>
          <a:bodyPr wrap="none">
            <a:spAutoFit/>
          </a:bodyPr>
          <a:lstStyle/>
          <a:p>
            <a:pPr>
              <a:defRPr/>
            </a:pPr>
            <a:r>
              <a:rPr lang="en-US" sz="1400" b="1" u="none" dirty="0">
                <a:latin typeface="+mj-lt"/>
              </a:rPr>
              <a:t>North Carolina General Statutes (NCGS)</a:t>
            </a:r>
          </a:p>
        </p:txBody>
      </p:sp>
      <p:sp>
        <p:nvSpPr>
          <p:cNvPr id="7" name="TextBox 6">
            <a:extLst>
              <a:ext uri="{FF2B5EF4-FFF2-40B4-BE49-F238E27FC236}">
                <a16:creationId xmlns:a16="http://schemas.microsoft.com/office/drawing/2014/main" id="{AFB9D68F-CDBF-4FE3-9D77-05A4339A330F}"/>
              </a:ext>
            </a:extLst>
          </p:cNvPr>
          <p:cNvSpPr txBox="1"/>
          <p:nvPr/>
        </p:nvSpPr>
        <p:spPr bwMode="auto">
          <a:xfrm>
            <a:off x="7216775" y="5530850"/>
            <a:ext cx="1208088" cy="215900"/>
          </a:xfrm>
          <a:prstGeom prst="rect">
            <a:avLst/>
          </a:prstGeom>
          <a:noFill/>
        </p:spPr>
        <p:txBody>
          <a:bodyPr>
            <a:spAutoFit/>
          </a:bodyPr>
          <a:lstStyle/>
          <a:p>
            <a:pPr>
              <a:defRPr/>
            </a:pPr>
            <a:r>
              <a:rPr lang="en-US" sz="800" u="none" dirty="0">
                <a:solidFill>
                  <a:schemeClr val="bg1"/>
                </a:solidFill>
                <a:latin typeface="+mn-lt"/>
              </a:rPr>
              <a:t>NCDOL Photo Library</a:t>
            </a:r>
          </a:p>
        </p:txBody>
      </p:sp>
      <p:sp>
        <p:nvSpPr>
          <p:cNvPr id="8" name="Rectangle 3">
            <a:extLst>
              <a:ext uri="{FF2B5EF4-FFF2-40B4-BE49-F238E27FC236}">
                <a16:creationId xmlns:a16="http://schemas.microsoft.com/office/drawing/2014/main" id="{296407CD-1A60-403D-9010-0087D3B0D8D8}"/>
              </a:ext>
            </a:extLst>
          </p:cNvPr>
          <p:cNvSpPr txBox="1">
            <a:spLocks noChangeArrowheads="1"/>
          </p:cNvSpPr>
          <p:nvPr/>
        </p:nvSpPr>
        <p:spPr bwMode="auto">
          <a:xfrm>
            <a:off x="397871" y="2133600"/>
            <a:ext cx="704512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4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000">
                <a:solidFill>
                  <a:schemeClr val="tx1"/>
                </a:solidFill>
                <a:latin typeface="+mn-lt"/>
              </a:defRPr>
            </a:lvl2pPr>
            <a:lvl3pPr marL="1084263" indent="-169863" algn="l" rtl="0" eaLnBrk="0" fontAlgn="base" hangingPunct="0">
              <a:spcBef>
                <a:spcPct val="0"/>
              </a:spcBef>
              <a:spcAft>
                <a:spcPct val="0"/>
              </a:spcAft>
              <a:buClr>
                <a:srgbClr val="012D9A"/>
              </a:buClr>
              <a:buChar char="»"/>
              <a:defRPr sz="18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marL="1031875" lvl="2" indent="-339725">
              <a:spcAft>
                <a:spcPts val="600"/>
              </a:spcAft>
              <a:defRPr/>
            </a:pPr>
            <a:r>
              <a:rPr lang="en-US" sz="2400" u="none" kern="0" dirty="0">
                <a:solidFill>
                  <a:srgbClr val="000000"/>
                </a:solidFill>
              </a:rPr>
              <a:t>Hazard to which employees were exposed.</a:t>
            </a:r>
          </a:p>
          <a:p>
            <a:pPr marL="1031875" lvl="2" indent="-339725">
              <a:spcAft>
                <a:spcPts val="600"/>
              </a:spcAft>
              <a:defRPr/>
            </a:pPr>
            <a:r>
              <a:rPr lang="en-US" sz="2400" u="none" kern="0" dirty="0">
                <a:solidFill>
                  <a:srgbClr val="000000"/>
                </a:solidFill>
              </a:rPr>
              <a:t>Recognized hazard in the industry.</a:t>
            </a:r>
          </a:p>
          <a:p>
            <a:pPr marL="1031875" lvl="2" indent="-339725">
              <a:spcAft>
                <a:spcPts val="600"/>
              </a:spcAft>
              <a:defRPr/>
            </a:pPr>
            <a:r>
              <a:rPr lang="en-US" sz="2400" u="none" kern="0" dirty="0">
                <a:solidFill>
                  <a:srgbClr val="000000"/>
                </a:solidFill>
              </a:rPr>
              <a:t>Hazard was causing or likely to cause. death or serious injury or physical harm.</a:t>
            </a:r>
          </a:p>
          <a:p>
            <a:pPr marL="1031875" lvl="2" indent="-339725">
              <a:spcAft>
                <a:spcPts val="600"/>
              </a:spcAft>
              <a:defRPr/>
            </a:pPr>
            <a:r>
              <a:rPr lang="en-US" sz="2400" u="none" kern="0" dirty="0">
                <a:solidFill>
                  <a:srgbClr val="000000"/>
                </a:solidFill>
              </a:rPr>
              <a:t>There is a feasible and useful method to correct the hazard.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B3BA9D0-584F-4C75-961F-F6DCB1394B91}"/>
              </a:ext>
            </a:extLst>
          </p:cNvPr>
          <p:cNvSpPr>
            <a:spLocks noGrp="1" noChangeArrowheads="1"/>
          </p:cNvSpPr>
          <p:nvPr>
            <p:ph type="title"/>
          </p:nvPr>
        </p:nvSpPr>
        <p:spPr>
          <a:xfrm>
            <a:off x="609600" y="525462"/>
            <a:ext cx="7924800" cy="549275"/>
          </a:xfrm>
        </p:spPr>
        <p:txBody>
          <a:bodyPr/>
          <a:lstStyle/>
          <a:p>
            <a:r>
              <a:rPr lang="en-US" altLang="en-US" dirty="0">
                <a:sym typeface="WP MathA"/>
              </a:rPr>
              <a:t>Machine Guarding</a:t>
            </a:r>
            <a:endParaRPr lang="en-US" altLang="en-US" dirty="0"/>
          </a:p>
        </p:txBody>
      </p:sp>
      <p:sp>
        <p:nvSpPr>
          <p:cNvPr id="21507" name="Rectangle 6">
            <a:extLst>
              <a:ext uri="{FF2B5EF4-FFF2-40B4-BE49-F238E27FC236}">
                <a16:creationId xmlns:a16="http://schemas.microsoft.com/office/drawing/2014/main" id="{393A1719-466A-4722-93D8-BD1A56883892}"/>
              </a:ext>
            </a:extLst>
          </p:cNvPr>
          <p:cNvSpPr>
            <a:spLocks noGrp="1" noChangeArrowheads="1"/>
          </p:cNvSpPr>
          <p:nvPr>
            <p:ph idx="1"/>
          </p:nvPr>
        </p:nvSpPr>
        <p:spPr>
          <a:xfrm>
            <a:off x="533400" y="1219200"/>
            <a:ext cx="7924800" cy="4724400"/>
          </a:xfrm>
        </p:spPr>
        <p:txBody>
          <a:bodyPr/>
          <a:lstStyle/>
          <a:p>
            <a:r>
              <a:rPr lang="en-US" altLang="en-US" sz="2800" b="1" dirty="0"/>
              <a:t>Number 5: Point of operation guarding</a:t>
            </a:r>
          </a:p>
          <a:p>
            <a:pPr lvl="1"/>
            <a:endParaRPr lang="en-US" altLang="en-US" sz="800" dirty="0"/>
          </a:p>
          <a:p>
            <a:pPr lvl="1"/>
            <a:r>
              <a:rPr lang="en-US" dirty="0"/>
              <a:t>The point of operation of machines whose operation expose employees to injury, shall be guarded. </a:t>
            </a:r>
          </a:p>
          <a:p>
            <a:pPr lvl="1"/>
            <a:endParaRPr lang="en-US" dirty="0"/>
          </a:p>
        </p:txBody>
      </p:sp>
      <p:sp>
        <p:nvSpPr>
          <p:cNvPr id="21508" name="Content Placeholder 11">
            <a:extLst>
              <a:ext uri="{FF2B5EF4-FFF2-40B4-BE49-F238E27FC236}">
                <a16:creationId xmlns:a16="http://schemas.microsoft.com/office/drawing/2014/main" id="{62FF264E-90F6-4593-998A-22A105458378}"/>
              </a:ext>
            </a:extLst>
          </p:cNvPr>
          <p:cNvSpPr>
            <a:spLocks noGrp="1" noChangeArrowheads="1"/>
          </p:cNvSpPr>
          <p:nvPr>
            <p:ph sz="quarter" idx="10"/>
          </p:nvPr>
        </p:nvSpPr>
        <p:spPr>
          <a:xfrm>
            <a:off x="6477000" y="609600"/>
            <a:ext cx="2286000" cy="381000"/>
          </a:xfrm>
        </p:spPr>
        <p:txBody>
          <a:bodyPr/>
          <a:lstStyle/>
          <a:p>
            <a:r>
              <a:rPr lang="en-US" altLang="en-US" dirty="0"/>
              <a:t>1910.212(a)(3)(ii)</a:t>
            </a:r>
          </a:p>
          <a:p>
            <a:endParaRPr lang="en-US" altLang="en-US" dirty="0"/>
          </a:p>
        </p:txBody>
      </p:sp>
      <p:pic>
        <p:nvPicPr>
          <p:cNvPr id="4" name="Picture 3" descr="A picture containing person&#10;&#10;Description generated with high confidence">
            <a:extLst>
              <a:ext uri="{FF2B5EF4-FFF2-40B4-BE49-F238E27FC236}">
                <a16:creationId xmlns:a16="http://schemas.microsoft.com/office/drawing/2014/main" id="{74A459F4-B430-4620-8B64-F0CEBE7C5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518" y="2743200"/>
            <a:ext cx="3951282" cy="3127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1E80ED0-32A8-4E87-A6E0-6E35765A9D11}"/>
              </a:ext>
            </a:extLst>
          </p:cNvPr>
          <p:cNvSpPr>
            <a:spLocks noGrp="1" noChangeArrowheads="1"/>
          </p:cNvSpPr>
          <p:nvPr>
            <p:ph type="title"/>
          </p:nvPr>
        </p:nvSpPr>
        <p:spPr>
          <a:xfrm>
            <a:off x="609600" y="533400"/>
            <a:ext cx="7086600" cy="492443"/>
          </a:xfrm>
        </p:spPr>
        <p:txBody>
          <a:bodyPr/>
          <a:lstStyle/>
          <a:p>
            <a:r>
              <a:rPr lang="en-US" altLang="en-US" sz="3200" dirty="0"/>
              <a:t>Personal Protective Equipment</a:t>
            </a:r>
          </a:p>
        </p:txBody>
      </p:sp>
      <p:sp>
        <p:nvSpPr>
          <p:cNvPr id="19459" name="Rectangle 3">
            <a:extLst>
              <a:ext uri="{FF2B5EF4-FFF2-40B4-BE49-F238E27FC236}">
                <a16:creationId xmlns:a16="http://schemas.microsoft.com/office/drawing/2014/main" id="{AF72212D-05EC-4C69-B234-FDEA5CA6C1D9}"/>
              </a:ext>
            </a:extLst>
          </p:cNvPr>
          <p:cNvSpPr>
            <a:spLocks noGrp="1" noChangeArrowheads="1"/>
          </p:cNvSpPr>
          <p:nvPr>
            <p:ph idx="1"/>
          </p:nvPr>
        </p:nvSpPr>
        <p:spPr>
          <a:xfrm>
            <a:off x="533400" y="1143000"/>
            <a:ext cx="8001000" cy="4724400"/>
          </a:xfrm>
        </p:spPr>
        <p:txBody>
          <a:bodyPr/>
          <a:lstStyle/>
          <a:p>
            <a:r>
              <a:rPr lang="en-US" altLang="en-US" sz="2800" b="1" dirty="0"/>
              <a:t>Number 6:</a:t>
            </a:r>
            <a:r>
              <a:rPr lang="en-US" sz="2800" b="1" dirty="0"/>
              <a:t> Eye and Face Protection – General Requirements</a:t>
            </a:r>
            <a:endParaRPr lang="en-US" sz="2800" dirty="0"/>
          </a:p>
          <a:p>
            <a:pPr lvl="1"/>
            <a:r>
              <a:rPr lang="en-US" altLang="en-US" sz="2400" dirty="0"/>
              <a:t>Use appropriate eye or face protection when exposed to eye or face hazards.</a:t>
            </a:r>
          </a:p>
          <a:p>
            <a:pPr lvl="2"/>
            <a:endParaRPr lang="en-US" altLang="en-US" sz="800" dirty="0"/>
          </a:p>
          <a:p>
            <a:pPr marL="1031875" lvl="2" indent="-341313">
              <a:lnSpc>
                <a:spcPts val="3600"/>
              </a:lnSpc>
            </a:pPr>
            <a:r>
              <a:rPr lang="en-US" altLang="en-US" sz="2400" dirty="0"/>
              <a:t>Hazards from flying particles</a:t>
            </a:r>
          </a:p>
          <a:p>
            <a:pPr marL="1031875" lvl="2" indent="-341313">
              <a:lnSpc>
                <a:spcPts val="3600"/>
              </a:lnSpc>
            </a:pPr>
            <a:r>
              <a:rPr lang="en-US" altLang="en-US" sz="2400" dirty="0"/>
              <a:t>Molten metal</a:t>
            </a:r>
          </a:p>
          <a:p>
            <a:pPr marL="1031875" lvl="2" indent="-341313">
              <a:lnSpc>
                <a:spcPts val="3600"/>
              </a:lnSpc>
            </a:pPr>
            <a:r>
              <a:rPr lang="en-US" altLang="en-US" sz="2400" dirty="0"/>
              <a:t>Liquid chemicals</a:t>
            </a:r>
          </a:p>
          <a:p>
            <a:pPr marL="1031875" lvl="2" indent="-341313">
              <a:lnSpc>
                <a:spcPts val="3600"/>
              </a:lnSpc>
            </a:pPr>
            <a:r>
              <a:rPr lang="en-US" altLang="en-US" sz="2400" dirty="0"/>
              <a:t>Acids or caustic liquids</a:t>
            </a:r>
          </a:p>
          <a:p>
            <a:pPr marL="1031875" lvl="2" indent="-341313">
              <a:lnSpc>
                <a:spcPts val="3600"/>
              </a:lnSpc>
            </a:pPr>
            <a:r>
              <a:rPr lang="en-US" altLang="en-US" sz="2400" dirty="0"/>
              <a:t>Chemical gases or vapors</a:t>
            </a:r>
          </a:p>
          <a:p>
            <a:pPr marL="1031875" lvl="2" indent="-341313">
              <a:lnSpc>
                <a:spcPts val="3600"/>
              </a:lnSpc>
            </a:pPr>
            <a:r>
              <a:rPr lang="en-US" altLang="en-US" sz="2400" dirty="0"/>
              <a:t>Potentially injurious light radiation</a:t>
            </a:r>
          </a:p>
        </p:txBody>
      </p:sp>
      <p:sp>
        <p:nvSpPr>
          <p:cNvPr id="19460" name="Content Placeholder 6">
            <a:extLst>
              <a:ext uri="{FF2B5EF4-FFF2-40B4-BE49-F238E27FC236}">
                <a16:creationId xmlns:a16="http://schemas.microsoft.com/office/drawing/2014/main" id="{CB87E547-0C77-4FBA-A2D2-6DB0242A87DF}"/>
              </a:ext>
            </a:extLst>
          </p:cNvPr>
          <p:cNvSpPr>
            <a:spLocks noGrp="1" noChangeArrowheads="1"/>
          </p:cNvSpPr>
          <p:nvPr>
            <p:ph sz="quarter" idx="10"/>
          </p:nvPr>
        </p:nvSpPr>
        <p:spPr>
          <a:xfrm>
            <a:off x="6781800" y="609600"/>
            <a:ext cx="2133600" cy="381000"/>
          </a:xfrm>
        </p:spPr>
        <p:txBody>
          <a:bodyPr/>
          <a:lstStyle/>
          <a:p>
            <a:r>
              <a:rPr lang="en-US" altLang="en-US" dirty="0"/>
              <a:t>1910.133(a)(1)</a:t>
            </a:r>
          </a:p>
          <a:p>
            <a:endParaRPr lang="en-US" altLang="en-US" dirty="0"/>
          </a:p>
        </p:txBody>
      </p:sp>
      <p:grpSp>
        <p:nvGrpSpPr>
          <p:cNvPr id="2" name="Group 1">
            <a:extLst>
              <a:ext uri="{FF2B5EF4-FFF2-40B4-BE49-F238E27FC236}">
                <a16:creationId xmlns:a16="http://schemas.microsoft.com/office/drawing/2014/main" id="{5906BD03-BF62-40C6-A6EC-87C326C1EF20}"/>
              </a:ext>
            </a:extLst>
          </p:cNvPr>
          <p:cNvGrpSpPr/>
          <p:nvPr/>
        </p:nvGrpSpPr>
        <p:grpSpPr>
          <a:xfrm>
            <a:off x="6248400" y="2590800"/>
            <a:ext cx="2133600" cy="2362200"/>
            <a:chOff x="5263056" y="2279469"/>
            <a:chExt cx="2936875" cy="2895600"/>
          </a:xfrm>
        </p:grpSpPr>
        <p:pic>
          <p:nvPicPr>
            <p:cNvPr id="19461" name="Picture 5">
              <a:extLst>
                <a:ext uri="{FF2B5EF4-FFF2-40B4-BE49-F238E27FC236}">
                  <a16:creationId xmlns:a16="http://schemas.microsoft.com/office/drawing/2014/main" id="{93397B18-40A3-4920-AB60-61B73836B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056" y="2279469"/>
              <a:ext cx="2936875"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4F5E1E0-FDB5-43BD-9BDB-1F6A734D1479}"/>
                </a:ext>
              </a:extLst>
            </p:cNvPr>
            <p:cNvSpPr txBox="1"/>
            <p:nvPr/>
          </p:nvSpPr>
          <p:spPr bwMode="auto">
            <a:xfrm>
              <a:off x="5872956" y="4844144"/>
              <a:ext cx="1501759" cy="233911"/>
            </a:xfrm>
            <a:prstGeom prst="rect">
              <a:avLst/>
            </a:prstGeom>
            <a:noFill/>
          </p:spPr>
          <p:txBody>
            <a:bodyPr wrap="square">
              <a:spAutoFit/>
            </a:bodyPr>
            <a:lstStyle/>
            <a:p>
              <a:pPr>
                <a:defRPr/>
              </a:pPr>
              <a:r>
                <a:rPr lang="en-US" sz="800" u="none" dirty="0">
                  <a:solidFill>
                    <a:schemeClr val="bg1"/>
                  </a:solidFill>
                  <a:latin typeface="+mn-lt"/>
                </a:rPr>
                <a:t>NCDOL Photo Library</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body" idx="1"/>
          </p:nvPr>
        </p:nvSpPr>
        <p:spPr>
          <a:xfrm>
            <a:off x="533400" y="1295400"/>
            <a:ext cx="8077200" cy="4426745"/>
          </a:xfrm>
        </p:spPr>
        <p:txBody>
          <a:bodyPr/>
          <a:lstStyle/>
          <a:p>
            <a:r>
              <a:rPr lang="en-US" altLang="en-US" b="1" dirty="0"/>
              <a:t>Number 7: Training and Communication</a:t>
            </a:r>
          </a:p>
          <a:p>
            <a:pPr marL="404813" indent="-404813">
              <a:buNone/>
            </a:pPr>
            <a:r>
              <a:rPr lang="en-US" altLang="en-US" dirty="0"/>
              <a:t>  - </a:t>
            </a:r>
            <a:r>
              <a:rPr lang="en-US" altLang="en-US" sz="2400" dirty="0"/>
              <a:t>Each authorized employee shall receive training in the recognition of applicable hazardous energy sources, the type and magnitude of the energy available in the workplace, </a:t>
            </a:r>
            <a:r>
              <a:rPr lang="en-US" altLang="en-US" sz="2400" i="1" dirty="0"/>
              <a:t>and the methods and means necessary for the energy isolation and control.</a:t>
            </a:r>
          </a:p>
        </p:txBody>
      </p:sp>
      <p:sp>
        <p:nvSpPr>
          <p:cNvPr id="55301" name="Rectangle 10"/>
          <p:cNvSpPr>
            <a:spLocks noGrp="1" noChangeArrowheads="1"/>
          </p:cNvSpPr>
          <p:nvPr>
            <p:ph type="title"/>
          </p:nvPr>
        </p:nvSpPr>
        <p:spPr>
          <a:xfrm>
            <a:off x="609600" y="460261"/>
            <a:ext cx="8077200" cy="553998"/>
          </a:xfrm>
        </p:spPr>
        <p:txBody>
          <a:bodyPr/>
          <a:lstStyle/>
          <a:p>
            <a:r>
              <a:rPr lang="en-US" altLang="en-US" dirty="0"/>
              <a:t>Lockout/Tagout                 </a:t>
            </a:r>
            <a:r>
              <a:rPr lang="en-US" sz="2000" b="0" dirty="0">
                <a:solidFill>
                  <a:srgbClr val="000000"/>
                </a:solidFill>
              </a:rPr>
              <a:t>1910.147(c)(7)(i)(A)</a:t>
            </a:r>
            <a:endParaRPr lang="en-US" altLang="en-US" dirty="0"/>
          </a:p>
        </p:txBody>
      </p:sp>
      <p:pic>
        <p:nvPicPr>
          <p:cNvPr id="8" name="Picture 7" descr="A group of people sitting at a table in a room&#10;&#10;Description generated with very high confidence">
            <a:extLst>
              <a:ext uri="{FF2B5EF4-FFF2-40B4-BE49-F238E27FC236}">
                <a16:creationId xmlns:a16="http://schemas.microsoft.com/office/drawing/2014/main" id="{A409AADE-140E-4D7D-9E53-D0F39882B7A0}"/>
              </a:ext>
            </a:extLst>
          </p:cNvPr>
          <p:cNvPicPr>
            <a:picLocks noChangeAspect="1"/>
          </p:cNvPicPr>
          <p:nvPr/>
        </p:nvPicPr>
        <p:blipFill rotWithShape="1">
          <a:blip r:embed="rId3">
            <a:extLst>
              <a:ext uri="{28A0092B-C50C-407E-A947-70E740481C1C}">
                <a14:useLocalDpi xmlns:a14="http://schemas.microsoft.com/office/drawing/2010/main" val="0"/>
              </a:ext>
            </a:extLst>
          </a:blip>
          <a:srcRect t="13678"/>
          <a:stretch/>
        </p:blipFill>
        <p:spPr>
          <a:xfrm>
            <a:off x="4419600" y="3962400"/>
            <a:ext cx="3961345" cy="1923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1535976"/>
      </p:ext>
    </p:extLst>
  </p:cSld>
  <p:clrMapOvr>
    <a:masterClrMapping/>
  </p:clrMapOvr>
  <p:transition/>
</p:sld>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41862</TotalTime>
  <Pages>1</Pages>
  <Words>5110</Words>
  <Application>Microsoft Office PowerPoint</Application>
  <PresentationFormat>Letter Paper (8.5x11 in)</PresentationFormat>
  <Paragraphs>354</Paragraphs>
  <Slides>25</Slides>
  <Notes>25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25</vt:i4>
      </vt:variant>
    </vt:vector>
  </HeadingPairs>
  <TitlesOfParts>
    <vt:vector size="34" baseType="lpstr">
      <vt:lpstr>Arial</vt:lpstr>
      <vt:lpstr>Helvetica Neue</vt:lpstr>
      <vt:lpstr>Symbol</vt:lpstr>
      <vt:lpstr>Times New Roman</vt:lpstr>
      <vt:lpstr>Wingdings</vt:lpstr>
      <vt:lpstr>NCDOL  Standard</vt:lpstr>
      <vt:lpstr>1_NCDOL  Standard</vt:lpstr>
      <vt:lpstr>2_NCDOL  Standard</vt:lpstr>
      <vt:lpstr>3_NCDOL  Standard</vt:lpstr>
      <vt:lpstr>Top 10 Most Frequently Cited Serious Violations in FFY 2021 </vt:lpstr>
      <vt:lpstr>Objectives</vt:lpstr>
      <vt:lpstr>Machine Guarding</vt:lpstr>
      <vt:lpstr>Lockout/Tagout</vt:lpstr>
      <vt:lpstr>Lockout/Tagout</vt:lpstr>
      <vt:lpstr>N.C. General Duty Clause</vt:lpstr>
      <vt:lpstr>Machine Guarding</vt:lpstr>
      <vt:lpstr>Personal Protective Equipment</vt:lpstr>
      <vt:lpstr>Lockout/Tagout                 1910.147(c)(7)(i)(A)</vt:lpstr>
      <vt:lpstr>Hazard Communication       1910.1200(h)(1)</vt:lpstr>
      <vt:lpstr>Fall Protection                       1910.28(b)(1)(i)</vt:lpstr>
      <vt:lpstr>Powered Industrial Trucks   1910.178(I)(1)(i)</vt:lpstr>
      <vt:lpstr>Hazard Recognition in General Industry </vt:lpstr>
      <vt:lpstr>Hazard Recognition</vt:lpstr>
      <vt:lpstr>Hazard Recognition</vt:lpstr>
      <vt:lpstr>Hazard Recognition</vt:lpstr>
      <vt:lpstr>Hazard Recognition</vt:lpstr>
      <vt:lpstr>Hazard Recognition</vt:lpstr>
      <vt:lpstr>Hazard Recognition</vt:lpstr>
      <vt:lpstr>Hazard Recognition</vt:lpstr>
      <vt:lpstr>Hazard Recognition</vt:lpstr>
      <vt:lpstr>Hazard Recognition</vt:lpstr>
      <vt:lpstr>Hazard Recognition</vt:lpstr>
      <vt:lpstr>Summary</vt:lpstr>
      <vt:lpstr>Thank You For Attending!</vt:lpstr>
    </vt:vector>
  </TitlesOfParts>
  <Company>NC OSH/ETTA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Top10_2016_gi 11.01.17-Internal</dc:title>
  <dc:creator>Robert O'Neal (original)</dc:creator>
  <cp:lastModifiedBy>Lagoe, Wanda</cp:lastModifiedBy>
  <cp:revision>275</cp:revision>
  <cp:lastPrinted>2019-04-03T19:31:51Z</cp:lastPrinted>
  <dcterms:created xsi:type="dcterms:W3CDTF">2001-05-15T12:53:32Z</dcterms:created>
  <dcterms:modified xsi:type="dcterms:W3CDTF">2022-08-22T19:34:15Z</dcterms:modified>
</cp:coreProperties>
</file>